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6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8" r:id="rId3"/>
    <p:sldId id="259" r:id="rId4"/>
    <p:sldId id="260" r:id="rId5"/>
    <p:sldId id="269" r:id="rId6"/>
    <p:sldId id="271" r:id="rId7"/>
    <p:sldId id="274" r:id="rId8"/>
    <p:sldId id="276" r:id="rId9"/>
    <p:sldId id="272" r:id="rId10"/>
    <p:sldId id="275" r:id="rId11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920" autoAdjust="0"/>
  </p:normalViewPr>
  <p:slideViewPr>
    <p:cSldViewPr>
      <p:cViewPr>
        <p:scale>
          <a:sx n="80" d="100"/>
          <a:sy n="80" d="100"/>
        </p:scale>
        <p:origin x="-1272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0F34F7E-DF55-4AD9-B9B7-3262AB97D7BE}" type="datetimeFigureOut">
              <a:rPr lang="en-US" smtClean="0"/>
              <a:t>4/20/2015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7944416-B254-4810-82D4-C58A8154E7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2546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C693741-45DF-4565-8266-16D784D8AE82}" type="datetimeFigureOut">
              <a:rPr lang="en-US" smtClean="0"/>
              <a:t>4/20/2015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DB58E05-268B-4DC9-9F74-6D56C0E85C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06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Tx/>
              <a:buChar char="-"/>
            </a:pPr>
            <a:endParaRPr lang="en-US" baseline="0" dirty="0" smtClean="0"/>
          </a:p>
          <a:p>
            <a:pPr marL="174708" indent="-174708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58E05-268B-4DC9-9F74-6D56C0E85C2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889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58E05-268B-4DC9-9F74-6D56C0E85C2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863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58E05-268B-4DC9-9F74-6D56C0E85C2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39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F5891-A7D2-41E3-89E9-CDA2436913A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060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58E05-268B-4DC9-9F74-6D56C0E85C2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86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58E05-268B-4DC9-9F74-6D56C0E85C2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863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58E05-268B-4DC9-9F74-6D56C0E85C2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86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4708" indent="-174708">
              <a:buFontTx/>
              <a:buChar char="-"/>
            </a:pPr>
            <a:endParaRPr lang="en-US" baseline="0" dirty="0" smtClean="0"/>
          </a:p>
          <a:p>
            <a:pPr marL="174708" indent="-174708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B58E05-268B-4DC9-9F74-6D56C0E85C2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8895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49C1C-1632-44BC-BA31-4DA911DB5E7D}" type="datetime1">
              <a:rPr lang="en-US" smtClean="0"/>
              <a:t>4/20/2015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B3444-B282-4639-A6A9-FCF89BB5E3BD}" type="datetime1">
              <a:rPr lang="en-US" smtClean="0"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E4A83-797C-4D8C-A705-CEFB9DF08CFE}" type="datetime1">
              <a:rPr lang="en-US" smtClean="0"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28A20-6141-407B-A005-45AD4C17EE17}" type="datetime1">
              <a:rPr lang="en-US" smtClean="0"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A0168-4FB6-48BF-9F38-A2CF71CD485B}" type="datetime1">
              <a:rPr lang="en-US" smtClean="0"/>
              <a:t>4/20/2015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71913-CAA5-45CA-9CC6-1BC579CD9922}" type="datetime1">
              <a:rPr lang="en-US" smtClean="0"/>
              <a:t>4/20/2015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67E9-B9F6-45AF-B787-C94E925BB9AA}" type="datetime1">
              <a:rPr lang="en-US" smtClean="0"/>
              <a:t>4/20/2015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43194-F3DE-4AE3-84C8-71E304CA4AB5}" type="datetime1">
              <a:rPr lang="en-US" smtClean="0"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542AA0-290F-45BE-AA05-8360D7A80657}" type="datetime1">
              <a:rPr lang="en-US" smtClean="0"/>
              <a:t>4/20/2015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56344-5E51-4658-A0BA-6DF15B0FD095}" type="datetime1">
              <a:rPr lang="en-US" smtClean="0"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0EAB7-A89F-4A15-9055-3A4465744B43}" type="datetime1">
              <a:rPr lang="en-US" smtClean="0"/>
              <a:t>4/20/2015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7DA3F13-AF08-4292-9F92-026EFDDD0B15}" type="datetime1">
              <a:rPr lang="en-US" smtClean="0"/>
              <a:t>4/20/2015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A320990-D60D-4F1C-BF18-0B8375C00AAF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3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 Through Cooling </a:t>
            </a:r>
            <a:br>
              <a:rPr lang="en-US" sz="4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Diablo Canyon</a:t>
            </a:r>
            <a:r>
              <a:rPr lang="en-US" sz="4100" dirty="0" smtClean="0">
                <a:solidFill>
                  <a:schemeClr val="tx1"/>
                </a:solidFill>
              </a:rPr>
              <a:t/>
            </a:r>
            <a:br>
              <a:rPr lang="en-US" sz="4100" dirty="0" smtClean="0">
                <a:solidFill>
                  <a:schemeClr val="tx1"/>
                </a:solidFill>
              </a:rPr>
            </a:br>
            <a:endParaRPr lang="en-US" sz="41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743200"/>
            <a:ext cx="7854696" cy="28956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State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Water Resources Control Board</a:t>
            </a:r>
          </a:p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Jonathan Bishop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Chief Deputy Director</a:t>
            </a:r>
          </a:p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California Energy Commission Workshop</a:t>
            </a:r>
          </a:p>
          <a:p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April 27, 2015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5" name="Picture 5" descr="SWB_Log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67400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SRastegarpour\Desktop\CatalinaWMGo1P660X_m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876792"/>
            <a:ext cx="12192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SRastegarpour\Desktop\bigstock-Powerful-Blue-Ocean-Wave-171768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5876792"/>
            <a:ext cx="1219200" cy="93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D:\SRastegarpour\Desktop\Ocean-Breat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876792"/>
            <a:ext cx="11430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:\SRastegarpour\Desktop\Moss%20Landing%20power%20plan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5876793"/>
            <a:ext cx="11430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71600" y="6587350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Alternative Energy Stocks</a:t>
            </a:r>
            <a:endParaRPr lang="en-US" sz="800" dirty="0"/>
          </a:p>
        </p:txBody>
      </p:sp>
      <p:sp>
        <p:nvSpPr>
          <p:cNvPr id="7" name="TextBox 6"/>
          <p:cNvSpPr txBox="1"/>
          <p:nvPr/>
        </p:nvSpPr>
        <p:spPr>
          <a:xfrm>
            <a:off x="6289964" y="6611054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The Ocean Foundation</a:t>
            </a:r>
            <a:endParaRPr lang="en-US" sz="800" dirty="0"/>
          </a:p>
        </p:txBody>
      </p:sp>
      <p:sp>
        <p:nvSpPr>
          <p:cNvPr id="9" name="TextBox 8"/>
          <p:cNvSpPr txBox="1"/>
          <p:nvPr/>
        </p:nvSpPr>
        <p:spPr>
          <a:xfrm>
            <a:off x="5258954" y="6587350"/>
            <a:ext cx="9120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Animal World</a:t>
            </a:r>
            <a:endParaRPr lang="en-US" sz="900" dirty="0"/>
          </a:p>
        </p:txBody>
      </p:sp>
      <p:sp>
        <p:nvSpPr>
          <p:cNvPr id="10" name="TextBox 9"/>
          <p:cNvSpPr txBox="1"/>
          <p:nvPr/>
        </p:nvSpPr>
        <p:spPr>
          <a:xfrm>
            <a:off x="2857501" y="6587350"/>
            <a:ext cx="76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cosebellitas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70660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Background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5359"/>
            <a:ext cx="8229600" cy="4389120"/>
          </a:xfrm>
        </p:spPr>
        <p:txBody>
          <a:bodyPr>
            <a:normAutofit lnSpcReduction="10000"/>
          </a:bodyPr>
          <a:lstStyle/>
          <a:p>
            <a:pPr lvl="0"/>
            <a:r>
              <a:rPr lang="en-US" sz="2400" dirty="0">
                <a:cs typeface="Arial" panose="020B0604020202020204" pitchFamily="34" charset="0"/>
              </a:rPr>
              <a:t>On May 4, </a:t>
            </a:r>
            <a:r>
              <a:rPr lang="en-US" sz="2400" dirty="0" smtClean="0">
                <a:cs typeface="Arial" panose="020B0604020202020204" pitchFamily="34" charset="0"/>
              </a:rPr>
              <a:t>2010, </a:t>
            </a:r>
            <a:r>
              <a:rPr lang="en-US" sz="2400" dirty="0">
                <a:cs typeface="Arial" panose="020B0604020202020204" pitchFamily="34" charset="0"/>
              </a:rPr>
              <a:t>t</a:t>
            </a:r>
            <a:r>
              <a:rPr lang="en-US" sz="2400" dirty="0" smtClean="0">
                <a:cs typeface="Arial" panose="020B0604020202020204" pitchFamily="34" charset="0"/>
              </a:rPr>
              <a:t>he </a:t>
            </a:r>
            <a:r>
              <a:rPr lang="en-US" sz="2400" dirty="0">
                <a:cs typeface="Arial" panose="020B0604020202020204" pitchFamily="34" charset="0"/>
              </a:rPr>
              <a:t>State Water Board adopted the </a:t>
            </a:r>
            <a:r>
              <a:rPr lang="en-US" sz="2400" dirty="0" smtClean="0">
                <a:cs typeface="Arial" panose="020B0604020202020204" pitchFamily="34" charset="0"/>
              </a:rPr>
              <a:t>Statewide </a:t>
            </a:r>
            <a:r>
              <a:rPr lang="en-US" sz="2400" i="1" dirty="0">
                <a:cs typeface="Arial" panose="020B0604020202020204" pitchFamily="34" charset="0"/>
              </a:rPr>
              <a:t>“Water Quality Control Policy on the Use of Coastal and Estuarine Waters for Power Plant Cooling</a:t>
            </a:r>
            <a:r>
              <a:rPr lang="en-US" sz="2400" i="1" dirty="0" smtClean="0">
                <a:cs typeface="Arial" panose="020B0604020202020204" pitchFamily="34" charset="0"/>
              </a:rPr>
              <a:t>”</a:t>
            </a:r>
          </a:p>
          <a:p>
            <a:pPr lvl="1"/>
            <a:r>
              <a:rPr lang="en-US" dirty="0" smtClean="0">
                <a:cs typeface="Arial" panose="020B0604020202020204" pitchFamily="34" charset="0"/>
              </a:rPr>
              <a:t>Also known as the </a:t>
            </a:r>
            <a:r>
              <a:rPr lang="en-US" b="1" dirty="0" smtClean="0">
                <a:solidFill>
                  <a:srgbClr val="0070C0"/>
                </a:solidFill>
                <a:cs typeface="Arial" panose="020B0604020202020204" pitchFamily="34" charset="0"/>
              </a:rPr>
              <a:t>Once-Through Cooling Policy (OTC- Policy)</a:t>
            </a:r>
          </a:p>
          <a:p>
            <a:pPr marL="393192" lvl="1" indent="0">
              <a:buNone/>
            </a:pPr>
            <a:endParaRPr lang="en-US" dirty="0" smtClean="0">
              <a:cs typeface="Arial" panose="020B0604020202020204" pitchFamily="34" charset="0"/>
            </a:endParaRPr>
          </a:p>
          <a:p>
            <a:pPr lvl="0"/>
            <a:r>
              <a:rPr lang="en-US" sz="2400" dirty="0" smtClean="0">
                <a:cs typeface="Arial" panose="020B0604020202020204" pitchFamily="34" charset="0"/>
              </a:rPr>
              <a:t>The </a:t>
            </a:r>
            <a:r>
              <a:rPr lang="en-US" sz="2400" dirty="0">
                <a:cs typeface="Arial" panose="020B0604020202020204" pitchFamily="34" charset="0"/>
              </a:rPr>
              <a:t>Policy was established to:</a:t>
            </a:r>
          </a:p>
          <a:p>
            <a:pPr lvl="1"/>
            <a:r>
              <a:rPr lang="en-US" dirty="0">
                <a:cs typeface="Arial" panose="020B0604020202020204" pitchFamily="34" charset="0"/>
              </a:rPr>
              <a:t>Implement federal Clean Water Act §</a:t>
            </a:r>
            <a:r>
              <a:rPr lang="en-US" dirty="0" smtClean="0">
                <a:cs typeface="Arial" panose="020B0604020202020204" pitchFamily="34" charset="0"/>
              </a:rPr>
              <a:t> 316(b)</a:t>
            </a:r>
          </a:p>
          <a:p>
            <a:pPr lvl="1"/>
            <a:endParaRPr lang="en-US" dirty="0" smtClean="0">
              <a:cs typeface="Arial" panose="020B0604020202020204" pitchFamily="34" charset="0"/>
            </a:endParaRPr>
          </a:p>
          <a:p>
            <a:r>
              <a:rPr lang="en-US" sz="2400" dirty="0" smtClean="0">
                <a:cs typeface="Arial" panose="020B0604020202020204" pitchFamily="34" charset="0"/>
              </a:rPr>
              <a:t>The Policy is implemented through National Pollutant Discharge Elimination System permits</a:t>
            </a:r>
          </a:p>
          <a:p>
            <a:pPr lvl="0"/>
            <a:endParaRPr lang="en-US" dirty="0"/>
          </a:p>
        </p:txBody>
      </p:sp>
      <p:pic>
        <p:nvPicPr>
          <p:cNvPr id="5" name="Picture 11" descr="D:\SRastegarpour\Desktop\405357694_4255e08635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5850624"/>
            <a:ext cx="1271963" cy="97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D:\SRastegarpour\Desktop\ocean_onpag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850624"/>
            <a:ext cx="1295400" cy="9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SRastegarpour\Desktop\power-plant-huntington-beac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850624"/>
            <a:ext cx="1219201" cy="9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SRastegarpour\Desktop\bigstock-Powerful-Blue-Ocean-Wave-1717688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1" y="5850624"/>
            <a:ext cx="1295399" cy="97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SWB_Logo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50624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301510" y="6611054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Alternative Energy Stocks</a:t>
            </a:r>
            <a:endParaRPr lang="en-US" sz="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43000" y="6612537"/>
            <a:ext cx="1676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Center for American Progress</a:t>
            </a:r>
            <a:endParaRPr lang="en-US" sz="800" dirty="0"/>
          </a:p>
        </p:txBody>
      </p:sp>
      <p:sp>
        <p:nvSpPr>
          <p:cNvPr id="12" name="TextBox 11"/>
          <p:cNvSpPr txBox="1"/>
          <p:nvPr/>
        </p:nvSpPr>
        <p:spPr>
          <a:xfrm>
            <a:off x="5410200" y="6594278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gigaom</a:t>
            </a:r>
            <a:endParaRPr lang="en-US" sz="800" dirty="0"/>
          </a:p>
        </p:txBody>
      </p:sp>
      <p:sp>
        <p:nvSpPr>
          <p:cNvPr id="13" name="TextBox 12"/>
          <p:cNvSpPr txBox="1"/>
          <p:nvPr/>
        </p:nvSpPr>
        <p:spPr>
          <a:xfrm>
            <a:off x="2845781" y="6612537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Flickriver</a:t>
            </a: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10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Current Policy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389120"/>
          </a:xfrm>
        </p:spPr>
        <p:txBody>
          <a:bodyPr>
            <a:normAutofit/>
          </a:bodyPr>
          <a:lstStyle/>
          <a:p>
            <a:r>
              <a:rPr lang="en-US" sz="2500" dirty="0" smtClean="0">
                <a:cs typeface="Arial" panose="020B0604020202020204" pitchFamily="34" charset="0"/>
              </a:rPr>
              <a:t>Intent of the Policy:</a:t>
            </a:r>
          </a:p>
          <a:p>
            <a:pPr lvl="1"/>
            <a:r>
              <a:rPr lang="en-US" sz="2500" dirty="0" smtClean="0">
                <a:cs typeface="Arial" panose="020B0604020202020204" pitchFamily="34" charset="0"/>
              </a:rPr>
              <a:t>Protect the beneficial uses of the State’s coastal and estuarine waters</a:t>
            </a:r>
          </a:p>
          <a:p>
            <a:pPr lvl="1"/>
            <a:r>
              <a:rPr lang="en-US" sz="2500" dirty="0" smtClean="0">
                <a:cs typeface="Arial" panose="020B0604020202020204" pitchFamily="34" charset="0"/>
              </a:rPr>
              <a:t>Ensure the State’s electrical power needs are met</a:t>
            </a:r>
          </a:p>
          <a:p>
            <a:r>
              <a:rPr lang="en-US" sz="2700" dirty="0" smtClean="0">
                <a:cs typeface="Arial" panose="020B0604020202020204" pitchFamily="34" charset="0"/>
              </a:rPr>
              <a:t>Applied to 19 power plants facilities, including two nuclear power plants</a:t>
            </a:r>
          </a:p>
          <a:p>
            <a:pPr lvl="1"/>
            <a:r>
              <a:rPr lang="en-US" sz="2500" dirty="0" smtClean="0">
                <a:cs typeface="Arial" panose="020B0604020202020204" pitchFamily="34" charset="0"/>
              </a:rPr>
              <a:t>Several facilities have retired or repowered, some in advance of their compliance date</a:t>
            </a:r>
            <a:endParaRPr lang="en-US" sz="2500" dirty="0">
              <a:cs typeface="Arial" panose="020B0604020202020204" pitchFamily="34" charset="0"/>
            </a:endParaRPr>
          </a:p>
        </p:txBody>
      </p:sp>
      <p:pic>
        <p:nvPicPr>
          <p:cNvPr id="9" name="Picture 5" descr="SWB_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50624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SRastegarpour\Desktop\y2785e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733" y="5850624"/>
            <a:ext cx="1231207" cy="95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D:\SRastegarpour\Desktop\Moss%20Landing%20power%20plan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733" y="5856277"/>
            <a:ext cx="1143000" cy="9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SRastegarpour\Desktop\28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597" y="5850624"/>
            <a:ext cx="1185003" cy="94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D:\SRastegarpour\Desktop\Ocean-Breath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848871"/>
            <a:ext cx="11430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289964" y="6611054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The Ocean Foundation</a:t>
            </a:r>
            <a:endParaRPr lang="en-US" sz="800" dirty="0"/>
          </a:p>
        </p:txBody>
      </p:sp>
      <p:sp>
        <p:nvSpPr>
          <p:cNvPr id="15" name="TextBox 14"/>
          <p:cNvSpPr txBox="1"/>
          <p:nvPr/>
        </p:nvSpPr>
        <p:spPr>
          <a:xfrm>
            <a:off x="5105400" y="6594278"/>
            <a:ext cx="13234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hynpoikanikan.blogspot</a:t>
            </a:r>
            <a:endParaRPr lang="en-US" sz="800" dirty="0"/>
          </a:p>
        </p:txBody>
      </p:sp>
      <p:sp>
        <p:nvSpPr>
          <p:cNvPr id="16" name="TextBox 15"/>
          <p:cNvSpPr txBox="1"/>
          <p:nvPr/>
        </p:nvSpPr>
        <p:spPr>
          <a:xfrm>
            <a:off x="2532636" y="6452083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Food and Agriculture Organization of the U.N</a:t>
            </a:r>
            <a:endParaRPr lang="en-US" sz="800" dirty="0"/>
          </a:p>
        </p:txBody>
      </p:sp>
      <p:sp>
        <p:nvSpPr>
          <p:cNvPr id="17" name="TextBox 16"/>
          <p:cNvSpPr txBox="1"/>
          <p:nvPr/>
        </p:nvSpPr>
        <p:spPr>
          <a:xfrm>
            <a:off x="1612233" y="6513638"/>
            <a:ext cx="76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cosebellitas</a:t>
            </a: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91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Implementation Provisions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Section 2.A.  Describes the compliance alternatives :</a:t>
            </a:r>
          </a:p>
          <a:p>
            <a:pPr lvl="1"/>
            <a:r>
              <a:rPr lang="en-US" dirty="0" smtClean="0"/>
              <a:t> Track 1 – 93 percent reduction in intake flow rate; feasible with a closed-cycle wet cooling system</a:t>
            </a:r>
          </a:p>
          <a:p>
            <a:pPr lvl="1"/>
            <a:r>
              <a:rPr lang="en-US" dirty="0" smtClean="0"/>
              <a:t>Track 2 – </a:t>
            </a:r>
            <a:r>
              <a:rPr lang="en-US" dirty="0"/>
              <a:t>Impingement mortality and entrainment reduction must meet a comparable level to that which would be achieved under Track </a:t>
            </a:r>
            <a:r>
              <a:rPr lang="en-US" dirty="0" smtClean="0"/>
              <a:t>1</a:t>
            </a:r>
          </a:p>
        </p:txBody>
      </p:sp>
      <p:pic>
        <p:nvPicPr>
          <p:cNvPr id="9" name="Picture 5" descr="SWB_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50624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D:\SRastegarpour\Desktop\power-plant-huntington-beach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663" y="5855001"/>
            <a:ext cx="1219201" cy="9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D:\SRastegarpour\Desktop\CatalinaWMGo1P660X_me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869787"/>
            <a:ext cx="12192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D:\SRastegarpour\Desktop\IMG_702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463" y="5867400"/>
            <a:ext cx="1219200" cy="95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D:\SRastegarpour\Desktop\turtl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5848027"/>
            <a:ext cx="1219200" cy="969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6438900" y="6587272"/>
            <a:ext cx="838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Ethical Ocean</a:t>
            </a:r>
            <a:endParaRPr lang="en-US" sz="800" dirty="0"/>
          </a:p>
        </p:txBody>
      </p:sp>
      <p:sp>
        <p:nvSpPr>
          <p:cNvPr id="17" name="TextBox 16"/>
          <p:cNvSpPr txBox="1"/>
          <p:nvPr/>
        </p:nvSpPr>
        <p:spPr>
          <a:xfrm>
            <a:off x="5258954" y="6587350"/>
            <a:ext cx="9120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 smtClean="0"/>
              <a:t>Animal World</a:t>
            </a:r>
            <a:endParaRPr lang="en-US" sz="900" dirty="0"/>
          </a:p>
        </p:txBody>
      </p:sp>
      <p:sp>
        <p:nvSpPr>
          <p:cNvPr id="18" name="TextBox 17"/>
          <p:cNvSpPr txBox="1"/>
          <p:nvPr/>
        </p:nvSpPr>
        <p:spPr>
          <a:xfrm>
            <a:off x="1434663" y="6587272"/>
            <a:ext cx="1066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Advanced Aquarist</a:t>
            </a:r>
            <a:endParaRPr lang="en-US" sz="800" dirty="0"/>
          </a:p>
        </p:txBody>
      </p:sp>
      <p:sp>
        <p:nvSpPr>
          <p:cNvPr id="19" name="TextBox 18"/>
          <p:cNvSpPr txBox="1"/>
          <p:nvPr/>
        </p:nvSpPr>
        <p:spPr>
          <a:xfrm>
            <a:off x="2882463" y="6633454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gigaom</a:t>
            </a: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49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066800"/>
          </a:xfrm>
        </p:spPr>
        <p:txBody>
          <a:bodyPr>
            <a:noAutofit/>
          </a:bodyPr>
          <a:lstStyle/>
          <a:p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Implementation Provisions for Nuclear-Fueled Power Plants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2362" y="1981200"/>
            <a:ext cx="4038600" cy="4525963"/>
          </a:xfrm>
        </p:spPr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smtClean="0">
                <a:cs typeface="Times New Roman" panose="02020603050405020304" pitchFamily="18" charset="0"/>
              </a:rPr>
              <a:t>Section 3.D requires owners/operators of nuclear facilities to conduct special studies to investigate alternatives for compliance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Nuclear Review Committee established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Ability to achieve 93 percent intake reduction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cs typeface="Times New Roman" panose="02020603050405020304" pitchFamily="18" charset="0"/>
              </a:rPr>
              <a:t>Independent third party assessment – Bechtel Power Corporation</a:t>
            </a:r>
          </a:p>
          <a:p>
            <a:pPr lvl="1"/>
            <a:endParaRPr lang="en-US" dirty="0"/>
          </a:p>
        </p:txBody>
      </p:sp>
      <p:pic>
        <p:nvPicPr>
          <p:cNvPr id="4098" name="Picture 2" descr="http://www.jimzim.net/Photos/DiabloCanyonAerialPhotoByPG&amp;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159" y="2362200"/>
            <a:ext cx="4504592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78172" y="6146884"/>
            <a:ext cx="440857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http://www.jimzim.net/Photos/DiabloCanyonAerialPhotoByPG&amp;E.jpg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781D1-B801-45E9-B162-860538FB6ED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32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6746.PGE_5F00_Diablo_5F00_Canyon.jpg (430×24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64" b="7011"/>
          <a:stretch>
            <a:fillRect/>
          </a:stretch>
        </p:blipFill>
        <p:spPr bwMode="auto">
          <a:xfrm>
            <a:off x="533400" y="4191000"/>
            <a:ext cx="7924800" cy="2494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4286" y="6444961"/>
            <a:ext cx="390844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/>
              <a:t>http://www.pgecurrents.com/wp-content/uploads/2012/03/300x200_dcpp2.jpg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Special Studies Report submittal to the Water Board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cs typeface="Times New Roman" panose="02020603050405020304" pitchFamily="18" charset="0"/>
              </a:rPr>
              <a:t>Special studies to assess alternative technologies for compliance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Bechtel Power Corporation </a:t>
            </a:r>
            <a:r>
              <a:rPr lang="en-US" sz="2000" dirty="0" smtClean="0">
                <a:cs typeface="Times New Roman" panose="02020603050405020304" pitchFamily="18" charset="0"/>
              </a:rPr>
              <a:t>Report assessed </a:t>
            </a:r>
            <a:r>
              <a:rPr lang="en-US" sz="2000" dirty="0">
                <a:cs typeface="Times New Roman" panose="02020603050405020304" pitchFamily="18" charset="0"/>
              </a:rPr>
              <a:t>Diablo Canyon Power Plant technology </a:t>
            </a:r>
            <a:r>
              <a:rPr lang="en-US" sz="2000" dirty="0" smtClean="0">
                <a:cs typeface="Times New Roman" panose="02020603050405020304" pitchFamily="18" charset="0"/>
              </a:rPr>
              <a:t>alternatives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>
                <a:cs typeface="Times New Roman" panose="02020603050405020304" pitchFamily="18" charset="0"/>
              </a:rPr>
              <a:t>The report was presented to the Board on Nov 18, 2014</a:t>
            </a:r>
            <a:endParaRPr lang="en-US" sz="2000" dirty="0">
              <a:cs typeface="Times New Roman" panose="02020603050405020304" pitchFamily="18" charset="0"/>
            </a:endParaRPr>
          </a:p>
          <a:p>
            <a:pPr marL="393192" lvl="1" indent="0">
              <a:buNone/>
            </a:pPr>
            <a:r>
              <a:rPr lang="en-US" sz="2000" dirty="0" smtClean="0"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264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Bechtel Power Corporation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389120"/>
          </a:xfrm>
        </p:spPr>
        <p:txBody>
          <a:bodyPr>
            <a:normAutofit/>
          </a:bodyPr>
          <a:lstStyle/>
          <a:p>
            <a:r>
              <a:rPr lang="en-US" sz="2500" dirty="0" smtClean="0">
                <a:cs typeface="Arial" panose="020B0604020202020204" pitchFamily="34" charset="0"/>
              </a:rPr>
              <a:t>Assessed the potential technologies in two phases:</a:t>
            </a:r>
          </a:p>
          <a:p>
            <a:pPr lvl="1"/>
            <a:r>
              <a:rPr lang="en-US" sz="2300" dirty="0" smtClean="0">
                <a:cs typeface="Arial" panose="020B0604020202020204" pitchFamily="34" charset="0"/>
              </a:rPr>
              <a:t>Phase I . Feasibility evaluation of eight technologies without regard for cost, schedule, or permitting. </a:t>
            </a:r>
          </a:p>
          <a:p>
            <a:pPr lvl="2"/>
            <a:r>
              <a:rPr lang="en-US" sz="2000" dirty="0" smtClean="0">
                <a:cs typeface="Arial" panose="020B0604020202020204" pitchFamily="34" charset="0"/>
              </a:rPr>
              <a:t>Three were feasible</a:t>
            </a:r>
          </a:p>
          <a:p>
            <a:pPr lvl="1"/>
            <a:r>
              <a:rPr lang="en-US" sz="2300" dirty="0" smtClean="0">
                <a:cs typeface="Arial" panose="020B0604020202020204" pitchFamily="34" charset="0"/>
              </a:rPr>
              <a:t>Phase II. Evaluation of the three technologies in the aspects of cost, permitting , and schedule</a:t>
            </a:r>
            <a:endParaRPr lang="en-US" sz="2300" dirty="0">
              <a:cs typeface="Arial" panose="020B0604020202020204" pitchFamily="34" charset="0"/>
            </a:endParaRPr>
          </a:p>
        </p:txBody>
      </p:sp>
      <p:pic>
        <p:nvPicPr>
          <p:cNvPr id="9" name="Picture 5" descr="SWB_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50624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SRastegarpour\Desktop\y2785e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733" y="5850624"/>
            <a:ext cx="1231207" cy="95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D:\SRastegarpour\Desktop\Moss%20Landing%20power%20plan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733" y="5856277"/>
            <a:ext cx="1143000" cy="9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SRastegarpour\Desktop\28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597" y="5850624"/>
            <a:ext cx="1185003" cy="94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D:\SRastegarpour\Desktop\Ocean-Breath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848871"/>
            <a:ext cx="11430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289964" y="6611054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The Ocean Foundation</a:t>
            </a:r>
            <a:endParaRPr lang="en-US" sz="800" dirty="0"/>
          </a:p>
        </p:txBody>
      </p:sp>
      <p:sp>
        <p:nvSpPr>
          <p:cNvPr id="15" name="TextBox 14"/>
          <p:cNvSpPr txBox="1"/>
          <p:nvPr/>
        </p:nvSpPr>
        <p:spPr>
          <a:xfrm>
            <a:off x="5105400" y="6594278"/>
            <a:ext cx="13234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hynpoikanikan.blogspot</a:t>
            </a:r>
            <a:endParaRPr lang="en-US" sz="800" dirty="0"/>
          </a:p>
        </p:txBody>
      </p:sp>
      <p:sp>
        <p:nvSpPr>
          <p:cNvPr id="16" name="TextBox 15"/>
          <p:cNvSpPr txBox="1"/>
          <p:nvPr/>
        </p:nvSpPr>
        <p:spPr>
          <a:xfrm>
            <a:off x="2532636" y="6452083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Food and Agriculture Organization of the U.N</a:t>
            </a:r>
            <a:endParaRPr lang="en-US" sz="800" dirty="0"/>
          </a:p>
        </p:txBody>
      </p:sp>
      <p:sp>
        <p:nvSpPr>
          <p:cNvPr id="17" name="TextBox 16"/>
          <p:cNvSpPr txBox="1"/>
          <p:nvPr/>
        </p:nvSpPr>
        <p:spPr>
          <a:xfrm>
            <a:off x="1612233" y="6513638"/>
            <a:ext cx="76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cosebellitas</a:t>
            </a: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90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Bechtel Report Findings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389120"/>
          </a:xfrm>
        </p:spPr>
        <p:txBody>
          <a:bodyPr>
            <a:normAutofit lnSpcReduction="10000"/>
          </a:bodyPr>
          <a:lstStyle/>
          <a:p>
            <a:pPr lvl="1"/>
            <a:r>
              <a:rPr lang="en-US" sz="2300" dirty="0" smtClean="0">
                <a:cs typeface="Arial" panose="020B0604020202020204" pitchFamily="34" charset="0"/>
              </a:rPr>
              <a:t>Feasible technologies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Onshore mechanical intake fine mesh screening systems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Offshore modular wedge wire systems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>
                <a:cs typeface="Arial" panose="020B0604020202020204" pitchFamily="34" charset="0"/>
              </a:rPr>
              <a:t>Closed-cycle cooling systems </a:t>
            </a:r>
            <a:r>
              <a:rPr lang="en-US" dirty="0" smtClean="0">
                <a:cs typeface="Arial" panose="020B0604020202020204" pitchFamily="34" charset="0"/>
              </a:rPr>
              <a:t>(five-cycle </a:t>
            </a:r>
            <a:r>
              <a:rPr lang="en-US" dirty="0">
                <a:cs typeface="Arial" panose="020B0604020202020204" pitchFamily="34" charset="0"/>
              </a:rPr>
              <a:t>variations</a:t>
            </a:r>
            <a:r>
              <a:rPr lang="en-US" dirty="0" smtClean="0">
                <a:cs typeface="Arial" panose="020B0604020202020204" pitchFamily="34" charset="0"/>
              </a:rPr>
              <a:t>)</a:t>
            </a:r>
          </a:p>
          <a:p>
            <a:pPr lvl="1"/>
            <a:r>
              <a:rPr lang="en-US" dirty="0" smtClean="0">
                <a:cs typeface="Arial" panose="020B0604020202020204" pitchFamily="34" charset="0"/>
              </a:rPr>
              <a:t>Cost and Schedule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 smtClean="0">
                <a:cs typeface="Arial" panose="020B0604020202020204" pitchFamily="34" charset="0"/>
              </a:rPr>
              <a:t>Cost from $0.46 to $14 billion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 smtClean="0">
                <a:cs typeface="Arial" panose="020B0604020202020204" pitchFamily="34" charset="0"/>
              </a:rPr>
              <a:t>From 8 to 14 years</a:t>
            </a:r>
          </a:p>
          <a:p>
            <a:pPr lvl="1"/>
            <a:r>
              <a:rPr lang="en-US" dirty="0" smtClean="0">
                <a:cs typeface="Arial" panose="020B0604020202020204" pitchFamily="34" charset="0"/>
              </a:rPr>
              <a:t>South Lot Addenda Technology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 smtClean="0">
                <a:cs typeface="Arial" panose="020B0604020202020204" pitchFamily="34" charset="0"/>
              </a:rPr>
              <a:t>Saltwater Cooling Towers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 smtClean="0">
                <a:cs typeface="Arial" panose="020B0604020202020204" pitchFamily="34" charset="0"/>
              </a:rPr>
              <a:t>Cost from $6.2 to $8 billion</a:t>
            </a:r>
          </a:p>
          <a:p>
            <a:pPr lvl="2">
              <a:buFont typeface="Wingdings" panose="05000000000000000000" pitchFamily="2" charset="2"/>
              <a:buChar char="Ø"/>
            </a:pPr>
            <a:r>
              <a:rPr lang="en-US" dirty="0" smtClean="0">
                <a:cs typeface="Arial" panose="020B0604020202020204" pitchFamily="34" charset="0"/>
              </a:rPr>
              <a:t>Schedule 14 years</a:t>
            </a:r>
            <a:endParaRPr lang="en-US" dirty="0">
              <a:cs typeface="Arial" panose="020B0604020202020204" pitchFamily="34" charset="0"/>
            </a:endParaRPr>
          </a:p>
          <a:p>
            <a:pPr lvl="2">
              <a:buFont typeface="Wingdings" panose="05000000000000000000" pitchFamily="2" charset="2"/>
              <a:buChar char="Ø"/>
            </a:pPr>
            <a:endParaRPr lang="en-US" sz="1700" dirty="0" smtClean="0">
              <a:cs typeface="Arial" panose="020B0604020202020204" pitchFamily="34" charset="0"/>
            </a:endParaRPr>
          </a:p>
          <a:p>
            <a:pPr marL="393192" lvl="1" indent="0">
              <a:buNone/>
            </a:pPr>
            <a:endParaRPr lang="en-US" sz="2000" dirty="0">
              <a:cs typeface="Arial" panose="020B0604020202020204" pitchFamily="34" charset="0"/>
            </a:endParaRPr>
          </a:p>
          <a:p>
            <a:pPr marL="393192" lvl="1" indent="0">
              <a:buNone/>
            </a:pPr>
            <a:endParaRPr lang="en-US" sz="2300" dirty="0">
              <a:cs typeface="Arial" panose="020B0604020202020204" pitchFamily="34" charset="0"/>
            </a:endParaRPr>
          </a:p>
        </p:txBody>
      </p:sp>
      <p:pic>
        <p:nvPicPr>
          <p:cNvPr id="9" name="Picture 5" descr="SWB_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50624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SRastegarpour\Desktop\y2785e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733" y="5850624"/>
            <a:ext cx="1231207" cy="95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D:\SRastegarpour\Desktop\Moss%20Landing%20power%20plan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733" y="5856277"/>
            <a:ext cx="1143000" cy="9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SRastegarpour\Desktop\28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597" y="5850624"/>
            <a:ext cx="1185003" cy="94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D:\SRastegarpour\Desktop\Ocean-Breath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848871"/>
            <a:ext cx="11430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289964" y="6611054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The Ocean Foundation</a:t>
            </a:r>
            <a:endParaRPr lang="en-US" sz="800" dirty="0"/>
          </a:p>
        </p:txBody>
      </p:sp>
      <p:sp>
        <p:nvSpPr>
          <p:cNvPr id="15" name="TextBox 14"/>
          <p:cNvSpPr txBox="1"/>
          <p:nvPr/>
        </p:nvSpPr>
        <p:spPr>
          <a:xfrm>
            <a:off x="5105400" y="6594278"/>
            <a:ext cx="13234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hynpoikanikan.blogspot</a:t>
            </a:r>
            <a:endParaRPr lang="en-US" sz="800" dirty="0"/>
          </a:p>
        </p:txBody>
      </p:sp>
      <p:sp>
        <p:nvSpPr>
          <p:cNvPr id="16" name="TextBox 15"/>
          <p:cNvSpPr txBox="1"/>
          <p:nvPr/>
        </p:nvSpPr>
        <p:spPr>
          <a:xfrm>
            <a:off x="2532636" y="6452083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Food and Agriculture Organization of the U.N</a:t>
            </a:r>
            <a:endParaRPr lang="en-US" sz="800" dirty="0"/>
          </a:p>
        </p:txBody>
      </p:sp>
      <p:sp>
        <p:nvSpPr>
          <p:cNvPr id="17" name="TextBox 16"/>
          <p:cNvSpPr txBox="1"/>
          <p:nvPr/>
        </p:nvSpPr>
        <p:spPr>
          <a:xfrm>
            <a:off x="1612233" y="6513638"/>
            <a:ext cx="76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cosebellitas</a:t>
            </a: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89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Next Steps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38912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sz="2800" dirty="0" smtClean="0">
                <a:cs typeface="Arial" panose="020B0604020202020204" pitchFamily="34" charset="0"/>
              </a:rPr>
              <a:t>Water Board is evaluating the results of the special studies conducted by </a:t>
            </a:r>
            <a:r>
              <a:rPr lang="en-US" sz="2800" dirty="0">
                <a:cs typeface="Times New Roman" panose="02020603050405020304" pitchFamily="18" charset="0"/>
              </a:rPr>
              <a:t>Bechtel Power Corporation </a:t>
            </a:r>
            <a:endParaRPr lang="en-US" sz="2800" dirty="0" smtClean="0">
              <a:cs typeface="Times New Roman" panose="02020603050405020304" pitchFamily="18" charset="0"/>
            </a:endParaRPr>
          </a:p>
          <a:p>
            <a:r>
              <a:rPr lang="en-US" sz="2800" dirty="0">
                <a:cs typeface="Times New Roman" panose="02020603050405020304" pitchFamily="18" charset="0"/>
              </a:rPr>
              <a:t>Policy section </a:t>
            </a:r>
            <a:r>
              <a:rPr lang="en-US" sz="2800" dirty="0" smtClean="0">
                <a:cs typeface="Times New Roman" panose="02020603050405020304" pitchFamily="18" charset="0"/>
              </a:rPr>
              <a:t>3.D(7): evaluate need to amend the Policy </a:t>
            </a:r>
            <a:r>
              <a:rPr lang="en-US" sz="2800" dirty="0" smtClean="0">
                <a:cs typeface="Arial" panose="020B0604020202020204" pitchFamily="34" charset="0"/>
              </a:rPr>
              <a:t>based upon</a:t>
            </a:r>
          </a:p>
          <a:p>
            <a:pPr lvl="1"/>
            <a:r>
              <a:rPr lang="en-US" sz="2800" dirty="0" smtClean="0">
                <a:cs typeface="Arial" panose="020B0604020202020204" pitchFamily="34" charset="0"/>
              </a:rPr>
              <a:t>Cost of compliance</a:t>
            </a:r>
          </a:p>
          <a:p>
            <a:pPr lvl="1"/>
            <a:r>
              <a:rPr lang="en-US" sz="2800" dirty="0" smtClean="0">
                <a:cs typeface="Arial" panose="020B0604020202020204" pitchFamily="34" charset="0"/>
              </a:rPr>
              <a:t>Ability to achieve compliance with Track 1</a:t>
            </a:r>
          </a:p>
          <a:p>
            <a:pPr lvl="1"/>
            <a:r>
              <a:rPr lang="en-US" sz="2800" dirty="0" smtClean="0">
                <a:cs typeface="Arial" panose="020B0604020202020204" pitchFamily="34" charset="0"/>
              </a:rPr>
              <a:t>Environmental impacts</a:t>
            </a:r>
          </a:p>
          <a:p>
            <a:pPr>
              <a:lnSpc>
                <a:spcPct val="120000"/>
              </a:lnSpc>
            </a:pPr>
            <a:r>
              <a:rPr lang="en-US" sz="2800" dirty="0">
                <a:cs typeface="Times New Roman" panose="02020603050405020304" pitchFamily="18" charset="0"/>
              </a:rPr>
              <a:t>Policy section 3.D(8</a:t>
            </a:r>
            <a:r>
              <a:rPr lang="en-US" sz="2800" dirty="0" smtClean="0">
                <a:cs typeface="Times New Roman" panose="02020603050405020304" pitchFamily="18" charset="0"/>
              </a:rPr>
              <a:t>): </a:t>
            </a:r>
            <a:r>
              <a:rPr lang="en-US" sz="2800" dirty="0">
                <a:cs typeface="Times New Roman" panose="02020603050405020304" pitchFamily="18" charset="0"/>
              </a:rPr>
              <a:t>Board may establish alternate requirements for </a:t>
            </a:r>
            <a:r>
              <a:rPr lang="en-US" sz="2800" dirty="0" smtClean="0">
                <a:cs typeface="Times New Roman" panose="02020603050405020304" pitchFamily="18" charset="0"/>
              </a:rPr>
              <a:t>compliance based upon finding that:</a:t>
            </a:r>
          </a:p>
          <a:p>
            <a:pPr lvl="1"/>
            <a:r>
              <a:rPr lang="en-US" sz="2800" dirty="0" smtClean="0">
                <a:cs typeface="Times New Roman" panose="02020603050405020304" pitchFamily="18" charset="0"/>
              </a:rPr>
              <a:t>compliance costs </a:t>
            </a:r>
            <a:r>
              <a:rPr lang="en-US" sz="2800" dirty="0">
                <a:cs typeface="Times New Roman" panose="02020603050405020304" pitchFamily="18" charset="0"/>
              </a:rPr>
              <a:t>wholly out of </a:t>
            </a:r>
            <a:r>
              <a:rPr lang="en-US" sz="2800" dirty="0" smtClean="0">
                <a:cs typeface="Times New Roman" panose="02020603050405020304" pitchFamily="18" charset="0"/>
              </a:rPr>
              <a:t>proportion to costs previously identified; OR</a:t>
            </a:r>
          </a:p>
          <a:p>
            <a:pPr lvl="1"/>
            <a:r>
              <a:rPr lang="en-US" sz="2800" dirty="0" smtClean="0">
                <a:cs typeface="Times New Roman" panose="02020603050405020304" pitchFamily="18" charset="0"/>
              </a:rPr>
              <a:t>Compliance is wholly unreasonable based on specified factors</a:t>
            </a:r>
          </a:p>
          <a:p>
            <a:pPr marL="0" indent="0">
              <a:buNone/>
            </a:pPr>
            <a:r>
              <a:rPr lang="en-US" sz="2500" dirty="0">
                <a:cs typeface="Times New Roman" panose="02020603050405020304" pitchFamily="18" charset="0"/>
              </a:rPr>
              <a:t>	</a:t>
            </a:r>
            <a:endParaRPr lang="en-US" sz="2500" dirty="0">
              <a:cs typeface="Arial" panose="020B0604020202020204" pitchFamily="34" charset="0"/>
            </a:endParaRPr>
          </a:p>
          <a:p>
            <a:endParaRPr lang="en-US" sz="2500" dirty="0" smtClean="0">
              <a:cs typeface="Arial" panose="020B0604020202020204" pitchFamily="34" charset="0"/>
            </a:endParaRPr>
          </a:p>
          <a:p>
            <a:pPr lvl="1"/>
            <a:endParaRPr lang="en-US" sz="2300" dirty="0" smtClean="0">
              <a:cs typeface="Arial" panose="020B0604020202020204" pitchFamily="34" charset="0"/>
            </a:endParaRPr>
          </a:p>
          <a:p>
            <a:endParaRPr lang="en-US" sz="2700" dirty="0" smtClean="0">
              <a:cs typeface="Arial" panose="020B0604020202020204" pitchFamily="34" charset="0"/>
            </a:endParaRPr>
          </a:p>
          <a:p>
            <a:pPr lvl="1"/>
            <a:endParaRPr lang="en-US" sz="2500" dirty="0" smtClean="0">
              <a:cs typeface="Arial" panose="020B0604020202020204" pitchFamily="34" charset="0"/>
            </a:endParaRPr>
          </a:p>
        </p:txBody>
      </p:sp>
      <p:pic>
        <p:nvPicPr>
          <p:cNvPr id="9" name="Picture 5" descr="SWB_Log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50624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D:\SRastegarpour\Desktop\y2785e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733" y="5850624"/>
            <a:ext cx="1231207" cy="95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D:\SRastegarpour\Desktop\Moss%20Landing%20power%20plan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1733" y="5856277"/>
            <a:ext cx="1143000" cy="953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SRastegarpour\Desktop\28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597" y="5850624"/>
            <a:ext cx="1185003" cy="946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 descr="D:\SRastegarpour\Desktop\Ocean-Breath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5848871"/>
            <a:ext cx="1143000" cy="93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6289964" y="6611054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The Ocean Foundation</a:t>
            </a:r>
            <a:endParaRPr lang="en-US" sz="800" dirty="0"/>
          </a:p>
        </p:txBody>
      </p:sp>
      <p:sp>
        <p:nvSpPr>
          <p:cNvPr id="15" name="TextBox 14"/>
          <p:cNvSpPr txBox="1"/>
          <p:nvPr/>
        </p:nvSpPr>
        <p:spPr>
          <a:xfrm>
            <a:off x="5105400" y="6594278"/>
            <a:ext cx="13234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hynpoikanikan.blogspot</a:t>
            </a:r>
            <a:endParaRPr lang="en-US" sz="800" dirty="0"/>
          </a:p>
        </p:txBody>
      </p:sp>
      <p:sp>
        <p:nvSpPr>
          <p:cNvPr id="16" name="TextBox 15"/>
          <p:cNvSpPr txBox="1"/>
          <p:nvPr/>
        </p:nvSpPr>
        <p:spPr>
          <a:xfrm>
            <a:off x="2532636" y="6452083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Food and Agriculture Organization of the U.N</a:t>
            </a:r>
            <a:endParaRPr lang="en-US" sz="800" dirty="0"/>
          </a:p>
        </p:txBody>
      </p:sp>
      <p:sp>
        <p:nvSpPr>
          <p:cNvPr id="17" name="TextBox 16"/>
          <p:cNvSpPr txBox="1"/>
          <p:nvPr/>
        </p:nvSpPr>
        <p:spPr>
          <a:xfrm>
            <a:off x="1612233" y="6513638"/>
            <a:ext cx="7620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cosebellitas</a:t>
            </a: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07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Alternative requirements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732" y="1487234"/>
            <a:ext cx="7924800" cy="4389120"/>
          </a:xfrm>
        </p:spPr>
        <p:txBody>
          <a:bodyPr/>
          <a:lstStyle/>
          <a:p>
            <a:pPr lvl="0"/>
            <a:r>
              <a:rPr lang="en-US" dirty="0"/>
              <a:t>I</a:t>
            </a:r>
            <a:r>
              <a:rPr lang="en-US" dirty="0" smtClean="0"/>
              <a:t>f alternate requirements are less stringent than Track 1, the difference in impacts to marine life shall be fully mitigated</a:t>
            </a:r>
          </a:p>
          <a:p>
            <a:pPr lvl="0"/>
            <a:r>
              <a:rPr lang="en-US" dirty="0" smtClean="0"/>
              <a:t>The mitigation shall be associated with the State’s Marine Protected Areas in the geographic region of the facility</a:t>
            </a:r>
          </a:p>
          <a:p>
            <a:pPr lvl="0"/>
            <a:r>
              <a:rPr lang="en-US" dirty="0" smtClean="0"/>
              <a:t>Currently, Diablo Canyon Power Plant compliance due date is Dec 31, 2024</a:t>
            </a:r>
            <a:endParaRPr lang="en-US" dirty="0"/>
          </a:p>
        </p:txBody>
      </p:sp>
      <p:pic>
        <p:nvPicPr>
          <p:cNvPr id="5" name="Picture 11" descr="D:\SRastegarpour\Desktop\405357694_4255e08635_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5850624"/>
            <a:ext cx="1271963" cy="97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D:\SRastegarpour\Desktop\ocean_onpag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850624"/>
            <a:ext cx="1295400" cy="9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SRastegarpour\Desktop\power-plant-huntington-beac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5850624"/>
            <a:ext cx="1219201" cy="9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SRastegarpour\Desktop\bigstock-Powerful-Blue-Ocean-Wave-1717688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1" y="5850624"/>
            <a:ext cx="1295399" cy="97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SWB_Logo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864" y="5850624"/>
            <a:ext cx="1308536" cy="95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301510" y="6611054"/>
            <a:ext cx="1371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Alternative Energy Stocks</a:t>
            </a:r>
            <a:endParaRPr lang="en-US" sz="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43000" y="6612537"/>
            <a:ext cx="1676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/>
              <a:t>Center for American Progress</a:t>
            </a:r>
            <a:endParaRPr lang="en-US" sz="800" dirty="0"/>
          </a:p>
        </p:txBody>
      </p:sp>
      <p:sp>
        <p:nvSpPr>
          <p:cNvPr id="12" name="TextBox 11"/>
          <p:cNvSpPr txBox="1"/>
          <p:nvPr/>
        </p:nvSpPr>
        <p:spPr>
          <a:xfrm>
            <a:off x="5410200" y="6594278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gigaom</a:t>
            </a:r>
            <a:endParaRPr lang="en-US" sz="800" dirty="0"/>
          </a:p>
        </p:txBody>
      </p:sp>
      <p:sp>
        <p:nvSpPr>
          <p:cNvPr id="13" name="TextBox 12"/>
          <p:cNvSpPr txBox="1"/>
          <p:nvPr/>
        </p:nvSpPr>
        <p:spPr>
          <a:xfrm>
            <a:off x="2845781" y="6612537"/>
            <a:ext cx="6096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err="1" smtClean="0"/>
              <a:t>Flickriver</a:t>
            </a:r>
            <a:endParaRPr lang="en-US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20990-D60D-4F1C-BF18-0B8375C00AA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50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State Water Resources Control Board/ Jonathan Bishop</Received_x0020_From>
    <Docket_x0020_Number xmlns="8eef3743-c7b3-4cbe-8837-b6e805be353c">15-IEPR-12</Docket_x0020_Number>
    <TaxCatchAll xmlns="8eef3743-c7b3-4cbe-8837-b6e805be353c">
      <Value>6</Value>
      <Value>7</Value>
      <Value>61</Value>
      <Value>3</Value>
      <Value>56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2015-04-27 Workshop</TermName>
          <TermId xmlns="http://schemas.microsoft.com/office/infopath/2007/PartnerControls">05ee0ed3-2241-418d-abed-464d0c2eb7fe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Z5JXHV6S7NA6-3-72003</_dlc_DocId>
    <_dlc_DocIdUrl xmlns="8eef3743-c7b3-4cbe-8837-b6e805be353c">
      <Url>http://efilingspinternal/_layouts/DocIdRedir.aspx?ID=Z5JXHV6S7NA6-3-72003</Url>
      <Description>Z5JXHV6S7NA6-3-72003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F2E5A72-B885-4326-BB6D-EEEE0377A670}"/>
</file>

<file path=customXml/itemProps2.xml><?xml version="1.0" encoding="utf-8"?>
<ds:datastoreItem xmlns:ds="http://schemas.openxmlformats.org/officeDocument/2006/customXml" ds:itemID="{104725D6-0757-481F-B63A-E5B28676D5C3}"/>
</file>

<file path=customXml/itemProps3.xml><?xml version="1.0" encoding="utf-8"?>
<ds:datastoreItem xmlns:ds="http://schemas.openxmlformats.org/officeDocument/2006/customXml" ds:itemID="{55337B8F-CD9C-4D6D-94CD-D4596C0D4FBF}"/>
</file>

<file path=customXml/itemProps4.xml><?xml version="1.0" encoding="utf-8"?>
<ds:datastoreItem xmlns:ds="http://schemas.openxmlformats.org/officeDocument/2006/customXml" ds:itemID="{2CB0C55F-043F-43FA-B414-302CFE631903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1354</TotalTime>
  <Words>618</Words>
  <Application>Microsoft Office PowerPoint</Application>
  <PresentationFormat>On-screen Show (4:3)</PresentationFormat>
  <Paragraphs>119</Paragraphs>
  <Slides>10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Once Through Cooling  Diablo Canyon </vt:lpstr>
      <vt:lpstr>Background</vt:lpstr>
      <vt:lpstr>Current Policy</vt:lpstr>
      <vt:lpstr>Implementation Provisions</vt:lpstr>
      <vt:lpstr>Implementation Provisions for Nuclear-Fueled Power Plants</vt:lpstr>
      <vt:lpstr>Special Studies Report submittal to the Water Board</vt:lpstr>
      <vt:lpstr>Bechtel Power Corporation</vt:lpstr>
      <vt:lpstr>Bechtel Report Findings</vt:lpstr>
      <vt:lpstr>Next Steps</vt:lpstr>
      <vt:lpstr>Alternative requirements</vt:lpstr>
    </vt:vector>
  </TitlesOfParts>
  <Company>SWRCB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Once Through Cooling Diablo Canyon</dc:title>
  <dc:creator>Rastegarpour, Shuka@Waterboards</dc:creator>
  <cp:lastModifiedBy>Carpio-Obeso, MarielaPaz@Waterboards</cp:lastModifiedBy>
  <cp:revision>110</cp:revision>
  <cp:lastPrinted>2015-04-16T17:05:26Z</cp:lastPrinted>
  <dcterms:created xsi:type="dcterms:W3CDTF">2013-05-13T20:20:52Z</dcterms:created>
  <dcterms:modified xsi:type="dcterms:W3CDTF">2015-04-20T21:45:01Z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4ab8dbd5-fb2c-4252-9228-bdf13849fc00</vt:lpwstr>
  </property>
  <property fmtid="{D5CDD505-2E9C-101B-9397-08002B2CF9AE}" pid="4" name="Subject_x0020_Areas">
    <vt:lpwstr>56;#_IEPR 2015-04-27 Workshop |05ee0ed3-2241-418d-abed-464d0c2eb7fe;#61;#_IEPR Presentation|51277923-a549-4352-9cc5-bcce892adf24</vt:lpwstr>
  </property>
  <property fmtid="{D5CDD505-2E9C-101B-9397-08002B2CF9AE}" pid="5" name="_CopySource">
    <vt:lpwstr>http://efilingspinternal/PendingDocuments/15-IEPR-12/20150423T150928_ONCE_THROUGH_COOLING_DIABLO_CANYON.pptx</vt:lpwstr>
  </property>
  <property fmtid="{D5CDD505-2E9C-101B-9397-08002B2CF9AE}" pid="6" name="Subject Areas">
    <vt:lpwstr>56;#IEPR 2015-04-27 Workshop|05ee0ed3-2241-418d-abed-464d0c2eb7fe;#61;#IEPR Presentation|51277923-a549-4352-9cc5-bcce892adf24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489800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