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charts/colors1.xml" ContentType="application/vnd.ms-office.chartcolorstyle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harts/style1.xml" ContentType="application/vnd.ms-office.chartstyl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398" r:id="rId2"/>
    <p:sldId id="412" r:id="rId3"/>
    <p:sldId id="417" r:id="rId4"/>
    <p:sldId id="413" r:id="rId5"/>
    <p:sldId id="418" r:id="rId6"/>
    <p:sldId id="401" r:id="rId7"/>
    <p:sldId id="41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36E894B4-1E54-4163-A85D-E98EC90E12B7}">
          <p14:sldIdLst>
            <p14:sldId id="398"/>
            <p14:sldId id="412"/>
            <p14:sldId id="417"/>
            <p14:sldId id="413"/>
            <p14:sldId id="418"/>
            <p14:sldId id="401"/>
            <p14:sldId id="41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hn Griffiths" initials="JG" lastIdx="1" clrIdx="0">
    <p:extLst>
      <p:ext uri="{19B8F6BF-5375-455C-9EA6-DF929625EA0E}">
        <p15:presenceInfo xmlns:p15="http://schemas.microsoft.com/office/powerpoint/2012/main" userId="28de11c6-690a-4da3-9db8-9d04aea54a2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297" autoAdjust="0"/>
    <p:restoredTop sz="86359" autoAdjust="0"/>
  </p:normalViewPr>
  <p:slideViewPr>
    <p:cSldViewPr snapToGrid="0">
      <p:cViewPr varScale="1">
        <p:scale>
          <a:sx n="113" d="100"/>
          <a:sy n="113" d="100"/>
        </p:scale>
        <p:origin x="176" y="7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2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-375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griffithsjohn/Dropbox%20(CONTECH-CA)/CONTECH-CA%20Team%20Folder%20Common%20Space/GENERAL%20PRESENTATIONS/PR20-004%20IPER%20CEC%20PRESENTATION%20JULY%202020/Kaiser%20Usage%20Data%20Graph%20200701%20b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Total</a:t>
            </a:r>
            <a:r>
              <a:rPr lang="en-US" baseline="0"/>
              <a:t> Usage kWh</a:t>
            </a:r>
            <a:endParaRPr lang="en-US"/>
          </a:p>
        </c:rich>
      </c:tx>
      <c:layout>
        <c:manualLayout>
          <c:xMode val="edge"/>
          <c:yMode val="edge"/>
          <c:x val="0.40115966754155702"/>
          <c:y val="3.7037037037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'Total Usage (2)'!$A$2</c:f>
              <c:strCache>
                <c:ptCount val="1"/>
                <c:pt idx="0">
                  <c:v>Year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'Total Usage (2)'!$B$1:$M$1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Usage (2)'!$B$2:$M$2</c:f>
              <c:numCache>
                <c:formatCode>#,##0.0</c:formatCode>
                <c:ptCount val="12"/>
                <c:pt idx="0">
                  <c:v>367836</c:v>
                </c:pt>
                <c:pt idx="1">
                  <c:v>343215</c:v>
                </c:pt>
                <c:pt idx="2">
                  <c:v>338542</c:v>
                </c:pt>
                <c:pt idx="3">
                  <c:v>405866</c:v>
                </c:pt>
                <c:pt idx="4">
                  <c:v>388461</c:v>
                </c:pt>
                <c:pt idx="5">
                  <c:v>395473</c:v>
                </c:pt>
                <c:pt idx="6">
                  <c:v>431795</c:v>
                </c:pt>
                <c:pt idx="7">
                  <c:v>397877</c:v>
                </c:pt>
                <c:pt idx="8">
                  <c:v>433804</c:v>
                </c:pt>
                <c:pt idx="9">
                  <c:v>404268</c:v>
                </c:pt>
                <c:pt idx="10">
                  <c:v>422138</c:v>
                </c:pt>
                <c:pt idx="11">
                  <c:v>327972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E81-0C46-BF5B-40BA79C95DC7}"/>
            </c:ext>
          </c:extLst>
        </c:ser>
        <c:ser>
          <c:idx val="1"/>
          <c:order val="1"/>
          <c:tx>
            <c:strRef>
              <c:f>'Total Usage (2)'!$A$3</c:f>
              <c:strCache>
                <c:ptCount val="1"/>
                <c:pt idx="0">
                  <c:v>Year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'Total Usage (2)'!$B$1:$M$1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Usage (2)'!$B$3:$M$3</c:f>
              <c:numCache>
                <c:formatCode>#,##0.0</c:formatCode>
                <c:ptCount val="12"/>
                <c:pt idx="0">
                  <c:v>345534</c:v>
                </c:pt>
                <c:pt idx="1">
                  <c:v>324964</c:v>
                </c:pt>
                <c:pt idx="2">
                  <c:v>383885</c:v>
                </c:pt>
                <c:pt idx="3">
                  <c:v>372188</c:v>
                </c:pt>
                <c:pt idx="4">
                  <c:v>394100</c:v>
                </c:pt>
                <c:pt idx="5">
                  <c:v>414815</c:v>
                </c:pt>
                <c:pt idx="6">
                  <c:v>388799</c:v>
                </c:pt>
                <c:pt idx="7">
                  <c:v>394882</c:v>
                </c:pt>
                <c:pt idx="8">
                  <c:v>539914</c:v>
                </c:pt>
                <c:pt idx="9">
                  <c:v>412410</c:v>
                </c:pt>
                <c:pt idx="10">
                  <c:v>369597</c:v>
                </c:pt>
                <c:pt idx="11">
                  <c:v>372122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E81-0C46-BF5B-40BA79C95DC7}"/>
            </c:ext>
          </c:extLst>
        </c:ser>
        <c:ser>
          <c:idx val="2"/>
          <c:order val="2"/>
          <c:tx>
            <c:strRef>
              <c:f>'Total Usage (2)'!$A$4</c:f>
              <c:strCache>
                <c:ptCount val="1"/>
                <c:pt idx="0">
                  <c:v>Year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'Total Usage (2)'!$B$1:$M$1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Usage (2)'!$B$4:$M$4</c:f>
              <c:numCache>
                <c:formatCode>#,##0.0</c:formatCode>
                <c:ptCount val="12"/>
                <c:pt idx="0">
                  <c:v>340379</c:v>
                </c:pt>
                <c:pt idx="1">
                  <c:v>320397</c:v>
                </c:pt>
                <c:pt idx="2">
                  <c:v>328054</c:v>
                </c:pt>
                <c:pt idx="3">
                  <c:v>350628</c:v>
                </c:pt>
                <c:pt idx="4">
                  <c:v>324639</c:v>
                </c:pt>
                <c:pt idx="5">
                  <c:v>362701</c:v>
                </c:pt>
                <c:pt idx="6">
                  <c:v>358055</c:v>
                </c:pt>
                <c:pt idx="7">
                  <c:v>336202</c:v>
                </c:pt>
                <c:pt idx="8">
                  <c:v>374041</c:v>
                </c:pt>
                <c:pt idx="9">
                  <c:v>365003</c:v>
                </c:pt>
                <c:pt idx="10">
                  <c:v>372582</c:v>
                </c:pt>
                <c:pt idx="11">
                  <c:v>349364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E81-0C46-BF5B-40BA79C95DC7}"/>
            </c:ext>
          </c:extLst>
        </c:ser>
        <c:ser>
          <c:idx val="3"/>
          <c:order val="3"/>
          <c:tx>
            <c:strRef>
              <c:f>'Total Usage (2)'!#REF!</c:f>
              <c:strCache>
                <c:ptCount val="1"/>
                <c:pt idx="0">
                  <c:v>#REF!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'Total Usage (2)'!$B$1:$M$1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Usage (2)'!#REF!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E81-0C46-BF5B-40BA79C95DC7}"/>
            </c:ext>
          </c:extLst>
        </c:ser>
        <c:ser>
          <c:idx val="4"/>
          <c:order val="4"/>
          <c:tx>
            <c:strRef>
              <c:f>'Total Usage (2)'!#REF!</c:f>
              <c:strCache>
                <c:ptCount val="1"/>
                <c:pt idx="0">
                  <c:v>#REF!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'Total Usage (2)'!$B$1:$M$1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Usage (2)'!#REF!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E81-0C46-BF5B-40BA79C95D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94474176"/>
        <c:axId val="294476224"/>
      </c:lineChart>
      <c:catAx>
        <c:axId val="294474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4476224"/>
        <c:crosses val="autoZero"/>
        <c:auto val="1"/>
        <c:lblAlgn val="ctr"/>
        <c:lblOffset val="100"/>
        <c:noMultiLvlLbl val="0"/>
      </c:catAx>
      <c:valAx>
        <c:axId val="294476224"/>
        <c:scaling>
          <c:orientation val="minMax"/>
          <c:max val="550000"/>
          <c:min val="2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4474176"/>
        <c:crosses val="autoZero"/>
        <c:crossBetween val="between"/>
        <c:majorUnit val="25000"/>
      </c:valAx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egendEntry>
        <c:idx val="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1F6DE-7DCA-324A-85A8-80660C63AD63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9779D-31F0-9149-8A16-BC7EDCE69D5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45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E47F4-90B5-A746-864E-06045272EF5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08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313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161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134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30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978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517B28-4F1E-A84B-8CBE-058DD8AB8A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04046" y="5967650"/>
            <a:ext cx="2857997" cy="7758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3B5C480-5FB6-C742-AC78-3FAC16AEC5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97845" y="5896325"/>
            <a:ext cx="3012633" cy="9184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95854E-7CAA-B243-8A54-92D23A03ED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647388" y="5860662"/>
            <a:ext cx="1319748" cy="98981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D3C0A78-099D-4E9F-9721-A5940911BB83}"/>
              </a:ext>
            </a:extLst>
          </p:cNvPr>
          <p:cNvGrpSpPr/>
          <p:nvPr userDrawn="1"/>
        </p:nvGrpSpPr>
        <p:grpSpPr>
          <a:xfrm>
            <a:off x="9698952" y="5896325"/>
            <a:ext cx="826734" cy="830309"/>
            <a:chOff x="9412940" y="1380992"/>
            <a:chExt cx="826734" cy="830309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CB3C6C5-6EC4-4D6B-A090-529CAA8C2EE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412940" y="1380992"/>
              <a:ext cx="826733" cy="579744"/>
            </a:xfrm>
            <a:prstGeom prst="rect">
              <a:avLst/>
            </a:prstGeom>
          </p:spPr>
        </p:pic>
        <p:sp>
          <p:nvSpPr>
            <p:cNvPr id="8" name="TextBox 5">
              <a:extLst>
                <a:ext uri="{FF2B5EF4-FFF2-40B4-BE49-F238E27FC236}">
                  <a16:creationId xmlns:a16="http://schemas.microsoft.com/office/drawing/2014/main" id="{9ABFC929-A8E0-4F49-A342-2D259D6B0910}"/>
                </a:ext>
              </a:extLst>
            </p:cNvPr>
            <p:cNvSpPr txBox="1"/>
            <p:nvPr userDrawn="1"/>
          </p:nvSpPr>
          <p:spPr>
            <a:xfrm>
              <a:off x="9412940" y="1957385"/>
              <a:ext cx="826734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50" dirty="0">
                  <a:solidFill>
                    <a:srgbClr val="002060"/>
                  </a:solidFill>
                </a:rPr>
                <a:t>Nhu Energy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4673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60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129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286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16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9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104382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FDF36-11CB-044D-A0FB-2E185BCD73AC}" type="datetimeFigureOut">
              <a:rPr lang="en-US" smtClean="0"/>
              <a:pPr/>
              <a:t>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71C3B-A330-744D-877E-5E280DB5E3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62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tech-ca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screenshot of a video game&#10;&#10;Description automatically generated">
            <a:extLst>
              <a:ext uri="{FF2B5EF4-FFF2-40B4-BE49-F238E27FC236}">
                <a16:creationId xmlns:a16="http://schemas.microsoft.com/office/drawing/2014/main" id="{0450F8C2-3E2C-8E44-B1C6-9E5F87834D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4447" b="16048"/>
          <a:stretch/>
        </p:blipFill>
        <p:spPr>
          <a:xfrm>
            <a:off x="-154477" y="-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CC0DBF-FA27-6D4E-989E-077F209BD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9513" y="2034737"/>
            <a:ext cx="9144000" cy="290051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Microgrids:</a:t>
            </a:r>
            <a:b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 and Performance</a:t>
            </a:r>
            <a:b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/>
              <a:t>California Energy Commission</a:t>
            </a:r>
            <a:br>
              <a:rPr lang="en-US" sz="1600" dirty="0"/>
            </a:br>
            <a:r>
              <a:rPr lang="en-US" sz="1600" dirty="0"/>
              <a:t>Integrated Energy Policy Report Update</a:t>
            </a:r>
            <a:br>
              <a:rPr lang="en-US" sz="1600" dirty="0"/>
            </a:br>
            <a:r>
              <a:rPr lang="en-US" sz="1600" dirty="0"/>
              <a:t>Assessing the Role of Microgrids in California</a:t>
            </a:r>
            <a:br>
              <a:rPr lang="en-US" sz="1600" dirty="0"/>
            </a:br>
            <a:r>
              <a:rPr lang="en-US" sz="1600" dirty="0"/>
              <a:t> </a:t>
            </a:r>
            <a:br>
              <a:rPr lang="en-US" sz="1600" dirty="0"/>
            </a:br>
            <a:r>
              <a:rPr lang="en-US" sz="1800" b="1" dirty="0"/>
              <a:t>Prepared by CONTECH-CA, John Griffiths PE LEED AP</a:t>
            </a:r>
            <a:br>
              <a:rPr lang="en-US" sz="1600" dirty="0"/>
            </a:br>
            <a:r>
              <a:rPr lang="en-US" sz="1600" dirty="0"/>
              <a:t> </a:t>
            </a:r>
            <a:br>
              <a:rPr lang="en-US" sz="1600" dirty="0"/>
            </a:br>
            <a:r>
              <a:rPr lang="en-US" sz="1600" dirty="0"/>
              <a:t>July 7,, 2020</a:t>
            </a:r>
            <a:endParaRPr lang="en-US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972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0CF89-13EC-4D79-B34F-2C8319919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Proposed Essential Power Systems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6E3EB-021C-4AFA-952A-ED465D198B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Types of systems – as defined in CEC 705 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sz="3200" dirty="0"/>
              <a:t>Hybrid system utilizing alternate power sources such as solar/storage or fuel cell to supplement traditional back up power </a:t>
            </a:r>
          </a:p>
          <a:p>
            <a:pPr marL="0" lvl="0" indent="0">
              <a:buNone/>
            </a:pPr>
            <a:endParaRPr lang="en-US" sz="3200" dirty="0"/>
          </a:p>
          <a:p>
            <a:pPr marL="457200" lvl="1" indent="0">
              <a:buNone/>
            </a:pPr>
            <a:r>
              <a:rPr lang="en-US" sz="3200" dirty="0"/>
              <a:t>Supplant tradition emergency power systems with renewable systems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43A6E0-990E-9E4E-8652-4909BE290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64" y="6028366"/>
            <a:ext cx="3012633" cy="91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53626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0CF89-13EC-4D79-B34F-2C8319919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Proposed Essential Power Systems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6E3EB-021C-4AFA-952A-ED465D198B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Advantages </a:t>
            </a:r>
          </a:p>
          <a:p>
            <a:pPr lvl="1"/>
            <a:r>
              <a:rPr lang="en-US" dirty="0"/>
              <a:t>Utilize renewable resources</a:t>
            </a:r>
          </a:p>
          <a:p>
            <a:pPr lvl="1"/>
            <a:r>
              <a:rPr lang="en-US" dirty="0"/>
              <a:t>Asset is constantly being utilized</a:t>
            </a:r>
          </a:p>
          <a:p>
            <a:pPr lvl="1"/>
            <a:r>
              <a:rPr lang="en-US" dirty="0"/>
              <a:t>Grant funding available for suitable systems</a:t>
            </a:r>
          </a:p>
          <a:p>
            <a:pPr lvl="1"/>
            <a:r>
              <a:rPr lang="en-US" dirty="0"/>
              <a:t>Not subject to fuel delivery problems during major outage</a:t>
            </a:r>
          </a:p>
          <a:p>
            <a:pPr lvl="1"/>
            <a:r>
              <a:rPr lang="en-US" dirty="0"/>
              <a:t>No noise or exhaust to be addressed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D002A6-E771-2845-8505-96CC0063D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64" y="6028366"/>
            <a:ext cx="3012633" cy="91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1903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067D1-35CD-4C78-9DC6-03FE00607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Essential Power Systems…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9C0DE7-7BEB-42B9-A866-9A7D068A8D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/>
              <a:t>Challenges </a:t>
            </a:r>
          </a:p>
          <a:p>
            <a:pPr lvl="0"/>
            <a:r>
              <a:rPr lang="en-US" dirty="0"/>
              <a:t>Institutional inertia</a:t>
            </a:r>
          </a:p>
          <a:p>
            <a:pPr lvl="0"/>
            <a:r>
              <a:rPr lang="en-US" dirty="0"/>
              <a:t>Perceived safety risk associated with alternate solutions</a:t>
            </a:r>
          </a:p>
          <a:p>
            <a:pPr lvl="0"/>
            <a:r>
              <a:rPr lang="en-US" dirty="0"/>
              <a:t>Capital expense </a:t>
            </a:r>
          </a:p>
          <a:p>
            <a:pPr lvl="0"/>
            <a:r>
              <a:rPr lang="en-US" dirty="0"/>
              <a:t>Excessive complexity </a:t>
            </a:r>
          </a:p>
          <a:p>
            <a:pPr lvl="0"/>
            <a:r>
              <a:rPr lang="en-US" dirty="0"/>
              <a:t>System components and supply chain </a:t>
            </a:r>
          </a:p>
          <a:p>
            <a:pPr lvl="0"/>
            <a:r>
              <a:rPr lang="en-US" dirty="0"/>
              <a:t>Cyber Security</a:t>
            </a:r>
          </a:p>
          <a:p>
            <a:pPr lvl="0"/>
            <a:r>
              <a:rPr lang="en-US" dirty="0"/>
              <a:t>Providing consistent power for extended period of time</a:t>
            </a:r>
          </a:p>
          <a:p>
            <a:pPr lvl="0"/>
            <a:r>
              <a:rPr lang="en-US" dirty="0"/>
              <a:t>Design guides not readily available</a:t>
            </a:r>
          </a:p>
          <a:p>
            <a:pPr lvl="0"/>
            <a:r>
              <a:rPr lang="en-US" dirty="0"/>
              <a:t>Codes do not allow optimal system configuration</a:t>
            </a:r>
          </a:p>
          <a:p>
            <a:pPr lvl="0"/>
            <a:r>
              <a:rPr lang="en-US" dirty="0"/>
              <a:t>Owner, contractors, and vendors not familiar with alternate systems </a:t>
            </a:r>
          </a:p>
          <a:p>
            <a:pPr lvl="0"/>
            <a:r>
              <a:rPr lang="en-US" dirty="0"/>
              <a:t>Equipment standards evolving</a:t>
            </a:r>
          </a:p>
          <a:p>
            <a:pPr lvl="0"/>
            <a:r>
              <a:rPr lang="en-US" dirty="0"/>
              <a:t>Project team is risk-averse and do not want to use new systems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4020CB-D3B5-7649-A901-4B14E90B0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64" y="6028366"/>
            <a:ext cx="3012633" cy="91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39431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4020CB-D3B5-7649-A901-4B14E90B0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64" y="6028366"/>
            <a:ext cx="3012633" cy="9184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F80F0E-E9E5-5F42-BCBF-8E7164E210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042" b="5355"/>
          <a:stretch/>
        </p:blipFill>
        <p:spPr>
          <a:xfrm>
            <a:off x="971684" y="403743"/>
            <a:ext cx="10294273" cy="56246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E843FD1-CD06-ED43-8E83-DB32D205A7F8}"/>
              </a:ext>
            </a:extLst>
          </p:cNvPr>
          <p:cNvSpPr txBox="1"/>
          <p:nvPr/>
        </p:nvSpPr>
        <p:spPr>
          <a:xfrm>
            <a:off x="6784623" y="6256776"/>
            <a:ext cx="4566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/>
              <a:t>KAISER RICHMOND MICROGRID </a:t>
            </a:r>
          </a:p>
        </p:txBody>
      </p:sp>
    </p:spTree>
    <p:extLst>
      <p:ext uri="{BB962C8B-B14F-4D97-AF65-F5344CB8AC3E}">
        <p14:creationId xmlns:p14="http://schemas.microsoft.com/office/powerpoint/2010/main" val="3158898276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9A04416-1834-3B42-B198-46775635D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64" y="6028366"/>
            <a:ext cx="3012633" cy="91848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7415D8A-780F-504A-BA25-35DAB05C53B9}"/>
              </a:ext>
            </a:extLst>
          </p:cNvPr>
          <p:cNvSpPr/>
          <p:nvPr/>
        </p:nvSpPr>
        <p:spPr>
          <a:xfrm>
            <a:off x="4233428" y="5987166"/>
            <a:ext cx="38345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TOTAL USAGE kWh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2AEFD2F0-D26F-6D44-9C4F-BF999BFBD15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6250546"/>
              </p:ext>
            </p:extLst>
          </p:nvPr>
        </p:nvGraphicFramePr>
        <p:xfrm>
          <a:off x="526774" y="457200"/>
          <a:ext cx="10336695" cy="557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8420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8267" y="896809"/>
            <a:ext cx="8938684" cy="468351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96399" y="1746162"/>
            <a:ext cx="9717915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9600" b="1" dirty="0"/>
              <a:t>John Griffiths PE LEED AP</a:t>
            </a:r>
            <a:br>
              <a:rPr lang="en-US" sz="9600" dirty="0"/>
            </a:br>
            <a:r>
              <a:rPr lang="en-US" sz="9600" dirty="0"/>
              <a:t>415 652 4833</a:t>
            </a:r>
            <a:endParaRPr lang="en-US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WWW.CONTECH-CA.COM</a:t>
            </a:r>
            <a:endParaRPr lang="en-US" sz="9600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12E6DC-4381-0B4D-AF1F-D6DA54FB2A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64" y="6028366"/>
            <a:ext cx="3012633" cy="91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08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39CD51-00B2-4389-8AB6-22C0A504CEE2}"/>
</file>

<file path=customXml/itemProps2.xml><?xml version="1.0" encoding="utf-8"?>
<ds:datastoreItem xmlns:ds="http://schemas.openxmlformats.org/officeDocument/2006/customXml" ds:itemID="{B35D0C17-7922-473E-B5C7-7737EDAE9432}"/>
</file>

<file path=customXml/itemProps3.xml><?xml version="1.0" encoding="utf-8"?>
<ds:datastoreItem xmlns:ds="http://schemas.openxmlformats.org/officeDocument/2006/customXml" ds:itemID="{80F0641B-E7F5-477E-A2EC-86FF13B75C4E}"/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217</Words>
  <Application>Microsoft Macintosh PowerPoint</Application>
  <PresentationFormat>Widescreen</PresentationFormat>
  <Paragraphs>42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Microgrids: Challenges and Performance  California Energy Commission Integrated Energy Policy Report Update Assessing the Role of Microgrids in California   Prepared by CONTECH-CA, John Griffiths PE LEED AP   July 7,, 2020</vt:lpstr>
      <vt:lpstr>Proposed Essential Power Systems</vt:lpstr>
      <vt:lpstr>Proposed Essential Power Systems</vt:lpstr>
      <vt:lpstr>Proposed Essential Power Systems…</vt:lpstr>
      <vt:lpstr>PowerPoint Presentation</vt:lpstr>
      <vt:lpstr>PowerPoint Presentation</vt:lpstr>
      <vt:lpstr>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Generators and Acoustics Knowledge Exchange</dc:title>
  <dc:creator>John Griffiths</dc:creator>
  <cp:lastModifiedBy>John Griffiths</cp:lastModifiedBy>
  <cp:revision>22</cp:revision>
  <dcterms:created xsi:type="dcterms:W3CDTF">2020-06-10T18:43:04Z</dcterms:created>
  <dcterms:modified xsi:type="dcterms:W3CDTF">2020-07-01T17:42:58Z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