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19.xml" ContentType="application/vnd.openxmlformats-officedocument.presentationml.slide+xml"/>
  <Override PartName="/ppt/slides/slide13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369" r:id="rId2"/>
    <p:sldId id="370" r:id="rId3"/>
    <p:sldId id="390" r:id="rId4"/>
    <p:sldId id="376" r:id="rId5"/>
    <p:sldId id="391" r:id="rId6"/>
    <p:sldId id="392" r:id="rId7"/>
    <p:sldId id="393" r:id="rId8"/>
    <p:sldId id="394" r:id="rId9"/>
    <p:sldId id="396" r:id="rId10"/>
    <p:sldId id="395" r:id="rId11"/>
    <p:sldId id="377" r:id="rId12"/>
    <p:sldId id="385" r:id="rId13"/>
    <p:sldId id="386" r:id="rId14"/>
    <p:sldId id="387" r:id="rId15"/>
    <p:sldId id="384" r:id="rId16"/>
    <p:sldId id="397" r:id="rId17"/>
    <p:sldId id="388" r:id="rId18"/>
    <p:sldId id="389" r:id="rId19"/>
    <p:sldId id="373" r:id="rId20"/>
  </p:sldIdLst>
  <p:sldSz cx="9144000" cy="5143500" type="screen16x9"/>
  <p:notesSz cx="9601200" cy="7315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2C7"/>
    <a:srgbClr val="7F7F7F"/>
    <a:srgbClr val="111875"/>
    <a:srgbClr val="DACF7C"/>
    <a:srgbClr val="CCC174"/>
    <a:srgbClr val="D9CD79"/>
    <a:srgbClr val="D9CDDD"/>
    <a:srgbClr val="D4C8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94" y="-702"/>
      </p:cViewPr>
      <p:guideLst>
        <p:guide orient="horz" pos="3234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5" d="100"/>
        <a:sy n="155" d="100"/>
      </p:scale>
      <p:origin x="0" y="24"/>
    </p:cViewPr>
  </p:sorterViewPr>
  <p:notesViewPr>
    <p:cSldViewPr snapToGrid="0" snapToObjects="1">
      <p:cViewPr varScale="1">
        <p:scale>
          <a:sx n="112" d="100"/>
          <a:sy n="112" d="100"/>
        </p:scale>
        <p:origin x="-2226" y="-84"/>
      </p:cViewPr>
      <p:guideLst>
        <p:guide orient="horz" pos="2304"/>
        <p:guide pos="30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customXml" Target="../customXml/item1.xml"/><Relationship Id="rId30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160838" cy="365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438775" y="0"/>
            <a:ext cx="4160838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CA418F0-D3DC-4C62-8A52-2088EE328850}" type="datetimeFigureOut">
              <a:rPr lang="en-US"/>
              <a:pPr>
                <a:defRPr/>
              </a:pPr>
              <a:t>6/18/2015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948488"/>
            <a:ext cx="4160838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438775" y="6948488"/>
            <a:ext cx="4160838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31457D04-8F7D-40F6-9F65-74ED7F6954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7067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160838" cy="366713"/>
          </a:xfrm>
          <a:prstGeom prst="rect">
            <a:avLst/>
          </a:prstGeom>
        </p:spPr>
        <p:txBody>
          <a:bodyPr vert="horz" lIns="95747" tIns="47873" rIns="95747" bIns="4787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8775" y="0"/>
            <a:ext cx="4160838" cy="366713"/>
          </a:xfrm>
          <a:prstGeom prst="rect">
            <a:avLst/>
          </a:prstGeom>
        </p:spPr>
        <p:txBody>
          <a:bodyPr vert="horz" wrap="square" lIns="95747" tIns="47873" rIns="95747" bIns="47873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6BD0F5D4-D510-4FB6-8F84-1964E87F72E3}" type="datetimeFigureOut">
              <a:rPr lang="en-US"/>
              <a:pPr>
                <a:defRPr/>
              </a:pPr>
              <a:t>6/18/2015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2200" y="547688"/>
            <a:ext cx="4876800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747" tIns="47873" rIns="95747" bIns="47873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438" y="3475038"/>
            <a:ext cx="7680325" cy="3292475"/>
          </a:xfrm>
          <a:prstGeom prst="rect">
            <a:avLst/>
          </a:prstGeom>
        </p:spPr>
        <p:txBody>
          <a:bodyPr vert="horz" lIns="95747" tIns="47873" rIns="95747" bIns="47873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946900"/>
            <a:ext cx="4160838" cy="366713"/>
          </a:xfrm>
          <a:prstGeom prst="rect">
            <a:avLst/>
          </a:prstGeom>
        </p:spPr>
        <p:txBody>
          <a:bodyPr vert="horz" lIns="95747" tIns="47873" rIns="95747" bIns="4787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8775" y="6946900"/>
            <a:ext cx="4160838" cy="366713"/>
          </a:xfrm>
          <a:prstGeom prst="rect">
            <a:avLst/>
          </a:prstGeom>
        </p:spPr>
        <p:txBody>
          <a:bodyPr vert="horz" wrap="square" lIns="95747" tIns="47873" rIns="95747" bIns="47873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8443AABF-C3CB-41BF-B736-69B7CB674C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4952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43AABF-C3CB-41BF-B736-69B7CB674C69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7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474086"/>
            <a:ext cx="9144000" cy="6090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119063" y="258763"/>
            <a:ext cx="3157537" cy="884237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6" name="Picture 3" descr="F:\Locker Room\40 Everett\Eben Projects\Politcal Logic\PL_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382588"/>
            <a:ext cx="28702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F:\Locker Room\40 Everett\Eben Projects\Politcal Logic\PL_buglogo_reverse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313" y="4703763"/>
            <a:ext cx="2143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76600" y="3028949"/>
            <a:ext cx="5867400" cy="1362075"/>
          </a:xfrm>
          <a:solidFill>
            <a:schemeClr val="bg1"/>
          </a:solidFill>
        </p:spPr>
        <p:txBody>
          <a:bodyPr lIns="457200" tIns="182880" bIns="137160"/>
          <a:lstStyle>
            <a:lvl1pPr marL="0" indent="0" algn="l">
              <a:spcBef>
                <a:spcPts val="0"/>
              </a:spcBef>
              <a:buNone/>
              <a:defRPr sz="2400" baseline="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 smtClean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>
          <a:xfrm>
            <a:off x="3733800" y="3913188"/>
            <a:ext cx="4495800" cy="274637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Scada" pitchFamily="2" charset="0"/>
              </a:defRPr>
            </a:lvl1pPr>
          </a:lstStyle>
          <a:p>
            <a:pPr>
              <a:defRPr/>
            </a:pPr>
            <a:fld id="{E02ABEA5-B5AD-4D84-ABC0-DA7C5BE2E66C}" type="datetime4">
              <a:rPr lang="en-US"/>
              <a:pPr>
                <a:defRPr/>
              </a:pPr>
              <a:t>June 18, 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228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25" y="4703763"/>
            <a:ext cx="2540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F:\Locker Room\40 Everett\Eben Projects\Politcal Logic\PL_buglogo_reverse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313" y="4703763"/>
            <a:ext cx="2143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0650" y="112712"/>
            <a:ext cx="8902699" cy="4922837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877819"/>
            <a:ext cx="3655789" cy="384721"/>
          </a:xfrm>
          <a:solidFill>
            <a:srgbClr val="0072C7"/>
          </a:solidFill>
        </p:spPr>
        <p:txBody>
          <a:bodyPr wrap="none" lIns="548640" rIns="274320" bIns="91440">
            <a:spAutoFit/>
          </a:bodyPr>
          <a:lstStyle>
            <a:lvl1pPr marL="0" indent="0">
              <a:buFontTx/>
              <a:buNone/>
              <a:defRPr sz="16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  <a:lvl2pPr marL="457200" indent="0">
              <a:buFontTx/>
              <a:buNone/>
              <a:defRPr sz="1600">
                <a:latin typeface="Maven Pro Regular"/>
                <a:cs typeface="Maven Pro Regular"/>
              </a:defRPr>
            </a:lvl2pPr>
            <a:lvl3pPr marL="914400" indent="0">
              <a:buFontTx/>
              <a:buNone/>
              <a:defRPr sz="1600">
                <a:latin typeface="Maven Pro Regular"/>
                <a:cs typeface="Maven Pro Regular"/>
              </a:defRPr>
            </a:lvl3pPr>
            <a:lvl4pPr marL="1371600" indent="0">
              <a:buFontTx/>
              <a:buNone/>
              <a:defRPr sz="1600">
                <a:latin typeface="Maven Pro Regular"/>
                <a:cs typeface="Maven Pro Regular"/>
              </a:defRPr>
            </a:lvl4pPr>
            <a:lvl5pPr marL="1828800" indent="0">
              <a:buFontTx/>
              <a:buNone/>
              <a:defRPr sz="1600">
                <a:latin typeface="Maven Pro Regular"/>
                <a:cs typeface="Maven Pro Regular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3739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25" y="4703763"/>
            <a:ext cx="2540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F:\Locker Room\40 Everett\Eben Projects\Politcal Logic\PL_buglogo_reverse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313" y="4703763"/>
            <a:ext cx="2143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0650" y="112712"/>
            <a:ext cx="8902699" cy="4922837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877819"/>
            <a:ext cx="3655789" cy="384721"/>
          </a:xfrm>
          <a:solidFill>
            <a:srgbClr val="0072C7"/>
          </a:solidFill>
        </p:spPr>
        <p:txBody>
          <a:bodyPr wrap="none" lIns="548640" rIns="274320" bIns="91440">
            <a:spAutoFit/>
          </a:bodyPr>
          <a:lstStyle>
            <a:lvl1pPr marL="0" indent="0">
              <a:buFontTx/>
              <a:buNone/>
              <a:defRPr sz="16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  <a:lvl2pPr marL="457200" indent="0">
              <a:buFontTx/>
              <a:buNone/>
              <a:defRPr sz="1600">
                <a:latin typeface="Maven Pro Regular"/>
                <a:cs typeface="Maven Pro Regular"/>
              </a:defRPr>
            </a:lvl2pPr>
            <a:lvl3pPr marL="914400" indent="0">
              <a:buFontTx/>
              <a:buNone/>
              <a:defRPr sz="1600">
                <a:latin typeface="Maven Pro Regular"/>
                <a:cs typeface="Maven Pro Regular"/>
              </a:defRPr>
            </a:lvl3pPr>
            <a:lvl4pPr marL="1371600" indent="0">
              <a:buFontTx/>
              <a:buNone/>
              <a:defRPr sz="1600">
                <a:latin typeface="Maven Pro Regular"/>
                <a:cs typeface="Maven Pro Regular"/>
              </a:defRPr>
            </a:lvl4pPr>
            <a:lvl5pPr marL="1828800" indent="0">
              <a:buFontTx/>
              <a:buNone/>
              <a:defRPr sz="1600">
                <a:latin typeface="Maven Pro Regular"/>
                <a:cs typeface="Maven Pro Regular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347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118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pic>
        <p:nvPicPr>
          <p:cNvPr id="4" name="Picture 2" descr="F:\Locker Room\40 Everett\Eben Projects\Politcal Logic\PL_buglogo_revers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313" y="4703763"/>
            <a:ext cx="2143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1082228"/>
            <a:ext cx="6596726" cy="1831271"/>
          </a:xfrm>
          <a:noFill/>
        </p:spPr>
        <p:txBody>
          <a:bodyPr lIns="548640" bIns="91440" anchor="t">
            <a:spAutoFit/>
          </a:bodyPr>
          <a:lstStyle>
            <a:lvl1pPr algn="l">
              <a:lnSpc>
                <a:spcPts val="4400"/>
              </a:lnSpc>
              <a:defRPr sz="3600" baseline="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9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-1" y="1347305"/>
            <a:ext cx="8139043" cy="3114260"/>
          </a:xfrm>
        </p:spPr>
        <p:txBody>
          <a:bodyPr lIns="548640" tIns="0" rIns="0" bIns="0"/>
          <a:lstStyle>
            <a:lvl1pPr marL="342900" indent="-342900">
              <a:buClr>
                <a:srgbClr val="0072C7"/>
              </a:buClr>
              <a:buFont typeface="Wingdings" charset="2"/>
              <a:buChar char="§"/>
              <a:defRPr sz="2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1pPr>
            <a:lvl2pPr marL="742950" indent="-285750">
              <a:buClr>
                <a:srgbClr val="0072C7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1143000" indent="-228600">
              <a:buClr>
                <a:srgbClr val="0072C7"/>
              </a:buClr>
              <a:buFont typeface="Wingdings" charset="2"/>
              <a:buChar char="§"/>
              <a:defRPr sz="18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3pPr>
            <a:lvl4pPr marL="1600200" indent="-22860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4pPr>
            <a:lvl5pPr marL="2057400" indent="-228600">
              <a:buClr>
                <a:srgbClr val="0072C7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903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Bullets w/Hea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-1" y="1347305"/>
            <a:ext cx="8139043" cy="3114260"/>
          </a:xfrm>
        </p:spPr>
        <p:txBody>
          <a:bodyPr lIns="548640" tIns="0" rIns="0" bIns="0"/>
          <a:lstStyle>
            <a:lvl1pPr marL="0" indent="0">
              <a:buClr>
                <a:srgbClr val="A86D0A"/>
              </a:buClr>
              <a:buFontTx/>
              <a:buNone/>
              <a:defRPr sz="24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285750" indent="-285750">
              <a:buClr>
                <a:srgbClr val="0072C7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517525" indent="-228600">
              <a:buClr>
                <a:srgbClr val="0072C7"/>
              </a:buClr>
              <a:buFont typeface="Wingdings" charset="2"/>
              <a:buChar char="§"/>
              <a:defRPr sz="18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3pPr>
            <a:lvl4pPr marL="741363" indent="-22860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4pPr>
            <a:lvl5pPr marL="973138" indent="-228600" defTabSz="974725">
              <a:buClr>
                <a:srgbClr val="0072C7"/>
              </a:buClr>
              <a:buFont typeface="Wingdings" charset="2"/>
              <a:buChar char="§"/>
              <a:tabLst/>
              <a:defRPr sz="12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044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Paragraph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-1" y="1343025"/>
            <a:ext cx="8139043" cy="3118539"/>
          </a:xfrm>
        </p:spPr>
        <p:txBody>
          <a:bodyPr lIns="548640" tIns="0" rIns="0" bIns="0"/>
          <a:lstStyle>
            <a:lvl1pPr marL="0" indent="0">
              <a:buClr>
                <a:srgbClr val="A86D0A"/>
              </a:buClr>
              <a:buFontTx/>
              <a:buNone/>
              <a:defRPr sz="24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0" indent="0">
              <a:buClr>
                <a:srgbClr val="A86D0A"/>
              </a:buClr>
              <a:buFontTx/>
              <a:buNone/>
              <a:defRPr sz="18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3pPr>
            <a:lvl4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4pPr>
            <a:lvl5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30237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51648" y="1343025"/>
            <a:ext cx="7319018" cy="531083"/>
          </a:xfrm>
        </p:spPr>
        <p:txBody>
          <a:bodyPr lIns="0" tIns="0" rIns="0" bIns="0"/>
          <a:lstStyle>
            <a:lvl1pPr marL="0" indent="0" algn="ctr">
              <a:spcBef>
                <a:spcPts val="0"/>
              </a:spcBef>
              <a:buClr>
                <a:srgbClr val="A86D0A"/>
              </a:buClr>
              <a:buFontTx/>
              <a:buNone/>
              <a:defRPr sz="26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Clr>
                <a:srgbClr val="A86D0A"/>
              </a:buClr>
              <a:buFontTx/>
              <a:buNone/>
              <a:defRPr sz="1800">
                <a:solidFill>
                  <a:srgbClr val="7F7F7F"/>
                </a:solidFill>
                <a:latin typeface="Avenir 35 Light"/>
                <a:cs typeface="Avenir 35 Light"/>
              </a:defRPr>
            </a:lvl2pPr>
            <a:lvl3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3pPr>
            <a:lvl4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4pPr>
            <a:lvl5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51648" y="2093784"/>
            <a:ext cx="3481001" cy="2718486"/>
          </a:xfrm>
        </p:spPr>
        <p:txBody>
          <a:bodyPr/>
          <a:lstStyle>
            <a:lvl1pPr marL="0" indent="0" algn="ctr">
              <a:buFontTx/>
              <a:buNone/>
              <a:defRPr sz="1800" b="0" i="0" cap="all">
                <a:solidFill>
                  <a:srgbClr val="0072C7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FontTx/>
              <a:buNone/>
              <a:defRPr sz="16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3pPr>
            <a:lvl4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4pPr>
            <a:lvl5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4551405" y="2093912"/>
            <a:ext cx="3419261" cy="2718357"/>
          </a:xfrm>
        </p:spPr>
        <p:txBody>
          <a:bodyPr/>
          <a:lstStyle>
            <a:lvl1pPr marL="0" indent="0" algn="ctr">
              <a:buFontTx/>
              <a:buNone/>
              <a:defRPr sz="1600" b="0" i="0" cap="all">
                <a:solidFill>
                  <a:srgbClr val="0072C7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FontTx/>
              <a:buNone/>
              <a:defRPr sz="16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3pPr>
            <a:lvl4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4pPr>
            <a:lvl5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894807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Columns w/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51648" y="1343025"/>
            <a:ext cx="7319018" cy="531083"/>
          </a:xfrm>
        </p:spPr>
        <p:txBody>
          <a:bodyPr lIns="0" tIns="0" rIns="0" bIns="0"/>
          <a:lstStyle>
            <a:lvl1pPr marL="0" indent="0" algn="ctr">
              <a:spcBef>
                <a:spcPts val="0"/>
              </a:spcBef>
              <a:buClr>
                <a:srgbClr val="A86D0A"/>
              </a:buClr>
              <a:buFontTx/>
              <a:buNone/>
              <a:defRPr sz="26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Clr>
                <a:srgbClr val="A86D0A"/>
              </a:buClr>
              <a:buFontTx/>
              <a:buNone/>
              <a:defRPr sz="1800">
                <a:solidFill>
                  <a:srgbClr val="7F7F7F"/>
                </a:solidFill>
                <a:latin typeface="Avenir 35 Light"/>
                <a:cs typeface="Avenir 35 Light"/>
              </a:defRPr>
            </a:lvl2pPr>
            <a:lvl3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3pPr>
            <a:lvl4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4pPr>
            <a:lvl5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51648" y="2093784"/>
            <a:ext cx="3481001" cy="2718486"/>
          </a:xfrm>
        </p:spPr>
        <p:txBody>
          <a:bodyPr/>
          <a:lstStyle>
            <a:lvl1pPr marL="0" indent="0" algn="l">
              <a:buFontTx/>
              <a:buNone/>
              <a:defRPr sz="1800" b="0" i="0" cap="all">
                <a:solidFill>
                  <a:srgbClr val="0072C7"/>
                </a:solidFill>
                <a:latin typeface="Scada" pitchFamily="2" charset="0"/>
                <a:cs typeface="Scada" pitchFamily="2" charset="0"/>
              </a:defRPr>
            </a:lvl1pPr>
            <a:lvl2pPr marL="285750" indent="-285750" algn="l">
              <a:buClr>
                <a:srgbClr val="0072C7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3pPr>
            <a:lvl4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4pPr>
            <a:lvl5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4551405" y="2093912"/>
            <a:ext cx="3419261" cy="2718357"/>
          </a:xfrm>
        </p:spPr>
        <p:txBody>
          <a:bodyPr/>
          <a:lstStyle>
            <a:lvl1pPr marL="0" indent="0" algn="l">
              <a:buFontTx/>
              <a:buNone/>
              <a:defRPr sz="1600" b="0" i="0" cap="all">
                <a:solidFill>
                  <a:srgbClr val="0072C7"/>
                </a:solidFill>
                <a:latin typeface="Scada" pitchFamily="2" charset="0"/>
                <a:cs typeface="Scada" pitchFamily="2" charset="0"/>
              </a:defRPr>
            </a:lvl1pPr>
            <a:lvl2pPr marL="285750" indent="-285750" algn="l">
              <a:buClr>
                <a:srgbClr val="0072C7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3pPr>
            <a:lvl4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4pPr>
            <a:lvl5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984177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terior Slide - Columns w/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51648" y="1343025"/>
            <a:ext cx="7319018" cy="531083"/>
          </a:xfrm>
        </p:spPr>
        <p:txBody>
          <a:bodyPr lIns="0" tIns="0" rIns="0" bIns="0"/>
          <a:lstStyle>
            <a:lvl1pPr marL="0" indent="0" algn="ctr">
              <a:spcBef>
                <a:spcPts val="0"/>
              </a:spcBef>
              <a:buClr>
                <a:srgbClr val="A86D0A"/>
              </a:buClr>
              <a:buFontTx/>
              <a:buNone/>
              <a:defRPr sz="26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Clr>
                <a:srgbClr val="A86D0A"/>
              </a:buClr>
              <a:buFontTx/>
              <a:buNone/>
              <a:defRPr sz="1800">
                <a:solidFill>
                  <a:srgbClr val="7F7F7F"/>
                </a:solidFill>
                <a:latin typeface="Avenir 35 Light"/>
                <a:cs typeface="Avenir 35 Light"/>
              </a:defRPr>
            </a:lvl2pPr>
            <a:lvl3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3pPr>
            <a:lvl4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4pPr>
            <a:lvl5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51648" y="2093784"/>
            <a:ext cx="3481001" cy="2718486"/>
          </a:xfrm>
        </p:spPr>
        <p:txBody>
          <a:bodyPr/>
          <a:lstStyle>
            <a:lvl1pPr marL="0" indent="0" algn="l">
              <a:buFontTx/>
              <a:buNone/>
              <a:defRPr sz="1800" b="0" i="0" cap="all">
                <a:solidFill>
                  <a:srgbClr val="0072C7"/>
                </a:solidFill>
                <a:latin typeface="Scada" pitchFamily="2" charset="0"/>
                <a:cs typeface="Scada" pitchFamily="2" charset="0"/>
              </a:defRPr>
            </a:lvl1pPr>
            <a:lvl2pPr marL="285750" indent="-285750" algn="l">
              <a:buClr>
                <a:srgbClr val="0072C7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3pPr>
            <a:lvl4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4pPr>
            <a:lvl5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4569595" y="2093784"/>
            <a:ext cx="2463702" cy="1346200"/>
          </a:xfrm>
          <a:ln w="6350" cmpd="sng"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>
            <a:lvl1pPr>
              <a:defRPr sz="2000">
                <a:latin typeface="Scada" pitchFamily="2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37149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Paragraph Center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51648" y="1343025"/>
            <a:ext cx="7319018" cy="531083"/>
          </a:xfrm>
        </p:spPr>
        <p:txBody>
          <a:bodyPr lIns="0" tIns="0" rIns="0" bIns="0"/>
          <a:lstStyle>
            <a:lvl1pPr marL="0" indent="0" algn="ctr">
              <a:spcBef>
                <a:spcPts val="0"/>
              </a:spcBef>
              <a:buClr>
                <a:srgbClr val="A86D0A"/>
              </a:buClr>
              <a:buFontTx/>
              <a:buNone/>
              <a:defRPr sz="26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Clr>
                <a:srgbClr val="A86D0A"/>
              </a:buClr>
              <a:buFontTx/>
              <a:buNone/>
              <a:defRPr sz="1800">
                <a:solidFill>
                  <a:srgbClr val="7F7F7F"/>
                </a:solidFill>
                <a:latin typeface="Avenir 35 Light"/>
                <a:cs typeface="Avenir 35 Light"/>
              </a:defRPr>
            </a:lvl2pPr>
            <a:lvl3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3pPr>
            <a:lvl4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4pPr>
            <a:lvl5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51648" y="2093784"/>
            <a:ext cx="7319018" cy="2718486"/>
          </a:xfrm>
        </p:spPr>
        <p:txBody>
          <a:bodyPr/>
          <a:lstStyle>
            <a:lvl1pPr marL="0" indent="0" algn="ctr">
              <a:buFontTx/>
              <a:buNone/>
              <a:defRPr sz="1800" b="0" i="0" cap="none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Clr>
                <a:srgbClr val="A86D0A"/>
              </a:buClr>
              <a:buFontTx/>
              <a:buNone/>
              <a:defRPr sz="1800" cap="none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3pPr>
            <a:lvl4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4pPr>
            <a:lvl5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781709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terior Slide - Paragraph Centered - NAM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524323" y="154760"/>
            <a:ext cx="2619677" cy="243143"/>
          </a:xfrm>
          <a:solidFill>
            <a:srgbClr val="0072C7"/>
          </a:solidFill>
        </p:spPr>
        <p:txBody>
          <a:bodyPr lIns="274320" tIns="27432" rIns="274320">
            <a:spAutoFit/>
          </a:bodyPr>
          <a:lstStyle>
            <a:lvl1pPr algn="r">
              <a:lnSpc>
                <a:spcPct val="100000"/>
              </a:lnSpc>
              <a:defRPr sz="11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939517" y="1012825"/>
            <a:ext cx="7319018" cy="531083"/>
          </a:xfrm>
        </p:spPr>
        <p:txBody>
          <a:bodyPr lIns="0" tIns="0" rIns="0" bIns="0"/>
          <a:lstStyle>
            <a:lvl1pPr marL="0" indent="0" algn="ctr">
              <a:spcBef>
                <a:spcPts val="0"/>
              </a:spcBef>
              <a:buClr>
                <a:srgbClr val="A86D0A"/>
              </a:buClr>
              <a:buFontTx/>
              <a:buNone/>
              <a:defRPr sz="32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Clr>
                <a:srgbClr val="A86D0A"/>
              </a:buClr>
              <a:buFontTx/>
              <a:buNone/>
              <a:defRPr sz="1800">
                <a:solidFill>
                  <a:srgbClr val="7F7F7F"/>
                </a:solidFill>
                <a:latin typeface="Avenir 35 Light"/>
                <a:cs typeface="Avenir 35 Light"/>
              </a:defRPr>
            </a:lvl2pPr>
            <a:lvl3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3pPr>
            <a:lvl4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4pPr>
            <a:lvl5pPr marL="0" indent="0">
              <a:buClr>
                <a:srgbClr val="A86D0A"/>
              </a:buClr>
              <a:buFontTx/>
              <a:buNone/>
              <a:defRPr sz="1800">
                <a:solidFill>
                  <a:schemeClr val="bg1">
                    <a:lumMod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939517" y="1763583"/>
            <a:ext cx="7319018" cy="2940179"/>
          </a:xfrm>
        </p:spPr>
        <p:txBody>
          <a:bodyPr/>
          <a:lstStyle>
            <a:lvl1pPr marL="0" indent="0" algn="ctr">
              <a:buFontTx/>
              <a:buNone/>
              <a:defRPr sz="1400" b="0" i="0" cap="none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1pPr>
            <a:lvl2pPr marL="0" indent="0" algn="ctr">
              <a:buClr>
                <a:srgbClr val="A86D0A"/>
              </a:buClr>
              <a:buFontTx/>
              <a:buNone/>
              <a:defRPr sz="1200" cap="none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3pPr>
            <a:lvl4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4pPr>
            <a:lvl5pPr marL="0" indent="0" algn="ctr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991388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522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lpla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524323" y="171106"/>
            <a:ext cx="2619677" cy="210449"/>
          </a:xfrm>
          <a:solidFill>
            <a:srgbClr val="0072C7"/>
          </a:solidFill>
        </p:spPr>
        <p:txBody>
          <a:bodyPr lIns="274320" tIns="27432" rIns="274320" anchor="ctr"/>
          <a:lstStyle>
            <a:lvl1pPr marL="0" indent="0" algn="r">
              <a:spcBef>
                <a:spcPts val="0"/>
              </a:spcBef>
              <a:buClr>
                <a:srgbClr val="A86D0A"/>
              </a:buClr>
              <a:buFontTx/>
              <a:buNone/>
              <a:defRPr sz="11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  <a:lvl2pPr marL="0" indent="0">
              <a:buClr>
                <a:srgbClr val="A86D0A"/>
              </a:buClr>
              <a:buFontTx/>
              <a:buNone/>
              <a:defRPr sz="1400">
                <a:solidFill>
                  <a:schemeClr val="bg1"/>
                </a:solidFill>
                <a:latin typeface="Maven Pro Regular"/>
                <a:cs typeface="Maven Pro Regular"/>
              </a:defRPr>
            </a:lvl2pPr>
            <a:lvl3pPr marL="0" indent="0">
              <a:buClr>
                <a:srgbClr val="A86D0A"/>
              </a:buClr>
              <a:buFontTx/>
              <a:buNone/>
              <a:defRPr sz="1400">
                <a:solidFill>
                  <a:schemeClr val="bg1"/>
                </a:solidFill>
                <a:latin typeface="Maven Pro Regular"/>
                <a:cs typeface="Maven Pro Regular"/>
              </a:defRPr>
            </a:lvl3pPr>
            <a:lvl4pPr marL="0" indent="0">
              <a:buClr>
                <a:srgbClr val="A86D0A"/>
              </a:buClr>
              <a:buFontTx/>
              <a:buNone/>
              <a:defRPr sz="1400">
                <a:solidFill>
                  <a:schemeClr val="bg1"/>
                </a:solidFill>
                <a:latin typeface="Maven Pro Regular"/>
                <a:cs typeface="Maven Pro Regular"/>
              </a:defRPr>
            </a:lvl4pPr>
            <a:lvl5pPr marL="0" indent="0">
              <a:buClr>
                <a:srgbClr val="A86D0A"/>
              </a:buClr>
              <a:buFontTx/>
              <a:buNone/>
              <a:defRPr sz="1400">
                <a:solidFill>
                  <a:schemeClr val="bg1"/>
                </a:solidFill>
                <a:latin typeface="Maven Pro Regular"/>
                <a:cs typeface="Maven Pro Regular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61361" y="2964651"/>
            <a:ext cx="2463702" cy="1619461"/>
          </a:xfrm>
        </p:spPr>
        <p:txBody>
          <a:bodyPr/>
          <a:lstStyle>
            <a:lvl1pPr marL="0" indent="0">
              <a:buClr>
                <a:srgbClr val="A86D0A"/>
              </a:buClr>
              <a:buFontTx/>
              <a:buNone/>
              <a:defRPr sz="18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285750" indent="-28575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285750" indent="-28575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3pPr>
            <a:lvl4pPr marL="285750" indent="-28575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4pPr>
            <a:lvl5pPr marL="285750" indent="-285750">
              <a:buClr>
                <a:srgbClr val="A86D0A"/>
              </a:buClr>
              <a:buFont typeface="Wingdings" charset="2"/>
              <a:buChar char="§"/>
              <a:defRPr sz="1200">
                <a:solidFill>
                  <a:srgbClr val="7F7F7F"/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61360" y="1395047"/>
            <a:ext cx="2463702" cy="1346200"/>
          </a:xfrm>
          <a:ln w="6350" cmpd="sng"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>
            <a:lvl1pPr>
              <a:defRPr sz="2000">
                <a:latin typeface="Scada" pitchFamily="2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3347296" y="1395047"/>
            <a:ext cx="2392147" cy="1346566"/>
          </a:xfrm>
          <a:ln w="6350" cmpd="sng"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>
            <a:lvl1pPr>
              <a:defRPr sz="2000">
                <a:latin typeface="Scada" pitchFamily="2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071922" y="1395413"/>
            <a:ext cx="2300018" cy="1346200"/>
          </a:xfrm>
          <a:ln w="6350" cmpd="sng"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>
            <a:lvl1pPr>
              <a:defRPr sz="2000">
                <a:latin typeface="Scada" pitchFamily="2" charset="0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5"/>
          </p:nvPr>
        </p:nvSpPr>
        <p:spPr>
          <a:xfrm>
            <a:off x="3347297" y="2963862"/>
            <a:ext cx="2392146" cy="1620249"/>
          </a:xfrm>
        </p:spPr>
        <p:txBody>
          <a:bodyPr/>
          <a:lstStyle>
            <a:lvl1pPr marL="0" indent="0">
              <a:buClr>
                <a:srgbClr val="A86D0A"/>
              </a:buClr>
              <a:buFontTx/>
              <a:buNone/>
              <a:defRPr sz="18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285750" indent="-28575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285750" indent="-28575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3pPr>
            <a:lvl4pPr marL="285750" indent="-285750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4pPr>
            <a:lvl5pPr marL="2057400" indent="-228600">
              <a:buClr>
                <a:srgbClr val="A86D0A"/>
              </a:buClr>
              <a:buFont typeface="Wingdings" charset="2"/>
              <a:buChar char="§"/>
              <a:defRPr sz="1400"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6072188" y="2963862"/>
            <a:ext cx="2299752" cy="1620249"/>
          </a:xfrm>
        </p:spPr>
        <p:txBody>
          <a:bodyPr/>
          <a:lstStyle>
            <a:lvl1pPr marL="0" indent="0">
              <a:buClr>
                <a:srgbClr val="A86D0A"/>
              </a:buClr>
              <a:buFontTx/>
              <a:buNone/>
              <a:defRPr sz="1800">
                <a:solidFill>
                  <a:srgbClr val="111875"/>
                </a:solidFill>
                <a:latin typeface="Scada" pitchFamily="2" charset="0"/>
                <a:cs typeface="Scada" pitchFamily="2" charset="0"/>
              </a:defRPr>
            </a:lvl1pPr>
            <a:lvl2pPr marL="284163" indent="-284163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2pPr>
            <a:lvl3pPr marL="284163" indent="-284163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3pPr>
            <a:lvl4pPr marL="284163" indent="-284163">
              <a:buClr>
                <a:srgbClr val="0072C7"/>
              </a:buClr>
              <a:buFont typeface="Wingdings" charset="2"/>
              <a:buChar char="§"/>
              <a:defRPr sz="1400">
                <a:solidFill>
                  <a:schemeClr val="tx1"/>
                </a:solidFill>
                <a:latin typeface="Scada" pitchFamily="2" charset="0"/>
                <a:cs typeface="Scada" pitchFamily="2" charset="0"/>
              </a:defRPr>
            </a:lvl4pPr>
            <a:lvl5pPr marL="2057400" indent="-228600">
              <a:buClr>
                <a:srgbClr val="A86D0A"/>
              </a:buClr>
              <a:buFont typeface="Wingdings" charset="2"/>
              <a:buChar char="§"/>
              <a:defRPr sz="1800">
                <a:solidFill>
                  <a:srgbClr val="7F7F7F"/>
                </a:solidFill>
                <a:latin typeface="Avenir 35 Light"/>
                <a:cs typeface="Avenir 35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8847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Full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5" r="14044"/>
          <a:stretch>
            <a:fillRect/>
          </a:stretch>
        </p:blipFill>
        <p:spPr bwMode="auto">
          <a:xfrm>
            <a:off x="8670925" y="4703763"/>
            <a:ext cx="2794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0650" y="112712"/>
            <a:ext cx="8902699" cy="4922837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0400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Slide - Medi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Locker Room\40 Everett\Eben Projects\Politcal Logic\PL_bug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03763"/>
            <a:ext cx="215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919505" y="1217182"/>
            <a:ext cx="7270279" cy="3411580"/>
          </a:xfrm>
          <a:ln w="6350" cmpd="sng"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>
            <a:lvl1pPr marL="0" indent="0">
              <a:buFontTx/>
              <a:buNone/>
              <a:defRPr sz="3200" baseline="0"/>
            </a:lvl1pPr>
          </a:lstStyle>
          <a:p>
            <a:pPr lvl="0"/>
            <a:r>
              <a:rPr lang="en-US" noProof="0" smtClean="0"/>
              <a:t>Click icon to add media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614825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:\Locker Room\40 Everett\Eben Projects\Politcal Logic\Cover_Slide 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112713"/>
            <a:ext cx="8907462" cy="491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 userDrawn="1"/>
        </p:nvSpPr>
        <p:spPr>
          <a:xfrm>
            <a:off x="120650" y="4224338"/>
            <a:ext cx="8902700" cy="811212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119063" y="4224338"/>
            <a:ext cx="8904287" cy="81121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extBox 5"/>
          <p:cNvSpPr txBox="1">
            <a:spLocks noChangeArrowheads="1"/>
          </p:cNvSpPr>
          <p:nvPr userDrawn="1"/>
        </p:nvSpPr>
        <p:spPr bwMode="auto">
          <a:xfrm>
            <a:off x="544513" y="4551363"/>
            <a:ext cx="2873375" cy="184150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1200" dirty="0" smtClean="0">
                <a:solidFill>
                  <a:srgbClr val="0072C7"/>
                </a:solidFill>
                <a:latin typeface="Scada" pitchFamily="2" charset="0"/>
                <a:cs typeface="Museo 300" charset="0"/>
              </a:rPr>
              <a:t>visit us at </a:t>
            </a:r>
            <a:r>
              <a:rPr lang="en-US" sz="1200" dirty="0" smtClean="0">
                <a:solidFill>
                  <a:srgbClr val="111875"/>
                </a:solidFill>
                <a:latin typeface="Scada" pitchFamily="2" charset="0"/>
                <a:cs typeface="Museo 300" charset="0"/>
              </a:rPr>
              <a:t>www.politicalogic.net</a:t>
            </a:r>
          </a:p>
        </p:txBody>
      </p:sp>
      <p:pic>
        <p:nvPicPr>
          <p:cNvPr id="8" name="Picture 3" descr="F:\Locker Room\40 Everett\Eben Projects\Politcal Logic\PL_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0" y="4384675"/>
            <a:ext cx="2870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258313"/>
            <a:ext cx="4946156" cy="520655"/>
          </a:xfrm>
          <a:solidFill>
            <a:srgbClr val="111875"/>
          </a:solidFill>
        </p:spPr>
        <p:txBody>
          <a:bodyPr wrap="none" lIns="548640" rIns="274320" bIns="91440">
            <a:spAutoFit/>
          </a:bodyPr>
          <a:lstStyle>
            <a:lvl1pPr algn="l">
              <a:lnSpc>
                <a:spcPts val="3000"/>
              </a:lnSpc>
              <a:defRPr sz="2400">
                <a:solidFill>
                  <a:schemeClr val="bg1"/>
                </a:solidFill>
                <a:latin typeface="Scada" pitchFamily="2" charset="0"/>
                <a:cs typeface="Scada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034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124B07AF-AB12-4440-AB9E-7EB4CC26D1E5}" type="datetime4">
              <a:rPr lang="en-US"/>
              <a:pPr>
                <a:defRPr/>
              </a:pPr>
              <a:t>June 18,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F1B5A26-0BC7-43A0-A2B6-A6EF9FE956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4" r:id="rId1"/>
    <p:sldLayoutId id="2147484405" r:id="rId2"/>
    <p:sldLayoutId id="2147484406" r:id="rId3"/>
    <p:sldLayoutId id="2147484407" r:id="rId4"/>
    <p:sldLayoutId id="2147484408" r:id="rId5"/>
    <p:sldLayoutId id="2147484409" r:id="rId6"/>
    <p:sldLayoutId id="2147484410" r:id="rId7"/>
    <p:sldLayoutId id="2147484411" r:id="rId8"/>
    <p:sldLayoutId id="2147484412" r:id="rId9"/>
    <p:sldLayoutId id="2147484413" r:id="rId10"/>
    <p:sldLayoutId id="2147484414" r:id="rId11"/>
    <p:sldLayoutId id="2147484415" r:id="rId12"/>
    <p:sldLayoutId id="2147484416" r:id="rId13"/>
    <p:sldLayoutId id="2147484417" r:id="rId14"/>
    <p:sldLayoutId id="2147484418" r:id="rId15"/>
    <p:sldLayoutId id="2147484419" r:id="rId16"/>
    <p:sldLayoutId id="2147484420" r:id="rId17"/>
  </p:sldLayoutIdLst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Scada" pitchFamily="2" charset="0"/>
          <a:ea typeface="ＭＳ Ｐゴシック" charset="0"/>
          <a:cs typeface="Scada" pitchFamily="2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Scada" pitchFamily="2" charset="0"/>
          <a:ea typeface="ＭＳ Ｐゴシック" charset="0"/>
          <a:cs typeface="Scada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Scada" pitchFamily="2" charset="0"/>
          <a:ea typeface="ＭＳ Ｐゴシック" charset="0"/>
          <a:cs typeface="Scada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Scada" pitchFamily="2" charset="0"/>
          <a:ea typeface="ＭＳ Ｐゴシック" charset="0"/>
          <a:cs typeface="Scada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Scada" pitchFamily="2" charset="0"/>
          <a:ea typeface="ＭＳ Ｐゴシック" charset="0"/>
          <a:cs typeface="Scada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111875"/>
        </a:buClr>
        <a:buFont typeface="Wingdings" pitchFamily="2" charset="2"/>
        <a:buChar char="§"/>
        <a:defRPr sz="3200" kern="1200">
          <a:solidFill>
            <a:schemeClr val="tx1"/>
          </a:solidFill>
          <a:latin typeface="Scada" pitchFamily="2" charset="0"/>
          <a:ea typeface="ＭＳ Ｐゴシック" charset="0"/>
          <a:cs typeface="Scada" pitchFamily="2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72C7"/>
        </a:buClr>
        <a:buFont typeface="Wingdings" pitchFamily="2" charset="2"/>
        <a:buChar char="§"/>
        <a:defRPr sz="2800" kern="1200">
          <a:solidFill>
            <a:schemeClr val="tx1"/>
          </a:solidFill>
          <a:latin typeface="Scada" pitchFamily="2" charset="0"/>
          <a:ea typeface="ＭＳ Ｐゴシック" charset="0"/>
          <a:cs typeface="+mn-cs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0072C7"/>
        </a:buClr>
        <a:buFont typeface="Arial" charset="0"/>
        <a:buAutoNum type="alphaLcPeriod"/>
        <a:defRPr sz="2400" kern="1200">
          <a:solidFill>
            <a:schemeClr val="tx1"/>
          </a:solidFill>
          <a:latin typeface="Scada" pitchFamily="2" charset="0"/>
          <a:ea typeface="ＭＳ Ｐゴシック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72C7"/>
        </a:buClr>
        <a:buFont typeface="Arial" charset="0"/>
        <a:buChar char="•"/>
        <a:defRPr sz="2000" kern="1200">
          <a:solidFill>
            <a:schemeClr val="tx1"/>
          </a:solidFill>
          <a:latin typeface="Scada" pitchFamily="2" charset="0"/>
          <a:ea typeface="ＭＳ Ｐゴシック" charset="0"/>
          <a:cs typeface="+mn-cs"/>
        </a:defRPr>
      </a:lvl4pPr>
      <a:lvl5pPr marL="2286000" indent="-457200" algn="l" rtl="0" eaLnBrk="1" fontAlgn="base" hangingPunct="1">
        <a:spcBef>
          <a:spcPct val="20000"/>
        </a:spcBef>
        <a:spcAft>
          <a:spcPct val="0"/>
        </a:spcAft>
        <a:buClr>
          <a:srgbClr val="0072C7"/>
        </a:buClr>
        <a:buFont typeface="Arial" charset="0"/>
        <a:buAutoNum type="arabicPeriod"/>
        <a:defRPr sz="2000" kern="1200">
          <a:solidFill>
            <a:schemeClr val="tx1"/>
          </a:solidFill>
          <a:latin typeface="Scada" pitchFamily="2" charset="0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gif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22.gif"/><Relationship Id="rId5" Type="http://schemas.openxmlformats.org/officeDocument/2006/relationships/image" Target="../media/image16.gif"/><Relationship Id="rId15" Type="http://schemas.openxmlformats.org/officeDocument/2006/relationships/image" Target="../media/image26.jpe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ubtitle 1"/>
          <p:cNvSpPr>
            <a:spLocks noGrp="1"/>
          </p:cNvSpPr>
          <p:nvPr>
            <p:ph type="subTitle" idx="1"/>
          </p:nvPr>
        </p:nvSpPr>
        <p:spPr>
          <a:xfrm>
            <a:off x="2857500" y="2570551"/>
            <a:ext cx="6286500" cy="2082602"/>
          </a:xfrm>
          <a:solidFill>
            <a:schemeClr val="bg1">
              <a:alpha val="50000"/>
            </a:schemeClr>
          </a:solidFill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dirty="0" smtClean="0">
                <a:ea typeface="ＭＳ Ｐゴシック" pitchFamily="34" charset="-128"/>
              </a:rPr>
              <a:t>Harmonizing with DOE and Canada &amp; Early Replacement for Home Appliances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 smtClean="0">
                <a:solidFill>
                  <a:srgbClr val="0072C7"/>
                </a:solidFill>
                <a:ea typeface="ＭＳ Ｐゴシック" pitchFamily="34" charset="-128"/>
              </a:rPr>
              <a:t>California Energy Commission</a:t>
            </a:r>
            <a:endParaRPr lang="en-US" altLang="en-US" sz="2000" dirty="0">
              <a:solidFill>
                <a:srgbClr val="0072C7"/>
              </a:solidFill>
              <a:ea typeface="ＭＳ Ｐゴシック" pitchFamily="34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 smtClean="0">
                <a:solidFill>
                  <a:srgbClr val="0072C7"/>
                </a:solidFill>
                <a:ea typeface="ＭＳ Ｐゴシック" pitchFamily="34" charset="-128"/>
              </a:rPr>
              <a:t>IEPR Staff Workshop on Plug Load Efficiency</a:t>
            </a:r>
          </a:p>
        </p:txBody>
      </p:sp>
      <p:sp>
        <p:nvSpPr>
          <p:cNvPr id="20483" name="Date Placeholder 3"/>
          <p:cNvSpPr>
            <a:spLocks noGrp="1"/>
          </p:cNvSpPr>
          <p:nvPr>
            <p:ph type="dt" sz="quarter" idx="10"/>
          </p:nvPr>
        </p:nvSpPr>
        <p:spPr bwMode="auto">
          <a:xfrm>
            <a:off x="3330388" y="4190346"/>
            <a:ext cx="44958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1200" dirty="0" smtClean="0">
                <a:latin typeface="Scada" pitchFamily="2" charset="0"/>
              </a:rPr>
              <a:t>June 18,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://www.nrcan.gc.ca/sites/www.nrcan.gc.ca/files/energy/images/energystar/10-clothes-wash_2012_whi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8305">
            <a:off x="3496439" y="1205026"/>
            <a:ext cx="2333768" cy="254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itle 1"/>
          <p:cNvSpPr>
            <a:spLocks noGrp="1"/>
          </p:cNvSpPr>
          <p:nvPr>
            <p:ph type="title"/>
          </p:nvPr>
        </p:nvSpPr>
        <p:spPr>
          <a:xfrm>
            <a:off x="0" y="257503"/>
            <a:ext cx="7703071" cy="52322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Global Appliance Energy Standards - Disharmonized</a:t>
            </a:r>
          </a:p>
        </p:txBody>
      </p:sp>
      <p:sp>
        <p:nvSpPr>
          <p:cNvPr id="23556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0" y="877888"/>
            <a:ext cx="4524315" cy="384721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Much Work Lies Ahead for Harmonization</a:t>
            </a:r>
          </a:p>
        </p:txBody>
      </p:sp>
      <p:pic>
        <p:nvPicPr>
          <p:cNvPr id="1026" name="Picture 2" descr="http://europa.eu/rapid/exploit/2010/05/IP/EN/i10_584.eni/Pictures/100000000000054E00000A615F6846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1364">
            <a:off x="511923" y="1426416"/>
            <a:ext cx="1701649" cy="33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entropy2.com/chaosfactory/wp-content/uploads/2010/03/china-energy-label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7562">
            <a:off x="2112124" y="2373705"/>
            <a:ext cx="1761879" cy="29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ianrpubs.unl.edu/epublic/live/g2067/build/graphics/g2067-1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9069">
            <a:off x="4783540" y="2467199"/>
            <a:ext cx="1793229" cy="246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olex-un.ru/sites/solex-un/files/energo/page/india-labe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864" y="877888"/>
            <a:ext cx="1584511" cy="2957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9" name="Picture 35" descr="http://upload.wikimedia.org/wikipedia/commons/thumb/1/1a/US_flag_48_stars.svg/220px-US_flag_48_stars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795" y="1484240"/>
            <a:ext cx="702389" cy="37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itle 1"/>
          <p:cNvSpPr>
            <a:spLocks noGrp="1"/>
          </p:cNvSpPr>
          <p:nvPr>
            <p:ph type="title"/>
          </p:nvPr>
        </p:nvSpPr>
        <p:spPr>
          <a:xfrm>
            <a:off x="0" y="257503"/>
            <a:ext cx="6407844" cy="52322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Appliance Energy Standards in US-Canada</a:t>
            </a:r>
          </a:p>
        </p:txBody>
      </p:sp>
      <p:sp>
        <p:nvSpPr>
          <p:cNvPr id="23556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0" y="877888"/>
            <a:ext cx="4594848" cy="384721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Additional Work Lies Ahead for US-Canada</a:t>
            </a:r>
          </a:p>
        </p:txBody>
      </p:sp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043" y="2538168"/>
            <a:ext cx="1544955" cy="48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3" name="Picture 19" descr="http://upload.wikimedia.org/wikipedia/commons/thumb/7/73/Energy_Star_logo.svg/200px-Energy_Star_logo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520" y="3090619"/>
            <a:ext cx="573118" cy="587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5" name="Picture 21" descr="Energy Star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637" y="3107875"/>
            <a:ext cx="1390734" cy="48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7" name="Picture 23" descr="EnerGuide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27" y="3765101"/>
            <a:ext cx="1475169" cy="39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9" name="Picture 2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94" r="41068" b="5980"/>
          <a:stretch/>
        </p:blipFill>
        <p:spPr bwMode="auto">
          <a:xfrm>
            <a:off x="4561029" y="2527512"/>
            <a:ext cx="1875951" cy="439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1" name="Picture 27" descr="California Energy Commissio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25" y="2599586"/>
            <a:ext cx="2203918" cy="37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7" name="Picture 3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503" y="3949899"/>
            <a:ext cx="718665" cy="205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55"/>
          <p:cNvSpPr txBox="1"/>
          <p:nvPr/>
        </p:nvSpPr>
        <p:spPr>
          <a:xfrm>
            <a:off x="2565672" y="2127402"/>
            <a:ext cx="11093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Scada" panose="02000503050000020004" pitchFamily="2" charset="0"/>
              </a:rPr>
              <a:t>Federal</a:t>
            </a:r>
            <a:endParaRPr lang="en-US" sz="2000" dirty="0">
              <a:solidFill>
                <a:srgbClr val="7030A0"/>
              </a:solidFill>
              <a:latin typeface="Scada" panose="02000503050000020004" pitchFamily="2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32317" y="2127402"/>
            <a:ext cx="11093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Scada" panose="02000503050000020004" pitchFamily="2" charset="0"/>
              </a:rPr>
              <a:t>States</a:t>
            </a:r>
            <a:endParaRPr lang="en-US" sz="2000" dirty="0">
              <a:solidFill>
                <a:srgbClr val="7030A0"/>
              </a:solidFill>
              <a:latin typeface="Scada" panose="02000503050000020004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799027" y="2127402"/>
            <a:ext cx="1399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  <a:latin typeface="Scada" panose="02000503050000020004" pitchFamily="2" charset="0"/>
              </a:rPr>
              <a:t>Federal</a:t>
            </a:r>
            <a:endParaRPr lang="en-US" sz="2000" dirty="0">
              <a:solidFill>
                <a:srgbClr val="FF0000"/>
              </a:solidFill>
              <a:latin typeface="Scada" panose="02000503050000020004" pitchFamily="2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322956" y="2127402"/>
            <a:ext cx="1399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  <a:latin typeface="Scada" panose="02000503050000020004" pitchFamily="2" charset="0"/>
              </a:rPr>
              <a:t>Provinces</a:t>
            </a:r>
            <a:endParaRPr lang="en-US" sz="2000" dirty="0">
              <a:solidFill>
                <a:srgbClr val="FF0000"/>
              </a:solidFill>
              <a:latin typeface="Scada" panose="02000503050000020004" pitchFamily="2" charset="0"/>
            </a:endParaRPr>
          </a:p>
        </p:txBody>
      </p:sp>
      <p:pic>
        <p:nvPicPr>
          <p:cNvPr id="6181" name="Picture 37" descr="http://upload.wikimedia.org/wikipedia/en/thumb/c/cf/Flag_of_Canada.svg/1280px-Flag_of_Canada.svg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543" y="1493393"/>
            <a:ext cx="704088" cy="35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83" name="Picture 39" descr="Government of British Columbia Home pag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515" y="2538168"/>
            <a:ext cx="1552575" cy="55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85" name="Picture 41" descr="Ontario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539" y="3107875"/>
            <a:ext cx="1152525" cy="38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87" name="Picture 43" descr="https://www.mern.gouv.qc.ca/images/logo-ministere-W3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4" y="3594633"/>
            <a:ext cx="201930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103910" y="2057400"/>
            <a:ext cx="4135582" cy="2770909"/>
          </a:xfrm>
          <a:prstGeom prst="rect">
            <a:avLst/>
          </a:prstGeom>
          <a:noFill/>
          <a:ln>
            <a:solidFill>
              <a:srgbClr val="0072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/>
          <p:cNvSpPr/>
          <p:nvPr/>
        </p:nvSpPr>
        <p:spPr>
          <a:xfrm>
            <a:off x="4408482" y="2057400"/>
            <a:ext cx="4624102" cy="27709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90" name="Picture 4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043" y="3082671"/>
            <a:ext cx="560578" cy="56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92" name="Picture 48" descr="http://www.marketingpilgrim.com/wp-content/uploads/2013/09/FTC-Logo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504" y="3765101"/>
            <a:ext cx="701859" cy="57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43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0" y="262696"/>
            <a:ext cx="4081887" cy="512833"/>
          </a:xfrm>
        </p:spPr>
        <p:txBody>
          <a:bodyPr/>
          <a:lstStyle/>
          <a:p>
            <a:r>
              <a:rPr lang="en-US" altLang="en-US" dirty="0" smtClean="0">
                <a:ea typeface="ＭＳ Ｐゴシック" pitchFamily="34" charset="-128"/>
              </a:rPr>
              <a:t>Examples of Disharmony</a:t>
            </a:r>
          </a:p>
        </p:txBody>
      </p:sp>
      <p:sp>
        <p:nvSpPr>
          <p:cNvPr id="26627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347788"/>
            <a:ext cx="8139113" cy="311308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en-US" altLang="en-US" dirty="0" smtClean="0">
                <a:ea typeface="ＭＳ Ｐゴシック" pitchFamily="34" charset="-128"/>
              </a:rPr>
              <a:t>Portable Air Conditioner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altLang="en-US" dirty="0" smtClean="0">
                <a:ea typeface="ＭＳ Ｐゴシック" pitchFamily="34" charset="-128"/>
              </a:rPr>
              <a:t>ENERGYGUIDE/</a:t>
            </a:r>
            <a:r>
              <a:rPr lang="en-US" altLang="en-US" dirty="0" err="1" smtClean="0">
                <a:ea typeface="ＭＳ Ｐゴシック" pitchFamily="34" charset="-128"/>
              </a:rPr>
              <a:t>ENERGuide</a:t>
            </a:r>
            <a:endParaRPr lang="en-US" altLang="en-US" dirty="0" smtClean="0">
              <a:ea typeface="ＭＳ Ｐゴシック" pitchFamily="34" charset="-128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en-US" altLang="en-US" dirty="0" smtClean="0">
                <a:ea typeface="ＭＳ Ｐゴシック" pitchFamily="34" charset="-128"/>
              </a:rPr>
              <a:t>Appliance Databases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7031"/>
            <a:ext cx="4174861" cy="523220"/>
          </a:xfrm>
        </p:spPr>
        <p:txBody>
          <a:bodyPr/>
          <a:lstStyle/>
          <a:p>
            <a:r>
              <a:rPr lang="en-US" dirty="0" smtClean="0"/>
              <a:t>Portable Air Conditioner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-1" y="1038022"/>
            <a:ext cx="8139043" cy="3910495"/>
          </a:xfrm>
        </p:spPr>
        <p:txBody>
          <a:bodyPr/>
          <a:lstStyle/>
          <a:p>
            <a:r>
              <a:rPr lang="en-US" dirty="0" smtClean="0"/>
              <a:t>Test Procedures</a:t>
            </a:r>
          </a:p>
          <a:p>
            <a:pPr lvl="1"/>
            <a:r>
              <a:rPr lang="en-US" dirty="0" smtClean="0"/>
              <a:t>ANSI/AHAM PAC-1-2014 “Portable Air Conditioners”</a:t>
            </a:r>
          </a:p>
          <a:p>
            <a:pPr lvl="1"/>
            <a:r>
              <a:rPr lang="en-US" dirty="0" smtClean="0"/>
              <a:t>ANSI/ASHRAE 128-2011 “Method of Rating Unitary Spot Air Conditioners” (test procedure specifically states that it not be used for units under 65,000 BTUs)</a:t>
            </a:r>
          </a:p>
          <a:p>
            <a:pPr lvl="1"/>
            <a:r>
              <a:rPr lang="en-US" dirty="0" smtClean="0"/>
              <a:t>DOE is </a:t>
            </a:r>
            <a:r>
              <a:rPr lang="en-US" dirty="0"/>
              <a:t>developing a test procedure that will rely on ANSI/AHAM PAC-1-2014</a:t>
            </a:r>
          </a:p>
          <a:p>
            <a:r>
              <a:rPr lang="en-US" dirty="0" smtClean="0"/>
              <a:t>Definition</a:t>
            </a:r>
          </a:p>
          <a:p>
            <a:pPr lvl="1"/>
            <a:r>
              <a:rPr lang="en-US" dirty="0" smtClean="0"/>
              <a:t>DOE defines single-duct, dual-duct and spot coolers</a:t>
            </a:r>
          </a:p>
          <a:p>
            <a:pPr lvl="1"/>
            <a:r>
              <a:rPr lang="en-US" dirty="0" smtClean="0"/>
              <a:t>CEC defines only “spot air conditioner”</a:t>
            </a:r>
            <a:r>
              <a:rPr lang="en-US" dirty="0"/>
              <a:t> but has interpreted its regulations to cover portable air conditioners more </a:t>
            </a:r>
            <a:r>
              <a:rPr lang="en-US" dirty="0" smtClean="0"/>
              <a:t>broadly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47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2224"/>
            <a:ext cx="4189288" cy="512833"/>
          </a:xfrm>
        </p:spPr>
        <p:txBody>
          <a:bodyPr/>
          <a:lstStyle/>
          <a:p>
            <a:r>
              <a:rPr lang="en-US" dirty="0" smtClean="0"/>
              <a:t>ENERGYGUIDE/</a:t>
            </a:r>
            <a:r>
              <a:rPr lang="en-US" dirty="0" err="1" smtClean="0"/>
              <a:t>ENERGuide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082374"/>
            <a:ext cx="8139043" cy="1652204"/>
          </a:xfrm>
        </p:spPr>
        <p:txBody>
          <a:bodyPr/>
          <a:lstStyle/>
          <a:p>
            <a:r>
              <a:rPr lang="en-US" dirty="0" smtClean="0"/>
              <a:t>US using new test procedures and the label states </a:t>
            </a:r>
            <a:r>
              <a:rPr lang="en-US" b="1" u="sng" dirty="0" smtClean="0"/>
              <a:t>energy cost</a:t>
            </a:r>
          </a:p>
          <a:p>
            <a:r>
              <a:rPr lang="en-US" dirty="0" err="1" smtClean="0"/>
              <a:t>NRCan</a:t>
            </a:r>
            <a:r>
              <a:rPr lang="en-US" dirty="0" smtClean="0"/>
              <a:t> using conversion factor to approximate certain new test procedures and the label states annual </a:t>
            </a:r>
            <a:r>
              <a:rPr lang="en-US" b="1" u="sng" dirty="0" smtClean="0"/>
              <a:t>energy use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212" y="2887115"/>
            <a:ext cx="1488789" cy="2027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698" y="2829964"/>
            <a:ext cx="1930145" cy="2142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678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2224"/>
            <a:ext cx="3576941" cy="512833"/>
          </a:xfrm>
        </p:spPr>
        <p:txBody>
          <a:bodyPr/>
          <a:lstStyle/>
          <a:p>
            <a:r>
              <a:rPr lang="en-US" dirty="0" smtClean="0"/>
              <a:t>Appliance Databases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082373"/>
            <a:ext cx="8139043" cy="3745121"/>
          </a:xfrm>
        </p:spPr>
        <p:txBody>
          <a:bodyPr/>
          <a:lstStyle/>
          <a:p>
            <a:r>
              <a:rPr lang="en-US" dirty="0" smtClean="0"/>
              <a:t>DOE CCMS database</a:t>
            </a:r>
          </a:p>
          <a:p>
            <a:r>
              <a:rPr lang="en-US" dirty="0" smtClean="0"/>
              <a:t>FTC </a:t>
            </a:r>
            <a:r>
              <a:rPr lang="en-US" dirty="0"/>
              <a:t>also has a reporting requirement and database, which can now be satisfied by certification with DOE through CCMS</a:t>
            </a:r>
          </a:p>
          <a:p>
            <a:r>
              <a:rPr lang="en-US" dirty="0" smtClean="0"/>
              <a:t>ENERGY STAR Qualified Products Listing</a:t>
            </a:r>
          </a:p>
          <a:p>
            <a:r>
              <a:rPr lang="en-US" dirty="0" err="1" smtClean="0"/>
              <a:t>NRCan</a:t>
            </a:r>
            <a:r>
              <a:rPr lang="en-US" dirty="0" smtClean="0"/>
              <a:t> </a:t>
            </a:r>
            <a:r>
              <a:rPr lang="en-US" dirty="0" err="1" smtClean="0"/>
              <a:t>EnerGuide</a:t>
            </a:r>
            <a:r>
              <a:rPr lang="en-US" dirty="0" smtClean="0"/>
              <a:t> database</a:t>
            </a:r>
          </a:p>
          <a:p>
            <a:r>
              <a:rPr lang="en-US" dirty="0" smtClean="0"/>
              <a:t>CEC appliance database</a:t>
            </a:r>
          </a:p>
          <a:p>
            <a:r>
              <a:rPr lang="en-US" dirty="0" smtClean="0"/>
              <a:t>AHAM </a:t>
            </a:r>
            <a:r>
              <a:rPr lang="en-US" dirty="0" err="1" smtClean="0"/>
              <a:t>Verifide</a:t>
            </a:r>
            <a:r>
              <a:rPr lang="en-US" dirty="0" smtClean="0"/>
              <a:t> database of products in a voluntary industry verification program</a:t>
            </a:r>
          </a:p>
        </p:txBody>
      </p:sp>
    </p:spTree>
    <p:extLst>
      <p:ext uri="{BB962C8B-B14F-4D97-AF65-F5344CB8AC3E}">
        <p14:creationId xmlns:p14="http://schemas.microsoft.com/office/powerpoint/2010/main" val="271146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7031"/>
            <a:ext cx="5322611" cy="523220"/>
          </a:xfrm>
        </p:spPr>
        <p:txBody>
          <a:bodyPr/>
          <a:lstStyle/>
          <a:p>
            <a:r>
              <a:rPr lang="en-US" dirty="0" smtClean="0"/>
              <a:t>Appliance Databases Inconsistent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082373"/>
            <a:ext cx="8139043" cy="3866145"/>
          </a:xfrm>
        </p:spPr>
        <p:txBody>
          <a:bodyPr/>
          <a:lstStyle/>
          <a:p>
            <a:r>
              <a:rPr lang="en-US" dirty="0"/>
              <a:t>Definition of “active” units is different from FTC, to DOE, to EPA ENERGY STAR </a:t>
            </a:r>
          </a:p>
          <a:p>
            <a:r>
              <a:rPr lang="en-US" dirty="0" smtClean="0"/>
              <a:t>DOE </a:t>
            </a:r>
            <a:r>
              <a:rPr lang="en-US" dirty="0"/>
              <a:t>and FTC do not require the same models to be included in their reports</a:t>
            </a:r>
          </a:p>
          <a:p>
            <a:pPr lvl="1"/>
            <a:r>
              <a:rPr lang="en-US" dirty="0"/>
              <a:t>FTC requires a listing of “each basic model in current production”</a:t>
            </a:r>
          </a:p>
          <a:p>
            <a:pPr lvl="1"/>
            <a:r>
              <a:rPr lang="en-US" dirty="0"/>
              <a:t>DOE requires a listing of all basic models that are “being sold or offered for sale by the manufacturer or private </a:t>
            </a:r>
            <a:r>
              <a:rPr lang="en-US" dirty="0" smtClean="0"/>
              <a:t>labeler”</a:t>
            </a:r>
          </a:p>
          <a:p>
            <a:pPr lvl="1"/>
            <a:r>
              <a:rPr lang="en-US" dirty="0" smtClean="0"/>
              <a:t>DOE’s </a:t>
            </a:r>
            <a:r>
              <a:rPr lang="en-US" dirty="0"/>
              <a:t>requirement is much broader—potentially requires reporting of basic models that have been out of production for </a:t>
            </a:r>
            <a:r>
              <a:rPr lang="en-US" dirty="0" smtClean="0"/>
              <a:t>years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99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7031"/>
            <a:ext cx="5322611" cy="523220"/>
          </a:xfrm>
        </p:spPr>
        <p:txBody>
          <a:bodyPr/>
          <a:lstStyle/>
          <a:p>
            <a:r>
              <a:rPr lang="en-US" dirty="0" smtClean="0"/>
              <a:t>Appliance Databases Inconsistent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0" y="1015233"/>
            <a:ext cx="4159251" cy="3856913"/>
          </a:xfrm>
        </p:spPr>
        <p:txBody>
          <a:bodyPr/>
          <a:lstStyle/>
          <a:p>
            <a:r>
              <a:rPr lang="en-US" dirty="0" smtClean="0"/>
              <a:t>Database Categories are Inconsistent </a:t>
            </a:r>
          </a:p>
          <a:p>
            <a:r>
              <a:rPr lang="en-US" dirty="0" smtClean="0"/>
              <a:t>Some overlap with categories in databases, but descriptions are different </a:t>
            </a:r>
          </a:p>
          <a:p>
            <a:r>
              <a:rPr lang="en-US" dirty="0" smtClean="0"/>
              <a:t>Unique Categories</a:t>
            </a:r>
          </a:p>
          <a:p>
            <a:pPr lvl="1"/>
            <a:r>
              <a:rPr lang="en-US" dirty="0" smtClean="0"/>
              <a:t>DOE has 3 </a:t>
            </a:r>
          </a:p>
          <a:p>
            <a:pPr lvl="1"/>
            <a:r>
              <a:rPr lang="en-US" dirty="0" smtClean="0"/>
              <a:t>ENERGY STAR has 12 </a:t>
            </a:r>
          </a:p>
          <a:p>
            <a:pPr lvl="1"/>
            <a:r>
              <a:rPr lang="en-US" dirty="0" smtClean="0"/>
              <a:t>CEC has 9</a:t>
            </a:r>
            <a:endParaRPr lang="en-US" dirty="0"/>
          </a:p>
        </p:txBody>
      </p:sp>
      <p:pic>
        <p:nvPicPr>
          <p:cNvPr id="3" name="Picture 1" descr="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664" y="930860"/>
            <a:ext cx="4296335" cy="4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165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7031"/>
            <a:ext cx="5611151" cy="523220"/>
          </a:xfrm>
        </p:spPr>
        <p:txBody>
          <a:bodyPr/>
          <a:lstStyle/>
          <a:p>
            <a:r>
              <a:rPr lang="en-US" dirty="0" smtClean="0"/>
              <a:t>Appliance Databases Harmonization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387173"/>
            <a:ext cx="8139043" cy="2584534"/>
          </a:xfrm>
        </p:spPr>
        <p:txBody>
          <a:bodyPr/>
          <a:lstStyle/>
          <a:p>
            <a:r>
              <a:rPr lang="en-US" dirty="0"/>
              <a:t>Ideally 1 database for the US and Canada</a:t>
            </a:r>
          </a:p>
          <a:p>
            <a:pPr lvl="1"/>
            <a:r>
              <a:rPr lang="en-US" dirty="0"/>
              <a:t>That means—DOE and FTC need to harmonize the models to be included (FTC definition should prevail) and CEC and DOE databases should be harmonized</a:t>
            </a:r>
          </a:p>
          <a:p>
            <a:r>
              <a:rPr lang="en-US" dirty="0"/>
              <a:t>Reduce consumer confusion</a:t>
            </a:r>
          </a:p>
          <a:p>
            <a:r>
              <a:rPr lang="en-US" dirty="0"/>
              <a:t>Increase data consistency</a:t>
            </a:r>
          </a:p>
        </p:txBody>
      </p:sp>
    </p:spTree>
    <p:extLst>
      <p:ext uri="{BB962C8B-B14F-4D97-AF65-F5344CB8AC3E}">
        <p14:creationId xmlns:p14="http://schemas.microsoft.com/office/powerpoint/2010/main" val="113567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>
          <a:xfrm>
            <a:off x="0" y="257503"/>
            <a:ext cx="5942974" cy="52322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Early Replacement of Older Appliances</a:t>
            </a:r>
          </a:p>
        </p:txBody>
      </p:sp>
      <p:sp>
        <p:nvSpPr>
          <p:cNvPr id="23556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0" y="877888"/>
            <a:ext cx="4408899" cy="384721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A New Paradigm for Efficiency Programs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394" y="877888"/>
            <a:ext cx="2798176" cy="423078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50" y="1296429"/>
            <a:ext cx="2955529" cy="381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3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0" y="262696"/>
            <a:ext cx="6090450" cy="512833"/>
          </a:xfrm>
        </p:spPr>
        <p:txBody>
          <a:bodyPr/>
          <a:lstStyle/>
          <a:p>
            <a:r>
              <a:rPr lang="en-US" dirty="0"/>
              <a:t>Cost-Benefit Analysis More Challenging</a:t>
            </a:r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01270" y="970512"/>
            <a:ext cx="6705600" cy="78791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lIns="182880" tIns="182880" rIns="182880" bIns="182880" anchor="ctr" anchorCtr="0"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90000"/>
              <a:buFontTx/>
              <a:buBlip>
                <a:blip r:embed="rId2"/>
              </a:buBlip>
              <a:defRPr lang="en-US" sz="2400" kern="1200" dirty="0" smtClean="0">
                <a:solidFill>
                  <a:srgbClr val="0067AD"/>
                </a:solidFill>
                <a:latin typeface="Arial" pitchFamily="-83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90000"/>
              <a:buFontTx/>
              <a:buBlip>
                <a:blip r:embed="rId2"/>
              </a:buBlip>
              <a:defRPr lang="en-US" sz="1800" kern="1200" dirty="0" smtClean="0">
                <a:solidFill>
                  <a:srgbClr val="0067AD"/>
                </a:solidFill>
                <a:latin typeface="Arial" pitchFamily="-83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90000"/>
              <a:buFontTx/>
              <a:buBlip>
                <a:blip r:embed="rId2"/>
              </a:buBlip>
              <a:defRPr lang="en-US" sz="1800" kern="1200" dirty="0" smtClean="0">
                <a:solidFill>
                  <a:srgbClr val="0067AD"/>
                </a:solidFill>
                <a:latin typeface="Arial" pitchFamily="-83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90000"/>
              <a:buFontTx/>
              <a:buBlip>
                <a:blip r:embed="rId2"/>
              </a:buBlip>
              <a:defRPr lang="en-US" sz="1800" kern="1200" dirty="0" smtClean="0">
                <a:solidFill>
                  <a:srgbClr val="0067AD"/>
                </a:solidFill>
                <a:latin typeface="Arial" pitchFamily="-83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90000"/>
              <a:buFontTx/>
              <a:buBlip>
                <a:blip r:embed="rId2"/>
              </a:buBlip>
              <a:defRPr lang="en-US" sz="1800" kern="1200" dirty="0">
                <a:solidFill>
                  <a:srgbClr val="0067AD"/>
                </a:solidFill>
                <a:latin typeface="Arial" pitchFamily="-83" charset="0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Font typeface="Wingdings 3" pitchFamily="-110" charset="2"/>
              <a:buChar char="x"/>
              <a:defRPr>
                <a:solidFill>
                  <a:srgbClr val="002B54"/>
                </a:solidFill>
                <a:latin typeface="+mn-lt"/>
                <a:ea typeface="ＭＳ Ｐゴシック" pitchFamily="-110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Font typeface="Wingdings 3" pitchFamily="-110" charset="2"/>
              <a:buChar char="x"/>
              <a:defRPr>
                <a:solidFill>
                  <a:srgbClr val="002B54"/>
                </a:solidFill>
                <a:latin typeface="+mn-lt"/>
                <a:ea typeface="ＭＳ Ｐゴシック" pitchFamily="-110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Font typeface="Wingdings 3" pitchFamily="-110" charset="2"/>
              <a:buChar char="x"/>
              <a:defRPr>
                <a:solidFill>
                  <a:srgbClr val="002B54"/>
                </a:solidFill>
                <a:latin typeface="+mn-lt"/>
                <a:ea typeface="ＭＳ Ｐゴシック" pitchFamily="-110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Font typeface="Wingdings 3" pitchFamily="-110" charset="2"/>
              <a:buChar char="x"/>
              <a:defRPr>
                <a:solidFill>
                  <a:srgbClr val="002B54"/>
                </a:solidFill>
                <a:latin typeface="+mn-lt"/>
                <a:ea typeface="ＭＳ Ｐゴシック" pitchFamily="-110" charset="-128"/>
              </a:defRPr>
            </a:lvl9pPr>
          </a:lstStyle>
          <a:p>
            <a:pPr marL="0" indent="0" algn="ctr">
              <a:buFontTx/>
              <a:buNone/>
            </a:pPr>
            <a:r>
              <a:rPr lang="en-US" sz="2000" i="1" dirty="0" smtClean="0">
                <a:solidFill>
                  <a:schemeClr val="tx1"/>
                </a:solidFill>
              </a:rPr>
              <a:t>Not as Many Kwh Savings Comparing</a:t>
            </a:r>
          </a:p>
          <a:p>
            <a:pPr marL="0" indent="0" algn="ctr">
              <a:buFontTx/>
              <a:buNone/>
            </a:pPr>
            <a:r>
              <a:rPr lang="en-US" sz="2000" i="1" dirty="0" smtClean="0">
                <a:solidFill>
                  <a:schemeClr val="tx1"/>
                </a:solidFill>
              </a:rPr>
              <a:t>New ENERGY STAR to New non-ENERGY STAR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427" y="1853952"/>
            <a:ext cx="5989546" cy="325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1201270" y="3804661"/>
            <a:ext cx="5638801" cy="610472"/>
            <a:chOff x="1219199" y="4354540"/>
            <a:chExt cx="5638801" cy="813962"/>
          </a:xfrm>
        </p:grpSpPr>
        <p:sp>
          <p:nvSpPr>
            <p:cNvPr id="8" name="TextBox 7"/>
            <p:cNvSpPr txBox="1"/>
            <p:nvPr/>
          </p:nvSpPr>
          <p:spPr>
            <a:xfrm>
              <a:off x="1219199" y="4552949"/>
              <a:ext cx="3810000" cy="61555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chemeClr val="tx1"/>
                  </a:solidFill>
                </a:rPr>
                <a:t>2014: 10% of 400=40 kWh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6477000" y="4354540"/>
              <a:ext cx="381000" cy="381000"/>
            </a:xfrm>
            <a:prstGeom prst="ellips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b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pitchFamily="-110" charset="0"/>
              </a:endParaRPr>
            </a:p>
          </p:txBody>
        </p:sp>
        <p:cxnSp>
          <p:nvCxnSpPr>
            <p:cNvPr id="10" name="Straight Arrow Connector 9"/>
            <p:cNvCxnSpPr>
              <a:stCxn id="8" idx="3"/>
              <a:endCxn id="9" idx="2"/>
            </p:cNvCxnSpPr>
            <p:nvPr/>
          </p:nvCxnSpPr>
          <p:spPr bwMode="auto">
            <a:xfrm flipV="1">
              <a:off x="5029199" y="4545040"/>
              <a:ext cx="1447801" cy="315686"/>
            </a:xfrm>
            <a:prstGeom prst="straightConnector1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11" name="Group 10"/>
          <p:cNvGrpSpPr/>
          <p:nvPr/>
        </p:nvGrpSpPr>
        <p:grpSpPr>
          <a:xfrm>
            <a:off x="943535" y="2198510"/>
            <a:ext cx="5067300" cy="1679193"/>
            <a:chOff x="990600" y="2285999"/>
            <a:chExt cx="5067300" cy="2238924"/>
          </a:xfrm>
        </p:grpSpPr>
        <p:sp>
          <p:nvSpPr>
            <p:cNvPr id="12" name="TextBox 11"/>
            <p:cNvSpPr txBox="1"/>
            <p:nvPr/>
          </p:nvSpPr>
          <p:spPr>
            <a:xfrm>
              <a:off x="990600" y="2285999"/>
              <a:ext cx="4067175" cy="61555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chemeClr val="tx1"/>
                  </a:solidFill>
                </a:rPr>
                <a:t>2008: 20% of 500=100 kWh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13" name="Oval 12"/>
            <p:cNvSpPr/>
            <p:nvPr/>
          </p:nvSpPr>
          <p:spPr bwMode="auto">
            <a:xfrm>
              <a:off x="5676900" y="4143923"/>
              <a:ext cx="381000" cy="381000"/>
            </a:xfrm>
            <a:prstGeom prst="ellips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b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pitchFamily="-110" charset="0"/>
              </a:endParaRPr>
            </a:p>
          </p:txBody>
        </p:sp>
        <p:cxnSp>
          <p:nvCxnSpPr>
            <p:cNvPr id="14" name="Straight Arrow Connector 13"/>
            <p:cNvCxnSpPr>
              <a:stCxn id="12" idx="2"/>
              <a:endCxn id="13" idx="2"/>
            </p:cNvCxnSpPr>
            <p:nvPr/>
          </p:nvCxnSpPr>
          <p:spPr bwMode="auto">
            <a:xfrm>
              <a:off x="3024188" y="2901552"/>
              <a:ext cx="2652712" cy="1432871"/>
            </a:xfrm>
            <a:prstGeom prst="straightConnector1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15" name="Group 14"/>
          <p:cNvGrpSpPr/>
          <p:nvPr/>
        </p:nvGrpSpPr>
        <p:grpSpPr>
          <a:xfrm>
            <a:off x="2062722" y="2736439"/>
            <a:ext cx="1828800" cy="1200150"/>
            <a:chOff x="1947862" y="2861964"/>
            <a:chExt cx="1828800" cy="1600200"/>
          </a:xfrm>
        </p:grpSpPr>
        <p:sp>
          <p:nvSpPr>
            <p:cNvPr id="16" name="Down Arrow 15"/>
            <p:cNvSpPr/>
            <p:nvPr/>
          </p:nvSpPr>
          <p:spPr bwMode="auto">
            <a:xfrm>
              <a:off x="1947862" y="2861964"/>
              <a:ext cx="1828800" cy="1600200"/>
            </a:xfrm>
            <a:prstGeom prst="downArrow">
              <a:avLst/>
            </a:prstGeom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  <a:tileRect/>
            </a:gra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b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pitchFamily="-110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412205" y="3048000"/>
              <a:ext cx="90011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FFFF00"/>
                  </a:solidFill>
                </a:rPr>
                <a:t>60% Drop</a:t>
              </a:r>
              <a:endParaRPr lang="en-US" sz="2400" b="1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6108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2224"/>
            <a:ext cx="6180218" cy="512833"/>
          </a:xfrm>
        </p:spPr>
        <p:txBody>
          <a:bodyPr/>
          <a:lstStyle/>
          <a:p>
            <a:r>
              <a:rPr lang="en-US" dirty="0"/>
              <a:t>What is an Early Replacement Program?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742960"/>
            <a:ext cx="2489200" cy="1200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1" y="2757248"/>
            <a:ext cx="2404671" cy="12001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850" y="2435644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Purchase Rebate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50000" y="2428410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Disposal Rebate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436" y="2600371"/>
            <a:ext cx="2806592" cy="1400744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isometricLeftDown"/>
            <a:lightRig rig="threePt" dir="t"/>
          </a:scene3d>
          <a:sp3d>
            <a:bevelT/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512" y="1411962"/>
            <a:ext cx="5961767" cy="117372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317898" y="1200150"/>
            <a:ext cx="2461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Early Replacement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49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4670"/>
            <a:ext cx="6552115" cy="907941"/>
          </a:xfrm>
        </p:spPr>
        <p:txBody>
          <a:bodyPr/>
          <a:lstStyle/>
          <a:p>
            <a:r>
              <a:rPr lang="en-US" dirty="0"/>
              <a:t>Changing the Paradigm: Early Replacement</a:t>
            </a:r>
            <a:br>
              <a:rPr lang="en-US" dirty="0"/>
            </a:br>
            <a:r>
              <a:rPr lang="en-US" sz="1800" i="1" dirty="0"/>
              <a:t>Linked Rebates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347305"/>
            <a:ext cx="8774206" cy="3114260"/>
          </a:xfrm>
        </p:spPr>
        <p:txBody>
          <a:bodyPr/>
          <a:lstStyle/>
          <a:p>
            <a:r>
              <a:rPr lang="en-US" sz="2000" dirty="0" smtClean="0"/>
              <a:t>Current </a:t>
            </a:r>
            <a:r>
              <a:rPr lang="en-US" sz="2000" dirty="0"/>
              <a:t>model</a:t>
            </a:r>
          </a:p>
          <a:p>
            <a:pPr lvl="1"/>
            <a:r>
              <a:rPr lang="en-US" sz="1600" dirty="0"/>
              <a:t>Existing programs seek to remove older appliances from the grid </a:t>
            </a:r>
            <a:r>
              <a:rPr lang="en-US" sz="1600" u="sng" dirty="0"/>
              <a:t>or</a:t>
            </a:r>
            <a:r>
              <a:rPr lang="en-US" sz="1600" dirty="0"/>
              <a:t> incentivize purchase of new products, but not both </a:t>
            </a:r>
          </a:p>
          <a:p>
            <a:pPr lvl="1"/>
            <a:r>
              <a:rPr lang="en-US" sz="1600" dirty="0" smtClean="0"/>
              <a:t>Only </a:t>
            </a:r>
            <a:r>
              <a:rPr lang="en-US" sz="1600" dirty="0"/>
              <a:t>0.2-0.4% of US households </a:t>
            </a:r>
            <a:r>
              <a:rPr lang="en-US" sz="1600" dirty="0" smtClean="0"/>
              <a:t>have access to programs </a:t>
            </a:r>
            <a:r>
              <a:rPr lang="en-US" sz="1600" dirty="0"/>
              <a:t>combining purchase and disposal </a:t>
            </a:r>
            <a:r>
              <a:rPr lang="en-US" sz="1600" dirty="0" smtClean="0"/>
              <a:t>rebates (none in California) </a:t>
            </a:r>
            <a:endParaRPr lang="en-US" sz="1600" dirty="0"/>
          </a:p>
          <a:p>
            <a:pPr lvl="1"/>
            <a:r>
              <a:rPr lang="en-US" sz="1600" dirty="0" smtClean="0"/>
              <a:t>Energy </a:t>
            </a:r>
            <a:r>
              <a:rPr lang="en-US" sz="1600" dirty="0"/>
              <a:t>savings are often measured as merely the difference between new ENERGY STAR models and a DOE standard models</a:t>
            </a:r>
          </a:p>
          <a:p>
            <a:r>
              <a:rPr lang="en-US" sz="2000" dirty="0" smtClean="0"/>
              <a:t>New </a:t>
            </a:r>
            <a:r>
              <a:rPr lang="en-US" sz="2000" dirty="0"/>
              <a:t>paradigm</a:t>
            </a:r>
          </a:p>
          <a:p>
            <a:pPr lvl="1"/>
            <a:r>
              <a:rPr lang="en-US" sz="1600" dirty="0"/>
              <a:t>Linking purchase and disposal rebates (i.e., requiring proof that old unit is removed from grid) will capture the much greater efficiency increment between old and new </a:t>
            </a:r>
            <a:r>
              <a:rPr lang="en-US" sz="1600" dirty="0" smtClean="0"/>
              <a:t>units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4846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2224"/>
            <a:ext cx="6056786" cy="512833"/>
          </a:xfrm>
        </p:spPr>
        <p:txBody>
          <a:bodyPr/>
          <a:lstStyle/>
          <a:p>
            <a:r>
              <a:rPr lang="en-US" dirty="0"/>
              <a:t>Projected Results at the National Level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986959"/>
            <a:ext cx="6867525" cy="389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065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7031"/>
            <a:ext cx="6191439" cy="523220"/>
          </a:xfrm>
        </p:spPr>
        <p:txBody>
          <a:bodyPr/>
          <a:lstStyle/>
          <a:p>
            <a:r>
              <a:rPr lang="en-US" dirty="0"/>
              <a:t>Projected Results at the </a:t>
            </a:r>
            <a:r>
              <a:rPr lang="en-US" dirty="0" smtClean="0"/>
              <a:t>California Level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490566"/>
              </p:ext>
            </p:extLst>
          </p:nvPr>
        </p:nvGraphicFramePr>
        <p:xfrm>
          <a:off x="1216025" y="1530350"/>
          <a:ext cx="6711950" cy="2595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55975"/>
                <a:gridCol w="335597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5-Year</a:t>
                      </a:r>
                      <a:r>
                        <a:rPr lang="en-US" baseline="0" dirty="0" smtClean="0"/>
                        <a:t> Refrigerator Program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Estimated Impacts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 Rebates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320,000/year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 Cost of Rebates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$162 million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 Consumer</a:t>
                      </a:r>
                      <a:r>
                        <a:rPr lang="en-US" baseline="0" dirty="0" smtClean="0"/>
                        <a:t> Cost 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$956 million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 Energy 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5,644 </a:t>
                      </a:r>
                      <a:r>
                        <a:rPr lang="en-US" dirty="0" err="1" smtClean="0"/>
                        <a:t>GWh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Cost per kWh Saved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2.86 </a:t>
                      </a:r>
                      <a:r>
                        <a:rPr lang="en-US" baseline="30000" dirty="0" smtClean="0"/>
                        <a:t>₵</a:t>
                      </a:r>
                      <a:r>
                        <a:rPr lang="en-US" dirty="0" smtClean="0"/>
                        <a:t>/kWh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 Carbon Reduction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2.94 MMtCO</a:t>
                      </a:r>
                      <a:r>
                        <a:rPr lang="en-US" baseline="-25000" dirty="0" smtClean="0"/>
                        <a:t>2</a:t>
                      </a:r>
                      <a:endParaRPr lang="en-US" baseline="-25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59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2224"/>
            <a:ext cx="4335161" cy="512833"/>
          </a:xfrm>
        </p:spPr>
        <p:txBody>
          <a:bodyPr/>
          <a:lstStyle/>
          <a:p>
            <a:r>
              <a:rPr lang="en-US" dirty="0"/>
              <a:t>AHAM Consumer Research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14" y="1128500"/>
            <a:ext cx="46863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819" y="3903828"/>
            <a:ext cx="3238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4002">
            <a:off x="4671785" y="-51248"/>
            <a:ext cx="4754569" cy="342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419" y="2677914"/>
            <a:ext cx="35814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939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2224"/>
            <a:ext cx="6068008" cy="512833"/>
          </a:xfrm>
        </p:spPr>
        <p:txBody>
          <a:bodyPr/>
          <a:lstStyle/>
          <a:p>
            <a:r>
              <a:rPr lang="en-US" dirty="0"/>
              <a:t>Data on Freestanding Fridge Purchases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65" y="775057"/>
            <a:ext cx="7570694" cy="4384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99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>
          <a:xfrm>
            <a:off x="0" y="261938"/>
            <a:ext cx="2206625" cy="51435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Thank You</a:t>
            </a:r>
          </a:p>
        </p:txBody>
      </p:sp>
      <p:sp>
        <p:nvSpPr>
          <p:cNvPr id="3" name="Subtitle 1"/>
          <p:cNvSpPr txBox="1">
            <a:spLocks/>
          </p:cNvSpPr>
          <p:nvPr/>
        </p:nvSpPr>
        <p:spPr>
          <a:xfrm>
            <a:off x="4485902" y="692406"/>
            <a:ext cx="3757146" cy="1364994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1875"/>
              </a:buClr>
              <a:buFont typeface="Wingdings" pitchFamily="2" charset="2"/>
              <a:buChar char="§"/>
              <a:defRPr sz="3200" kern="1200">
                <a:solidFill>
                  <a:schemeClr val="tx1"/>
                </a:solidFill>
                <a:latin typeface="Scada" pitchFamily="2" charset="0"/>
                <a:ea typeface="ＭＳ Ｐゴシック" charset="0"/>
                <a:cs typeface="Scada" pitchFamily="2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C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Scada" pitchFamily="2" charset="0"/>
                <a:ea typeface="ＭＳ Ｐゴシック" charset="0"/>
                <a:cs typeface="+mn-cs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C7"/>
              </a:buClr>
              <a:buFont typeface="Arial" charset="0"/>
              <a:buAutoNum type="alphaLcPeriod"/>
              <a:defRPr sz="2400" kern="1200">
                <a:solidFill>
                  <a:schemeClr val="tx1"/>
                </a:solidFill>
                <a:latin typeface="Scada" pitchFamily="2" charset="0"/>
                <a:ea typeface="ＭＳ Ｐゴシック" charset="0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C7"/>
              </a:buClr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Scada" pitchFamily="2" charset="0"/>
                <a:ea typeface="ＭＳ Ｐゴシック" charset="0"/>
                <a:cs typeface="+mn-cs"/>
              </a:defRPr>
            </a:lvl4pPr>
            <a:lvl5pPr marL="22860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C7"/>
              </a:buClr>
              <a:buFont typeface="Arial" charset="0"/>
              <a:buAutoNum type="arabicPeriod"/>
              <a:defRPr sz="2000" kern="1200">
                <a:solidFill>
                  <a:schemeClr val="tx1"/>
                </a:solidFill>
                <a:latin typeface="Scada" pitchFamily="2" charset="0"/>
                <a:ea typeface="ＭＳ Ｐゴシック" charset="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en-US" altLang="en-US" sz="2000" dirty="0" smtClean="0">
                <a:solidFill>
                  <a:srgbClr val="0072C7"/>
                </a:solidFill>
                <a:ea typeface="ＭＳ Ｐゴシック" pitchFamily="34" charset="-128"/>
              </a:rPr>
              <a:t>Kevin Messner</a:t>
            </a: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en-US" sz="2000" dirty="0" smtClean="0">
                <a:solidFill>
                  <a:srgbClr val="0072C7"/>
                </a:solidFill>
                <a:ea typeface="ＭＳ Ｐゴシック" pitchFamily="34" charset="-128"/>
              </a:rPr>
              <a:t>President</a:t>
            </a: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en-US" sz="2000" dirty="0" smtClean="0">
                <a:solidFill>
                  <a:srgbClr val="0072C7"/>
                </a:solidFill>
                <a:ea typeface="ＭＳ Ｐゴシック" pitchFamily="34" charset="-128"/>
              </a:rPr>
              <a:t>(530) 309-5629</a:t>
            </a: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en-US" sz="2000" dirty="0" smtClean="0">
                <a:solidFill>
                  <a:srgbClr val="0072C7"/>
                </a:solidFill>
                <a:ea typeface="ＭＳ Ｐゴシック" pitchFamily="34" charset="-128"/>
              </a:rPr>
              <a:t>Kmessner@PoliticaLogic.net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Template_PoliticaLogic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Bartell Drug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69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2015-06-18 Workshop</TermName>
          <TermId xmlns="http://schemas.microsoft.com/office/infopath/2007/PartnerControls">15242eed-925f-4b78-a652-8d972e992cbe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Z5JXHV6S7NA6-3-72871</_dlc_DocId>
    <_dlc_DocIdUrl xmlns="8eef3743-c7b3-4cbe-8837-b6e805be353c">
      <Url>http://efilingspinternal/_layouts/DocIdRedir.aspx?ID=Z5JXHV6S7NA6-3-72871</Url>
      <Description>Z5JXHV6S7NA6-3-72871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8F3DE1-02DE-400D-92E9-8A922A85CAB2}"/>
</file>

<file path=customXml/itemProps2.xml><?xml version="1.0" encoding="utf-8"?>
<ds:datastoreItem xmlns:ds="http://schemas.openxmlformats.org/officeDocument/2006/customXml" ds:itemID="{C1BA0913-5F13-4174-8269-E4AB7333991E}"/>
</file>

<file path=customXml/itemProps3.xml><?xml version="1.0" encoding="utf-8"?>
<ds:datastoreItem xmlns:ds="http://schemas.openxmlformats.org/officeDocument/2006/customXml" ds:itemID="{DA7DA63C-550B-4117-A29D-5D2284FF72E5}"/>
</file>

<file path=customXml/itemProps4.xml><?xml version="1.0" encoding="utf-8"?>
<ds:datastoreItem xmlns:ds="http://schemas.openxmlformats.org/officeDocument/2006/customXml" ds:itemID="{84AC20EC-F5BC-40B9-B3B3-2A327D3BF3BB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Presentation_Template_PoliticaLogic</Template>
  <TotalTime>486</TotalTime>
  <Words>609</Words>
  <Application>Microsoft Office PowerPoint</Application>
  <PresentationFormat>On-screen Show (16:9)</PresentationFormat>
  <Paragraphs>95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Presentation_Template_PoliticaLogic</vt:lpstr>
      <vt:lpstr>PowerPoint Presentation</vt:lpstr>
      <vt:lpstr>Global Appliance Energy Standards - Disharmonized</vt:lpstr>
      <vt:lpstr>Appliance Energy Standards in US-Canada</vt:lpstr>
      <vt:lpstr>Examples of Disharmony</vt:lpstr>
      <vt:lpstr>Portable Air Conditioner</vt:lpstr>
      <vt:lpstr>ENERGYGUIDE/ENERGuide</vt:lpstr>
      <vt:lpstr>Appliance Databases</vt:lpstr>
      <vt:lpstr>Appliance Databases Inconsistent</vt:lpstr>
      <vt:lpstr>Appliance Databases Inconsistent</vt:lpstr>
      <vt:lpstr>Appliance Databases Harmonization</vt:lpstr>
      <vt:lpstr>Early Replacement of Older Appliances</vt:lpstr>
      <vt:lpstr>Cost-Benefit Analysis More Challenging</vt:lpstr>
      <vt:lpstr>What is an Early Replacement Program?</vt:lpstr>
      <vt:lpstr>Changing the Paradigm: Early Replacement Linked Rebates</vt:lpstr>
      <vt:lpstr>Projected Results at the National Level</vt:lpstr>
      <vt:lpstr>Projected Results at the California Level</vt:lpstr>
      <vt:lpstr>AHAM Consumer Research</vt:lpstr>
      <vt:lpstr>Data on Freestanding Fridge Purchases</vt:lpstr>
      <vt:lpstr>Thank You</vt:lpstr>
    </vt:vector>
  </TitlesOfParts>
  <Company>Microsoft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Harmonizing with DOE and Canada &amp; Early Replacement for Home Appliances</dc:title>
  <dc:creator>KMessner</dc:creator>
  <cp:lastModifiedBy>Laura Laurent</cp:lastModifiedBy>
  <cp:revision>44</cp:revision>
  <cp:lastPrinted>2013-10-29T17:44:25Z</cp:lastPrinted>
  <dcterms:created xsi:type="dcterms:W3CDTF">2015-06-08T19:36:10Z</dcterms:created>
  <dcterms:modified xsi:type="dcterms:W3CDTF">2015-06-18T18:13:06Z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d935e68a-bb49-4e1c-acf9-3b303525011d</vt:lpwstr>
  </property>
  <property fmtid="{D5CDD505-2E9C-101B-9397-08002B2CF9AE}" pid="4" name="Subject_x0020_Areas">
    <vt:lpwstr>69;#IEPR 2015-06-18 Workshop|15242eed-925f-4b78-a652-8d972e992cbe;#61;#IEPR Presentation|51277923-a549-4352-9cc5-bcce892adf24</vt:lpwstr>
  </property>
  <property fmtid="{D5CDD505-2E9C-101B-9397-08002B2CF9AE}" pid="5" name="_CopySource">
    <vt:lpwstr>http://efilingspinternal/PendingDocuments/15-IEPR-05/20150618T112037_Harmonizing_with_DOE_and_Canada__Early_Replacement_for_Home_App.pptx</vt:lpwstr>
  </property>
  <property fmtid="{D5CDD505-2E9C-101B-9397-08002B2CF9AE}" pid="6" name="Subject Areas">
    <vt:lpwstr>69;#IEPR 2015-06-18 Workshop|15242eed-925f-4b78-a652-8d972e992cbe;#61;#IEPR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587500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