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90" r:id="rId1"/>
    <p:sldMasterId id="2147483761" r:id="rId2"/>
    <p:sldMasterId id="2147483702" r:id="rId3"/>
    <p:sldMasterId id="2147483746" r:id="rId4"/>
  </p:sldMasterIdLst>
  <p:notesMasterIdLst>
    <p:notesMasterId r:id="rId18"/>
  </p:notesMasterIdLst>
  <p:handoutMasterIdLst>
    <p:handoutMasterId r:id="rId19"/>
  </p:handoutMasterIdLst>
  <p:sldIdLst>
    <p:sldId id="279" r:id="rId5"/>
    <p:sldId id="257" r:id="rId6"/>
    <p:sldId id="295" r:id="rId7"/>
    <p:sldId id="301" r:id="rId8"/>
    <p:sldId id="287" r:id="rId9"/>
    <p:sldId id="289" r:id="rId10"/>
    <p:sldId id="291" r:id="rId11"/>
    <p:sldId id="292" r:id="rId12"/>
    <p:sldId id="293" r:id="rId13"/>
    <p:sldId id="297" r:id="rId14"/>
    <p:sldId id="300" r:id="rId15"/>
    <p:sldId id="285"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7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74736" autoAdjust="0"/>
  </p:normalViewPr>
  <p:slideViewPr>
    <p:cSldViewPr snapToGrid="0" snapToObjects="1">
      <p:cViewPr varScale="1">
        <p:scale>
          <a:sx n="66" d="100"/>
          <a:sy n="66" d="100"/>
        </p:scale>
        <p:origin x="1044" y="48"/>
      </p:cViewPr>
      <p:guideLst>
        <p:guide orient="horz" pos="2160"/>
        <p:guide pos="3840"/>
      </p:guideLst>
    </p:cSldViewPr>
  </p:slideViewPr>
  <p:outlineViewPr>
    <p:cViewPr>
      <p:scale>
        <a:sx n="33" d="100"/>
        <a:sy n="33" d="100"/>
      </p:scale>
      <p:origin x="0" y="-8597"/>
    </p:cViewPr>
  </p:outlineViewPr>
  <p:notesTextViewPr>
    <p:cViewPr>
      <p:scale>
        <a:sx n="70" d="100"/>
        <a:sy n="70" d="100"/>
      </p:scale>
      <p:origin x="0" y="0"/>
    </p:cViewPr>
  </p:notesTextViewPr>
  <p:sorterViewPr>
    <p:cViewPr>
      <p:scale>
        <a:sx n="66" d="100"/>
        <a:sy n="66" d="100"/>
      </p:scale>
      <p:origin x="0" y="0"/>
    </p:cViewPr>
  </p:sorterViewPr>
  <p:notesViewPr>
    <p:cSldViewPr snapToGrid="0" snapToObjects="1">
      <p:cViewPr varScale="1">
        <p:scale>
          <a:sx n="148" d="100"/>
          <a:sy n="148" d="100"/>
        </p:scale>
        <p:origin x="2728" y="18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24B6A51-1D3B-774A-82CF-ECBEBCD2603F}" type="datetimeFigureOut">
              <a:rPr lang="en-US" smtClean="0"/>
              <a:t>7/12/2021</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AFDBA74-A617-804E-8382-9BE53458C0CC}" type="slidenum">
              <a:rPr lang="en-US" smtClean="0"/>
              <a:t>‹#›</a:t>
            </a:fld>
            <a:endParaRPr lang="en-US" dirty="0"/>
          </a:p>
        </p:txBody>
      </p:sp>
      <p:sp>
        <p:nvSpPr>
          <p:cNvPr id="6" name="Header Placeholder 5"/>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Tree>
    <p:extLst>
      <p:ext uri="{BB962C8B-B14F-4D97-AF65-F5344CB8AC3E}">
        <p14:creationId xmlns:p14="http://schemas.microsoft.com/office/powerpoint/2010/main" val="2452408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44064-8929-9940-94F3-76DF4A9042B6}" type="datetimeFigureOut">
              <a:rPr lang="en-US" smtClean="0"/>
              <a:t>7/12/2021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567760-017D-CB46-9EAE-5297257F8728}" type="slidenum">
              <a:rPr lang="en-US" smtClean="0"/>
              <a:t>‹#›</a:t>
            </a:fld>
            <a:endParaRPr lang="en-US" dirty="0"/>
          </a:p>
        </p:txBody>
      </p:sp>
    </p:spTree>
    <p:extLst>
      <p:ext uri="{BB962C8B-B14F-4D97-AF65-F5344CB8AC3E}">
        <p14:creationId xmlns:p14="http://schemas.microsoft.com/office/powerpoint/2010/main" val="364234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1567760-017D-CB46-9EAE-5297257F8728}" type="slidenum">
              <a:rPr lang="en-US" smtClean="0"/>
              <a:t>1</a:t>
            </a:fld>
            <a:endParaRPr lang="en-US" dirty="0"/>
          </a:p>
        </p:txBody>
      </p:sp>
    </p:spTree>
    <p:extLst>
      <p:ext uri="{BB962C8B-B14F-4D97-AF65-F5344CB8AC3E}">
        <p14:creationId xmlns:p14="http://schemas.microsoft.com/office/powerpoint/2010/main" val="1898394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-Timeline of </a:t>
            </a:r>
            <a:r>
              <a:rPr lang="en-US" dirty="0" smtClean="0"/>
              <a:t>grant late</a:t>
            </a:r>
            <a:r>
              <a:rPr lang="en-US" baseline="0" dirty="0" smtClean="0"/>
              <a:t> 2017 through the end of 2020</a:t>
            </a:r>
          </a:p>
          <a:p>
            <a:r>
              <a:rPr lang="en-US" dirty="0" smtClean="0"/>
              <a:t>--MFERR and EnergyPro Lite, address</a:t>
            </a:r>
            <a:r>
              <a:rPr lang="en-US" baseline="0" dirty="0" smtClean="0"/>
              <a:t>ed in detail later in my presentation</a:t>
            </a:r>
          </a:p>
          <a:p>
            <a:r>
              <a:rPr lang="en-US" baseline="0" dirty="0" smtClean="0"/>
              <a:t>--MF Benchmarking report, published in March 2020, based on benchmarking TA provided by AEA to over 70 MF properties of various vintages, sizes, and meter configurations. Identified challenges to complete and accurate benchmarking data and provided recommendations for improvements and areas of further research</a:t>
            </a:r>
          </a:p>
          <a:p>
            <a:r>
              <a:rPr lang="en-US" baseline="0" dirty="0" smtClean="0"/>
              <a:t>--RHPS surveyed and interviewed local jurisdiction rental housing inspection staff to better understand their programs and to assess how EE assessment could be layered on. We also looked at out of state programs in Boulder, NYC, and Austin, where EE programs have been integrated in to their rental housing inspection programs</a:t>
            </a:r>
            <a:endParaRPr lang="en-US" dirty="0"/>
          </a:p>
          <a:p>
            <a:r>
              <a:rPr lang="en-US" dirty="0" smtClean="0"/>
              <a:t>--The white</a:t>
            </a:r>
            <a:r>
              <a:rPr lang="en-US" baseline="0" dirty="0" smtClean="0"/>
              <a:t> paper was released in Dec 2020 and explored energy-related policies leveraged by cities, new concepts being pursued, and the impact such policies could have on the residential single family sector here in the East Bay</a:t>
            </a:r>
            <a:endParaRPr lang="en-US" dirty="0"/>
          </a:p>
        </p:txBody>
      </p:sp>
      <p:sp>
        <p:nvSpPr>
          <p:cNvPr id="4" name="Slide Number Placeholder 3"/>
          <p:cNvSpPr>
            <a:spLocks noGrp="1"/>
          </p:cNvSpPr>
          <p:nvPr>
            <p:ph type="sldNum" sz="quarter" idx="10"/>
          </p:nvPr>
        </p:nvSpPr>
        <p:spPr/>
        <p:txBody>
          <a:bodyPr/>
          <a:lstStyle/>
          <a:p>
            <a:fld id="{71567760-017D-CB46-9EAE-5297257F8728}" type="slidenum">
              <a:rPr lang="en-US" smtClean="0"/>
              <a:t>2</a:t>
            </a:fld>
            <a:endParaRPr lang="en-US" dirty="0"/>
          </a:p>
        </p:txBody>
      </p:sp>
    </p:spTree>
    <p:extLst>
      <p:ext uri="{BB962C8B-B14F-4D97-AF65-F5344CB8AC3E}">
        <p14:creationId xmlns:p14="http://schemas.microsoft.com/office/powerpoint/2010/main" val="27738853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-Relate this to SB350 50% by 2030 goal – 20% reduction with a ~5% penetration rate since 2013</a:t>
            </a:r>
          </a:p>
          <a:p>
            <a:r>
              <a:rPr lang="en-US" dirty="0"/>
              <a:t>-Re permitting, Engaging the planning and buildings department as early as possible is critical to determining hidden costs and installation considerations that are not intuitive, but required in order for the project to be permitted. For example, some building departments required shielding for outdoor compressors or had detailed requirements for compressor locations, including setbacks, and some planning departments required architectural drawings for any new heat pump termination vents on exterior facades or required more costly alternative equipment and installs to eliminate any facade vent terminations. These requirements often resulted in project delays, increased costs,</a:t>
            </a:r>
          </a:p>
          <a:p>
            <a:endParaRPr lang="en-US" dirty="0"/>
          </a:p>
          <a:p>
            <a:r>
              <a:rPr lang="en-US" dirty="0"/>
              <a:t>Include highlights and recommendations to scale up from TBD Sales Force report from Chris and AEA’s 12/20 CHP report for Air District</a:t>
            </a:r>
          </a:p>
          <a:p>
            <a:r>
              <a:rPr lang="en-US" dirty="0"/>
              <a:t>https://cbbf458e-67d0-4a11-9597-023b97b18cc4.filesusr.com/ugd/fbb014_5f394d44c3114359b36abf6afa9c460b.pdf</a:t>
            </a:r>
          </a:p>
          <a:p>
            <a:endParaRPr lang="en-US" dirty="0"/>
          </a:p>
          <a:p>
            <a:endParaRPr lang="en-US" dirty="0"/>
          </a:p>
        </p:txBody>
      </p:sp>
      <p:sp>
        <p:nvSpPr>
          <p:cNvPr id="4" name="Slide Number Placeholder 3"/>
          <p:cNvSpPr>
            <a:spLocks noGrp="1"/>
          </p:cNvSpPr>
          <p:nvPr>
            <p:ph type="sldNum" sz="quarter" idx="5"/>
          </p:nvPr>
        </p:nvSpPr>
        <p:spPr/>
        <p:txBody>
          <a:bodyPr/>
          <a:lstStyle/>
          <a:p>
            <a:fld id="{71567760-017D-CB46-9EAE-5297257F8728}" type="slidenum">
              <a:rPr lang="en-US" smtClean="0"/>
              <a:t>3</a:t>
            </a:fld>
            <a:endParaRPr lang="en-US" dirty="0"/>
          </a:p>
        </p:txBody>
      </p:sp>
    </p:spTree>
    <p:extLst>
      <p:ext uri="{BB962C8B-B14F-4D97-AF65-F5344CB8AC3E}">
        <p14:creationId xmlns:p14="http://schemas.microsoft.com/office/powerpoint/2010/main" val="1243289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Shout out to AEA – Jack Atchison, Aubrey Dority and Nick Dirr as well as my colleague Heather Larson</a:t>
            </a:r>
          </a:p>
          <a:p>
            <a:endParaRPr lang="en-US" dirty="0"/>
          </a:p>
          <a:p>
            <a:r>
              <a:rPr lang="en-US" dirty="0"/>
              <a:t>-Part</a:t>
            </a:r>
            <a:r>
              <a:rPr lang="en-US" baseline="0" dirty="0"/>
              <a:t> 1 more relevant to local gov/regional orgs/programs – in development and design of ordinances or programs specific to existing MF, Part 2 for implementers – TA staff, consultants, contractors (GCs, Electrical), building departments looking for a deep dive on electrification or as glossary to looks at a specific part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-Point out that this is whole building electrification and EE but can be used for specific elements like HVAC and DHW. </a:t>
            </a:r>
            <a:r>
              <a:rPr lang="en-US" sz="1200" b="0" i="0" kern="1200" dirty="0">
                <a:solidFill>
                  <a:schemeClr val="tx1"/>
                </a:solidFill>
                <a:effectLst/>
                <a:latin typeface="+mn-lt"/>
                <a:ea typeface="+mn-ea"/>
                <a:cs typeface="+mn-cs"/>
              </a:rPr>
              <a:t>While well-planned electrification paired with deep</a:t>
            </a:r>
            <a:r>
              <a:rPr lang="en-US" sz="1200" b="0" i="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energy efficiency may reduce utility bill costs, utility bill reduction cannot be assumed. Detailed</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upfront analysis,</a:t>
            </a:r>
            <a:r>
              <a:rPr lang="en-US" sz="1200" b="0" i="0" kern="1200" baseline="0" dirty="0">
                <a:solidFill>
                  <a:schemeClr val="tx1"/>
                </a:solidFill>
                <a:effectLst/>
                <a:latin typeface="+mn-lt"/>
                <a:ea typeface="+mn-ea"/>
                <a:cs typeface="+mn-cs"/>
              </a:rPr>
              <a:t> as detailed in this report, </a:t>
            </a:r>
            <a:r>
              <a:rPr lang="en-US" sz="1200" b="0" i="0" kern="1200" dirty="0">
                <a:solidFill>
                  <a:schemeClr val="tx1"/>
                </a:solidFill>
                <a:effectLst/>
                <a:latin typeface="+mn-lt"/>
                <a:ea typeface="+mn-ea"/>
                <a:cs typeface="+mn-cs"/>
              </a:rPr>
              <a:t>should be completed to mitigate the risk of increased utility costs to both owners</a:t>
            </a:r>
            <a:r>
              <a:rPr lang="en-US" sz="1200" b="0" i="0" kern="1200" baseline="0" dirty="0">
                <a:solidFill>
                  <a:schemeClr val="tx1"/>
                </a:solidFill>
                <a:effectLst/>
                <a:latin typeface="+mn-lt"/>
                <a:ea typeface="+mn-ea"/>
                <a:cs typeface="+mn-cs"/>
              </a:rPr>
              <a:t> and </a:t>
            </a:r>
            <a:r>
              <a:rPr lang="en-US" sz="1200" b="0" i="0" kern="1200" dirty="0">
                <a:solidFill>
                  <a:schemeClr val="tx1"/>
                </a:solidFill>
                <a:effectLst/>
                <a:latin typeface="+mn-lt"/>
                <a:ea typeface="+mn-ea"/>
                <a:cs typeface="+mn-cs"/>
              </a:rPr>
              <a:t>residents.</a:t>
            </a:r>
            <a:r>
              <a:rPr lang="en-US" dirty="0"/>
              <a:t> </a:t>
            </a:r>
            <a:endParaRPr lang="en-US" baseline="0" dirty="0"/>
          </a:p>
          <a:p>
            <a:endParaRPr lang="en-US" dirty="0"/>
          </a:p>
          <a:p>
            <a:r>
              <a:rPr lang="en-US" baseline="0" dirty="0"/>
              <a:t>Other resources are out there, TRC MF electrification paper –(</a:t>
            </a:r>
            <a:r>
              <a:rPr lang="en-US" sz="1200" kern="1200" dirty="0">
                <a:solidFill>
                  <a:schemeClr val="tx1"/>
                </a:solidFill>
                <a:effectLst/>
                <a:latin typeface="+mn-lt"/>
                <a:ea typeface="+mn-ea"/>
                <a:cs typeface="+mn-cs"/>
              </a:rPr>
              <a:t>the policy and financing landscape for existing building electrification and multifamily EV charging infrastructure retrofits.), but</a:t>
            </a:r>
            <a:r>
              <a:rPr lang="en-US" sz="1200" kern="1200" baseline="0" dirty="0">
                <a:solidFill>
                  <a:schemeClr val="tx1"/>
                </a:solidFill>
                <a:effectLst/>
                <a:latin typeface="+mn-lt"/>
                <a:ea typeface="+mn-ea"/>
                <a:cs typeface="+mn-cs"/>
              </a:rPr>
              <a:t> this on stands along in its usefulness on the front of functional technical guidance</a:t>
            </a:r>
            <a:endParaRPr lang="en-US" dirty="0"/>
          </a:p>
          <a:p>
            <a:endParaRPr lang="en-US" dirty="0"/>
          </a:p>
        </p:txBody>
      </p:sp>
      <p:sp>
        <p:nvSpPr>
          <p:cNvPr id="4" name="Slide Number Placeholder 3"/>
          <p:cNvSpPr>
            <a:spLocks noGrp="1"/>
          </p:cNvSpPr>
          <p:nvPr>
            <p:ph type="sldNum" sz="quarter" idx="5"/>
          </p:nvPr>
        </p:nvSpPr>
        <p:spPr/>
        <p:txBody>
          <a:bodyPr/>
          <a:lstStyle/>
          <a:p>
            <a:fld id="{71567760-017D-CB46-9EAE-5297257F8728}" type="slidenum">
              <a:rPr lang="en-US" smtClean="0"/>
              <a:t>5</a:t>
            </a:fld>
            <a:endParaRPr lang="en-US" dirty="0"/>
          </a:p>
        </p:txBody>
      </p:sp>
    </p:spTree>
    <p:extLst>
      <p:ext uri="{BB962C8B-B14F-4D97-AF65-F5344CB8AC3E}">
        <p14:creationId xmlns:p14="http://schemas.microsoft.com/office/powerpoint/2010/main" val="2066486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Read out the steps and note that I don’t expect people to be able to read them on their screen</a:t>
            </a:r>
          </a:p>
        </p:txBody>
      </p:sp>
      <p:sp>
        <p:nvSpPr>
          <p:cNvPr id="4" name="Slide Number Placeholder 3"/>
          <p:cNvSpPr>
            <a:spLocks noGrp="1"/>
          </p:cNvSpPr>
          <p:nvPr>
            <p:ph type="sldNum" sz="quarter" idx="5"/>
          </p:nvPr>
        </p:nvSpPr>
        <p:spPr/>
        <p:txBody>
          <a:bodyPr/>
          <a:lstStyle/>
          <a:p>
            <a:fld id="{71567760-017D-CB46-9EAE-5297257F8728}" type="slidenum">
              <a:rPr lang="en-US" smtClean="0"/>
              <a:t>6</a:t>
            </a:fld>
            <a:endParaRPr lang="en-US" dirty="0"/>
          </a:p>
        </p:txBody>
      </p:sp>
    </p:spTree>
    <p:extLst>
      <p:ext uri="{BB962C8B-B14F-4D97-AF65-F5344CB8AC3E}">
        <p14:creationId xmlns:p14="http://schemas.microsoft.com/office/powerpoint/2010/main" val="3447714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a:p>
            <a:r>
              <a:rPr lang="en-US" dirty="0"/>
              <a:t>Note how this can be used on a project or program basis.  Electrification programs should track these costs so the ranges can be narrowed over time.</a:t>
            </a:r>
          </a:p>
          <a:p>
            <a:endParaRPr lang="en-US" dirty="0"/>
          </a:p>
          <a:p>
            <a:r>
              <a:rPr lang="en-US" dirty="0"/>
              <a:t>This may even be more useful for policy makers than implementers. Total cost range</a:t>
            </a:r>
            <a:r>
              <a:rPr lang="en-US" baseline="0" dirty="0"/>
              <a:t> would be helpful</a:t>
            </a:r>
          </a:p>
          <a:p>
            <a:endParaRPr lang="en-US" baseline="0" dirty="0"/>
          </a:p>
          <a:p>
            <a:r>
              <a:rPr lang="en-US" baseline="0" dirty="0"/>
              <a:t>Add notes about why there’s a wide range and how it can be used for programs or projects</a:t>
            </a:r>
          </a:p>
          <a:p>
            <a:endParaRPr lang="en-US" baseline="0" dirty="0"/>
          </a:p>
          <a:p>
            <a:r>
              <a:rPr lang="en-US" baseline="0" dirty="0"/>
              <a:t>Briefly mention interplay with red flags section and also small vs large project</a:t>
            </a:r>
          </a:p>
          <a:p>
            <a:endParaRPr lang="en-US" dirty="0"/>
          </a:p>
        </p:txBody>
      </p:sp>
      <p:sp>
        <p:nvSpPr>
          <p:cNvPr id="4" name="Slide Number Placeholder 3"/>
          <p:cNvSpPr>
            <a:spLocks noGrp="1"/>
          </p:cNvSpPr>
          <p:nvPr>
            <p:ph type="sldNum" sz="quarter" idx="10"/>
          </p:nvPr>
        </p:nvSpPr>
        <p:spPr/>
        <p:txBody>
          <a:bodyPr/>
          <a:lstStyle/>
          <a:p>
            <a:fld id="{71567760-017D-CB46-9EAE-5297257F8728}" type="slidenum">
              <a:rPr lang="en-US" smtClean="0"/>
              <a:t>7</a:t>
            </a:fld>
            <a:endParaRPr lang="en-US" dirty="0"/>
          </a:p>
        </p:txBody>
      </p:sp>
    </p:spTree>
    <p:extLst>
      <p:ext uri="{BB962C8B-B14F-4D97-AF65-F5344CB8AC3E}">
        <p14:creationId xmlns:p14="http://schemas.microsoft.com/office/powerpoint/2010/main" val="1603497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Existing building conditions that directly impact electrification</a:t>
            </a:r>
            <a:endParaRPr lang="en-US" dirty="0">
              <a:solidFill>
                <a:srgbClr val="FF0000"/>
              </a:solidFill>
            </a:endParaRPr>
          </a:p>
          <a:p>
            <a:r>
              <a:rPr lang="en-US" dirty="0">
                <a:solidFill>
                  <a:srgbClr val="FF0000"/>
                </a:solidFill>
              </a:rPr>
              <a:t>This is in Appendix C - Icons showing the difficulty of each solution</a:t>
            </a:r>
          </a:p>
          <a:p>
            <a:r>
              <a:rPr lang="en-US" dirty="0"/>
              <a:t>Explanation of each condition and why it matters</a:t>
            </a:r>
          </a:p>
          <a:p>
            <a:r>
              <a:rPr lang="en-US" dirty="0"/>
              <a:t>Actions to address</a:t>
            </a:r>
          </a:p>
          <a:p>
            <a:endParaRPr lang="en-US" dirty="0">
              <a:solidFill>
                <a:srgbClr val="FF0000"/>
              </a:solidFill>
            </a:endParaRPr>
          </a:p>
        </p:txBody>
      </p:sp>
      <p:sp>
        <p:nvSpPr>
          <p:cNvPr id="4" name="Slide Number Placeholder 3"/>
          <p:cNvSpPr>
            <a:spLocks noGrp="1"/>
          </p:cNvSpPr>
          <p:nvPr>
            <p:ph type="sldNum" sz="quarter" idx="5"/>
          </p:nvPr>
        </p:nvSpPr>
        <p:spPr/>
        <p:txBody>
          <a:bodyPr/>
          <a:lstStyle/>
          <a:p>
            <a:fld id="{71567760-017D-CB46-9EAE-5297257F8728}" type="slidenum">
              <a:rPr lang="en-US" smtClean="0"/>
              <a:t>8</a:t>
            </a:fld>
            <a:endParaRPr lang="en-US" dirty="0"/>
          </a:p>
        </p:txBody>
      </p:sp>
    </p:spTree>
    <p:extLst>
      <p:ext uri="{BB962C8B-B14F-4D97-AF65-F5344CB8AC3E}">
        <p14:creationId xmlns:p14="http://schemas.microsoft.com/office/powerpoint/2010/main" val="20611728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Mention how all of these techs are ways of controlling load, not capacity.  Briefly describe function of smart panels and splitters. NEC doesn’t take into account smart panels and splitters, does take in to account EV dynamic load management (likely because of specific EV folks advocating for it, also the draw for Evs so much higher)</a:t>
            </a:r>
          </a:p>
        </p:txBody>
      </p:sp>
      <p:sp>
        <p:nvSpPr>
          <p:cNvPr id="4" name="Slide Number Placeholder 3"/>
          <p:cNvSpPr>
            <a:spLocks noGrp="1"/>
          </p:cNvSpPr>
          <p:nvPr>
            <p:ph type="sldNum" sz="quarter" idx="5"/>
          </p:nvPr>
        </p:nvSpPr>
        <p:spPr/>
        <p:txBody>
          <a:bodyPr/>
          <a:lstStyle/>
          <a:p>
            <a:fld id="{71567760-017D-CB46-9EAE-5297257F8728}" type="slidenum">
              <a:rPr lang="en-US" smtClean="0"/>
              <a:t>9</a:t>
            </a:fld>
            <a:endParaRPr lang="en-US" dirty="0"/>
          </a:p>
        </p:txBody>
      </p:sp>
    </p:spTree>
    <p:extLst>
      <p:ext uri="{BB962C8B-B14F-4D97-AF65-F5344CB8AC3E}">
        <p14:creationId xmlns:p14="http://schemas.microsoft.com/office/powerpoint/2010/main" val="28465032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-Electrification does not mean lower energy bills, it can if well-planned up front, but is not a given</a:t>
            </a:r>
          </a:p>
          <a:p>
            <a:r>
              <a:rPr lang="en-US" sz="1800" b="0" i="0" dirty="0">
                <a:solidFill>
                  <a:srgbClr val="000000"/>
                </a:solidFill>
                <a:effectLst/>
                <a:latin typeface="Calibri" panose="020F0502020204030204" pitchFamily="34" charset="0"/>
              </a:rPr>
              <a:t>-Policymakers should address the possibility of negative effects on low-income renters if owners are able to pass through electrification upgrade costs to renters in the form of higher rents</a:t>
            </a:r>
          </a:p>
          <a:p>
            <a:r>
              <a:rPr lang="en-US" sz="1800" b="0" i="0" dirty="0">
                <a:solidFill>
                  <a:srgbClr val="000000"/>
                </a:solidFill>
                <a:effectLst/>
                <a:latin typeface="Calibri" panose="020F0502020204030204" pitchFamily="34" charset="0"/>
              </a:rPr>
              <a:t>-Electrification projects should include significant in-unit electrification AND EE work</a:t>
            </a:r>
          </a:p>
          <a:p>
            <a:r>
              <a:rPr lang="en-US" sz="1800" b="0" i="0" dirty="0">
                <a:solidFill>
                  <a:srgbClr val="000000"/>
                </a:solidFill>
                <a:effectLst/>
                <a:latin typeface="Calibri" panose="020F0502020204030204" pitchFamily="34" charset="0"/>
              </a:rPr>
              <a:t>-DOE definition of Energy Burden is the percentage of gross household income spent on energy cost. It’s easy to see how decision for lower income folks can come down to putting food on the table or keeping the lights on</a:t>
            </a:r>
            <a:endParaRPr lang="en-US" dirty="0"/>
          </a:p>
          <a:p>
            <a:r>
              <a:rPr lang="en-US" dirty="0"/>
              <a:t/>
            </a:r>
            <a:br>
              <a:rPr lang="en-US" dirty="0"/>
            </a:br>
            <a:endParaRPr lang="en-US" dirty="0"/>
          </a:p>
        </p:txBody>
      </p:sp>
      <p:sp>
        <p:nvSpPr>
          <p:cNvPr id="4" name="Slide Number Placeholder 3"/>
          <p:cNvSpPr>
            <a:spLocks noGrp="1"/>
          </p:cNvSpPr>
          <p:nvPr>
            <p:ph type="sldNum" sz="quarter" idx="5"/>
          </p:nvPr>
        </p:nvSpPr>
        <p:spPr/>
        <p:txBody>
          <a:bodyPr/>
          <a:lstStyle/>
          <a:p>
            <a:fld id="{71567760-017D-CB46-9EAE-5297257F8728}" type="slidenum">
              <a:rPr lang="en-US" smtClean="0"/>
              <a:t>10</a:t>
            </a:fld>
            <a:endParaRPr lang="en-US" dirty="0"/>
          </a:p>
        </p:txBody>
      </p:sp>
    </p:spTree>
    <p:extLst>
      <p:ext uri="{BB962C8B-B14F-4D97-AF65-F5344CB8AC3E}">
        <p14:creationId xmlns:p14="http://schemas.microsoft.com/office/powerpoint/2010/main" val="9399371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2800" dirty="0"/>
              <a:t>EnergyPro Lite (EPL) Model electrification of existing multifamily buildings, free to cities and programs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Quantitative and qualitative – NOAH identification pilots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Benchmarking content from report, recent NOAH ID work with Chris, highlight EPL and ability to model electrification and how that helps programs implement (BAMBE, LIWP, SoCalREN, City of Berkeley). Pull content from </a:t>
            </a:r>
            <a:endParaRPr lang="en-US" sz="1200" dirty="0"/>
          </a:p>
          <a:p>
            <a:endParaRPr lang="en-US" dirty="0"/>
          </a:p>
        </p:txBody>
      </p:sp>
      <p:sp>
        <p:nvSpPr>
          <p:cNvPr id="4" name="Slide Number Placeholder 3"/>
          <p:cNvSpPr>
            <a:spLocks noGrp="1"/>
          </p:cNvSpPr>
          <p:nvPr>
            <p:ph type="sldNum" sz="quarter" idx="5"/>
          </p:nvPr>
        </p:nvSpPr>
        <p:spPr/>
        <p:txBody>
          <a:bodyPr/>
          <a:lstStyle/>
          <a:p>
            <a:fld id="{71567760-017D-CB46-9EAE-5297257F8728}" type="slidenum">
              <a:rPr lang="en-US" smtClean="0"/>
              <a:t>11</a:t>
            </a:fld>
            <a:endParaRPr lang="en-US" dirty="0"/>
          </a:p>
        </p:txBody>
      </p:sp>
    </p:spTree>
    <p:extLst>
      <p:ext uri="{BB962C8B-B14F-4D97-AF65-F5344CB8AC3E}">
        <p14:creationId xmlns:p14="http://schemas.microsoft.com/office/powerpoint/2010/main" val="1327823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Can toggle over to report if time</a:t>
            </a:r>
          </a:p>
        </p:txBody>
      </p:sp>
      <p:sp>
        <p:nvSpPr>
          <p:cNvPr id="4" name="Slide Number Placeholder 3"/>
          <p:cNvSpPr>
            <a:spLocks noGrp="1"/>
          </p:cNvSpPr>
          <p:nvPr>
            <p:ph type="sldNum" sz="quarter" idx="5"/>
          </p:nvPr>
        </p:nvSpPr>
        <p:spPr/>
        <p:txBody>
          <a:bodyPr/>
          <a:lstStyle/>
          <a:p>
            <a:fld id="{71567760-017D-CB46-9EAE-5297257F8728}" type="slidenum">
              <a:rPr lang="en-US" smtClean="0"/>
              <a:t>12</a:t>
            </a:fld>
            <a:endParaRPr lang="en-US" dirty="0"/>
          </a:p>
        </p:txBody>
      </p:sp>
    </p:spTree>
    <p:extLst>
      <p:ext uri="{BB962C8B-B14F-4D97-AF65-F5344CB8AC3E}">
        <p14:creationId xmlns:p14="http://schemas.microsoft.com/office/powerpoint/2010/main" val="817418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Copy and past URL in to the chat</a:t>
            </a:r>
          </a:p>
          <a:p>
            <a:endParaRPr lang="en-US" dirty="0"/>
          </a:p>
          <a:p>
            <a:r>
              <a:rPr lang="en-US" dirty="0"/>
              <a:t>CALL</a:t>
            </a:r>
            <a:r>
              <a:rPr lang="en-US" baseline="0" dirty="0"/>
              <a:t> TO ACTION</a:t>
            </a:r>
          </a:p>
          <a:p>
            <a:r>
              <a:rPr lang="en-US" dirty="0"/>
              <a:t>Share with your colleagues</a:t>
            </a:r>
            <a:r>
              <a:rPr lang="en-US" baseline="0" dirty="0"/>
              <a:t> thinking electrification ordinances or programs/pilots serving or affecting existing MF – the EE considerations, nuances of the multifaceted MF sector, non-energy benefits and considerations, program layering. Share with your larger networks – building department staff, contractors, architects, who could benefit from a functional technical deep dive or a handy resource where they can pick out specific technical topics and be led to helpful resources.</a:t>
            </a:r>
          </a:p>
          <a:p>
            <a:endParaRPr lang="en-US" baseline="0" dirty="0"/>
          </a:p>
          <a:p>
            <a:r>
              <a:rPr lang="en-US" baseline="0" dirty="0"/>
              <a:t>If you interested in a more detailed run through, please shoot me an email. I’m working on formal dissemination opportunities with AEA</a:t>
            </a:r>
            <a:endParaRPr lang="en-US" dirty="0"/>
          </a:p>
        </p:txBody>
      </p:sp>
      <p:sp>
        <p:nvSpPr>
          <p:cNvPr id="4" name="Slide Number Placeholder 3"/>
          <p:cNvSpPr>
            <a:spLocks noGrp="1"/>
          </p:cNvSpPr>
          <p:nvPr>
            <p:ph type="sldNum" sz="quarter" idx="10"/>
          </p:nvPr>
        </p:nvSpPr>
        <p:spPr/>
        <p:txBody>
          <a:bodyPr/>
          <a:lstStyle/>
          <a:p>
            <a:fld id="{71567760-017D-CB46-9EAE-5297257F8728}" type="slidenum">
              <a:rPr lang="en-US" smtClean="0"/>
              <a:t>13</a:t>
            </a:fld>
            <a:endParaRPr lang="en-US" dirty="0"/>
          </a:p>
        </p:txBody>
      </p:sp>
    </p:spTree>
    <p:extLst>
      <p:ext uri="{BB962C8B-B14F-4D97-AF65-F5344CB8AC3E}">
        <p14:creationId xmlns:p14="http://schemas.microsoft.com/office/powerpoint/2010/main" val="3808790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4.emf"/><Relationship Id="rId5" Type="http://schemas.openxmlformats.org/officeDocument/2006/relationships/image" Target="../media/image7.jpeg"/><Relationship Id="rId4" Type="http://schemas.openxmlformats.org/officeDocument/2006/relationships/image" Target="../media/image6.jpe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cxnSp>
        <p:nvCxnSpPr>
          <p:cNvPr id="6" name="Straight Connector 5"/>
          <p:cNvCxnSpPr/>
          <p:nvPr userDrawn="1"/>
        </p:nvCxnSpPr>
        <p:spPr>
          <a:xfrm flipV="1">
            <a:off x="590752" y="927569"/>
            <a:ext cx="11010503" cy="884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itle 11"/>
          <p:cNvSpPr>
            <a:spLocks noGrp="1"/>
          </p:cNvSpPr>
          <p:nvPr>
            <p:ph type="title"/>
          </p:nvPr>
        </p:nvSpPr>
        <p:spPr/>
        <p:txBody>
          <a:bodyPr>
            <a:normAutofit/>
          </a:bodyPr>
          <a:lstStyle>
            <a:lvl1pPr>
              <a:defRPr sz="2400"/>
            </a:lvl1pPr>
          </a:lstStyle>
          <a:p>
            <a:r>
              <a:rPr lang="en-US" dirty="0"/>
              <a:t>Click to edit Master title style</a:t>
            </a:r>
          </a:p>
        </p:txBody>
      </p:sp>
      <p:sp>
        <p:nvSpPr>
          <p:cNvPr id="13" name="Content Placeholder 2"/>
          <p:cNvSpPr>
            <a:spLocks noGrp="1"/>
          </p:cNvSpPr>
          <p:nvPr>
            <p:ph sz="quarter" idx="10"/>
          </p:nvPr>
        </p:nvSpPr>
        <p:spPr>
          <a:xfrm>
            <a:off x="603254" y="1215342"/>
            <a:ext cx="11111122" cy="4807634"/>
          </a:xfrm>
          <a:prstGeom prst="rect">
            <a:avLst/>
          </a:prstGeom>
        </p:spPr>
        <p:txBody>
          <a:bodyPr/>
          <a:lstStyle>
            <a:lvl1pPr>
              <a:defRPr sz="2200"/>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     </a:t>
            </a:r>
          </a:p>
        </p:txBody>
      </p:sp>
      <p:sp>
        <p:nvSpPr>
          <p:cNvPr id="14" name="Footer Placeholder 13"/>
          <p:cNvSpPr>
            <a:spLocks noGrp="1"/>
          </p:cNvSpPr>
          <p:nvPr>
            <p:ph type="ftr" sz="quarter" idx="11"/>
          </p:nvPr>
        </p:nvSpPr>
        <p:spPr/>
        <p:txBody>
          <a:bodyPr/>
          <a:lstStyle>
            <a:lvl1pPr algn="r">
              <a:defRPr/>
            </a:lvl1pPr>
          </a:lstStyle>
          <a:p>
            <a:r>
              <a:rPr lang="en-US" dirty="0"/>
              <a:t>Product Decisions</a:t>
            </a:r>
          </a:p>
        </p:txBody>
      </p:sp>
    </p:spTree>
    <p:extLst>
      <p:ext uri="{BB962C8B-B14F-4D97-AF65-F5344CB8AC3E}">
        <p14:creationId xmlns:p14="http://schemas.microsoft.com/office/powerpoint/2010/main" val="653448036"/>
      </p:ext>
    </p:extLst>
  </p:cSld>
  <p:clrMapOvr>
    <a:masterClrMapping/>
  </p:clrMapOvr>
  <p:transition advClick="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Subtitle">
    <p:spTree>
      <p:nvGrpSpPr>
        <p:cNvPr id="1" name=""/>
        <p:cNvGrpSpPr/>
        <p:nvPr/>
      </p:nvGrpSpPr>
      <p:grpSpPr>
        <a:xfrm>
          <a:off x="0" y="0"/>
          <a:ext cx="0" cy="0"/>
          <a:chOff x="0" y="0"/>
          <a:chExt cx="0" cy="0"/>
        </a:xfrm>
      </p:grpSpPr>
      <p:cxnSp>
        <p:nvCxnSpPr>
          <p:cNvPr id="6" name="Straight Connector 5"/>
          <p:cNvCxnSpPr/>
          <p:nvPr userDrawn="1"/>
        </p:nvCxnSpPr>
        <p:spPr>
          <a:xfrm flipV="1">
            <a:off x="590752" y="927569"/>
            <a:ext cx="11010503" cy="884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p:cNvSpPr>
            <a:spLocks noGrp="1"/>
          </p:cNvSpPr>
          <p:nvPr>
            <p:ph type="body" sz="quarter" idx="11" hasCustomPrompt="1"/>
          </p:nvPr>
        </p:nvSpPr>
        <p:spPr>
          <a:xfrm>
            <a:off x="590751" y="1057457"/>
            <a:ext cx="11123084" cy="349250"/>
          </a:xfrm>
          <a:prstGeom prst="rect">
            <a:avLst/>
          </a:prstGeom>
        </p:spPr>
        <p:txBody>
          <a:bodyPr>
            <a:noAutofit/>
          </a:bodyPr>
          <a:lstStyle>
            <a:lvl1pPr marL="0" indent="0">
              <a:buNone/>
              <a:defRPr sz="1600">
                <a:solidFill>
                  <a:schemeClr val="tx1"/>
                </a:solidFill>
              </a:defRPr>
            </a:lvl1pPr>
          </a:lstStyle>
          <a:p>
            <a:pPr lvl="0"/>
            <a:r>
              <a:rPr lang="en-US" dirty="0"/>
              <a:t>Subtitle</a:t>
            </a:r>
          </a:p>
        </p:txBody>
      </p:sp>
      <p:sp>
        <p:nvSpPr>
          <p:cNvPr id="12" name="Title 11"/>
          <p:cNvSpPr>
            <a:spLocks noGrp="1"/>
          </p:cNvSpPr>
          <p:nvPr>
            <p:ph type="title"/>
          </p:nvPr>
        </p:nvSpPr>
        <p:spPr/>
        <p:txBody>
          <a:bodyPr>
            <a:normAutofit/>
          </a:bodyPr>
          <a:lstStyle>
            <a:lvl1pPr>
              <a:defRPr sz="2400"/>
            </a:lvl1pPr>
          </a:lstStyle>
          <a:p>
            <a:r>
              <a:rPr lang="en-US" dirty="0"/>
              <a:t>Click to edit Master title style</a:t>
            </a:r>
          </a:p>
        </p:txBody>
      </p:sp>
      <p:sp>
        <p:nvSpPr>
          <p:cNvPr id="10" name="Content Placeholder 2"/>
          <p:cNvSpPr>
            <a:spLocks noGrp="1"/>
          </p:cNvSpPr>
          <p:nvPr>
            <p:ph sz="quarter" idx="10"/>
          </p:nvPr>
        </p:nvSpPr>
        <p:spPr>
          <a:xfrm>
            <a:off x="590752" y="1527747"/>
            <a:ext cx="11110383" cy="4429993"/>
          </a:xfrm>
          <a:prstGeom prst="rect">
            <a:avLst/>
          </a:prstGeom>
        </p:spPr>
        <p:txBody>
          <a:bodyPr/>
          <a:lstStyle>
            <a:lvl1pPr>
              <a:defRPr sz="2200"/>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     </a:t>
            </a:r>
          </a:p>
        </p:txBody>
      </p:sp>
      <p:sp>
        <p:nvSpPr>
          <p:cNvPr id="11" name="Footer Placeholder 10"/>
          <p:cNvSpPr>
            <a:spLocks noGrp="1"/>
          </p:cNvSpPr>
          <p:nvPr>
            <p:ph type="ftr" sz="quarter" idx="12"/>
          </p:nvPr>
        </p:nvSpPr>
        <p:spPr/>
        <p:txBody>
          <a:bodyPr/>
          <a:lstStyle/>
          <a:p>
            <a:pPr algn="r"/>
            <a:r>
              <a:rPr lang="en-US" dirty="0"/>
              <a:t>Product Decisions</a:t>
            </a:r>
          </a:p>
        </p:txBody>
      </p:sp>
    </p:spTree>
    <p:extLst>
      <p:ext uri="{BB962C8B-B14F-4D97-AF65-F5344CB8AC3E}">
        <p14:creationId xmlns:p14="http://schemas.microsoft.com/office/powerpoint/2010/main" val="1175526309"/>
      </p:ext>
    </p:extLst>
  </p:cSld>
  <p:clrMapOvr>
    <a:masterClrMapping/>
  </p:clrMapOvr>
  <p:transition advClick="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 Right">
    <p:spTree>
      <p:nvGrpSpPr>
        <p:cNvPr id="1" name=""/>
        <p:cNvGrpSpPr/>
        <p:nvPr/>
      </p:nvGrpSpPr>
      <p:grpSpPr>
        <a:xfrm>
          <a:off x="0" y="0"/>
          <a:ext cx="0" cy="0"/>
          <a:chOff x="0" y="0"/>
          <a:chExt cx="0" cy="0"/>
        </a:xfrm>
      </p:grpSpPr>
      <p:cxnSp>
        <p:nvCxnSpPr>
          <p:cNvPr id="6" name="Straight Connector 5"/>
          <p:cNvCxnSpPr/>
          <p:nvPr userDrawn="1"/>
        </p:nvCxnSpPr>
        <p:spPr>
          <a:xfrm flipV="1">
            <a:off x="590752" y="927569"/>
            <a:ext cx="11010503" cy="884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itle 11"/>
          <p:cNvSpPr>
            <a:spLocks noGrp="1"/>
          </p:cNvSpPr>
          <p:nvPr>
            <p:ph type="title"/>
          </p:nvPr>
        </p:nvSpPr>
        <p:spPr/>
        <p:txBody>
          <a:bodyPr>
            <a:normAutofit/>
          </a:bodyPr>
          <a:lstStyle>
            <a:lvl1pPr>
              <a:defRPr sz="2400"/>
            </a:lvl1pPr>
          </a:lstStyle>
          <a:p>
            <a:r>
              <a:rPr lang="en-US" dirty="0"/>
              <a:t>Click to edit Master title style</a:t>
            </a:r>
          </a:p>
        </p:txBody>
      </p:sp>
      <p:sp>
        <p:nvSpPr>
          <p:cNvPr id="9" name="TextBox 8"/>
          <p:cNvSpPr txBox="1"/>
          <p:nvPr userDrawn="1"/>
        </p:nvSpPr>
        <p:spPr>
          <a:xfrm>
            <a:off x="11184874" y="6308188"/>
            <a:ext cx="662732" cy="307777"/>
          </a:xfrm>
          <a:prstGeom prst="rect">
            <a:avLst/>
          </a:prstGeom>
          <a:noFill/>
          <a:effectLst/>
        </p:spPr>
        <p:txBody>
          <a:bodyPr wrap="square" rtlCol="0">
            <a:spAutoFit/>
          </a:bodyPr>
          <a:lstStyle/>
          <a:p>
            <a:pPr algn="r"/>
            <a:endParaRPr lang="en-US" sz="1400" dirty="0">
              <a:solidFill>
                <a:schemeClr val="bg1">
                  <a:alpha val="50000"/>
                </a:schemeClr>
              </a:solidFill>
              <a:effectLst/>
              <a:latin typeface="Rockwell" panose="02060603020205020403" pitchFamily="18" charset="0"/>
              <a:ea typeface="Rockwell" charset="0"/>
              <a:cs typeface="Rockwell" charset="0"/>
            </a:endParaRPr>
          </a:p>
        </p:txBody>
      </p:sp>
      <p:sp>
        <p:nvSpPr>
          <p:cNvPr id="10" name="Content Placeholder 2"/>
          <p:cNvSpPr>
            <a:spLocks noGrp="1"/>
          </p:cNvSpPr>
          <p:nvPr>
            <p:ph sz="quarter" idx="10"/>
          </p:nvPr>
        </p:nvSpPr>
        <p:spPr>
          <a:xfrm>
            <a:off x="603254" y="1211562"/>
            <a:ext cx="6611396" cy="4811415"/>
          </a:xfrm>
          <a:prstGeom prst="rect">
            <a:avLst/>
          </a:prstGeom>
        </p:spPr>
        <p:txBody>
          <a:bodyPr>
            <a:noAutofit/>
          </a:bodyPr>
          <a:lstStyle>
            <a:lvl1pPr>
              <a:spcBef>
                <a:spcPts val="0"/>
              </a:spcBef>
              <a:spcAft>
                <a:spcPts val="600"/>
              </a:spcAft>
              <a:defRPr sz="2200"/>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     </a:t>
            </a:r>
          </a:p>
        </p:txBody>
      </p:sp>
      <p:sp>
        <p:nvSpPr>
          <p:cNvPr id="11" name="Picture Placeholder 10"/>
          <p:cNvSpPr>
            <a:spLocks noGrp="1"/>
          </p:cNvSpPr>
          <p:nvPr>
            <p:ph type="pic" sz="quarter" idx="12" hasCustomPrompt="1"/>
          </p:nvPr>
        </p:nvSpPr>
        <p:spPr>
          <a:xfrm>
            <a:off x="7541443" y="1211562"/>
            <a:ext cx="4172192" cy="4811415"/>
          </a:xfrm>
          <a:prstGeom prst="rect">
            <a:avLst/>
          </a:prstGeom>
        </p:spPr>
        <p:txBody>
          <a:bodyPr anchor="ctr"/>
          <a:lstStyle>
            <a:lvl1pPr marL="0" indent="0" algn="ctr">
              <a:buNone/>
              <a:defRPr sz="1400" baseline="0"/>
            </a:lvl1pPr>
          </a:lstStyle>
          <a:p>
            <a:r>
              <a:rPr lang="en-US" dirty="0"/>
              <a:t>{ Insert picture }</a:t>
            </a:r>
          </a:p>
        </p:txBody>
      </p:sp>
      <p:sp>
        <p:nvSpPr>
          <p:cNvPr id="16" name="Footer Placeholder 15"/>
          <p:cNvSpPr>
            <a:spLocks noGrp="1"/>
          </p:cNvSpPr>
          <p:nvPr>
            <p:ph type="ftr" sz="quarter" idx="13"/>
          </p:nvPr>
        </p:nvSpPr>
        <p:spPr/>
        <p:txBody>
          <a:bodyPr/>
          <a:lstStyle/>
          <a:p>
            <a:pPr algn="r"/>
            <a:r>
              <a:rPr lang="en-US" dirty="0"/>
              <a:t>Product Decisions</a:t>
            </a:r>
          </a:p>
        </p:txBody>
      </p:sp>
    </p:spTree>
    <p:extLst>
      <p:ext uri="{BB962C8B-B14F-4D97-AF65-F5344CB8AC3E}">
        <p14:creationId xmlns:p14="http://schemas.microsoft.com/office/powerpoint/2010/main" val="1748349614"/>
      </p:ext>
    </p:extLst>
  </p:cSld>
  <p:clrMapOvr>
    <a:masterClrMapping/>
  </p:clrMapOvr>
  <p:transition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Picture - Right">
    <p:spTree>
      <p:nvGrpSpPr>
        <p:cNvPr id="1" name=""/>
        <p:cNvGrpSpPr/>
        <p:nvPr/>
      </p:nvGrpSpPr>
      <p:grpSpPr>
        <a:xfrm>
          <a:off x="0" y="0"/>
          <a:ext cx="0" cy="0"/>
          <a:chOff x="0" y="0"/>
          <a:chExt cx="0" cy="0"/>
        </a:xfrm>
      </p:grpSpPr>
      <p:sp>
        <p:nvSpPr>
          <p:cNvPr id="9" name="TextBox 8"/>
          <p:cNvSpPr txBox="1"/>
          <p:nvPr userDrawn="1"/>
        </p:nvSpPr>
        <p:spPr>
          <a:xfrm>
            <a:off x="11184874" y="6308188"/>
            <a:ext cx="662732" cy="307777"/>
          </a:xfrm>
          <a:prstGeom prst="rect">
            <a:avLst/>
          </a:prstGeom>
          <a:noFill/>
          <a:effectLst/>
        </p:spPr>
        <p:txBody>
          <a:bodyPr wrap="square" rtlCol="0">
            <a:spAutoFit/>
          </a:bodyPr>
          <a:lstStyle/>
          <a:p>
            <a:pPr algn="r"/>
            <a:endParaRPr lang="en-US" sz="1400" dirty="0">
              <a:solidFill>
                <a:schemeClr val="bg1">
                  <a:alpha val="50000"/>
                </a:schemeClr>
              </a:solidFill>
              <a:effectLst/>
              <a:latin typeface="Rockwell" panose="02060603020205020403" pitchFamily="18" charset="0"/>
              <a:ea typeface="Rockwell" charset="0"/>
              <a:cs typeface="Rockwell" charset="0"/>
            </a:endParaRPr>
          </a:p>
        </p:txBody>
      </p:sp>
      <p:sp>
        <p:nvSpPr>
          <p:cNvPr id="16" name="Footer Placeholder 15"/>
          <p:cNvSpPr>
            <a:spLocks noGrp="1"/>
          </p:cNvSpPr>
          <p:nvPr>
            <p:ph type="ftr" sz="quarter" idx="13"/>
          </p:nvPr>
        </p:nvSpPr>
        <p:spPr/>
        <p:txBody>
          <a:bodyPr/>
          <a:lstStyle/>
          <a:p>
            <a:pPr algn="r"/>
            <a:r>
              <a:rPr lang="en-US" dirty="0"/>
              <a:t>Product Decisions</a:t>
            </a:r>
          </a:p>
        </p:txBody>
      </p:sp>
      <p:sp>
        <p:nvSpPr>
          <p:cNvPr id="13" name="Content Placeholder 2"/>
          <p:cNvSpPr>
            <a:spLocks noGrp="1"/>
          </p:cNvSpPr>
          <p:nvPr>
            <p:ph sz="quarter" idx="10" hasCustomPrompt="1"/>
          </p:nvPr>
        </p:nvSpPr>
        <p:spPr>
          <a:xfrm>
            <a:off x="442211" y="374755"/>
            <a:ext cx="11280097" cy="5648222"/>
          </a:xfrm>
          <a:prstGeom prst="rect">
            <a:avLst/>
          </a:prstGeom>
        </p:spPr>
        <p:txBody>
          <a:bodyPr>
            <a:noAutofit/>
          </a:bodyPr>
          <a:lstStyle>
            <a:lvl1pPr marL="0" indent="0">
              <a:spcBef>
                <a:spcPts val="0"/>
              </a:spcBef>
              <a:spcAft>
                <a:spcPts val="600"/>
              </a:spcAft>
              <a:buNone/>
              <a:defRPr sz="2400" baseline="0"/>
            </a:lvl1pPr>
          </a:lstStyle>
          <a:p>
            <a:pPr lvl="0"/>
            <a:r>
              <a:rPr lang="en-US" dirty="0"/>
              <a:t>Full Screen Item</a:t>
            </a:r>
          </a:p>
        </p:txBody>
      </p:sp>
    </p:spTree>
    <p:extLst>
      <p:ext uri="{BB962C8B-B14F-4D97-AF65-F5344CB8AC3E}">
        <p14:creationId xmlns:p14="http://schemas.microsoft.com/office/powerpoint/2010/main" val="3742640350"/>
      </p:ext>
    </p:extLst>
  </p:cSld>
  <p:clrMapOvr>
    <a:masterClrMapping/>
  </p:clrMapOvr>
  <p:transition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cxnSp>
        <p:nvCxnSpPr>
          <p:cNvPr id="6" name="Straight Connector 5"/>
          <p:cNvCxnSpPr/>
          <p:nvPr userDrawn="1"/>
        </p:nvCxnSpPr>
        <p:spPr>
          <a:xfrm flipV="1">
            <a:off x="590752" y="927569"/>
            <a:ext cx="11010503" cy="884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itle 11"/>
          <p:cNvSpPr>
            <a:spLocks noGrp="1"/>
          </p:cNvSpPr>
          <p:nvPr>
            <p:ph type="title"/>
          </p:nvPr>
        </p:nvSpPr>
        <p:spPr/>
        <p:txBody>
          <a:bodyPr>
            <a:normAutofit/>
          </a:bodyPr>
          <a:lstStyle>
            <a:lvl1pPr>
              <a:defRPr sz="2400"/>
            </a:lvl1pPr>
          </a:lstStyle>
          <a:p>
            <a:r>
              <a:rPr lang="en-US" dirty="0"/>
              <a:t>Click to edit Master title style</a:t>
            </a:r>
          </a:p>
        </p:txBody>
      </p:sp>
      <p:sp>
        <p:nvSpPr>
          <p:cNvPr id="13" name="Content Placeholder 2"/>
          <p:cNvSpPr>
            <a:spLocks noGrp="1"/>
          </p:cNvSpPr>
          <p:nvPr>
            <p:ph sz="quarter" idx="10"/>
          </p:nvPr>
        </p:nvSpPr>
        <p:spPr>
          <a:xfrm>
            <a:off x="603254" y="1215342"/>
            <a:ext cx="11111122" cy="4807634"/>
          </a:xfrm>
          <a:prstGeom prst="rect">
            <a:avLst/>
          </a:prstGeom>
        </p:spPr>
        <p:txBody>
          <a:bodyPr/>
          <a:lstStyle>
            <a:lvl1pPr>
              <a:defRPr sz="2200"/>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     </a:t>
            </a:r>
          </a:p>
        </p:txBody>
      </p:sp>
      <p:sp>
        <p:nvSpPr>
          <p:cNvPr id="14" name="Footer Placeholder 13"/>
          <p:cNvSpPr>
            <a:spLocks noGrp="1"/>
          </p:cNvSpPr>
          <p:nvPr>
            <p:ph type="ftr" sz="quarter" idx="11"/>
          </p:nvPr>
        </p:nvSpPr>
        <p:spPr/>
        <p:txBody>
          <a:bodyPr/>
          <a:lstStyle>
            <a:lvl1pPr algn="r">
              <a:defRPr/>
            </a:lvl1pPr>
          </a:lstStyle>
          <a:p>
            <a:r>
              <a:rPr lang="en-US" dirty="0"/>
              <a:t>Product Decisions</a:t>
            </a:r>
          </a:p>
        </p:txBody>
      </p:sp>
    </p:spTree>
    <p:extLst>
      <p:ext uri="{BB962C8B-B14F-4D97-AF65-F5344CB8AC3E}">
        <p14:creationId xmlns:p14="http://schemas.microsoft.com/office/powerpoint/2010/main" val="709393584"/>
      </p:ext>
    </p:extLst>
  </p:cSld>
  <p:clrMapOvr>
    <a:masterClrMapping/>
  </p:clrMapOvr>
  <p:transition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Subtitle">
    <p:spTree>
      <p:nvGrpSpPr>
        <p:cNvPr id="1" name=""/>
        <p:cNvGrpSpPr/>
        <p:nvPr/>
      </p:nvGrpSpPr>
      <p:grpSpPr>
        <a:xfrm>
          <a:off x="0" y="0"/>
          <a:ext cx="0" cy="0"/>
          <a:chOff x="0" y="0"/>
          <a:chExt cx="0" cy="0"/>
        </a:xfrm>
      </p:grpSpPr>
      <p:cxnSp>
        <p:nvCxnSpPr>
          <p:cNvPr id="6" name="Straight Connector 5"/>
          <p:cNvCxnSpPr/>
          <p:nvPr userDrawn="1"/>
        </p:nvCxnSpPr>
        <p:spPr>
          <a:xfrm flipV="1">
            <a:off x="590752" y="927569"/>
            <a:ext cx="11010503" cy="884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p:cNvSpPr>
            <a:spLocks noGrp="1"/>
          </p:cNvSpPr>
          <p:nvPr>
            <p:ph type="body" sz="quarter" idx="11" hasCustomPrompt="1"/>
          </p:nvPr>
        </p:nvSpPr>
        <p:spPr>
          <a:xfrm>
            <a:off x="590751" y="1057457"/>
            <a:ext cx="11123084" cy="349250"/>
          </a:xfrm>
          <a:prstGeom prst="rect">
            <a:avLst/>
          </a:prstGeom>
        </p:spPr>
        <p:txBody>
          <a:bodyPr>
            <a:noAutofit/>
          </a:bodyPr>
          <a:lstStyle>
            <a:lvl1pPr marL="0" indent="0">
              <a:buNone/>
              <a:defRPr sz="1600">
                <a:solidFill>
                  <a:schemeClr val="tx1"/>
                </a:solidFill>
              </a:defRPr>
            </a:lvl1pPr>
          </a:lstStyle>
          <a:p>
            <a:pPr lvl="0"/>
            <a:r>
              <a:rPr lang="en-US" dirty="0"/>
              <a:t>Subtitle</a:t>
            </a:r>
          </a:p>
        </p:txBody>
      </p:sp>
      <p:sp>
        <p:nvSpPr>
          <p:cNvPr id="12" name="Title 11"/>
          <p:cNvSpPr>
            <a:spLocks noGrp="1"/>
          </p:cNvSpPr>
          <p:nvPr>
            <p:ph type="title"/>
          </p:nvPr>
        </p:nvSpPr>
        <p:spPr/>
        <p:txBody>
          <a:bodyPr>
            <a:normAutofit/>
          </a:bodyPr>
          <a:lstStyle>
            <a:lvl1pPr>
              <a:defRPr sz="2400"/>
            </a:lvl1pPr>
          </a:lstStyle>
          <a:p>
            <a:r>
              <a:rPr lang="en-US" dirty="0"/>
              <a:t>Click to edit Master title style</a:t>
            </a:r>
          </a:p>
        </p:txBody>
      </p:sp>
      <p:sp>
        <p:nvSpPr>
          <p:cNvPr id="10" name="Content Placeholder 2"/>
          <p:cNvSpPr>
            <a:spLocks noGrp="1"/>
          </p:cNvSpPr>
          <p:nvPr>
            <p:ph sz="quarter" idx="10"/>
          </p:nvPr>
        </p:nvSpPr>
        <p:spPr>
          <a:xfrm>
            <a:off x="590752" y="1527747"/>
            <a:ext cx="11110383" cy="4429993"/>
          </a:xfrm>
          <a:prstGeom prst="rect">
            <a:avLst/>
          </a:prstGeom>
        </p:spPr>
        <p:txBody>
          <a:bodyPr/>
          <a:lstStyle>
            <a:lvl1pPr>
              <a:defRPr sz="2200"/>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     </a:t>
            </a:r>
          </a:p>
        </p:txBody>
      </p:sp>
      <p:sp>
        <p:nvSpPr>
          <p:cNvPr id="11" name="Footer Placeholder 10"/>
          <p:cNvSpPr>
            <a:spLocks noGrp="1"/>
          </p:cNvSpPr>
          <p:nvPr>
            <p:ph type="ftr" sz="quarter" idx="12"/>
          </p:nvPr>
        </p:nvSpPr>
        <p:spPr/>
        <p:txBody>
          <a:bodyPr/>
          <a:lstStyle/>
          <a:p>
            <a:pPr algn="r"/>
            <a:r>
              <a:rPr lang="en-US" dirty="0"/>
              <a:t>Product Decisions</a:t>
            </a:r>
          </a:p>
        </p:txBody>
      </p:sp>
    </p:spTree>
    <p:extLst>
      <p:ext uri="{BB962C8B-B14F-4D97-AF65-F5344CB8AC3E}">
        <p14:creationId xmlns:p14="http://schemas.microsoft.com/office/powerpoint/2010/main" val="1918502651"/>
      </p:ext>
    </p:extLst>
  </p:cSld>
  <p:clrMapOvr>
    <a:masterClrMapping/>
  </p:clrMapOvr>
  <p:transition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 Right">
    <p:spTree>
      <p:nvGrpSpPr>
        <p:cNvPr id="1" name=""/>
        <p:cNvGrpSpPr/>
        <p:nvPr/>
      </p:nvGrpSpPr>
      <p:grpSpPr>
        <a:xfrm>
          <a:off x="0" y="0"/>
          <a:ext cx="0" cy="0"/>
          <a:chOff x="0" y="0"/>
          <a:chExt cx="0" cy="0"/>
        </a:xfrm>
      </p:grpSpPr>
      <p:cxnSp>
        <p:nvCxnSpPr>
          <p:cNvPr id="6" name="Straight Connector 5"/>
          <p:cNvCxnSpPr/>
          <p:nvPr userDrawn="1"/>
        </p:nvCxnSpPr>
        <p:spPr>
          <a:xfrm flipV="1">
            <a:off x="590752" y="927569"/>
            <a:ext cx="11010503" cy="884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itle 11"/>
          <p:cNvSpPr>
            <a:spLocks noGrp="1"/>
          </p:cNvSpPr>
          <p:nvPr>
            <p:ph type="title"/>
          </p:nvPr>
        </p:nvSpPr>
        <p:spPr/>
        <p:txBody>
          <a:bodyPr>
            <a:normAutofit/>
          </a:bodyPr>
          <a:lstStyle>
            <a:lvl1pPr>
              <a:defRPr sz="2400"/>
            </a:lvl1pPr>
          </a:lstStyle>
          <a:p>
            <a:r>
              <a:rPr lang="en-US" dirty="0"/>
              <a:t>Click to edit Master title style</a:t>
            </a:r>
          </a:p>
        </p:txBody>
      </p:sp>
      <p:sp>
        <p:nvSpPr>
          <p:cNvPr id="9" name="TextBox 8"/>
          <p:cNvSpPr txBox="1"/>
          <p:nvPr userDrawn="1"/>
        </p:nvSpPr>
        <p:spPr>
          <a:xfrm>
            <a:off x="11184874" y="6308188"/>
            <a:ext cx="662732" cy="307777"/>
          </a:xfrm>
          <a:prstGeom prst="rect">
            <a:avLst/>
          </a:prstGeom>
          <a:noFill/>
          <a:effectLst/>
        </p:spPr>
        <p:txBody>
          <a:bodyPr wrap="square" rtlCol="0">
            <a:spAutoFit/>
          </a:bodyPr>
          <a:lstStyle/>
          <a:p>
            <a:pPr algn="r"/>
            <a:endParaRPr lang="en-US" sz="1400" dirty="0">
              <a:solidFill>
                <a:schemeClr val="bg1">
                  <a:alpha val="50000"/>
                </a:schemeClr>
              </a:solidFill>
              <a:effectLst/>
              <a:latin typeface="Rockwell" panose="02060603020205020403" pitchFamily="18" charset="0"/>
              <a:ea typeface="Rockwell" charset="0"/>
              <a:cs typeface="Rockwell" charset="0"/>
            </a:endParaRPr>
          </a:p>
        </p:txBody>
      </p:sp>
      <p:sp>
        <p:nvSpPr>
          <p:cNvPr id="10" name="Content Placeholder 2"/>
          <p:cNvSpPr>
            <a:spLocks noGrp="1"/>
          </p:cNvSpPr>
          <p:nvPr>
            <p:ph sz="quarter" idx="10"/>
          </p:nvPr>
        </p:nvSpPr>
        <p:spPr>
          <a:xfrm>
            <a:off x="603254" y="1211562"/>
            <a:ext cx="6611396" cy="4811415"/>
          </a:xfrm>
          <a:prstGeom prst="rect">
            <a:avLst/>
          </a:prstGeom>
        </p:spPr>
        <p:txBody>
          <a:bodyPr>
            <a:noAutofit/>
          </a:bodyPr>
          <a:lstStyle>
            <a:lvl1pPr>
              <a:spcBef>
                <a:spcPts val="0"/>
              </a:spcBef>
              <a:spcAft>
                <a:spcPts val="600"/>
              </a:spcAft>
              <a:defRPr sz="2200"/>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     </a:t>
            </a:r>
          </a:p>
        </p:txBody>
      </p:sp>
      <p:sp>
        <p:nvSpPr>
          <p:cNvPr id="11" name="Picture Placeholder 10"/>
          <p:cNvSpPr>
            <a:spLocks noGrp="1"/>
          </p:cNvSpPr>
          <p:nvPr>
            <p:ph type="pic" sz="quarter" idx="12" hasCustomPrompt="1"/>
          </p:nvPr>
        </p:nvSpPr>
        <p:spPr>
          <a:xfrm>
            <a:off x="7541443" y="1211562"/>
            <a:ext cx="4172192" cy="4811415"/>
          </a:xfrm>
          <a:prstGeom prst="rect">
            <a:avLst/>
          </a:prstGeom>
        </p:spPr>
        <p:txBody>
          <a:bodyPr anchor="ctr"/>
          <a:lstStyle>
            <a:lvl1pPr marL="0" indent="0" algn="ctr">
              <a:buNone/>
              <a:defRPr sz="1400" baseline="0"/>
            </a:lvl1pPr>
          </a:lstStyle>
          <a:p>
            <a:r>
              <a:rPr lang="en-US" dirty="0"/>
              <a:t>{ Insert picture }</a:t>
            </a:r>
          </a:p>
        </p:txBody>
      </p:sp>
      <p:sp>
        <p:nvSpPr>
          <p:cNvPr id="16" name="Footer Placeholder 15"/>
          <p:cNvSpPr>
            <a:spLocks noGrp="1"/>
          </p:cNvSpPr>
          <p:nvPr>
            <p:ph type="ftr" sz="quarter" idx="13"/>
          </p:nvPr>
        </p:nvSpPr>
        <p:spPr/>
        <p:txBody>
          <a:bodyPr/>
          <a:lstStyle/>
          <a:p>
            <a:pPr algn="r"/>
            <a:r>
              <a:rPr lang="en-US" dirty="0"/>
              <a:t>Product Decisions</a:t>
            </a:r>
          </a:p>
        </p:txBody>
      </p:sp>
    </p:spTree>
    <p:extLst>
      <p:ext uri="{BB962C8B-B14F-4D97-AF65-F5344CB8AC3E}">
        <p14:creationId xmlns:p14="http://schemas.microsoft.com/office/powerpoint/2010/main" val="1474612399"/>
      </p:ext>
    </p:extLst>
  </p:cSld>
  <p:clrMapOvr>
    <a:masterClrMapping/>
  </p:clrMapOvr>
  <p:transition advClick="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Picture - Right">
    <p:spTree>
      <p:nvGrpSpPr>
        <p:cNvPr id="1" name=""/>
        <p:cNvGrpSpPr/>
        <p:nvPr/>
      </p:nvGrpSpPr>
      <p:grpSpPr>
        <a:xfrm>
          <a:off x="0" y="0"/>
          <a:ext cx="0" cy="0"/>
          <a:chOff x="0" y="0"/>
          <a:chExt cx="0" cy="0"/>
        </a:xfrm>
      </p:grpSpPr>
      <p:sp>
        <p:nvSpPr>
          <p:cNvPr id="9" name="TextBox 8"/>
          <p:cNvSpPr txBox="1"/>
          <p:nvPr userDrawn="1"/>
        </p:nvSpPr>
        <p:spPr>
          <a:xfrm>
            <a:off x="11184874" y="6308188"/>
            <a:ext cx="662732" cy="307777"/>
          </a:xfrm>
          <a:prstGeom prst="rect">
            <a:avLst/>
          </a:prstGeom>
          <a:noFill/>
          <a:effectLst/>
        </p:spPr>
        <p:txBody>
          <a:bodyPr wrap="square" rtlCol="0">
            <a:spAutoFit/>
          </a:bodyPr>
          <a:lstStyle/>
          <a:p>
            <a:pPr algn="r"/>
            <a:endParaRPr lang="en-US" sz="1400" dirty="0">
              <a:solidFill>
                <a:schemeClr val="bg1">
                  <a:alpha val="50000"/>
                </a:schemeClr>
              </a:solidFill>
              <a:effectLst/>
              <a:latin typeface="Rockwell" panose="02060603020205020403" pitchFamily="18" charset="0"/>
              <a:ea typeface="Rockwell" charset="0"/>
              <a:cs typeface="Rockwell" charset="0"/>
            </a:endParaRPr>
          </a:p>
        </p:txBody>
      </p:sp>
      <p:sp>
        <p:nvSpPr>
          <p:cNvPr id="16" name="Footer Placeholder 15"/>
          <p:cNvSpPr>
            <a:spLocks noGrp="1"/>
          </p:cNvSpPr>
          <p:nvPr>
            <p:ph type="ftr" sz="quarter" idx="13"/>
          </p:nvPr>
        </p:nvSpPr>
        <p:spPr/>
        <p:txBody>
          <a:bodyPr/>
          <a:lstStyle/>
          <a:p>
            <a:pPr algn="r"/>
            <a:r>
              <a:rPr lang="en-US" dirty="0"/>
              <a:t>Product Decisions</a:t>
            </a:r>
          </a:p>
        </p:txBody>
      </p:sp>
      <p:sp>
        <p:nvSpPr>
          <p:cNvPr id="13" name="Content Placeholder 2"/>
          <p:cNvSpPr>
            <a:spLocks noGrp="1"/>
          </p:cNvSpPr>
          <p:nvPr>
            <p:ph sz="quarter" idx="10" hasCustomPrompt="1"/>
          </p:nvPr>
        </p:nvSpPr>
        <p:spPr>
          <a:xfrm>
            <a:off x="442211" y="374755"/>
            <a:ext cx="11280097" cy="5648222"/>
          </a:xfrm>
          <a:prstGeom prst="rect">
            <a:avLst/>
          </a:prstGeom>
        </p:spPr>
        <p:txBody>
          <a:bodyPr>
            <a:noAutofit/>
          </a:bodyPr>
          <a:lstStyle>
            <a:lvl1pPr marL="0" indent="0">
              <a:spcBef>
                <a:spcPts val="0"/>
              </a:spcBef>
              <a:spcAft>
                <a:spcPts val="600"/>
              </a:spcAft>
              <a:buNone/>
              <a:defRPr sz="2400" baseline="0"/>
            </a:lvl1pPr>
          </a:lstStyle>
          <a:p>
            <a:pPr lvl="0"/>
            <a:r>
              <a:rPr lang="en-US" dirty="0"/>
              <a:t>Full Screen Item</a:t>
            </a:r>
          </a:p>
        </p:txBody>
      </p:sp>
    </p:spTree>
    <p:extLst>
      <p:ext uri="{BB962C8B-B14F-4D97-AF65-F5344CB8AC3E}">
        <p14:creationId xmlns:p14="http://schemas.microsoft.com/office/powerpoint/2010/main" val="1264095060"/>
      </p:ext>
    </p:extLst>
  </p:cSld>
  <p:clrMapOvr>
    <a:masterClrMapping/>
  </p:clrMapOvr>
  <p:transition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tile tx="0" ty="0" sx="50000" sy="50000" flip="none" algn="tl"/>
        </a:blipFill>
        <a:effectLst/>
      </p:bgPr>
    </p:bg>
    <p:spTree>
      <p:nvGrpSpPr>
        <p:cNvPr id="1" name=""/>
        <p:cNvGrpSpPr/>
        <p:nvPr/>
      </p:nvGrpSpPr>
      <p:grpSpPr>
        <a:xfrm>
          <a:off x="0" y="0"/>
          <a:ext cx="0" cy="0"/>
          <a:chOff x="0" y="0"/>
          <a:chExt cx="0" cy="0"/>
        </a:xfrm>
      </p:grpSpPr>
      <p:sp>
        <p:nvSpPr>
          <p:cNvPr id="11" name="Text Placeholder 9"/>
          <p:cNvSpPr>
            <a:spLocks noGrp="1"/>
          </p:cNvSpPr>
          <p:nvPr>
            <p:ph type="body" sz="quarter" idx="11" hasCustomPrompt="1"/>
          </p:nvPr>
        </p:nvSpPr>
        <p:spPr>
          <a:xfrm>
            <a:off x="4072381" y="4961744"/>
            <a:ext cx="7164372" cy="1184530"/>
          </a:xfrm>
          <a:prstGeom prst="rect">
            <a:avLst/>
          </a:prstGeom>
          <a:ln>
            <a:noFill/>
          </a:ln>
        </p:spPr>
        <p:txBody>
          <a:bodyPr anchor="t" anchorCtr="0">
            <a:noAutofit/>
          </a:bodyPr>
          <a:lstStyle>
            <a:lvl1pPr marL="0" indent="0" algn="ctr">
              <a:lnSpc>
                <a:spcPct val="100000"/>
              </a:lnSpc>
              <a:buNone/>
              <a:defRPr sz="2200" baseline="0">
                <a:solidFill>
                  <a:schemeClr val="tx1">
                    <a:lumMod val="50000"/>
                    <a:lumOff val="50000"/>
                  </a:schemeClr>
                </a:solidFill>
                <a:latin typeface="Calibri" panose="020F0502020204030204" pitchFamily="34" charset="0"/>
                <a:ea typeface="Open Sans" charset="0"/>
                <a:cs typeface="Open Sans" charset="0"/>
              </a:defRPr>
            </a:lvl1pPr>
          </a:lstStyle>
          <a:p>
            <a:pPr lvl="0"/>
            <a:r>
              <a:rPr lang="en-US" dirty="0"/>
              <a:t>Subtitle text goes here.</a:t>
            </a:r>
          </a:p>
        </p:txBody>
      </p:sp>
      <p:cxnSp>
        <p:nvCxnSpPr>
          <p:cNvPr id="13" name="Straight Connector 12"/>
          <p:cNvCxnSpPr/>
          <p:nvPr userDrawn="1"/>
        </p:nvCxnSpPr>
        <p:spPr>
          <a:xfrm>
            <a:off x="4072382" y="4675688"/>
            <a:ext cx="716437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16" name="Picture 15"/>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5002278" y="543064"/>
            <a:ext cx="5304578" cy="1963978"/>
          </a:xfrm>
          <a:prstGeom prst="rect">
            <a:avLst/>
          </a:prstGeom>
        </p:spPr>
      </p:pic>
      <p:sp>
        <p:nvSpPr>
          <p:cNvPr id="21" name="Picture Placeholder 20"/>
          <p:cNvSpPr>
            <a:spLocks noGrp="1"/>
          </p:cNvSpPr>
          <p:nvPr>
            <p:ph type="pic" sz="quarter" idx="12" hasCustomPrompt="1"/>
          </p:nvPr>
        </p:nvSpPr>
        <p:spPr>
          <a:xfrm>
            <a:off x="527053" y="4308049"/>
            <a:ext cx="2791882" cy="1678414"/>
          </a:xfrm>
          <a:prstGeom prst="rect">
            <a:avLst/>
          </a:prstGeom>
          <a:ln>
            <a:solidFill>
              <a:schemeClr val="tx1"/>
            </a:solidFill>
          </a:ln>
        </p:spPr>
        <p:txBody>
          <a:bodyPr anchor="ctr" anchorCtr="0">
            <a:normAutofit/>
          </a:bodyPr>
          <a:lstStyle>
            <a:lvl1pPr marL="0" indent="0" algn="ctr">
              <a:buNone/>
              <a:defRPr sz="1200" baseline="0"/>
            </a:lvl1pPr>
          </a:lstStyle>
          <a:p>
            <a:r>
              <a:rPr lang="en-US" dirty="0"/>
              <a:t>{ Add picture }</a:t>
            </a:r>
          </a:p>
        </p:txBody>
      </p:sp>
      <p:sp>
        <p:nvSpPr>
          <p:cNvPr id="22" name="Title 21"/>
          <p:cNvSpPr>
            <a:spLocks noGrp="1"/>
          </p:cNvSpPr>
          <p:nvPr>
            <p:ph type="title" hasCustomPrompt="1"/>
          </p:nvPr>
        </p:nvSpPr>
        <p:spPr>
          <a:xfrm>
            <a:off x="4072381" y="2875435"/>
            <a:ext cx="7164372" cy="1514198"/>
          </a:xfrm>
          <a:prstGeom prst="rect">
            <a:avLst/>
          </a:prstGeom>
          <a:ln>
            <a:noFill/>
          </a:ln>
        </p:spPr>
        <p:txBody>
          <a:bodyPr anchor="b" anchorCtr="0"/>
          <a:lstStyle>
            <a:lvl1pPr algn="ctr">
              <a:defRPr baseline="0">
                <a:solidFill>
                  <a:schemeClr val="tx1"/>
                </a:solidFill>
              </a:defRPr>
            </a:lvl1pPr>
          </a:lstStyle>
          <a:p>
            <a:r>
              <a:rPr lang="en-US" dirty="0"/>
              <a:t>Presentation Title</a:t>
            </a:r>
          </a:p>
        </p:txBody>
      </p:sp>
      <p:sp>
        <p:nvSpPr>
          <p:cNvPr id="7" name="Rectangle 6"/>
          <p:cNvSpPr>
            <a:spLocks noChangeArrowheads="1"/>
          </p:cNvSpPr>
          <p:nvPr userDrawn="1"/>
        </p:nvSpPr>
        <p:spPr bwMode="auto">
          <a:xfrm>
            <a:off x="1253616" y="6156212"/>
            <a:ext cx="609600" cy="304799"/>
          </a:xfrm>
          <a:prstGeom prst="rect">
            <a:avLst/>
          </a:prstGeom>
          <a:solidFill>
            <a:srgbClr val="347631"/>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8" name="Rectangle 7"/>
          <p:cNvSpPr>
            <a:spLocks noChangeArrowheads="1"/>
          </p:cNvSpPr>
          <p:nvPr userDrawn="1"/>
        </p:nvSpPr>
        <p:spPr bwMode="auto">
          <a:xfrm>
            <a:off x="527051" y="6156212"/>
            <a:ext cx="609600" cy="304799"/>
          </a:xfrm>
          <a:prstGeom prst="rect">
            <a:avLst/>
          </a:prstGeom>
          <a:solidFill>
            <a:srgbClr val="E47733"/>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9" name="Rectangle 5"/>
          <p:cNvSpPr>
            <a:spLocks noChangeArrowheads="1"/>
          </p:cNvSpPr>
          <p:nvPr userDrawn="1"/>
        </p:nvSpPr>
        <p:spPr bwMode="auto">
          <a:xfrm>
            <a:off x="1980181" y="6156209"/>
            <a:ext cx="609600" cy="305334"/>
          </a:xfrm>
          <a:prstGeom prst="rect">
            <a:avLst/>
          </a:prstGeom>
          <a:solidFill>
            <a:srgbClr val="0A718F"/>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Rectangle 5"/>
          <p:cNvSpPr>
            <a:spLocks noChangeArrowheads="1"/>
          </p:cNvSpPr>
          <p:nvPr userDrawn="1"/>
        </p:nvSpPr>
        <p:spPr bwMode="auto">
          <a:xfrm>
            <a:off x="2706745" y="6156209"/>
            <a:ext cx="609600" cy="305334"/>
          </a:xfrm>
          <a:prstGeom prst="rect">
            <a:avLst/>
          </a:prstGeom>
          <a:solidFill>
            <a:srgbClr val="3C311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Picture Placeholder 20"/>
          <p:cNvSpPr>
            <a:spLocks noGrp="1"/>
          </p:cNvSpPr>
          <p:nvPr>
            <p:ph type="pic" sz="quarter" idx="13" hasCustomPrompt="1"/>
          </p:nvPr>
        </p:nvSpPr>
        <p:spPr>
          <a:xfrm>
            <a:off x="527053" y="423635"/>
            <a:ext cx="2791882" cy="2017778"/>
          </a:xfrm>
          <a:prstGeom prst="rect">
            <a:avLst/>
          </a:prstGeom>
          <a:ln>
            <a:solidFill>
              <a:schemeClr val="tx1"/>
            </a:solidFill>
          </a:ln>
        </p:spPr>
        <p:txBody>
          <a:bodyPr anchor="ctr" anchorCtr="0">
            <a:normAutofit/>
          </a:bodyPr>
          <a:lstStyle>
            <a:lvl1pPr marL="0" indent="0" algn="ctr">
              <a:buNone/>
              <a:defRPr sz="1200" baseline="0"/>
            </a:lvl1pPr>
          </a:lstStyle>
          <a:p>
            <a:r>
              <a:rPr lang="en-US" dirty="0"/>
              <a:t>{ Add picture }</a:t>
            </a:r>
          </a:p>
        </p:txBody>
      </p:sp>
      <p:sp>
        <p:nvSpPr>
          <p:cNvPr id="14" name="Picture Placeholder 20"/>
          <p:cNvSpPr>
            <a:spLocks noGrp="1"/>
          </p:cNvSpPr>
          <p:nvPr>
            <p:ph type="pic" sz="quarter" idx="14" hasCustomPrompt="1"/>
          </p:nvPr>
        </p:nvSpPr>
        <p:spPr>
          <a:xfrm>
            <a:off x="524464" y="2611159"/>
            <a:ext cx="2791882" cy="1527144"/>
          </a:xfrm>
          <a:prstGeom prst="rect">
            <a:avLst/>
          </a:prstGeom>
          <a:ln>
            <a:solidFill>
              <a:schemeClr val="tx1"/>
            </a:solidFill>
          </a:ln>
        </p:spPr>
        <p:txBody>
          <a:bodyPr anchor="ctr" anchorCtr="0">
            <a:normAutofit/>
          </a:bodyPr>
          <a:lstStyle>
            <a:lvl1pPr marL="0" indent="0" algn="ctr">
              <a:buNone/>
              <a:defRPr sz="1200" baseline="0"/>
            </a:lvl1pPr>
          </a:lstStyle>
          <a:p>
            <a:r>
              <a:rPr lang="en-US" dirty="0"/>
              <a:t>{ Add picture }</a:t>
            </a:r>
          </a:p>
        </p:txBody>
      </p:sp>
    </p:spTree>
    <p:extLst>
      <p:ext uri="{BB962C8B-B14F-4D97-AF65-F5344CB8AC3E}">
        <p14:creationId xmlns:p14="http://schemas.microsoft.com/office/powerpoint/2010/main" val="224825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Default Images">
    <p:bg>
      <p:bgPr>
        <a:blipFill dpi="0" rotWithShape="1">
          <a:blip r:embed="rId2" cstate="screen">
            <a:lum/>
            <a:extLst>
              <a:ext uri="{28A0092B-C50C-407E-A947-70E740481C1C}">
                <a14:useLocalDpi xmlns:a14="http://schemas.microsoft.com/office/drawing/2010/main"/>
              </a:ext>
            </a:extLst>
          </a:blip>
          <a:srcRect/>
          <a:tile tx="0" ty="0" sx="50000" sy="50000" flip="none" algn="tl"/>
        </a:blipFill>
        <a:effectLst/>
      </p:bgPr>
    </p:bg>
    <p:spTree>
      <p:nvGrpSpPr>
        <p:cNvPr id="1" name=""/>
        <p:cNvGrpSpPr/>
        <p:nvPr/>
      </p:nvGrpSpPr>
      <p:grpSpPr>
        <a:xfrm>
          <a:off x="0" y="0"/>
          <a:ext cx="0" cy="0"/>
          <a:chOff x="0" y="0"/>
          <a:chExt cx="0" cy="0"/>
        </a:xfrm>
      </p:grpSpPr>
      <p:sp>
        <p:nvSpPr>
          <p:cNvPr id="11" name="Text Placeholder 9"/>
          <p:cNvSpPr>
            <a:spLocks noGrp="1"/>
          </p:cNvSpPr>
          <p:nvPr>
            <p:ph type="body" sz="quarter" idx="11" hasCustomPrompt="1"/>
          </p:nvPr>
        </p:nvSpPr>
        <p:spPr>
          <a:xfrm>
            <a:off x="4072381" y="5109840"/>
            <a:ext cx="7164372" cy="1036434"/>
          </a:xfrm>
          <a:prstGeom prst="rect">
            <a:avLst/>
          </a:prstGeom>
        </p:spPr>
        <p:txBody>
          <a:bodyPr anchor="t" anchorCtr="0">
            <a:noAutofit/>
          </a:bodyPr>
          <a:lstStyle>
            <a:lvl1pPr marL="0" indent="0" algn="ctr">
              <a:lnSpc>
                <a:spcPct val="100000"/>
              </a:lnSpc>
              <a:buNone/>
              <a:defRPr sz="2200" baseline="0">
                <a:solidFill>
                  <a:schemeClr val="tx1">
                    <a:lumMod val="50000"/>
                    <a:lumOff val="50000"/>
                  </a:schemeClr>
                </a:solidFill>
                <a:latin typeface="Calibri" panose="020F0502020204030204" pitchFamily="34" charset="0"/>
                <a:ea typeface="Open Sans" charset="0"/>
                <a:cs typeface="Open Sans" charset="0"/>
              </a:defRPr>
            </a:lvl1pPr>
          </a:lstStyle>
          <a:p>
            <a:pPr lvl="0"/>
            <a:r>
              <a:rPr lang="en-US" dirty="0"/>
              <a:t>Subtitle text goes here.</a:t>
            </a:r>
          </a:p>
        </p:txBody>
      </p:sp>
      <p:cxnSp>
        <p:nvCxnSpPr>
          <p:cNvPr id="13" name="Straight Connector 12"/>
          <p:cNvCxnSpPr/>
          <p:nvPr userDrawn="1"/>
        </p:nvCxnSpPr>
        <p:spPr>
          <a:xfrm>
            <a:off x="4072382" y="4675688"/>
            <a:ext cx="716437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Picture Placeholder 20"/>
          <p:cNvSpPr>
            <a:spLocks noGrp="1"/>
          </p:cNvSpPr>
          <p:nvPr>
            <p:ph type="pic" sz="quarter" idx="12" hasCustomPrompt="1"/>
          </p:nvPr>
        </p:nvSpPr>
        <p:spPr>
          <a:xfrm>
            <a:off x="527053" y="4308049"/>
            <a:ext cx="2791882" cy="1678414"/>
          </a:xfrm>
          <a:prstGeom prst="rect">
            <a:avLst/>
          </a:prstGeom>
          <a:ln>
            <a:solidFill>
              <a:schemeClr val="tx1"/>
            </a:solidFill>
          </a:ln>
        </p:spPr>
        <p:txBody>
          <a:bodyPr anchor="ctr" anchorCtr="0">
            <a:normAutofit/>
          </a:bodyPr>
          <a:lstStyle>
            <a:lvl1pPr marL="0" indent="0" algn="ctr">
              <a:buNone/>
              <a:defRPr sz="1200" baseline="0"/>
            </a:lvl1pPr>
          </a:lstStyle>
          <a:p>
            <a:r>
              <a:rPr lang="en-US" dirty="0"/>
              <a:t>{ Add picture }</a:t>
            </a:r>
          </a:p>
        </p:txBody>
      </p:sp>
      <p:sp>
        <p:nvSpPr>
          <p:cNvPr id="22" name="Title 21"/>
          <p:cNvSpPr>
            <a:spLocks noGrp="1"/>
          </p:cNvSpPr>
          <p:nvPr>
            <p:ph type="title" hasCustomPrompt="1"/>
          </p:nvPr>
        </p:nvSpPr>
        <p:spPr>
          <a:xfrm>
            <a:off x="4072381" y="2875436"/>
            <a:ext cx="7164372" cy="1394385"/>
          </a:xfrm>
          <a:prstGeom prst="rect">
            <a:avLst/>
          </a:prstGeom>
        </p:spPr>
        <p:txBody>
          <a:bodyPr anchor="b" anchorCtr="0"/>
          <a:lstStyle>
            <a:lvl1pPr algn="ctr">
              <a:defRPr baseline="0">
                <a:solidFill>
                  <a:schemeClr val="tx1"/>
                </a:solidFill>
              </a:defRPr>
            </a:lvl1pPr>
          </a:lstStyle>
          <a:p>
            <a:r>
              <a:rPr lang="en-US" dirty="0"/>
              <a:t>Presentation Title</a:t>
            </a:r>
          </a:p>
        </p:txBody>
      </p:sp>
      <p:sp>
        <p:nvSpPr>
          <p:cNvPr id="7" name="Rectangle 6"/>
          <p:cNvSpPr>
            <a:spLocks noChangeArrowheads="1"/>
          </p:cNvSpPr>
          <p:nvPr userDrawn="1"/>
        </p:nvSpPr>
        <p:spPr bwMode="auto">
          <a:xfrm>
            <a:off x="1253616" y="6156212"/>
            <a:ext cx="609600" cy="304799"/>
          </a:xfrm>
          <a:prstGeom prst="rect">
            <a:avLst/>
          </a:prstGeom>
          <a:solidFill>
            <a:srgbClr val="347631"/>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8" name="Rectangle 7"/>
          <p:cNvSpPr>
            <a:spLocks noChangeArrowheads="1"/>
          </p:cNvSpPr>
          <p:nvPr userDrawn="1"/>
        </p:nvSpPr>
        <p:spPr bwMode="auto">
          <a:xfrm>
            <a:off x="527051" y="6156212"/>
            <a:ext cx="609600" cy="304799"/>
          </a:xfrm>
          <a:prstGeom prst="rect">
            <a:avLst/>
          </a:prstGeom>
          <a:solidFill>
            <a:srgbClr val="E47733"/>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9" name="Rectangle 5"/>
          <p:cNvSpPr>
            <a:spLocks noChangeArrowheads="1"/>
          </p:cNvSpPr>
          <p:nvPr userDrawn="1"/>
        </p:nvSpPr>
        <p:spPr bwMode="auto">
          <a:xfrm>
            <a:off x="1980181" y="6156209"/>
            <a:ext cx="609600" cy="305334"/>
          </a:xfrm>
          <a:prstGeom prst="rect">
            <a:avLst/>
          </a:prstGeom>
          <a:solidFill>
            <a:srgbClr val="0A718F"/>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Rectangle 5"/>
          <p:cNvSpPr>
            <a:spLocks noChangeArrowheads="1"/>
          </p:cNvSpPr>
          <p:nvPr userDrawn="1"/>
        </p:nvSpPr>
        <p:spPr bwMode="auto">
          <a:xfrm>
            <a:off x="2706745" y="6156209"/>
            <a:ext cx="609600" cy="305334"/>
          </a:xfrm>
          <a:prstGeom prst="rect">
            <a:avLst/>
          </a:prstGeom>
          <a:solidFill>
            <a:srgbClr val="3C311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4" name="Picture Placeholder 20"/>
          <p:cNvSpPr>
            <a:spLocks noGrp="1"/>
          </p:cNvSpPr>
          <p:nvPr>
            <p:ph type="pic" sz="quarter" idx="14" hasCustomPrompt="1"/>
          </p:nvPr>
        </p:nvSpPr>
        <p:spPr>
          <a:xfrm>
            <a:off x="524464" y="2611159"/>
            <a:ext cx="2791882" cy="1527144"/>
          </a:xfrm>
          <a:prstGeom prst="rect">
            <a:avLst/>
          </a:prstGeom>
          <a:ln>
            <a:solidFill>
              <a:schemeClr val="tx1"/>
            </a:solidFill>
          </a:ln>
        </p:spPr>
        <p:txBody>
          <a:bodyPr anchor="ctr" anchorCtr="0">
            <a:normAutofit/>
          </a:bodyPr>
          <a:lstStyle>
            <a:lvl1pPr marL="0" indent="0" algn="ctr">
              <a:buNone/>
              <a:defRPr sz="1200" baseline="0"/>
            </a:lvl1pPr>
          </a:lstStyle>
          <a:p>
            <a:r>
              <a:rPr lang="en-US" dirty="0"/>
              <a:t>{ Add picture }</a:t>
            </a:r>
          </a:p>
        </p:txBody>
      </p:sp>
      <p:pic>
        <p:nvPicPr>
          <p:cNvPr id="1026" name="Picture 2" descr="C:\Users\CRoss\AppData\Local\Temp\vmware-CRoss\VMwareDnD\f1110e1b\IMG_4730-small.jpg"/>
          <p:cNvPicPr>
            <a:picLocks noChangeAspect="1" noChangeArrowheads="1"/>
          </p:cNvPicPr>
          <p:nvPr userDrawn="1"/>
        </p:nvPicPr>
        <p:blipFill rotWithShape="1">
          <a:blip r:embed="rId3" cstate="screen">
            <a:extLst>
              <a:ext uri="{28A0092B-C50C-407E-A947-70E740481C1C}">
                <a14:useLocalDpi xmlns:a14="http://schemas.microsoft.com/office/drawing/2010/main"/>
              </a:ext>
            </a:extLst>
          </a:blip>
          <a:srcRect t="12536" b="12536"/>
          <a:stretch/>
        </p:blipFill>
        <p:spPr bwMode="auto">
          <a:xfrm>
            <a:off x="524464" y="2544792"/>
            <a:ext cx="2832907" cy="15935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7" name="Picture 3" descr="C:\Users\CRoss\AppData\Local\Temp\vmware-CRoss\VMwareDnD\0c024672\3-2014_SW_HomeEnergyAnalyzer-375hr-small.jpg"/>
          <p:cNvPicPr>
            <a:picLocks noChangeAspect="1" noChangeArrowheads="1"/>
          </p:cNvPicPr>
          <p:nvPr userDrawn="1"/>
        </p:nvPicPr>
        <p:blipFill rotWithShape="1">
          <a:blip r:embed="rId4" cstate="screen">
            <a:extLst>
              <a:ext uri="{28A0092B-C50C-407E-A947-70E740481C1C}">
                <a14:useLocalDpi xmlns:a14="http://schemas.microsoft.com/office/drawing/2010/main"/>
              </a:ext>
            </a:extLst>
          </a:blip>
          <a:srcRect t="12428" b="12428"/>
          <a:stretch/>
        </p:blipFill>
        <p:spPr bwMode="auto">
          <a:xfrm>
            <a:off x="527053" y="394352"/>
            <a:ext cx="2830319" cy="198012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28" name="Picture 4" descr="M:\DATA\Media\Communications Team\Agency PPT\Agency ppt pix\residents with recycling official #2.jpg"/>
          <p:cNvPicPr>
            <a:picLocks noChangeAspect="1" noChangeArrowheads="1"/>
          </p:cNvPicPr>
          <p:nvPr userDrawn="1"/>
        </p:nvPicPr>
        <p:blipFill rotWithShape="1">
          <a:blip r:embed="rId5" cstate="screen">
            <a:extLst>
              <a:ext uri="{28A0092B-C50C-407E-A947-70E740481C1C}">
                <a14:useLocalDpi xmlns:a14="http://schemas.microsoft.com/office/drawing/2010/main"/>
              </a:ext>
            </a:extLst>
          </a:blip>
          <a:srcRect t="4327" b="20827"/>
          <a:stretch/>
        </p:blipFill>
        <p:spPr bwMode="auto">
          <a:xfrm>
            <a:off x="527053" y="4306359"/>
            <a:ext cx="2830319" cy="16801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userDrawn="1"/>
        </p:nvPicPr>
        <p:blipFill>
          <a:blip r:embed="rId6">
            <a:extLst>
              <a:ext uri="{28A0092B-C50C-407E-A947-70E740481C1C}">
                <a14:useLocalDpi xmlns:a14="http://schemas.microsoft.com/office/drawing/2010/main"/>
              </a:ext>
            </a:extLst>
          </a:blip>
          <a:stretch>
            <a:fillRect/>
          </a:stretch>
        </p:blipFill>
        <p:spPr>
          <a:xfrm>
            <a:off x="5002278" y="543064"/>
            <a:ext cx="5304578" cy="1963978"/>
          </a:xfrm>
          <a:prstGeom prst="rect">
            <a:avLst/>
          </a:prstGeom>
        </p:spPr>
      </p:pic>
    </p:spTree>
    <p:extLst>
      <p:ext uri="{BB962C8B-B14F-4D97-AF65-F5344CB8AC3E}">
        <p14:creationId xmlns:p14="http://schemas.microsoft.com/office/powerpoint/2010/main" val="1850952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hank You - Default Images">
    <p:bg>
      <p:bgPr>
        <a:blipFill dpi="0" rotWithShape="1">
          <a:blip r:embed="rId2" cstate="screen">
            <a:lum/>
            <a:extLst>
              <a:ext uri="{28A0092B-C50C-407E-A947-70E740481C1C}">
                <a14:useLocalDpi xmlns:a14="http://schemas.microsoft.com/office/drawing/2010/main"/>
              </a:ext>
            </a:extLst>
          </a:blip>
          <a:srcRect/>
          <a:tile tx="0" ty="0" sx="50000" sy="50000" flip="none" algn="tl"/>
        </a:blipFill>
        <a:effectLst/>
      </p:bgPr>
    </p:bg>
    <p:spTree>
      <p:nvGrpSpPr>
        <p:cNvPr id="1" name=""/>
        <p:cNvGrpSpPr/>
        <p:nvPr/>
      </p:nvGrpSpPr>
      <p:grpSpPr>
        <a:xfrm>
          <a:off x="0" y="0"/>
          <a:ext cx="0" cy="0"/>
          <a:chOff x="0" y="0"/>
          <a:chExt cx="0" cy="0"/>
        </a:xfrm>
      </p:grpSpPr>
      <p:cxnSp>
        <p:nvCxnSpPr>
          <p:cNvPr id="13" name="Straight Connector 12"/>
          <p:cNvCxnSpPr/>
          <p:nvPr userDrawn="1"/>
        </p:nvCxnSpPr>
        <p:spPr>
          <a:xfrm>
            <a:off x="4072382" y="4675688"/>
            <a:ext cx="716437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a:spLocks noChangeArrowheads="1"/>
          </p:cNvSpPr>
          <p:nvPr userDrawn="1"/>
        </p:nvSpPr>
        <p:spPr bwMode="auto">
          <a:xfrm>
            <a:off x="1253616" y="6156212"/>
            <a:ext cx="609600" cy="304799"/>
          </a:xfrm>
          <a:prstGeom prst="rect">
            <a:avLst/>
          </a:prstGeom>
          <a:solidFill>
            <a:srgbClr val="347631"/>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8" name="Rectangle 7"/>
          <p:cNvSpPr>
            <a:spLocks noChangeArrowheads="1"/>
          </p:cNvSpPr>
          <p:nvPr userDrawn="1"/>
        </p:nvSpPr>
        <p:spPr bwMode="auto">
          <a:xfrm>
            <a:off x="527051" y="6156212"/>
            <a:ext cx="609600" cy="304799"/>
          </a:xfrm>
          <a:prstGeom prst="rect">
            <a:avLst/>
          </a:prstGeom>
          <a:solidFill>
            <a:srgbClr val="E47733"/>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9" name="Rectangle 5"/>
          <p:cNvSpPr>
            <a:spLocks noChangeArrowheads="1"/>
          </p:cNvSpPr>
          <p:nvPr userDrawn="1"/>
        </p:nvSpPr>
        <p:spPr bwMode="auto">
          <a:xfrm>
            <a:off x="1980181" y="6156209"/>
            <a:ext cx="609600" cy="305334"/>
          </a:xfrm>
          <a:prstGeom prst="rect">
            <a:avLst/>
          </a:prstGeom>
          <a:solidFill>
            <a:srgbClr val="0A718F"/>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Rectangle 5"/>
          <p:cNvSpPr>
            <a:spLocks noChangeArrowheads="1"/>
          </p:cNvSpPr>
          <p:nvPr userDrawn="1"/>
        </p:nvSpPr>
        <p:spPr bwMode="auto">
          <a:xfrm>
            <a:off x="2706745" y="6156209"/>
            <a:ext cx="609600" cy="305334"/>
          </a:xfrm>
          <a:prstGeom prst="rect">
            <a:avLst/>
          </a:prstGeom>
          <a:solidFill>
            <a:srgbClr val="3C311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 name="TextBox 1"/>
          <p:cNvSpPr txBox="1"/>
          <p:nvPr userDrawn="1"/>
        </p:nvSpPr>
        <p:spPr>
          <a:xfrm>
            <a:off x="4072382" y="3245974"/>
            <a:ext cx="7164372" cy="707886"/>
          </a:xfrm>
          <a:prstGeom prst="rect">
            <a:avLst/>
          </a:prstGeom>
          <a:noFill/>
        </p:spPr>
        <p:txBody>
          <a:bodyPr wrap="square" rtlCol="0">
            <a:spAutoFit/>
          </a:bodyPr>
          <a:lstStyle/>
          <a:p>
            <a:pPr algn="ctr"/>
            <a:r>
              <a:rPr lang="en-US" sz="4000" dirty="0">
                <a:latin typeface="Rockwell" panose="02060603020205020403" pitchFamily="18" charset="0"/>
              </a:rPr>
              <a:t>Thank You!</a:t>
            </a:r>
          </a:p>
        </p:txBody>
      </p:sp>
      <p:sp>
        <p:nvSpPr>
          <p:cNvPr id="17" name="TextBox 16"/>
          <p:cNvSpPr txBox="1"/>
          <p:nvPr userDrawn="1"/>
        </p:nvSpPr>
        <p:spPr>
          <a:xfrm>
            <a:off x="4072382" y="5058476"/>
            <a:ext cx="7164372" cy="400110"/>
          </a:xfrm>
          <a:prstGeom prst="rect">
            <a:avLst/>
          </a:prstGeom>
          <a:noFill/>
        </p:spPr>
        <p:txBody>
          <a:bodyPr wrap="square" rtlCol="0">
            <a:spAutoFit/>
          </a:bodyPr>
          <a:lstStyle/>
          <a:p>
            <a:pPr algn="ctr"/>
            <a:r>
              <a:rPr lang="en-US" sz="2000" dirty="0">
                <a:solidFill>
                  <a:schemeClr val="tx1"/>
                </a:solidFill>
              </a:rPr>
              <a:t>Visit us at:</a:t>
            </a:r>
          </a:p>
        </p:txBody>
      </p:sp>
      <p:sp>
        <p:nvSpPr>
          <p:cNvPr id="18" name="TextBox 17"/>
          <p:cNvSpPr txBox="1"/>
          <p:nvPr userDrawn="1"/>
        </p:nvSpPr>
        <p:spPr>
          <a:xfrm>
            <a:off x="4072382" y="5552335"/>
            <a:ext cx="7164372" cy="523220"/>
          </a:xfrm>
          <a:prstGeom prst="rect">
            <a:avLst/>
          </a:prstGeom>
          <a:noFill/>
        </p:spPr>
        <p:txBody>
          <a:bodyPr wrap="square" rtlCol="0">
            <a:spAutoFit/>
          </a:bodyPr>
          <a:lstStyle/>
          <a:p>
            <a:pPr algn="ctr"/>
            <a:r>
              <a:rPr lang="en-US" sz="2800" dirty="0">
                <a:solidFill>
                  <a:schemeClr val="accent1"/>
                </a:solidFill>
              </a:rPr>
              <a:t>StopWaste.org</a:t>
            </a:r>
          </a:p>
        </p:txBody>
      </p:sp>
      <p:pic>
        <p:nvPicPr>
          <p:cNvPr id="19" name="Picture 18"/>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5002278" y="543064"/>
            <a:ext cx="5304578" cy="1963978"/>
          </a:xfrm>
          <a:prstGeom prst="rect">
            <a:avLst/>
          </a:prstGeom>
        </p:spPr>
      </p:pic>
      <p:sp>
        <p:nvSpPr>
          <p:cNvPr id="14" name="Picture Placeholder 20"/>
          <p:cNvSpPr>
            <a:spLocks noGrp="1"/>
          </p:cNvSpPr>
          <p:nvPr>
            <p:ph type="pic" sz="quarter" idx="12" hasCustomPrompt="1"/>
          </p:nvPr>
        </p:nvSpPr>
        <p:spPr>
          <a:xfrm>
            <a:off x="527053" y="4308049"/>
            <a:ext cx="2791882" cy="1678414"/>
          </a:xfrm>
          <a:prstGeom prst="rect">
            <a:avLst/>
          </a:prstGeom>
          <a:ln>
            <a:solidFill>
              <a:schemeClr val="tx1"/>
            </a:solidFill>
          </a:ln>
        </p:spPr>
        <p:txBody>
          <a:bodyPr anchor="ctr" anchorCtr="0">
            <a:normAutofit/>
          </a:bodyPr>
          <a:lstStyle>
            <a:lvl1pPr marL="0" indent="0" algn="ctr">
              <a:buNone/>
              <a:defRPr sz="1200" baseline="0"/>
            </a:lvl1pPr>
          </a:lstStyle>
          <a:p>
            <a:r>
              <a:rPr lang="en-US" dirty="0"/>
              <a:t>{ Add picture }</a:t>
            </a:r>
          </a:p>
        </p:txBody>
      </p:sp>
      <p:sp>
        <p:nvSpPr>
          <p:cNvPr id="15" name="Picture Placeholder 20"/>
          <p:cNvSpPr>
            <a:spLocks noGrp="1"/>
          </p:cNvSpPr>
          <p:nvPr>
            <p:ph type="pic" sz="quarter" idx="13" hasCustomPrompt="1"/>
          </p:nvPr>
        </p:nvSpPr>
        <p:spPr>
          <a:xfrm>
            <a:off x="527053" y="423635"/>
            <a:ext cx="2791882" cy="2017778"/>
          </a:xfrm>
          <a:prstGeom prst="rect">
            <a:avLst/>
          </a:prstGeom>
          <a:ln>
            <a:solidFill>
              <a:schemeClr val="tx1"/>
            </a:solidFill>
          </a:ln>
        </p:spPr>
        <p:txBody>
          <a:bodyPr anchor="ctr" anchorCtr="0">
            <a:normAutofit/>
          </a:bodyPr>
          <a:lstStyle>
            <a:lvl1pPr marL="0" indent="0" algn="ctr">
              <a:buNone/>
              <a:defRPr sz="1200" baseline="0"/>
            </a:lvl1pPr>
          </a:lstStyle>
          <a:p>
            <a:r>
              <a:rPr lang="en-US" dirty="0"/>
              <a:t>{ Add picture }</a:t>
            </a:r>
          </a:p>
        </p:txBody>
      </p:sp>
      <p:sp>
        <p:nvSpPr>
          <p:cNvPr id="16" name="Picture Placeholder 20"/>
          <p:cNvSpPr>
            <a:spLocks noGrp="1"/>
          </p:cNvSpPr>
          <p:nvPr>
            <p:ph type="pic" sz="quarter" idx="14" hasCustomPrompt="1"/>
          </p:nvPr>
        </p:nvSpPr>
        <p:spPr>
          <a:xfrm>
            <a:off x="524464" y="2611159"/>
            <a:ext cx="2791882" cy="1527144"/>
          </a:xfrm>
          <a:prstGeom prst="rect">
            <a:avLst/>
          </a:prstGeom>
          <a:ln>
            <a:solidFill>
              <a:schemeClr val="tx1"/>
            </a:solidFill>
          </a:ln>
        </p:spPr>
        <p:txBody>
          <a:bodyPr anchor="ctr" anchorCtr="0">
            <a:normAutofit/>
          </a:bodyPr>
          <a:lstStyle>
            <a:lvl1pPr marL="0" indent="0" algn="ctr">
              <a:buNone/>
              <a:defRPr sz="1200" baseline="0"/>
            </a:lvl1pPr>
          </a:lstStyle>
          <a:p>
            <a:r>
              <a:rPr lang="en-US" dirty="0"/>
              <a:t>{ Add picture }</a:t>
            </a:r>
          </a:p>
        </p:txBody>
      </p:sp>
    </p:spTree>
    <p:extLst>
      <p:ext uri="{BB962C8B-B14F-4D97-AF65-F5344CB8AC3E}">
        <p14:creationId xmlns:p14="http://schemas.microsoft.com/office/powerpoint/2010/main" val="349517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 Default Images">
    <p:bg>
      <p:bgPr>
        <a:blipFill dpi="0" rotWithShape="1">
          <a:blip r:embed="rId2" cstate="screen">
            <a:lum/>
            <a:extLst>
              <a:ext uri="{28A0092B-C50C-407E-A947-70E740481C1C}">
                <a14:useLocalDpi xmlns:a14="http://schemas.microsoft.com/office/drawing/2010/main"/>
              </a:ext>
            </a:extLst>
          </a:blip>
          <a:srcRect/>
          <a:tile tx="0" ty="0" sx="50000" sy="50000" flip="none" algn="tl"/>
        </a:blipFill>
        <a:effectLst/>
      </p:bgPr>
    </p:bg>
    <p:spTree>
      <p:nvGrpSpPr>
        <p:cNvPr id="1" name=""/>
        <p:cNvGrpSpPr/>
        <p:nvPr/>
      </p:nvGrpSpPr>
      <p:grpSpPr>
        <a:xfrm>
          <a:off x="0" y="0"/>
          <a:ext cx="0" cy="0"/>
          <a:chOff x="0" y="0"/>
          <a:chExt cx="0" cy="0"/>
        </a:xfrm>
      </p:grpSpPr>
      <p:cxnSp>
        <p:nvCxnSpPr>
          <p:cNvPr id="13" name="Straight Connector 12"/>
          <p:cNvCxnSpPr/>
          <p:nvPr userDrawn="1"/>
        </p:nvCxnSpPr>
        <p:spPr>
          <a:xfrm>
            <a:off x="4072382" y="4675688"/>
            <a:ext cx="7164372"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a:spLocks noChangeArrowheads="1"/>
          </p:cNvSpPr>
          <p:nvPr userDrawn="1"/>
        </p:nvSpPr>
        <p:spPr bwMode="auto">
          <a:xfrm>
            <a:off x="1253616" y="6156212"/>
            <a:ext cx="609600" cy="304799"/>
          </a:xfrm>
          <a:prstGeom prst="rect">
            <a:avLst/>
          </a:prstGeom>
          <a:solidFill>
            <a:srgbClr val="347631"/>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8" name="Rectangle 7"/>
          <p:cNvSpPr>
            <a:spLocks noChangeArrowheads="1"/>
          </p:cNvSpPr>
          <p:nvPr userDrawn="1"/>
        </p:nvSpPr>
        <p:spPr bwMode="auto">
          <a:xfrm>
            <a:off x="527051" y="6156212"/>
            <a:ext cx="609600" cy="304799"/>
          </a:xfrm>
          <a:prstGeom prst="rect">
            <a:avLst/>
          </a:prstGeom>
          <a:solidFill>
            <a:srgbClr val="E47733"/>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9" name="Rectangle 5"/>
          <p:cNvSpPr>
            <a:spLocks noChangeArrowheads="1"/>
          </p:cNvSpPr>
          <p:nvPr userDrawn="1"/>
        </p:nvSpPr>
        <p:spPr bwMode="auto">
          <a:xfrm>
            <a:off x="1980181" y="6156209"/>
            <a:ext cx="609600" cy="305334"/>
          </a:xfrm>
          <a:prstGeom prst="rect">
            <a:avLst/>
          </a:prstGeom>
          <a:solidFill>
            <a:srgbClr val="0A718F"/>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Rectangle 5"/>
          <p:cNvSpPr>
            <a:spLocks noChangeArrowheads="1"/>
          </p:cNvSpPr>
          <p:nvPr userDrawn="1"/>
        </p:nvSpPr>
        <p:spPr bwMode="auto">
          <a:xfrm>
            <a:off x="2706745" y="6156209"/>
            <a:ext cx="609600" cy="305334"/>
          </a:xfrm>
          <a:prstGeom prst="rect">
            <a:avLst/>
          </a:prstGeom>
          <a:solidFill>
            <a:srgbClr val="3C311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 name="TextBox 1"/>
          <p:cNvSpPr txBox="1"/>
          <p:nvPr userDrawn="1"/>
        </p:nvSpPr>
        <p:spPr>
          <a:xfrm>
            <a:off x="4072382" y="3245974"/>
            <a:ext cx="7164372" cy="707886"/>
          </a:xfrm>
          <a:prstGeom prst="rect">
            <a:avLst/>
          </a:prstGeom>
          <a:noFill/>
        </p:spPr>
        <p:txBody>
          <a:bodyPr wrap="square" rtlCol="0">
            <a:spAutoFit/>
          </a:bodyPr>
          <a:lstStyle/>
          <a:p>
            <a:pPr algn="ctr"/>
            <a:r>
              <a:rPr lang="en-US" sz="4000" dirty="0">
                <a:latin typeface="Rockwell" panose="02060603020205020403" pitchFamily="18" charset="0"/>
              </a:rPr>
              <a:t>Thank You!</a:t>
            </a:r>
          </a:p>
        </p:txBody>
      </p:sp>
      <p:sp>
        <p:nvSpPr>
          <p:cNvPr id="17" name="TextBox 16"/>
          <p:cNvSpPr txBox="1"/>
          <p:nvPr userDrawn="1"/>
        </p:nvSpPr>
        <p:spPr>
          <a:xfrm>
            <a:off x="4072382" y="5058476"/>
            <a:ext cx="7164372" cy="400110"/>
          </a:xfrm>
          <a:prstGeom prst="rect">
            <a:avLst/>
          </a:prstGeom>
          <a:noFill/>
        </p:spPr>
        <p:txBody>
          <a:bodyPr wrap="square" rtlCol="0">
            <a:spAutoFit/>
          </a:bodyPr>
          <a:lstStyle/>
          <a:p>
            <a:pPr algn="ctr"/>
            <a:r>
              <a:rPr lang="en-US" sz="2000" dirty="0">
                <a:solidFill>
                  <a:schemeClr val="tx1"/>
                </a:solidFill>
              </a:rPr>
              <a:t>Visit us at:</a:t>
            </a:r>
          </a:p>
        </p:txBody>
      </p:sp>
      <p:sp>
        <p:nvSpPr>
          <p:cNvPr id="18" name="TextBox 17"/>
          <p:cNvSpPr txBox="1"/>
          <p:nvPr userDrawn="1"/>
        </p:nvSpPr>
        <p:spPr>
          <a:xfrm>
            <a:off x="4072382" y="5552335"/>
            <a:ext cx="7164372" cy="523220"/>
          </a:xfrm>
          <a:prstGeom prst="rect">
            <a:avLst/>
          </a:prstGeom>
          <a:noFill/>
        </p:spPr>
        <p:txBody>
          <a:bodyPr wrap="square" rtlCol="0">
            <a:spAutoFit/>
          </a:bodyPr>
          <a:lstStyle/>
          <a:p>
            <a:pPr algn="ctr"/>
            <a:r>
              <a:rPr lang="en-US" sz="2800" dirty="0">
                <a:solidFill>
                  <a:schemeClr val="accent1"/>
                </a:solidFill>
              </a:rPr>
              <a:t>StopWaste.org</a:t>
            </a:r>
          </a:p>
        </p:txBody>
      </p:sp>
      <p:pic>
        <p:nvPicPr>
          <p:cNvPr id="19" name="Picture 18"/>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5002278" y="543064"/>
            <a:ext cx="5304578" cy="1963978"/>
          </a:xfrm>
          <a:prstGeom prst="rect">
            <a:avLst/>
          </a:prstGeom>
        </p:spPr>
      </p:pic>
      <p:pic>
        <p:nvPicPr>
          <p:cNvPr id="20" name="Picture 2" descr="C:\Users\CRoss\AppData\Local\Temp\vmware-CRoss\VMwareDnD\f1110e1b\IMG_4730-small.jpg"/>
          <p:cNvPicPr>
            <a:picLocks noChangeAspect="1" noChangeArrowheads="1"/>
          </p:cNvPicPr>
          <p:nvPr userDrawn="1"/>
        </p:nvPicPr>
        <p:blipFill rotWithShape="1">
          <a:blip r:embed="rId4" cstate="screen">
            <a:extLst>
              <a:ext uri="{28A0092B-C50C-407E-A947-70E740481C1C}">
                <a14:useLocalDpi xmlns:a14="http://schemas.microsoft.com/office/drawing/2010/main"/>
              </a:ext>
            </a:extLst>
          </a:blip>
          <a:srcRect t="12536" b="12536"/>
          <a:stretch/>
        </p:blipFill>
        <p:spPr bwMode="auto">
          <a:xfrm>
            <a:off x="524464" y="2544792"/>
            <a:ext cx="2832907" cy="15935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2" name="Picture 3" descr="C:\Users\CRoss\AppData\Local\Temp\vmware-CRoss\VMwareDnD\0c024672\3-2014_SW_HomeEnergyAnalyzer-375hr-small.jpg"/>
          <p:cNvPicPr>
            <a:picLocks noChangeAspect="1" noChangeArrowheads="1"/>
          </p:cNvPicPr>
          <p:nvPr userDrawn="1"/>
        </p:nvPicPr>
        <p:blipFill rotWithShape="1">
          <a:blip r:embed="rId5" cstate="screen">
            <a:extLst>
              <a:ext uri="{28A0092B-C50C-407E-A947-70E740481C1C}">
                <a14:useLocalDpi xmlns:a14="http://schemas.microsoft.com/office/drawing/2010/main"/>
              </a:ext>
            </a:extLst>
          </a:blip>
          <a:srcRect t="12428" b="12428"/>
          <a:stretch/>
        </p:blipFill>
        <p:spPr bwMode="auto">
          <a:xfrm>
            <a:off x="527053" y="394352"/>
            <a:ext cx="2830319" cy="198012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23" name="Picture 4" descr="M:\DATA\Media\Communications Team\Agency PPT\Agency ppt pix\residents with recycling official #2.jpg"/>
          <p:cNvPicPr>
            <a:picLocks noChangeAspect="1" noChangeArrowheads="1"/>
          </p:cNvPicPr>
          <p:nvPr userDrawn="1"/>
        </p:nvPicPr>
        <p:blipFill rotWithShape="1">
          <a:blip r:embed="rId6" cstate="screen">
            <a:extLst>
              <a:ext uri="{28A0092B-C50C-407E-A947-70E740481C1C}">
                <a14:useLocalDpi xmlns:a14="http://schemas.microsoft.com/office/drawing/2010/main"/>
              </a:ext>
            </a:extLst>
          </a:blip>
          <a:srcRect t="4327" b="20827"/>
          <a:stretch/>
        </p:blipFill>
        <p:spPr bwMode="auto">
          <a:xfrm>
            <a:off x="527053" y="4306359"/>
            <a:ext cx="2830319" cy="16801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69113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11" name="Rectangle 10"/>
          <p:cNvSpPr/>
          <p:nvPr userDrawn="1"/>
        </p:nvSpPr>
        <p:spPr>
          <a:xfrm>
            <a:off x="603316" y="461794"/>
            <a:ext cx="11010901" cy="59956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10" name="Picture Placeholder 8"/>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t="18696" b="5665"/>
          <a:stretch/>
        </p:blipFill>
        <p:spPr>
          <a:xfrm>
            <a:off x="603710" y="449706"/>
            <a:ext cx="11010505" cy="6026046"/>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6"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13780686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8" name="Rectangle 7"/>
          <p:cNvSpPr/>
          <p:nvPr userDrawn="1"/>
        </p:nvSpPr>
        <p:spPr>
          <a:xfrm>
            <a:off x="603316" y="461794"/>
            <a:ext cx="11010901" cy="59956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7" name="Picture Placeholder 10"/>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t="16200" b="8498"/>
          <a:stretch/>
        </p:blipFill>
        <p:spPr>
          <a:xfrm>
            <a:off x="614581" y="457200"/>
            <a:ext cx="10999634" cy="5996066"/>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6"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210691790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10" name="Rectangle 9"/>
          <p:cNvSpPr/>
          <p:nvPr userDrawn="1"/>
        </p:nvSpPr>
        <p:spPr>
          <a:xfrm>
            <a:off x="603316" y="461794"/>
            <a:ext cx="11010901" cy="59956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9" name="Picture Placeholder 12"/>
          <p:cNvPicPr>
            <a:picLocks noChangeAspect="1"/>
          </p:cNvPicPr>
          <p:nvPr userDrawn="1"/>
        </p:nvPicPr>
        <p:blipFill rotWithShape="1">
          <a:blip r:embed="rId2" cstate="screen">
            <a:duotone>
              <a:prstClr val="black"/>
              <a:schemeClr val="accent1">
                <a:tint val="45000"/>
                <a:satMod val="400000"/>
              </a:schemeClr>
            </a:duotone>
            <a:alphaModFix amt="50000"/>
            <a:extLst>
              <a:ext uri="{28A0092B-C50C-407E-A947-70E740481C1C}">
                <a14:useLocalDpi xmlns:a14="http://schemas.microsoft.com/office/drawing/2010/main"/>
              </a:ext>
            </a:extLst>
          </a:blip>
          <a:srcRect t="5648" b="18754"/>
          <a:stretch/>
        </p:blipFill>
        <p:spPr>
          <a:xfrm>
            <a:off x="614581" y="449705"/>
            <a:ext cx="10999634" cy="6018552"/>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6"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1468940722"/>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eneric Bins">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15" name="Rectangle 14"/>
          <p:cNvSpPr/>
          <p:nvPr userDrawn="1"/>
        </p:nvSpPr>
        <p:spPr>
          <a:xfrm>
            <a:off x="603316" y="461794"/>
            <a:ext cx="11010901" cy="59956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11" name="Picture Placeholder 4"/>
          <p:cNvPicPr>
            <a:picLocks noChangeAspect="1"/>
          </p:cNvPicPr>
          <p:nvPr userDrawn="1"/>
        </p:nvPicPr>
        <p:blipFill>
          <a:blip r:embed="rId2" cstate="screen">
            <a:duotone>
              <a:prstClr val="black"/>
              <a:schemeClr val="accent2">
                <a:tint val="45000"/>
                <a:satMod val="400000"/>
              </a:schemeClr>
            </a:duotone>
            <a:alphaModFix amt="50000"/>
            <a:extLst>
              <a:ext uri="{28A0092B-C50C-407E-A947-70E740481C1C}">
                <a14:useLocalDpi xmlns:a14="http://schemas.microsoft.com/office/drawing/2010/main"/>
              </a:ext>
            </a:extLst>
          </a:blip>
          <a:srcRect/>
          <a:stretch>
            <a:fillRect/>
          </a:stretch>
        </p:blipFill>
        <p:spPr>
          <a:xfrm>
            <a:off x="590749" y="461795"/>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115912650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topWaste Sign">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9" name="Rectangle 8"/>
          <p:cNvSpPr/>
          <p:nvPr userDrawn="1"/>
        </p:nvSpPr>
        <p:spPr>
          <a:xfrm>
            <a:off x="614581" y="461794"/>
            <a:ext cx="11010901" cy="59956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8" name="Picture Placeholder 18"/>
          <p:cNvPicPr>
            <a:picLocks noChangeAspect="1"/>
          </p:cNvPicPr>
          <p:nvPr userDrawn="1"/>
        </p:nvPicPr>
        <p:blipFill>
          <a:blip r:embed="rId2" cstate="screen">
            <a:alphaModFix amt="50000"/>
            <a:duotone>
              <a:prstClr val="black"/>
              <a:schemeClr val="accent2">
                <a:tint val="45000"/>
                <a:satMod val="400000"/>
              </a:schemeClr>
            </a:duotone>
            <a:extLst>
              <a:ext uri="{28A0092B-C50C-407E-A947-70E740481C1C}">
                <a14:useLocalDpi xmlns:a14="http://schemas.microsoft.com/office/drawing/2010/main"/>
              </a:ext>
            </a:extLst>
          </a:blip>
          <a:srcRect/>
          <a:stretch>
            <a:fillRect/>
          </a:stretch>
        </p:blipFill>
        <p:spPr>
          <a:xfrm>
            <a:off x="614583" y="480886"/>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1586441810"/>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uildings">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12" name="Rectangle 11"/>
          <p:cNvSpPr/>
          <p:nvPr userDrawn="1"/>
        </p:nvSpPr>
        <p:spPr>
          <a:xfrm>
            <a:off x="603316" y="438645"/>
            <a:ext cx="11010901" cy="59956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9" name="Picture Placeholder 20"/>
          <p:cNvPicPr>
            <a:picLocks noChangeAspect="1"/>
          </p:cNvPicPr>
          <p:nvPr userDrawn="1"/>
        </p:nvPicPr>
        <p:blipFill>
          <a:blip r:embed="rId2" cstate="screen">
            <a:duotone>
              <a:prstClr val="black"/>
              <a:schemeClr val="accent2">
                <a:tint val="45000"/>
                <a:satMod val="400000"/>
              </a:schemeClr>
            </a:duotone>
            <a:alphaModFix amt="50000"/>
            <a:extLst>
              <a:ext uri="{28A0092B-C50C-407E-A947-70E740481C1C}">
                <a14:useLocalDpi xmlns:a14="http://schemas.microsoft.com/office/drawing/2010/main"/>
              </a:ext>
            </a:extLst>
          </a:blip>
          <a:srcRect/>
          <a:stretch>
            <a:fillRect/>
          </a:stretch>
        </p:blipFill>
        <p:spPr>
          <a:xfrm>
            <a:off x="614583" y="452279"/>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178513665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uilding / Shipping">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10" name="Rectangle 9"/>
          <p:cNvSpPr/>
          <p:nvPr userDrawn="1"/>
        </p:nvSpPr>
        <p:spPr>
          <a:xfrm>
            <a:off x="603316" y="461794"/>
            <a:ext cx="11010901" cy="599568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8" name="Picture Placeholder 7"/>
          <p:cNvPicPr>
            <a:picLocks noChangeAspect="1"/>
          </p:cNvPicPr>
          <p:nvPr userDrawn="1"/>
        </p:nvPicPr>
        <p:blipFill>
          <a:blip r:embed="rId2" cstate="screen">
            <a:duotone>
              <a:prstClr val="black"/>
              <a:schemeClr val="accent3">
                <a:tint val="45000"/>
                <a:satMod val="400000"/>
              </a:schemeClr>
            </a:duotone>
            <a:alphaModFix amt="50000"/>
            <a:extLst>
              <a:ext uri="{28A0092B-C50C-407E-A947-70E740481C1C}">
                <a14:useLocalDpi xmlns:a14="http://schemas.microsoft.com/office/drawing/2010/main"/>
              </a:ext>
            </a:extLst>
          </a:blip>
          <a:srcRect/>
          <a:stretch>
            <a:fillRect/>
          </a:stretch>
        </p:blipFill>
        <p:spPr>
          <a:xfrm>
            <a:off x="614583" y="471340"/>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110066131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oil">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11" name="Rectangle 10"/>
          <p:cNvSpPr/>
          <p:nvPr userDrawn="1"/>
        </p:nvSpPr>
        <p:spPr>
          <a:xfrm>
            <a:off x="603316" y="461794"/>
            <a:ext cx="11010901" cy="599568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10" name="Picture Placeholder 15"/>
          <p:cNvPicPr>
            <a:picLocks noChangeAspect="1"/>
          </p:cNvPicPr>
          <p:nvPr userDrawn="1"/>
        </p:nvPicPr>
        <p:blipFill>
          <a:blip r:embed="rId2" cstate="screen">
            <a:duotone>
              <a:prstClr val="black"/>
              <a:schemeClr val="accent3">
                <a:tint val="45000"/>
                <a:satMod val="400000"/>
              </a:schemeClr>
            </a:duotone>
            <a:alphaModFix amt="50000"/>
            <a:extLst>
              <a:ext uri="{28A0092B-C50C-407E-A947-70E740481C1C}">
                <a14:useLocalDpi xmlns:a14="http://schemas.microsoft.com/office/drawing/2010/main"/>
              </a:ext>
            </a:extLst>
          </a:blip>
          <a:srcRect/>
          <a:stretch>
            <a:fillRect/>
          </a:stretch>
        </p:blipFill>
        <p:spPr>
          <a:xfrm>
            <a:off x="614583" y="471340"/>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55247341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topWaste Wall">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11" name="Rectangle 10"/>
          <p:cNvSpPr/>
          <p:nvPr userDrawn="1"/>
        </p:nvSpPr>
        <p:spPr>
          <a:xfrm>
            <a:off x="603316" y="461794"/>
            <a:ext cx="11010901" cy="599568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10" name="Picture Placeholder 11"/>
          <p:cNvPicPr>
            <a:picLocks noChangeAspect="1"/>
          </p:cNvPicPr>
          <p:nvPr userDrawn="1"/>
        </p:nvPicPr>
        <p:blipFill>
          <a:blip r:embed="rId2" cstate="screen">
            <a:alphaModFix amt="50000"/>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a:xfrm>
            <a:off x="614583" y="471340"/>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55941292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andscape">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9" name="Rectangle 8"/>
          <p:cNvSpPr/>
          <p:nvPr userDrawn="1"/>
        </p:nvSpPr>
        <p:spPr>
          <a:xfrm>
            <a:off x="603316" y="461794"/>
            <a:ext cx="11010901" cy="599568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8" name="Picture Placeholder 7"/>
          <p:cNvPicPr>
            <a:picLocks noChangeAspect="1"/>
          </p:cNvPicPr>
          <p:nvPr userDrawn="1"/>
        </p:nvPicPr>
        <p:blipFill>
          <a:blip r:embed="rId2" cstate="screen">
            <a:duotone>
              <a:prstClr val="black"/>
              <a:schemeClr val="accent4">
                <a:tint val="45000"/>
                <a:satMod val="400000"/>
              </a:schemeClr>
            </a:duotone>
            <a:alphaModFix amt="50000"/>
            <a:extLst>
              <a:ext uri="{28A0092B-C50C-407E-A947-70E740481C1C}">
                <a14:useLocalDpi xmlns:a14="http://schemas.microsoft.com/office/drawing/2010/main"/>
              </a:ext>
            </a:extLst>
          </a:blip>
          <a:srcRect/>
          <a:stretch>
            <a:fillRect/>
          </a:stretch>
        </p:blipFill>
        <p:spPr>
          <a:xfrm>
            <a:off x="614583" y="471340"/>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8435389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ood">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10" name="Rectangle 9"/>
          <p:cNvSpPr/>
          <p:nvPr userDrawn="1"/>
        </p:nvSpPr>
        <p:spPr>
          <a:xfrm>
            <a:off x="603316" y="461794"/>
            <a:ext cx="11010901" cy="599568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9" name="Picture Placeholder 9"/>
          <p:cNvPicPr>
            <a:picLocks noChangeAspect="1"/>
          </p:cNvPicPr>
          <p:nvPr userDrawn="1"/>
        </p:nvPicPr>
        <p:blipFill>
          <a:blip r:embed="rId2" cstate="screen">
            <a:alphaModFix amt="50000"/>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a:xfrm>
            <a:off x="603315" y="471340"/>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50006107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arden">
    <p:spTree>
      <p:nvGrpSpPr>
        <p:cNvPr id="1" name=""/>
        <p:cNvGrpSpPr/>
        <p:nvPr/>
      </p:nvGrpSpPr>
      <p:grpSpPr>
        <a:xfrm>
          <a:off x="0" y="0"/>
          <a:ext cx="0" cy="0"/>
          <a:chOff x="0" y="0"/>
          <a:chExt cx="0" cy="0"/>
        </a:xfrm>
      </p:grpSpPr>
      <p:sp>
        <p:nvSpPr>
          <p:cNvPr id="3" name="Rectangle 2"/>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10" name="Rectangle 9"/>
          <p:cNvSpPr/>
          <p:nvPr userDrawn="1"/>
        </p:nvSpPr>
        <p:spPr>
          <a:xfrm>
            <a:off x="603316" y="461794"/>
            <a:ext cx="11010901" cy="599568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8" name="Picture Placeholder 11"/>
          <p:cNvPicPr>
            <a:picLocks noChangeAspect="1"/>
          </p:cNvPicPr>
          <p:nvPr userDrawn="1"/>
        </p:nvPicPr>
        <p:blipFill>
          <a:blip r:embed="rId2" cstate="screen">
            <a:alphaModFix amt="50000"/>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a:xfrm>
            <a:off x="614583" y="471340"/>
            <a:ext cx="11010505" cy="5976594"/>
          </a:xfrm>
          <a:prstGeom prst="rect">
            <a:avLst/>
          </a:prstGeom>
        </p:spPr>
      </p:pic>
      <p:sp>
        <p:nvSpPr>
          <p:cNvPr id="5" name="Text Placeholder 5"/>
          <p:cNvSpPr>
            <a:spLocks noGrp="1"/>
          </p:cNvSpPr>
          <p:nvPr>
            <p:ph type="body" sz="quarter" idx="11" hasCustomPrompt="1"/>
          </p:nvPr>
        </p:nvSpPr>
        <p:spPr>
          <a:xfrm>
            <a:off x="603317" y="1267752"/>
            <a:ext cx="11010901" cy="1139825"/>
          </a:xfrm>
          <a:prstGeom prst="rect">
            <a:avLst/>
          </a:prstGeom>
          <a:solidFill>
            <a:schemeClr val="tx1">
              <a:alpha val="71000"/>
            </a:schemeClr>
          </a:solidFill>
        </p:spPr>
        <p:txBody>
          <a:bodyPr anchor="ctr" anchorCtr="0">
            <a:normAutofit/>
          </a:bodyPr>
          <a:lstStyle>
            <a:lvl1pPr marL="0" indent="0" algn="ctr">
              <a:buNone/>
              <a:defRPr sz="4000" baseline="0">
                <a:solidFill>
                  <a:schemeClr val="bg1"/>
                </a:solidFill>
                <a:latin typeface="Rockwell" panose="02060603020205020403" pitchFamily="18" charset="0"/>
                <a:ea typeface="Rockwell" charset="0"/>
                <a:cs typeface="Rockwell" charset="0"/>
              </a:defRPr>
            </a:lvl1pPr>
          </a:lstStyle>
          <a:p>
            <a:pPr lvl="0"/>
            <a:r>
              <a:rPr lang="en-US" dirty="0"/>
              <a:t>Section Title</a:t>
            </a:r>
          </a:p>
        </p:txBody>
      </p:sp>
      <p:sp>
        <p:nvSpPr>
          <p:cNvPr id="7" name="Text Placeholder 7"/>
          <p:cNvSpPr>
            <a:spLocks noGrp="1"/>
          </p:cNvSpPr>
          <p:nvPr>
            <p:ph type="body" sz="quarter" idx="12" hasCustomPrompt="1"/>
          </p:nvPr>
        </p:nvSpPr>
        <p:spPr>
          <a:xfrm>
            <a:off x="1054510" y="2683244"/>
            <a:ext cx="10130651" cy="520743"/>
          </a:xfrm>
          <a:prstGeom prst="rect">
            <a:avLst/>
          </a:prstGeom>
        </p:spPr>
        <p:txBody>
          <a:bodyPr>
            <a:normAutofit/>
          </a:bodyPr>
          <a:lstStyle>
            <a:lvl1pPr marL="0" indent="0" algn="ctr">
              <a:buNone/>
              <a:defRPr sz="2400">
                <a:solidFill>
                  <a:schemeClr val="bg1"/>
                </a:solidFill>
                <a:latin typeface="Calibri" panose="020F0502020204030204" pitchFamily="34" charset="0"/>
                <a:ea typeface="Open Sans" charset="0"/>
                <a:cs typeface="Open Sans" charset="0"/>
              </a:defRPr>
            </a:lvl1pPr>
          </a:lstStyle>
          <a:p>
            <a:pPr lvl="0"/>
            <a:r>
              <a:rPr lang="en-US" dirty="0" err="1"/>
              <a:t>Subheader</a:t>
            </a:r>
            <a:endParaRPr lang="en-US" dirty="0"/>
          </a:p>
        </p:txBody>
      </p:sp>
    </p:spTree>
    <p:extLst>
      <p:ext uri="{BB962C8B-B14F-4D97-AF65-F5344CB8AC3E}">
        <p14:creationId xmlns:p14="http://schemas.microsoft.com/office/powerpoint/2010/main" val="36312730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emf"/><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theme" Target="../theme/theme2.xml"/><Relationship Id="rId4"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1.png"/><Relationship Id="rId5" Type="http://schemas.openxmlformats.org/officeDocument/2006/relationships/theme" Target="../theme/theme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4.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tile tx="0" ty="0" sx="50000" sy="50000" flip="none" algn="tl"/>
        </a:blipFill>
        <a:effectLst/>
      </p:bgPr>
    </p:bg>
    <p:spTree>
      <p:nvGrpSpPr>
        <p:cNvPr id="1" name=""/>
        <p:cNvGrpSpPr/>
        <p:nvPr/>
      </p:nvGrpSpPr>
      <p:grpSpPr>
        <a:xfrm>
          <a:off x="0" y="0"/>
          <a:ext cx="0" cy="0"/>
          <a:chOff x="0" y="0"/>
          <a:chExt cx="0" cy="0"/>
        </a:xfrm>
      </p:grpSpPr>
      <p:sp>
        <p:nvSpPr>
          <p:cNvPr id="8" name="Rectangle 7"/>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23" name="Title Placeholder 22"/>
          <p:cNvSpPr>
            <a:spLocks noGrp="1"/>
          </p:cNvSpPr>
          <p:nvPr>
            <p:ph type="title"/>
          </p:nvPr>
        </p:nvSpPr>
        <p:spPr>
          <a:xfrm>
            <a:off x="603317" y="365126"/>
            <a:ext cx="11111059" cy="605836"/>
          </a:xfrm>
          <a:prstGeom prst="rect">
            <a:avLst/>
          </a:prstGeom>
        </p:spPr>
        <p:txBody>
          <a:bodyPr vert="horz" lIns="91440" tIns="45720" rIns="91440" bIns="45720" rtlCol="0" anchor="ctr">
            <a:normAutofit/>
          </a:bodyPr>
          <a:lstStyle/>
          <a:p>
            <a:r>
              <a:rPr lang="en-US" dirty="0"/>
              <a:t>Title</a:t>
            </a:r>
          </a:p>
        </p:txBody>
      </p:sp>
      <p:sp>
        <p:nvSpPr>
          <p:cNvPr id="6" name="Rectangle 5"/>
          <p:cNvSpPr/>
          <p:nvPr userDrawn="1"/>
        </p:nvSpPr>
        <p:spPr>
          <a:xfrm>
            <a:off x="243840" y="6221692"/>
            <a:ext cx="11704320" cy="461914"/>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TextBox 8"/>
          <p:cNvSpPr txBox="1"/>
          <p:nvPr userDrawn="1"/>
        </p:nvSpPr>
        <p:spPr>
          <a:xfrm>
            <a:off x="11184874" y="6308188"/>
            <a:ext cx="662732" cy="307777"/>
          </a:xfrm>
          <a:prstGeom prst="rect">
            <a:avLst/>
          </a:prstGeom>
          <a:noFill/>
          <a:effectLst/>
        </p:spPr>
        <p:txBody>
          <a:bodyPr wrap="square" rtlCol="0">
            <a:spAutoFit/>
          </a:bodyPr>
          <a:lstStyle/>
          <a:p>
            <a:pPr algn="r"/>
            <a:fld id="{A5E8C57B-B956-C74D-A356-53B0FA9B7CE8}" type="slidenum">
              <a:rPr lang="en-US" sz="1400" smtClean="0">
                <a:solidFill>
                  <a:schemeClr val="bg1">
                    <a:alpha val="50000"/>
                  </a:schemeClr>
                </a:solidFill>
                <a:effectLst/>
                <a:latin typeface="Rockwell" panose="02060603020205020403" pitchFamily="18" charset="0"/>
                <a:ea typeface="Rockwell" charset="0"/>
                <a:cs typeface="Rockwell" charset="0"/>
              </a:rPr>
              <a:pPr algn="r"/>
              <a:t>‹#›</a:t>
            </a:fld>
            <a:endParaRPr lang="en-US" sz="1400" dirty="0">
              <a:solidFill>
                <a:schemeClr val="bg1">
                  <a:alpha val="50000"/>
                </a:schemeClr>
              </a:solidFill>
              <a:effectLst/>
              <a:latin typeface="Rockwell" panose="02060603020205020403" pitchFamily="18" charset="0"/>
              <a:ea typeface="Rockwell" charset="0"/>
              <a:cs typeface="Rockwell" charset="0"/>
            </a:endParaRPr>
          </a:p>
        </p:txBody>
      </p:sp>
      <p:sp>
        <p:nvSpPr>
          <p:cNvPr id="2" name="Footer Placeholder 1"/>
          <p:cNvSpPr>
            <a:spLocks noGrp="1"/>
          </p:cNvSpPr>
          <p:nvPr>
            <p:ph type="ftr" sz="quarter" idx="3"/>
          </p:nvPr>
        </p:nvSpPr>
        <p:spPr>
          <a:xfrm>
            <a:off x="4462025" y="6263575"/>
            <a:ext cx="6898821" cy="365125"/>
          </a:xfrm>
          <a:prstGeom prst="rect">
            <a:avLst/>
          </a:prstGeom>
        </p:spPr>
        <p:txBody>
          <a:bodyPr vert="horz" lIns="91440" tIns="45720" rIns="91440" bIns="45720" rtlCol="0" anchor="ctr"/>
          <a:lstStyle>
            <a:lvl1pPr algn="l">
              <a:defRPr sz="1200">
                <a:solidFill>
                  <a:schemeClr val="bg1"/>
                </a:solidFill>
              </a:defRPr>
            </a:lvl1pPr>
          </a:lstStyle>
          <a:p>
            <a:pPr algn="r"/>
            <a:r>
              <a:rPr lang="en-US" dirty="0"/>
              <a:t>Product Decisions</a:t>
            </a:r>
          </a:p>
        </p:txBody>
      </p:sp>
      <p:sp>
        <p:nvSpPr>
          <p:cNvPr id="3" name="Text Placeholder 2"/>
          <p:cNvSpPr>
            <a:spLocks noGrp="1"/>
          </p:cNvSpPr>
          <p:nvPr>
            <p:ph type="body" idx="1"/>
          </p:nvPr>
        </p:nvSpPr>
        <p:spPr>
          <a:xfrm>
            <a:off x="603317" y="1095167"/>
            <a:ext cx="11111059" cy="4874314"/>
          </a:xfrm>
          <a:prstGeom prst="rect">
            <a:avLst/>
          </a:prstGeom>
        </p:spPr>
        <p:txBody>
          <a:bodyPr vert="horz" lIns="91440" tIns="45720" rIns="91440" bIns="182880" rtlCol="0">
            <a:normAutofit/>
          </a:bodyPr>
          <a:lstStyle/>
          <a:p>
            <a:pPr lvl="0"/>
            <a:r>
              <a:rPr lang="en-US" dirty="0"/>
              <a:t>Click to edit Master text styles if it happens to wrap to a second line</a:t>
            </a:r>
          </a:p>
          <a:p>
            <a:pPr lvl="0"/>
            <a:r>
              <a:rPr lang="en-US" dirty="0"/>
              <a:t>Second Level</a:t>
            </a:r>
          </a:p>
          <a:p>
            <a:pPr lvl="0"/>
            <a:r>
              <a:rPr lang="en-US" dirty="0"/>
              <a:t>Third Point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Picture 3"/>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424928" y="6323409"/>
            <a:ext cx="796772" cy="293256"/>
          </a:xfrm>
          <a:prstGeom prst="rect">
            <a:avLst/>
          </a:prstGeom>
          <a:noFill/>
          <a:ln>
            <a:noFill/>
          </a:ln>
        </p:spPr>
      </p:pic>
    </p:spTree>
    <p:extLst>
      <p:ext uri="{BB962C8B-B14F-4D97-AF65-F5344CB8AC3E}">
        <p14:creationId xmlns:p14="http://schemas.microsoft.com/office/powerpoint/2010/main" val="982936784"/>
      </p:ext>
    </p:extLst>
  </p:cSld>
  <p:clrMap bg1="lt1" tx1="dk1" bg2="lt2" tx2="dk2" accent1="accent1" accent2="accent2" accent3="accent3" accent4="accent4" accent5="accent5" accent6="accent6" hlink="hlink" folHlink="folHlink"/>
  <p:sldLayoutIdLst>
    <p:sldLayoutId id="2147483695" r:id="rId1"/>
    <p:sldLayoutId id="2147483709" r:id="rId2"/>
    <p:sldLayoutId id="2147483710" r:id="rId3"/>
    <p:sldLayoutId id="2147483728" r:id="rId4"/>
  </p:sldLayoutIdLst>
  <p:transition advClick="0">
    <p:fade/>
  </p:transition>
  <p:hf sldNum="0" hdr="0" ftr="0" dt="0"/>
  <p:txStyles>
    <p:titleStyle>
      <a:lvl1pPr algn="l" defTabSz="914384" rtl="0" eaLnBrk="1" latinLnBrk="0" hangingPunct="1">
        <a:lnSpc>
          <a:spcPct val="90000"/>
        </a:lnSpc>
        <a:spcBef>
          <a:spcPct val="0"/>
        </a:spcBef>
        <a:buNone/>
        <a:defRPr sz="2600" kern="1200">
          <a:solidFill>
            <a:schemeClr val="accent1"/>
          </a:solidFill>
          <a:latin typeface="Rockwell" panose="02060603020205020403" pitchFamily="18" charset="0"/>
          <a:ea typeface="Rockwell" panose="02060603020205020403" pitchFamily="18" charset="0"/>
          <a:cs typeface="Rockwell" panose="02060603020205020403" pitchFamily="18" charset="0"/>
        </a:defRPr>
      </a:lvl1pPr>
    </p:titleStyle>
    <p:bodyStyle>
      <a:lvl1pPr marL="274315" indent="-274315" algn="l" defTabSz="914384" rtl="0" eaLnBrk="1" latinLnBrk="0" hangingPunct="1">
        <a:lnSpc>
          <a:spcPct val="100000"/>
        </a:lnSpc>
        <a:spcBef>
          <a:spcPts val="600"/>
        </a:spcBef>
        <a:spcAft>
          <a:spcPts val="600"/>
        </a:spcAft>
        <a:buFont typeface="Arial" charset="0"/>
        <a:buChar char="•"/>
        <a:defRPr sz="2200" kern="1200" baseline="0">
          <a:solidFill>
            <a:schemeClr val="accent4"/>
          </a:solidFill>
          <a:latin typeface="Rockwell" panose="02060603020205020403" pitchFamily="18" charset="0"/>
          <a:ea typeface="Rockwell" panose="02060603020205020403" pitchFamily="18" charset="0"/>
          <a:cs typeface="Rockwell" panose="02060603020205020403" pitchFamily="18" charset="0"/>
        </a:defRPr>
      </a:lvl1pPr>
      <a:lvl2pPr marL="800087" indent="-342895" algn="l" defTabSz="914384" rtl="0" eaLnBrk="1" latinLnBrk="0" hangingPunct="1">
        <a:lnSpc>
          <a:spcPct val="90000"/>
        </a:lnSpc>
        <a:spcBef>
          <a:spcPts val="501"/>
        </a:spcBef>
        <a:buSzPct val="75000"/>
        <a:buFont typeface="Wingdings" charset="2"/>
        <a:buChar char="§"/>
        <a:defRPr sz="2000" kern="1200">
          <a:solidFill>
            <a:schemeClr val="tx1"/>
          </a:solidFill>
          <a:latin typeface="Calibri" panose="020F0502020204030204" pitchFamily="34" charset="0"/>
          <a:ea typeface="Open Sans" charset="0"/>
          <a:cs typeface="Open Sans" charset="0"/>
        </a:defRPr>
      </a:lvl2pPr>
      <a:lvl3pPr marL="1257279" indent="-342895" algn="l" defTabSz="914384" rtl="0" eaLnBrk="1" latinLnBrk="0" hangingPunct="1">
        <a:lnSpc>
          <a:spcPct val="90000"/>
        </a:lnSpc>
        <a:spcBef>
          <a:spcPts val="501"/>
        </a:spcBef>
        <a:buFont typeface="Arial" charset="0"/>
        <a:buChar char="•"/>
        <a:defRPr sz="2000" kern="1200" baseline="0">
          <a:solidFill>
            <a:schemeClr val="tx1"/>
          </a:solidFill>
          <a:latin typeface="Calibri" panose="020F0502020204030204" pitchFamily="34" charset="0"/>
          <a:ea typeface="Open Sans" charset="0"/>
          <a:cs typeface="Open Sans" charset="0"/>
        </a:defRPr>
      </a:lvl3pPr>
      <a:lvl4pPr marL="1657321" indent="-285745" algn="l" defTabSz="914384" rtl="0" eaLnBrk="1" latinLnBrk="0" hangingPunct="1">
        <a:lnSpc>
          <a:spcPct val="90000"/>
        </a:lnSpc>
        <a:spcBef>
          <a:spcPts val="501"/>
        </a:spcBef>
        <a:buFont typeface="Arial" charset="0"/>
        <a:buChar char="•"/>
        <a:defRPr sz="1600" kern="1200">
          <a:solidFill>
            <a:schemeClr val="tx1"/>
          </a:solidFill>
          <a:latin typeface="Calibri" panose="020F0502020204030204" pitchFamily="34" charset="0"/>
          <a:ea typeface="Open Sans" charset="0"/>
          <a:cs typeface="Open Sans" charset="0"/>
        </a:defRPr>
      </a:lvl4pPr>
      <a:lvl5pPr marL="2114513" indent="-285745" algn="l" defTabSz="914384" rtl="0" eaLnBrk="1" latinLnBrk="0" hangingPunct="1">
        <a:lnSpc>
          <a:spcPct val="90000"/>
        </a:lnSpc>
        <a:spcBef>
          <a:spcPts val="501"/>
        </a:spcBef>
        <a:buFont typeface="Arial" charset="0"/>
        <a:buChar char="•"/>
        <a:defRPr sz="1600" kern="1200">
          <a:solidFill>
            <a:schemeClr val="tx1"/>
          </a:solidFill>
          <a:latin typeface="Calibri" panose="020F0502020204030204" pitchFamily="34" charset="0"/>
          <a:ea typeface="Open Sans" charset="0"/>
          <a:cs typeface="Open Sans" charset="0"/>
        </a:defRPr>
      </a:lvl5pPr>
      <a:lvl6pPr marL="2514556"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6pPr>
      <a:lvl7pPr marL="2971748"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7pPr>
      <a:lvl8pPr marL="3428940"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8pPr>
      <a:lvl9pPr marL="3886132"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4" rtl="0" eaLnBrk="1" latinLnBrk="0" hangingPunct="1">
        <a:defRPr sz="1800" kern="1200">
          <a:solidFill>
            <a:schemeClr val="tx1"/>
          </a:solidFill>
          <a:latin typeface="+mn-lt"/>
          <a:ea typeface="+mn-ea"/>
          <a:cs typeface="+mn-cs"/>
        </a:defRPr>
      </a:lvl1pPr>
      <a:lvl2pPr marL="457192" algn="l" defTabSz="914384" rtl="0" eaLnBrk="1" latinLnBrk="0" hangingPunct="1">
        <a:defRPr sz="1800" kern="1200">
          <a:solidFill>
            <a:schemeClr val="tx1"/>
          </a:solidFill>
          <a:latin typeface="+mn-lt"/>
          <a:ea typeface="+mn-ea"/>
          <a:cs typeface="+mn-cs"/>
        </a:defRPr>
      </a:lvl2pPr>
      <a:lvl3pPr marL="914384" algn="l" defTabSz="914384" rtl="0" eaLnBrk="1" latinLnBrk="0" hangingPunct="1">
        <a:defRPr sz="1800" kern="1200">
          <a:solidFill>
            <a:schemeClr val="tx1"/>
          </a:solidFill>
          <a:latin typeface="+mn-lt"/>
          <a:ea typeface="+mn-ea"/>
          <a:cs typeface="+mn-cs"/>
        </a:defRPr>
      </a:lvl3pPr>
      <a:lvl4pPr marL="1371576" algn="l" defTabSz="914384" rtl="0" eaLnBrk="1" latinLnBrk="0" hangingPunct="1">
        <a:defRPr sz="1800" kern="1200">
          <a:solidFill>
            <a:schemeClr val="tx1"/>
          </a:solidFill>
          <a:latin typeface="+mn-lt"/>
          <a:ea typeface="+mn-ea"/>
          <a:cs typeface="+mn-cs"/>
        </a:defRPr>
      </a:lvl4pPr>
      <a:lvl5pPr marL="1828768" algn="l" defTabSz="914384" rtl="0" eaLnBrk="1" latinLnBrk="0" hangingPunct="1">
        <a:defRPr sz="1800" kern="1200">
          <a:solidFill>
            <a:schemeClr val="tx1"/>
          </a:solidFill>
          <a:latin typeface="+mn-lt"/>
          <a:ea typeface="+mn-ea"/>
          <a:cs typeface="+mn-cs"/>
        </a:defRPr>
      </a:lvl5pPr>
      <a:lvl6pPr marL="2285960" algn="l" defTabSz="914384" rtl="0" eaLnBrk="1" latinLnBrk="0" hangingPunct="1">
        <a:defRPr sz="1800" kern="1200">
          <a:solidFill>
            <a:schemeClr val="tx1"/>
          </a:solidFill>
          <a:latin typeface="+mn-lt"/>
          <a:ea typeface="+mn-ea"/>
          <a:cs typeface="+mn-cs"/>
        </a:defRPr>
      </a:lvl6pPr>
      <a:lvl7pPr marL="2743152" algn="l" defTabSz="914384" rtl="0" eaLnBrk="1" latinLnBrk="0" hangingPunct="1">
        <a:defRPr sz="1800" kern="1200">
          <a:solidFill>
            <a:schemeClr val="tx1"/>
          </a:solidFill>
          <a:latin typeface="+mn-lt"/>
          <a:ea typeface="+mn-ea"/>
          <a:cs typeface="+mn-cs"/>
        </a:defRPr>
      </a:lvl7pPr>
      <a:lvl8pPr marL="3200344" algn="l" defTabSz="914384" rtl="0" eaLnBrk="1" latinLnBrk="0" hangingPunct="1">
        <a:defRPr sz="1800" kern="1200">
          <a:solidFill>
            <a:schemeClr val="tx1"/>
          </a:solidFill>
          <a:latin typeface="+mn-lt"/>
          <a:ea typeface="+mn-ea"/>
          <a:cs typeface="+mn-cs"/>
        </a:defRPr>
      </a:lvl8pPr>
      <a:lvl9pPr marL="3657536" algn="l" defTabSz="914384"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tile tx="0" ty="0" sx="50000" sy="50000" flip="none" algn="tl"/>
        </a:blipFill>
        <a:effectLst/>
      </p:bgPr>
    </p:bg>
    <p:spTree>
      <p:nvGrpSpPr>
        <p:cNvPr id="1" name=""/>
        <p:cNvGrpSpPr/>
        <p:nvPr/>
      </p:nvGrpSpPr>
      <p:grpSpPr>
        <a:xfrm>
          <a:off x="0" y="0"/>
          <a:ext cx="0" cy="0"/>
          <a:chOff x="0" y="0"/>
          <a:chExt cx="0" cy="0"/>
        </a:xfrm>
      </p:grpSpPr>
      <p:sp>
        <p:nvSpPr>
          <p:cNvPr id="8" name="Rectangle 7"/>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23" name="Title Placeholder 22"/>
          <p:cNvSpPr>
            <a:spLocks noGrp="1"/>
          </p:cNvSpPr>
          <p:nvPr>
            <p:ph type="title"/>
          </p:nvPr>
        </p:nvSpPr>
        <p:spPr>
          <a:xfrm>
            <a:off x="603317" y="365126"/>
            <a:ext cx="11111059" cy="605836"/>
          </a:xfrm>
          <a:prstGeom prst="rect">
            <a:avLst/>
          </a:prstGeom>
        </p:spPr>
        <p:txBody>
          <a:bodyPr vert="horz" lIns="91440" tIns="45720" rIns="91440" bIns="45720" rtlCol="0" anchor="ctr">
            <a:normAutofit/>
          </a:bodyPr>
          <a:lstStyle/>
          <a:p>
            <a:r>
              <a:rPr lang="en-US" dirty="0"/>
              <a:t>Title</a:t>
            </a:r>
          </a:p>
        </p:txBody>
      </p:sp>
      <p:sp>
        <p:nvSpPr>
          <p:cNvPr id="6" name="Rectangle 5"/>
          <p:cNvSpPr/>
          <p:nvPr userDrawn="1"/>
        </p:nvSpPr>
        <p:spPr>
          <a:xfrm>
            <a:off x="243840" y="6221692"/>
            <a:ext cx="11704320" cy="461914"/>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TextBox 8"/>
          <p:cNvSpPr txBox="1"/>
          <p:nvPr userDrawn="1"/>
        </p:nvSpPr>
        <p:spPr>
          <a:xfrm>
            <a:off x="11184874" y="6308188"/>
            <a:ext cx="662732" cy="307777"/>
          </a:xfrm>
          <a:prstGeom prst="rect">
            <a:avLst/>
          </a:prstGeom>
          <a:noFill/>
          <a:effectLst/>
        </p:spPr>
        <p:txBody>
          <a:bodyPr wrap="square" rtlCol="0">
            <a:spAutoFit/>
          </a:bodyPr>
          <a:lstStyle/>
          <a:p>
            <a:pPr algn="r"/>
            <a:fld id="{A5E8C57B-B956-C74D-A356-53B0FA9B7CE8}" type="slidenum">
              <a:rPr lang="en-US" sz="1400" smtClean="0">
                <a:solidFill>
                  <a:schemeClr val="bg1">
                    <a:alpha val="50000"/>
                  </a:schemeClr>
                </a:solidFill>
                <a:effectLst/>
                <a:latin typeface="Rockwell" panose="02060603020205020403" pitchFamily="18" charset="0"/>
                <a:ea typeface="Rockwell" charset="0"/>
                <a:cs typeface="Rockwell" charset="0"/>
              </a:rPr>
              <a:pPr algn="r"/>
              <a:t>‹#›</a:t>
            </a:fld>
            <a:endParaRPr lang="en-US" sz="1400" dirty="0">
              <a:solidFill>
                <a:schemeClr val="bg1">
                  <a:alpha val="50000"/>
                </a:schemeClr>
              </a:solidFill>
              <a:effectLst/>
              <a:latin typeface="Rockwell" panose="02060603020205020403" pitchFamily="18" charset="0"/>
              <a:ea typeface="Rockwell" charset="0"/>
              <a:cs typeface="Rockwell" charset="0"/>
            </a:endParaRPr>
          </a:p>
        </p:txBody>
      </p:sp>
      <p:sp>
        <p:nvSpPr>
          <p:cNvPr id="2" name="Footer Placeholder 1"/>
          <p:cNvSpPr>
            <a:spLocks noGrp="1"/>
          </p:cNvSpPr>
          <p:nvPr>
            <p:ph type="ftr" sz="quarter" idx="3"/>
          </p:nvPr>
        </p:nvSpPr>
        <p:spPr>
          <a:xfrm>
            <a:off x="4462025" y="6263575"/>
            <a:ext cx="6898821" cy="365125"/>
          </a:xfrm>
          <a:prstGeom prst="rect">
            <a:avLst/>
          </a:prstGeom>
        </p:spPr>
        <p:txBody>
          <a:bodyPr vert="horz" lIns="91440" tIns="45720" rIns="91440" bIns="45720" rtlCol="0" anchor="ctr"/>
          <a:lstStyle>
            <a:lvl1pPr algn="l">
              <a:defRPr sz="1200">
                <a:solidFill>
                  <a:schemeClr val="bg1"/>
                </a:solidFill>
              </a:defRPr>
            </a:lvl1pPr>
          </a:lstStyle>
          <a:p>
            <a:pPr algn="r"/>
            <a:r>
              <a:rPr lang="en-US" dirty="0"/>
              <a:t>Product Decisions</a:t>
            </a:r>
          </a:p>
        </p:txBody>
      </p:sp>
      <p:sp>
        <p:nvSpPr>
          <p:cNvPr id="3" name="Text Placeholder 2"/>
          <p:cNvSpPr>
            <a:spLocks noGrp="1"/>
          </p:cNvSpPr>
          <p:nvPr>
            <p:ph type="body" idx="1"/>
          </p:nvPr>
        </p:nvSpPr>
        <p:spPr>
          <a:xfrm>
            <a:off x="603317" y="1095167"/>
            <a:ext cx="11111059" cy="4874314"/>
          </a:xfrm>
          <a:prstGeom prst="rect">
            <a:avLst/>
          </a:prstGeom>
        </p:spPr>
        <p:txBody>
          <a:bodyPr vert="horz" lIns="91440" tIns="45720" rIns="91440" bIns="182880" rtlCol="0">
            <a:normAutofit/>
          </a:bodyPr>
          <a:lstStyle/>
          <a:p>
            <a:pPr lvl="0"/>
            <a:r>
              <a:rPr lang="en-US" dirty="0"/>
              <a:t>Click to edit Master text styles if it happens to wrap to a second line</a:t>
            </a:r>
          </a:p>
          <a:p>
            <a:pPr lvl="0"/>
            <a:r>
              <a:rPr lang="en-US" dirty="0"/>
              <a:t>Second Level</a:t>
            </a:r>
          </a:p>
          <a:p>
            <a:pPr lvl="0"/>
            <a:r>
              <a:rPr lang="en-US" dirty="0"/>
              <a:t>Third Point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Picture 3"/>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424928" y="6323409"/>
            <a:ext cx="796772" cy="293256"/>
          </a:xfrm>
          <a:prstGeom prst="rect">
            <a:avLst/>
          </a:prstGeom>
          <a:noFill/>
          <a:ln>
            <a:noFill/>
          </a:ln>
        </p:spPr>
      </p:pic>
    </p:spTree>
    <p:extLst>
      <p:ext uri="{BB962C8B-B14F-4D97-AF65-F5344CB8AC3E}">
        <p14:creationId xmlns:p14="http://schemas.microsoft.com/office/powerpoint/2010/main" val="1889947178"/>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Lst>
  <p:transition advClick="0">
    <p:fade/>
  </p:transition>
  <p:hf sldNum="0" hdr="0" ftr="0" dt="0"/>
  <p:txStyles>
    <p:titleStyle>
      <a:lvl1pPr algn="l" defTabSz="914384" rtl="0" eaLnBrk="1" latinLnBrk="0" hangingPunct="1">
        <a:lnSpc>
          <a:spcPct val="90000"/>
        </a:lnSpc>
        <a:spcBef>
          <a:spcPct val="0"/>
        </a:spcBef>
        <a:buNone/>
        <a:defRPr sz="2600" kern="1200">
          <a:solidFill>
            <a:schemeClr val="accent3"/>
          </a:solidFill>
          <a:latin typeface="Rockwell" panose="02060603020205020403" pitchFamily="18" charset="0"/>
          <a:ea typeface="Rockwell" panose="02060603020205020403" pitchFamily="18" charset="0"/>
          <a:cs typeface="Rockwell" panose="02060603020205020403" pitchFamily="18" charset="0"/>
        </a:defRPr>
      </a:lvl1pPr>
    </p:titleStyle>
    <p:bodyStyle>
      <a:lvl1pPr marL="274315" indent="-274315" algn="l" defTabSz="914384" rtl="0" eaLnBrk="1" latinLnBrk="0" hangingPunct="1">
        <a:lnSpc>
          <a:spcPct val="100000"/>
        </a:lnSpc>
        <a:spcBef>
          <a:spcPts val="600"/>
        </a:spcBef>
        <a:spcAft>
          <a:spcPts val="600"/>
        </a:spcAft>
        <a:buFont typeface="Arial" charset="0"/>
        <a:buChar char="•"/>
        <a:defRPr sz="2200" kern="1200" baseline="0">
          <a:solidFill>
            <a:schemeClr val="accent2"/>
          </a:solidFill>
          <a:latin typeface="Rockwell" panose="02060603020205020403" pitchFamily="18" charset="0"/>
          <a:ea typeface="Rockwell" panose="02060603020205020403" pitchFamily="18" charset="0"/>
          <a:cs typeface="Rockwell" panose="02060603020205020403" pitchFamily="18" charset="0"/>
        </a:defRPr>
      </a:lvl1pPr>
      <a:lvl2pPr marL="800087" indent="-342895" algn="l" defTabSz="914384" rtl="0" eaLnBrk="1" latinLnBrk="0" hangingPunct="1">
        <a:lnSpc>
          <a:spcPct val="90000"/>
        </a:lnSpc>
        <a:spcBef>
          <a:spcPts val="501"/>
        </a:spcBef>
        <a:buSzPct val="75000"/>
        <a:buFont typeface="Wingdings" charset="2"/>
        <a:buChar char="§"/>
        <a:defRPr sz="2000" kern="1200">
          <a:solidFill>
            <a:schemeClr val="tx1"/>
          </a:solidFill>
          <a:latin typeface="Calibri" panose="020F0502020204030204" pitchFamily="34" charset="0"/>
          <a:ea typeface="Open Sans" charset="0"/>
          <a:cs typeface="Open Sans" charset="0"/>
        </a:defRPr>
      </a:lvl2pPr>
      <a:lvl3pPr marL="1257279" indent="-342895" algn="l" defTabSz="914384" rtl="0" eaLnBrk="1" latinLnBrk="0" hangingPunct="1">
        <a:lnSpc>
          <a:spcPct val="90000"/>
        </a:lnSpc>
        <a:spcBef>
          <a:spcPts val="501"/>
        </a:spcBef>
        <a:buFont typeface="Arial" charset="0"/>
        <a:buChar char="•"/>
        <a:defRPr sz="2000" kern="1200" baseline="0">
          <a:solidFill>
            <a:schemeClr val="tx1"/>
          </a:solidFill>
          <a:latin typeface="Calibri" panose="020F0502020204030204" pitchFamily="34" charset="0"/>
          <a:ea typeface="Open Sans" charset="0"/>
          <a:cs typeface="Open Sans" charset="0"/>
        </a:defRPr>
      </a:lvl3pPr>
      <a:lvl4pPr marL="1657321" indent="-285745" algn="l" defTabSz="914384" rtl="0" eaLnBrk="1" latinLnBrk="0" hangingPunct="1">
        <a:lnSpc>
          <a:spcPct val="90000"/>
        </a:lnSpc>
        <a:spcBef>
          <a:spcPts val="501"/>
        </a:spcBef>
        <a:buFont typeface="Arial" charset="0"/>
        <a:buChar char="•"/>
        <a:defRPr sz="1600" kern="1200">
          <a:solidFill>
            <a:schemeClr val="tx1"/>
          </a:solidFill>
          <a:latin typeface="Calibri" panose="020F0502020204030204" pitchFamily="34" charset="0"/>
          <a:ea typeface="Open Sans" charset="0"/>
          <a:cs typeface="Open Sans" charset="0"/>
        </a:defRPr>
      </a:lvl4pPr>
      <a:lvl5pPr marL="2114513" indent="-285745" algn="l" defTabSz="914384" rtl="0" eaLnBrk="1" latinLnBrk="0" hangingPunct="1">
        <a:lnSpc>
          <a:spcPct val="90000"/>
        </a:lnSpc>
        <a:spcBef>
          <a:spcPts val="501"/>
        </a:spcBef>
        <a:buFont typeface="Arial" charset="0"/>
        <a:buChar char="•"/>
        <a:defRPr sz="1600" kern="1200">
          <a:solidFill>
            <a:schemeClr val="tx1"/>
          </a:solidFill>
          <a:latin typeface="Calibri" panose="020F0502020204030204" pitchFamily="34" charset="0"/>
          <a:ea typeface="Open Sans" charset="0"/>
          <a:cs typeface="Open Sans" charset="0"/>
        </a:defRPr>
      </a:lvl5pPr>
      <a:lvl6pPr marL="2514556"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6pPr>
      <a:lvl7pPr marL="2971748"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7pPr>
      <a:lvl8pPr marL="3428940"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8pPr>
      <a:lvl9pPr marL="3886132"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4" rtl="0" eaLnBrk="1" latinLnBrk="0" hangingPunct="1">
        <a:defRPr sz="1800" kern="1200">
          <a:solidFill>
            <a:schemeClr val="tx1"/>
          </a:solidFill>
          <a:latin typeface="+mn-lt"/>
          <a:ea typeface="+mn-ea"/>
          <a:cs typeface="+mn-cs"/>
        </a:defRPr>
      </a:lvl1pPr>
      <a:lvl2pPr marL="457192" algn="l" defTabSz="914384" rtl="0" eaLnBrk="1" latinLnBrk="0" hangingPunct="1">
        <a:defRPr sz="1800" kern="1200">
          <a:solidFill>
            <a:schemeClr val="tx1"/>
          </a:solidFill>
          <a:latin typeface="+mn-lt"/>
          <a:ea typeface="+mn-ea"/>
          <a:cs typeface="+mn-cs"/>
        </a:defRPr>
      </a:lvl2pPr>
      <a:lvl3pPr marL="914384" algn="l" defTabSz="914384" rtl="0" eaLnBrk="1" latinLnBrk="0" hangingPunct="1">
        <a:defRPr sz="1800" kern="1200">
          <a:solidFill>
            <a:schemeClr val="tx1"/>
          </a:solidFill>
          <a:latin typeface="+mn-lt"/>
          <a:ea typeface="+mn-ea"/>
          <a:cs typeface="+mn-cs"/>
        </a:defRPr>
      </a:lvl3pPr>
      <a:lvl4pPr marL="1371576" algn="l" defTabSz="914384" rtl="0" eaLnBrk="1" latinLnBrk="0" hangingPunct="1">
        <a:defRPr sz="1800" kern="1200">
          <a:solidFill>
            <a:schemeClr val="tx1"/>
          </a:solidFill>
          <a:latin typeface="+mn-lt"/>
          <a:ea typeface="+mn-ea"/>
          <a:cs typeface="+mn-cs"/>
        </a:defRPr>
      </a:lvl4pPr>
      <a:lvl5pPr marL="1828768" algn="l" defTabSz="914384" rtl="0" eaLnBrk="1" latinLnBrk="0" hangingPunct="1">
        <a:defRPr sz="1800" kern="1200">
          <a:solidFill>
            <a:schemeClr val="tx1"/>
          </a:solidFill>
          <a:latin typeface="+mn-lt"/>
          <a:ea typeface="+mn-ea"/>
          <a:cs typeface="+mn-cs"/>
        </a:defRPr>
      </a:lvl5pPr>
      <a:lvl6pPr marL="2285960" algn="l" defTabSz="914384" rtl="0" eaLnBrk="1" latinLnBrk="0" hangingPunct="1">
        <a:defRPr sz="1800" kern="1200">
          <a:solidFill>
            <a:schemeClr val="tx1"/>
          </a:solidFill>
          <a:latin typeface="+mn-lt"/>
          <a:ea typeface="+mn-ea"/>
          <a:cs typeface="+mn-cs"/>
        </a:defRPr>
      </a:lvl6pPr>
      <a:lvl7pPr marL="2743152" algn="l" defTabSz="914384" rtl="0" eaLnBrk="1" latinLnBrk="0" hangingPunct="1">
        <a:defRPr sz="1800" kern="1200">
          <a:solidFill>
            <a:schemeClr val="tx1"/>
          </a:solidFill>
          <a:latin typeface="+mn-lt"/>
          <a:ea typeface="+mn-ea"/>
          <a:cs typeface="+mn-cs"/>
        </a:defRPr>
      </a:lvl7pPr>
      <a:lvl8pPr marL="3200344" algn="l" defTabSz="914384" rtl="0" eaLnBrk="1" latinLnBrk="0" hangingPunct="1">
        <a:defRPr sz="1800" kern="1200">
          <a:solidFill>
            <a:schemeClr val="tx1"/>
          </a:solidFill>
          <a:latin typeface="+mn-lt"/>
          <a:ea typeface="+mn-ea"/>
          <a:cs typeface="+mn-cs"/>
        </a:defRPr>
      </a:lvl8pPr>
      <a:lvl9pPr marL="3657536" algn="l" defTabSz="91438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tile tx="0" ty="0" sx="50000" sy="50000" flip="none" algn="tl"/>
        </a:blipFill>
        <a:effectLst/>
      </p:bgPr>
    </p:bg>
    <p:spTree>
      <p:nvGrpSpPr>
        <p:cNvPr id="1" name=""/>
        <p:cNvGrpSpPr/>
        <p:nvPr/>
      </p:nvGrpSpPr>
      <p:grpSpPr>
        <a:xfrm>
          <a:off x="0" y="0"/>
          <a:ext cx="0" cy="0"/>
          <a:chOff x="0" y="0"/>
          <a:chExt cx="0" cy="0"/>
        </a:xfrm>
      </p:grpSpPr>
      <p:sp>
        <p:nvSpPr>
          <p:cNvPr id="8" name="Rectangle 7"/>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
        <p:nvSpPr>
          <p:cNvPr id="23" name="Title Placeholder 22"/>
          <p:cNvSpPr>
            <a:spLocks noGrp="1"/>
          </p:cNvSpPr>
          <p:nvPr>
            <p:ph type="title"/>
          </p:nvPr>
        </p:nvSpPr>
        <p:spPr>
          <a:xfrm>
            <a:off x="603317" y="365126"/>
            <a:ext cx="11111059" cy="605836"/>
          </a:xfrm>
          <a:prstGeom prst="rect">
            <a:avLst/>
          </a:prstGeom>
        </p:spPr>
        <p:txBody>
          <a:bodyPr vert="horz" lIns="91440" tIns="45720" rIns="91440" bIns="45720" rtlCol="0" anchor="ctr">
            <a:normAutofit/>
          </a:bodyPr>
          <a:lstStyle/>
          <a:p>
            <a:r>
              <a:rPr lang="en-US" dirty="0"/>
              <a:t>Title</a:t>
            </a:r>
          </a:p>
        </p:txBody>
      </p:sp>
      <p:sp>
        <p:nvSpPr>
          <p:cNvPr id="24" name="Text Placeholder 23"/>
          <p:cNvSpPr>
            <a:spLocks noGrp="1"/>
          </p:cNvSpPr>
          <p:nvPr>
            <p:ph type="body" idx="1"/>
          </p:nvPr>
        </p:nvSpPr>
        <p:spPr>
          <a:xfrm>
            <a:off x="603317" y="1153210"/>
            <a:ext cx="11111059" cy="4927081"/>
          </a:xfrm>
          <a:prstGeom prst="rect">
            <a:avLst/>
          </a:prstGeom>
        </p:spPr>
        <p:txBody>
          <a:bodyPr vert="horz" lIns="91440" tIns="45720" rIns="91440" bIns="45720" rtlCol="0">
            <a:normAutofit/>
          </a:bodyPr>
          <a:lstStyle/>
          <a:p>
            <a:pPr lvl="0"/>
            <a:r>
              <a:rPr lang="en-US" dirty="0"/>
              <a:t>First Level Topic</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260289"/>
      </p:ext>
    </p:extLst>
  </p:cSld>
  <p:clrMap bg1="lt1" tx1="dk1" bg2="lt2" tx2="dk2" accent1="accent1" accent2="accent2" accent3="accent3" accent4="accent4" accent5="accent5" accent6="accent6" hlink="hlink" folHlink="folHlink"/>
  <p:sldLayoutIdLst>
    <p:sldLayoutId id="2147483730" r:id="rId1"/>
    <p:sldLayoutId id="2147483767" r:id="rId2"/>
    <p:sldLayoutId id="2147483769" r:id="rId3"/>
    <p:sldLayoutId id="2147483768" r:id="rId4"/>
  </p:sldLayoutIdLst>
  <p:transition advClick="0">
    <p:fade/>
  </p:transition>
  <p:hf sldNum="0" hdr="0" ftr="0" dt="0"/>
  <p:txStyles>
    <p:titleStyle>
      <a:lvl1pPr algn="l" defTabSz="914384" rtl="0" eaLnBrk="1" latinLnBrk="0" hangingPunct="1">
        <a:lnSpc>
          <a:spcPct val="90000"/>
        </a:lnSpc>
        <a:spcBef>
          <a:spcPct val="0"/>
        </a:spcBef>
        <a:buNone/>
        <a:defRPr sz="3000" kern="1200">
          <a:solidFill>
            <a:schemeClr val="tx1"/>
          </a:solidFill>
          <a:latin typeface="Rockwell" panose="02060603020205020403" pitchFamily="18" charset="0"/>
          <a:ea typeface="Rockwell" panose="02060603020205020403" pitchFamily="18" charset="0"/>
          <a:cs typeface="Rockwell" panose="02060603020205020403" pitchFamily="18" charset="0"/>
        </a:defRPr>
      </a:lvl1pPr>
    </p:titleStyle>
    <p:bodyStyle>
      <a:lvl1pPr marL="457192" indent="-457192" algn="l" defTabSz="914384" rtl="0" eaLnBrk="1" latinLnBrk="0" hangingPunct="1">
        <a:lnSpc>
          <a:spcPct val="100000"/>
        </a:lnSpc>
        <a:spcBef>
          <a:spcPts val="1000"/>
        </a:spcBef>
        <a:buFont typeface="Arial" charset="0"/>
        <a:buChar char="•"/>
        <a:defRPr sz="2800" kern="1200" baseline="0">
          <a:solidFill>
            <a:schemeClr val="tx1"/>
          </a:solidFill>
          <a:latin typeface="Rockwell" panose="02060603020205020403" pitchFamily="18" charset="0"/>
          <a:ea typeface="Rockwell" panose="02060603020205020403" pitchFamily="18" charset="0"/>
          <a:cs typeface="Rockwell" panose="02060603020205020403" pitchFamily="18" charset="0"/>
        </a:defRPr>
      </a:lvl1pPr>
      <a:lvl2pPr marL="800087" indent="-342895" algn="l" defTabSz="914384" rtl="0" eaLnBrk="1" latinLnBrk="0" hangingPunct="1">
        <a:lnSpc>
          <a:spcPct val="90000"/>
        </a:lnSpc>
        <a:spcBef>
          <a:spcPts val="501"/>
        </a:spcBef>
        <a:buFont typeface="Arial" charset="0"/>
        <a:buChar char="•"/>
        <a:defRPr sz="2000" kern="1200">
          <a:solidFill>
            <a:schemeClr val="tx1"/>
          </a:solidFill>
          <a:latin typeface="Calibri" panose="020F0502020204030204" pitchFamily="34" charset="0"/>
          <a:ea typeface="Open Sans" charset="0"/>
          <a:cs typeface="Open Sans" charset="0"/>
        </a:defRPr>
      </a:lvl2pPr>
      <a:lvl3pPr marL="1257279" indent="-342895" algn="l" defTabSz="914384" rtl="0" eaLnBrk="1" latinLnBrk="0" hangingPunct="1">
        <a:lnSpc>
          <a:spcPct val="90000"/>
        </a:lnSpc>
        <a:spcBef>
          <a:spcPts val="501"/>
        </a:spcBef>
        <a:buFont typeface="Arial" charset="0"/>
        <a:buChar char="•"/>
        <a:defRPr sz="2000" kern="1200" baseline="0">
          <a:solidFill>
            <a:schemeClr val="tx1"/>
          </a:solidFill>
          <a:latin typeface="Calibri" panose="020F0502020204030204" pitchFamily="34" charset="0"/>
          <a:ea typeface="Open Sans" charset="0"/>
          <a:cs typeface="Open Sans" charset="0"/>
        </a:defRPr>
      </a:lvl3pPr>
      <a:lvl4pPr marL="1657321" indent="-285745" algn="l" defTabSz="914384" rtl="0" eaLnBrk="1" latinLnBrk="0" hangingPunct="1">
        <a:lnSpc>
          <a:spcPct val="90000"/>
        </a:lnSpc>
        <a:spcBef>
          <a:spcPts val="501"/>
        </a:spcBef>
        <a:buFont typeface="Arial" charset="0"/>
        <a:buChar char="•"/>
        <a:defRPr sz="1600" kern="1200">
          <a:solidFill>
            <a:schemeClr val="tx1"/>
          </a:solidFill>
          <a:latin typeface="Calibri" panose="020F0502020204030204" pitchFamily="34" charset="0"/>
          <a:ea typeface="Open Sans" charset="0"/>
          <a:cs typeface="Open Sans" charset="0"/>
        </a:defRPr>
      </a:lvl4pPr>
      <a:lvl5pPr marL="2114513" indent="-285745" algn="l" defTabSz="914384" rtl="0" eaLnBrk="1" latinLnBrk="0" hangingPunct="1">
        <a:lnSpc>
          <a:spcPct val="90000"/>
        </a:lnSpc>
        <a:spcBef>
          <a:spcPts val="501"/>
        </a:spcBef>
        <a:buFont typeface="Arial" charset="0"/>
        <a:buChar char="•"/>
        <a:defRPr sz="1600" kern="1200">
          <a:solidFill>
            <a:schemeClr val="tx1"/>
          </a:solidFill>
          <a:latin typeface="Calibri" panose="020F0502020204030204" pitchFamily="34" charset="0"/>
          <a:ea typeface="Open Sans" charset="0"/>
          <a:cs typeface="Open Sans" charset="0"/>
        </a:defRPr>
      </a:lvl5pPr>
      <a:lvl6pPr marL="2514556"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6pPr>
      <a:lvl7pPr marL="2971748"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7pPr>
      <a:lvl8pPr marL="3428940"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8pPr>
      <a:lvl9pPr marL="3886132"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4" rtl="0" eaLnBrk="1" latinLnBrk="0" hangingPunct="1">
        <a:defRPr sz="1800" kern="1200">
          <a:solidFill>
            <a:schemeClr val="tx1"/>
          </a:solidFill>
          <a:latin typeface="+mn-lt"/>
          <a:ea typeface="+mn-ea"/>
          <a:cs typeface="+mn-cs"/>
        </a:defRPr>
      </a:lvl1pPr>
      <a:lvl2pPr marL="457192" algn="l" defTabSz="914384" rtl="0" eaLnBrk="1" latinLnBrk="0" hangingPunct="1">
        <a:defRPr sz="1800" kern="1200">
          <a:solidFill>
            <a:schemeClr val="tx1"/>
          </a:solidFill>
          <a:latin typeface="+mn-lt"/>
          <a:ea typeface="+mn-ea"/>
          <a:cs typeface="+mn-cs"/>
        </a:defRPr>
      </a:lvl2pPr>
      <a:lvl3pPr marL="914384" algn="l" defTabSz="914384" rtl="0" eaLnBrk="1" latinLnBrk="0" hangingPunct="1">
        <a:defRPr sz="1800" kern="1200">
          <a:solidFill>
            <a:schemeClr val="tx1"/>
          </a:solidFill>
          <a:latin typeface="+mn-lt"/>
          <a:ea typeface="+mn-ea"/>
          <a:cs typeface="+mn-cs"/>
        </a:defRPr>
      </a:lvl3pPr>
      <a:lvl4pPr marL="1371576" algn="l" defTabSz="914384" rtl="0" eaLnBrk="1" latinLnBrk="0" hangingPunct="1">
        <a:defRPr sz="1800" kern="1200">
          <a:solidFill>
            <a:schemeClr val="tx1"/>
          </a:solidFill>
          <a:latin typeface="+mn-lt"/>
          <a:ea typeface="+mn-ea"/>
          <a:cs typeface="+mn-cs"/>
        </a:defRPr>
      </a:lvl4pPr>
      <a:lvl5pPr marL="1828768" algn="l" defTabSz="914384" rtl="0" eaLnBrk="1" latinLnBrk="0" hangingPunct="1">
        <a:defRPr sz="1800" kern="1200">
          <a:solidFill>
            <a:schemeClr val="tx1"/>
          </a:solidFill>
          <a:latin typeface="+mn-lt"/>
          <a:ea typeface="+mn-ea"/>
          <a:cs typeface="+mn-cs"/>
        </a:defRPr>
      </a:lvl5pPr>
      <a:lvl6pPr marL="2285960" algn="l" defTabSz="914384" rtl="0" eaLnBrk="1" latinLnBrk="0" hangingPunct="1">
        <a:defRPr sz="1800" kern="1200">
          <a:solidFill>
            <a:schemeClr val="tx1"/>
          </a:solidFill>
          <a:latin typeface="+mn-lt"/>
          <a:ea typeface="+mn-ea"/>
          <a:cs typeface="+mn-cs"/>
        </a:defRPr>
      </a:lvl6pPr>
      <a:lvl7pPr marL="2743152" algn="l" defTabSz="914384" rtl="0" eaLnBrk="1" latinLnBrk="0" hangingPunct="1">
        <a:defRPr sz="1800" kern="1200">
          <a:solidFill>
            <a:schemeClr val="tx1"/>
          </a:solidFill>
          <a:latin typeface="+mn-lt"/>
          <a:ea typeface="+mn-ea"/>
          <a:cs typeface="+mn-cs"/>
        </a:defRPr>
      </a:lvl7pPr>
      <a:lvl8pPr marL="3200344" algn="l" defTabSz="914384" rtl="0" eaLnBrk="1" latinLnBrk="0" hangingPunct="1">
        <a:defRPr sz="1800" kern="1200">
          <a:solidFill>
            <a:schemeClr val="tx1"/>
          </a:solidFill>
          <a:latin typeface="+mn-lt"/>
          <a:ea typeface="+mn-ea"/>
          <a:cs typeface="+mn-cs"/>
        </a:defRPr>
      </a:lvl8pPr>
      <a:lvl9pPr marL="3657536" algn="l" defTabSz="914384"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tile tx="0" ty="0" sx="50000" sy="50000" flip="none" algn="tl"/>
        </a:blipFill>
        <a:effectLst/>
      </p:bgPr>
    </p:bg>
    <p:spTree>
      <p:nvGrpSpPr>
        <p:cNvPr id="1" name=""/>
        <p:cNvGrpSpPr/>
        <p:nvPr/>
      </p:nvGrpSpPr>
      <p:grpSpPr>
        <a:xfrm>
          <a:off x="0" y="0"/>
          <a:ext cx="0" cy="0"/>
          <a:chOff x="0" y="0"/>
          <a:chExt cx="0" cy="0"/>
        </a:xfrm>
      </p:grpSpPr>
      <p:sp>
        <p:nvSpPr>
          <p:cNvPr id="8" name="Rectangle 7"/>
          <p:cNvSpPr>
            <a:spLocks/>
          </p:cNvSpPr>
          <p:nvPr userDrawn="1"/>
        </p:nvSpPr>
        <p:spPr>
          <a:xfrm>
            <a:off x="243840" y="182880"/>
            <a:ext cx="11704320" cy="6492240"/>
          </a:xfrm>
          <a:prstGeom prst="rect">
            <a:avLst/>
          </a:prstGeom>
          <a:solidFill>
            <a:schemeClr val="bg1"/>
          </a:solidFill>
          <a:ln>
            <a:solidFill>
              <a:schemeClr val="tx1">
                <a:lumMod val="50000"/>
                <a:lumOff val="50000"/>
                <a:alpha val="40000"/>
              </a:schemeClr>
            </a:solidFill>
          </a:ln>
          <a:effectLst>
            <a:outerShdw blurRad="50800" dist="254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endParaRPr lang="en-US" sz="1800" dirty="0"/>
          </a:p>
        </p:txBody>
      </p:sp>
    </p:spTree>
    <p:extLst>
      <p:ext uri="{BB962C8B-B14F-4D97-AF65-F5344CB8AC3E}">
        <p14:creationId xmlns:p14="http://schemas.microsoft.com/office/powerpoint/2010/main" val="2089018456"/>
      </p:ext>
    </p:extLst>
  </p:cSld>
  <p:clrMap bg1="lt1" tx1="dk1" bg2="lt2" tx2="dk2" accent1="accent1" accent2="accent2" accent3="accent3" accent4="accent4" accent5="accent5" accent6="accent6" hlink="hlink" folHlink="folHlink"/>
  <p:sldLayoutIdLst>
    <p:sldLayoutId id="2147483747" r:id="rId1"/>
    <p:sldLayoutId id="2147483758" r:id="rId2"/>
    <p:sldLayoutId id="2147483759" r:id="rId3"/>
    <p:sldLayoutId id="2147483748" r:id="rId4"/>
    <p:sldLayoutId id="2147483757" r:id="rId5"/>
    <p:sldLayoutId id="2147483760" r:id="rId6"/>
    <p:sldLayoutId id="2147483749" r:id="rId7"/>
    <p:sldLayoutId id="2147483752" r:id="rId8"/>
    <p:sldLayoutId id="2147483753" r:id="rId9"/>
    <p:sldLayoutId id="2147483750" r:id="rId10"/>
    <p:sldLayoutId id="2147483755" r:id="rId11"/>
    <p:sldLayoutId id="2147483756" r:id="rId12"/>
  </p:sldLayoutIdLst>
  <mc:AlternateContent xmlns:mc="http://schemas.openxmlformats.org/markup-compatibility/2006" xmlns:p14="http://schemas.microsoft.com/office/powerpoint/2010/main">
    <mc:Choice Requires="p14">
      <p:transition p14:dur="0" advClick="0"/>
    </mc:Choice>
    <mc:Fallback xmlns="">
      <p:transition advClick="0"/>
    </mc:Fallback>
  </mc:AlternateContent>
  <p:hf sldNum="0" hdr="0" ftr="0" dt="0"/>
  <p:txStyles>
    <p:titleStyle>
      <a:lvl1pPr algn="l" defTabSz="914384" rtl="0" eaLnBrk="1" latinLnBrk="0" hangingPunct="1">
        <a:lnSpc>
          <a:spcPct val="90000"/>
        </a:lnSpc>
        <a:spcBef>
          <a:spcPct val="0"/>
        </a:spcBef>
        <a:buNone/>
        <a:defRPr sz="3000" kern="1200">
          <a:solidFill>
            <a:schemeClr val="accent1"/>
          </a:solidFill>
          <a:latin typeface="Museo Slab 500" charset="0"/>
          <a:ea typeface="Museo Slab 500" charset="0"/>
          <a:cs typeface="Museo Slab 500" charset="0"/>
        </a:defRPr>
      </a:lvl1pPr>
    </p:titleStyle>
    <p:bodyStyle>
      <a:lvl1pPr marL="457192" indent="-457192" algn="l" defTabSz="914384" rtl="0" eaLnBrk="1" latinLnBrk="0" hangingPunct="1">
        <a:lnSpc>
          <a:spcPct val="100000"/>
        </a:lnSpc>
        <a:spcBef>
          <a:spcPts val="1000"/>
        </a:spcBef>
        <a:buFont typeface="Arial" charset="0"/>
        <a:buChar char="•"/>
        <a:defRPr sz="2800" kern="1200" baseline="0">
          <a:solidFill>
            <a:schemeClr val="accent1"/>
          </a:solidFill>
          <a:latin typeface="Museo Slab 500" charset="0"/>
          <a:ea typeface="Museo Slab 500" charset="0"/>
          <a:cs typeface="Museo Slab 500" charset="0"/>
        </a:defRPr>
      </a:lvl1pPr>
      <a:lvl2pPr marL="800087" indent="-342895" algn="l" defTabSz="914384" rtl="0" eaLnBrk="1" latinLnBrk="0" hangingPunct="1">
        <a:lnSpc>
          <a:spcPct val="90000"/>
        </a:lnSpc>
        <a:spcBef>
          <a:spcPts val="501"/>
        </a:spcBef>
        <a:buFont typeface="Arial" charset="0"/>
        <a:buChar char="•"/>
        <a:defRPr sz="2000" kern="1200">
          <a:solidFill>
            <a:schemeClr val="tx1"/>
          </a:solidFill>
          <a:latin typeface="Open Sans" charset="0"/>
          <a:ea typeface="Open Sans" charset="0"/>
          <a:cs typeface="Open Sans" charset="0"/>
        </a:defRPr>
      </a:lvl2pPr>
      <a:lvl3pPr marL="1257279" indent="-342895" algn="l" defTabSz="914384" rtl="0" eaLnBrk="1" latinLnBrk="0" hangingPunct="1">
        <a:lnSpc>
          <a:spcPct val="90000"/>
        </a:lnSpc>
        <a:spcBef>
          <a:spcPts val="501"/>
        </a:spcBef>
        <a:buFont typeface="Arial" charset="0"/>
        <a:buChar char="•"/>
        <a:defRPr sz="2000" kern="1200" baseline="0">
          <a:solidFill>
            <a:schemeClr val="tx1"/>
          </a:solidFill>
          <a:latin typeface="Open Sans" charset="0"/>
          <a:ea typeface="Open Sans" charset="0"/>
          <a:cs typeface="Open Sans" charset="0"/>
        </a:defRPr>
      </a:lvl3pPr>
      <a:lvl4pPr marL="1657321" indent="-285745" algn="l" defTabSz="914384" rtl="0" eaLnBrk="1" latinLnBrk="0" hangingPunct="1">
        <a:lnSpc>
          <a:spcPct val="90000"/>
        </a:lnSpc>
        <a:spcBef>
          <a:spcPts val="501"/>
        </a:spcBef>
        <a:buFont typeface="Arial" charset="0"/>
        <a:buChar char="•"/>
        <a:defRPr sz="1600" kern="1200">
          <a:solidFill>
            <a:schemeClr val="tx1"/>
          </a:solidFill>
          <a:latin typeface="Open Sans" charset="0"/>
          <a:ea typeface="Open Sans" charset="0"/>
          <a:cs typeface="Open Sans" charset="0"/>
        </a:defRPr>
      </a:lvl4pPr>
      <a:lvl5pPr marL="2114513" indent="-285745" algn="l" defTabSz="914384" rtl="0" eaLnBrk="1" latinLnBrk="0" hangingPunct="1">
        <a:lnSpc>
          <a:spcPct val="90000"/>
        </a:lnSpc>
        <a:spcBef>
          <a:spcPts val="501"/>
        </a:spcBef>
        <a:buFont typeface="Arial" charset="0"/>
        <a:buChar char="•"/>
        <a:defRPr sz="1600" kern="1200">
          <a:solidFill>
            <a:schemeClr val="tx1"/>
          </a:solidFill>
          <a:latin typeface="Open Sans" charset="0"/>
          <a:ea typeface="Open Sans" charset="0"/>
          <a:cs typeface="Open Sans" charset="0"/>
        </a:defRPr>
      </a:lvl5pPr>
      <a:lvl6pPr marL="2514556"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6pPr>
      <a:lvl7pPr marL="2971748"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7pPr>
      <a:lvl8pPr marL="3428940"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8pPr>
      <a:lvl9pPr marL="3886132" indent="-228596" algn="l" defTabSz="914384" rtl="0" eaLnBrk="1" latinLnBrk="0" hangingPunct="1">
        <a:lnSpc>
          <a:spcPct val="90000"/>
        </a:lnSpc>
        <a:spcBef>
          <a:spcPts val="501"/>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4" rtl="0" eaLnBrk="1" latinLnBrk="0" hangingPunct="1">
        <a:defRPr sz="1800" kern="1200">
          <a:solidFill>
            <a:schemeClr val="tx1"/>
          </a:solidFill>
          <a:latin typeface="+mn-lt"/>
          <a:ea typeface="+mn-ea"/>
          <a:cs typeface="+mn-cs"/>
        </a:defRPr>
      </a:lvl1pPr>
      <a:lvl2pPr marL="457192" algn="l" defTabSz="914384" rtl="0" eaLnBrk="1" latinLnBrk="0" hangingPunct="1">
        <a:defRPr sz="1800" kern="1200">
          <a:solidFill>
            <a:schemeClr val="tx1"/>
          </a:solidFill>
          <a:latin typeface="+mn-lt"/>
          <a:ea typeface="+mn-ea"/>
          <a:cs typeface="+mn-cs"/>
        </a:defRPr>
      </a:lvl2pPr>
      <a:lvl3pPr marL="914384" algn="l" defTabSz="914384" rtl="0" eaLnBrk="1" latinLnBrk="0" hangingPunct="1">
        <a:defRPr sz="1800" kern="1200">
          <a:solidFill>
            <a:schemeClr val="tx1"/>
          </a:solidFill>
          <a:latin typeface="+mn-lt"/>
          <a:ea typeface="+mn-ea"/>
          <a:cs typeface="+mn-cs"/>
        </a:defRPr>
      </a:lvl3pPr>
      <a:lvl4pPr marL="1371576" algn="l" defTabSz="914384" rtl="0" eaLnBrk="1" latinLnBrk="0" hangingPunct="1">
        <a:defRPr sz="1800" kern="1200">
          <a:solidFill>
            <a:schemeClr val="tx1"/>
          </a:solidFill>
          <a:latin typeface="+mn-lt"/>
          <a:ea typeface="+mn-ea"/>
          <a:cs typeface="+mn-cs"/>
        </a:defRPr>
      </a:lvl4pPr>
      <a:lvl5pPr marL="1828768" algn="l" defTabSz="914384" rtl="0" eaLnBrk="1" latinLnBrk="0" hangingPunct="1">
        <a:defRPr sz="1800" kern="1200">
          <a:solidFill>
            <a:schemeClr val="tx1"/>
          </a:solidFill>
          <a:latin typeface="+mn-lt"/>
          <a:ea typeface="+mn-ea"/>
          <a:cs typeface="+mn-cs"/>
        </a:defRPr>
      </a:lvl5pPr>
      <a:lvl6pPr marL="2285960" algn="l" defTabSz="914384" rtl="0" eaLnBrk="1" latinLnBrk="0" hangingPunct="1">
        <a:defRPr sz="1800" kern="1200">
          <a:solidFill>
            <a:schemeClr val="tx1"/>
          </a:solidFill>
          <a:latin typeface="+mn-lt"/>
          <a:ea typeface="+mn-ea"/>
          <a:cs typeface="+mn-cs"/>
        </a:defRPr>
      </a:lvl6pPr>
      <a:lvl7pPr marL="2743152" algn="l" defTabSz="914384" rtl="0" eaLnBrk="1" latinLnBrk="0" hangingPunct="1">
        <a:defRPr sz="1800" kern="1200">
          <a:solidFill>
            <a:schemeClr val="tx1"/>
          </a:solidFill>
          <a:latin typeface="+mn-lt"/>
          <a:ea typeface="+mn-ea"/>
          <a:cs typeface="+mn-cs"/>
        </a:defRPr>
      </a:lvl7pPr>
      <a:lvl8pPr marL="3200344" algn="l" defTabSz="914384" rtl="0" eaLnBrk="1" latinLnBrk="0" hangingPunct="1">
        <a:defRPr sz="1800" kern="1200">
          <a:solidFill>
            <a:schemeClr val="tx1"/>
          </a:solidFill>
          <a:latin typeface="+mn-lt"/>
          <a:ea typeface="+mn-ea"/>
          <a:cs typeface="+mn-cs"/>
        </a:defRPr>
      </a:lvl8pPr>
      <a:lvl9pPr marL="3657536" algn="l" defTabSz="91438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s://www.bayrencodes.org/wp-content/uploads/2020/12/EE-and-Electrification-White-Paper_FINAL_12.28.2020.pdf" TargetMode="External"/><Relationship Id="rId3" Type="http://schemas.openxmlformats.org/officeDocument/2006/relationships/image" Target="../media/image21.jpeg"/><Relationship Id="rId7" Type="http://schemas.openxmlformats.org/officeDocument/2006/relationships/hyperlink" Target="https://www.stopwaste.org/sites/default/files/Rental%20Housing%20Potential%20Study_FINAL.pdf"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stopwaste.org/sites/default/files/Benchmarking%20Report_Final_3.27.20.pdf" TargetMode="External"/><Relationship Id="rId5" Type="http://schemas.openxmlformats.org/officeDocument/2006/relationships/hyperlink" Target="https://www.stopwaste.org/accelerating-multifamily-building-upgrades" TargetMode="External"/><Relationship Id="rId4" Type="http://schemas.openxmlformats.org/officeDocument/2006/relationships/image" Target="../media/image2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29.png"/><Relationship Id="rId12" Type="http://schemas.openxmlformats.org/officeDocument/2006/relationships/image" Target="../media/image36.sv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30.svg"/><Relationship Id="rId11" Type="http://schemas.openxmlformats.org/officeDocument/2006/relationships/image" Target="../media/image31.png"/><Relationship Id="rId5" Type="http://schemas.openxmlformats.org/officeDocument/2006/relationships/image" Target="../media/image28.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hyperlink" Target="https://www.energy.gov/eere/slsc/maps/lead-tool"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hyperlink" Target="http://www.ebudget.ca.gov/2021-22/pdf/Revised/BudgetSummary/LaborandWorkforceDevelopment.pdf" TargetMode="External"/><Relationship Id="rId4" Type="http://schemas.openxmlformats.org/officeDocument/2006/relationships/hyperlink" Target="https://www.mcecleanenergy.org/contractors/#WET"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hyperlink" Target="https://creativecommons.org/licenses/by-nc-sa/3.0/" TargetMode="External"/><Relationship Id="rId4" Type="http://schemas.openxmlformats.org/officeDocument/2006/relationships/hyperlink" Target="https://nekropolitan.blogspot.com/2016/11/nawiedzony-podcast-109-q.html"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stopwaste.org/accelerating-electrification-of-california%E2%80%99s-multifamily-buildings"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hyperlink" Target="mailto:bcooper@stopwaste.org" TargetMode="External"/><Relationship Id="rId4" Type="http://schemas.openxmlformats.org/officeDocument/2006/relationships/hyperlink" Target="https://www.stopwaste.org/accelerating-multifamily-building-upgrad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0"/>
          </p:nvPr>
        </p:nvSpPr>
        <p:spPr/>
        <p:txBody>
          <a:bodyPr/>
          <a:lstStyle/>
          <a:p>
            <a:endParaRPr lang="en-US" dirty="0"/>
          </a:p>
          <a:p>
            <a:endParaRPr lang="en-US" dirty="0"/>
          </a:p>
        </p:txBody>
      </p:sp>
      <p:sp>
        <p:nvSpPr>
          <p:cNvPr id="5" name="Text Placeholder 2"/>
          <p:cNvSpPr txBox="1">
            <a:spLocks/>
          </p:cNvSpPr>
          <p:nvPr/>
        </p:nvSpPr>
        <p:spPr>
          <a:xfrm>
            <a:off x="2563757" y="4451957"/>
            <a:ext cx="7164372" cy="1184530"/>
          </a:xfrm>
          <a:prstGeom prst="rect">
            <a:avLst/>
          </a:prstGeom>
        </p:spPr>
        <p:txBody>
          <a:bodyPr vert="horz" lIns="91440" tIns="45720" rIns="91440" bIns="182880" rtlCol="0">
            <a:noAutofit/>
          </a:bodyPr>
          <a:lstStyle>
            <a:lvl1pPr marL="0" indent="0" algn="l" defTabSz="914400" rtl="0" eaLnBrk="1" latinLnBrk="0" hangingPunct="1">
              <a:lnSpc>
                <a:spcPct val="100000"/>
              </a:lnSpc>
              <a:spcBef>
                <a:spcPts val="600"/>
              </a:spcBef>
              <a:spcAft>
                <a:spcPts val="600"/>
              </a:spcAft>
              <a:buFont typeface="Arial" charset="0"/>
              <a:buNone/>
              <a:defRPr sz="1600" kern="1200" baseline="0">
                <a:solidFill>
                  <a:schemeClr val="tx1"/>
                </a:solidFill>
                <a:latin typeface="Rockwell" panose="02060603020205020403" pitchFamily="18" charset="0"/>
                <a:ea typeface="Rockwell" panose="02060603020205020403" pitchFamily="18" charset="0"/>
                <a:cs typeface="Rockwell" panose="02060603020205020403" pitchFamily="18" charset="0"/>
              </a:defRPr>
            </a:lvl1pPr>
            <a:lvl2pPr marL="800100" indent="-342900" algn="l" defTabSz="914400" rtl="0" eaLnBrk="1" latinLnBrk="0" hangingPunct="1">
              <a:lnSpc>
                <a:spcPct val="90000"/>
              </a:lnSpc>
              <a:spcBef>
                <a:spcPts val="500"/>
              </a:spcBef>
              <a:buSzPct val="75000"/>
              <a:buFont typeface="Wingdings" charset="2"/>
              <a:buChar char="§"/>
              <a:defRPr sz="2000" kern="1200">
                <a:solidFill>
                  <a:schemeClr val="tx1"/>
                </a:solidFill>
                <a:latin typeface="Calibri" panose="020F0502020204030204" pitchFamily="34" charset="0"/>
                <a:ea typeface="Open Sans" charset="0"/>
                <a:cs typeface="Open Sans" charset="0"/>
              </a:defRPr>
            </a:lvl2pPr>
            <a:lvl3pPr marL="1257300" indent="-342900" algn="l" defTabSz="914400" rtl="0" eaLnBrk="1" latinLnBrk="0" hangingPunct="1">
              <a:lnSpc>
                <a:spcPct val="90000"/>
              </a:lnSpc>
              <a:spcBef>
                <a:spcPts val="500"/>
              </a:spcBef>
              <a:buFont typeface="Arial" charset="0"/>
              <a:buChar char="•"/>
              <a:defRPr sz="2000" kern="1200" baseline="0">
                <a:solidFill>
                  <a:schemeClr val="tx1"/>
                </a:solidFill>
                <a:latin typeface="Calibri" panose="020F0502020204030204" pitchFamily="34" charset="0"/>
                <a:ea typeface="Open Sans" charset="0"/>
                <a:cs typeface="Open Sans" charset="0"/>
              </a:defRPr>
            </a:lvl3pPr>
            <a:lvl4pPr marL="1657350" indent="-285750" algn="l" defTabSz="914400" rtl="0" eaLnBrk="1" latinLnBrk="0" hangingPunct="1">
              <a:lnSpc>
                <a:spcPct val="90000"/>
              </a:lnSpc>
              <a:spcBef>
                <a:spcPts val="500"/>
              </a:spcBef>
              <a:buFont typeface="Arial" charset="0"/>
              <a:buChar char="•"/>
              <a:defRPr sz="1600" kern="1200">
                <a:solidFill>
                  <a:schemeClr val="tx1"/>
                </a:solidFill>
                <a:latin typeface="Calibri" panose="020F0502020204030204" pitchFamily="34" charset="0"/>
                <a:ea typeface="Open Sans" charset="0"/>
                <a:cs typeface="Open Sans" charset="0"/>
              </a:defRPr>
            </a:lvl4pPr>
            <a:lvl5pPr marL="2114550" indent="-285750" algn="l" defTabSz="914400" rtl="0" eaLnBrk="1" latinLnBrk="0" hangingPunct="1">
              <a:lnSpc>
                <a:spcPct val="90000"/>
              </a:lnSpc>
              <a:spcBef>
                <a:spcPts val="500"/>
              </a:spcBef>
              <a:buFont typeface="Arial" charset="0"/>
              <a:buChar char="•"/>
              <a:defRPr sz="1600" kern="1200">
                <a:solidFill>
                  <a:schemeClr val="tx1"/>
                </a:solidFill>
                <a:latin typeface="Calibri" panose="020F0502020204030204" pitchFamily="34" charset="0"/>
                <a:ea typeface="Open Sans" charset="0"/>
                <a:cs typeface="Open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solidFill>
                  <a:schemeClr val="bg2">
                    <a:lumMod val="10000"/>
                  </a:schemeClr>
                </a:solidFill>
              </a:rPr>
              <a:t>CEC IEPR Decarbonization Workshop</a:t>
            </a:r>
          </a:p>
          <a:p>
            <a:pPr algn="ctr"/>
            <a:r>
              <a:rPr lang="en-US" sz="2400" dirty="0">
                <a:solidFill>
                  <a:schemeClr val="bg2">
                    <a:lumMod val="10000"/>
                  </a:schemeClr>
                </a:solidFill>
              </a:rPr>
              <a:t>July 12, 2021</a:t>
            </a:r>
          </a:p>
        </p:txBody>
      </p:sp>
      <p:sp>
        <p:nvSpPr>
          <p:cNvPr id="6" name="Title 1"/>
          <p:cNvSpPr txBox="1">
            <a:spLocks/>
          </p:cNvSpPr>
          <p:nvPr/>
        </p:nvSpPr>
        <p:spPr>
          <a:xfrm>
            <a:off x="2400979" y="2792410"/>
            <a:ext cx="7164372" cy="151419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kern="1200">
                <a:solidFill>
                  <a:schemeClr val="accent1"/>
                </a:solidFill>
                <a:latin typeface="Rockwell" panose="02060603020205020403" pitchFamily="18" charset="0"/>
                <a:ea typeface="Rockwell" panose="02060603020205020403" pitchFamily="18" charset="0"/>
                <a:cs typeface="Rockwell" panose="02060603020205020403" pitchFamily="18" charset="0"/>
              </a:defRPr>
            </a:lvl1pPr>
          </a:lstStyle>
          <a:p>
            <a:pPr algn="ctr"/>
            <a:r>
              <a:rPr lang="en-US" sz="3000" dirty="0"/>
              <a:t>Accelerating Electrification of CA’s </a:t>
            </a:r>
          </a:p>
          <a:p>
            <a:pPr algn="ctr"/>
            <a:r>
              <a:rPr lang="en-US" sz="3000" dirty="0"/>
              <a:t>Multifamily Buildings</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48029" y="1221514"/>
            <a:ext cx="3870269" cy="1425549"/>
          </a:xfrm>
          <a:prstGeom prst="rect">
            <a:avLst/>
          </a:prstGeom>
        </p:spPr>
      </p:pic>
    </p:spTree>
    <p:extLst>
      <p:ext uri="{BB962C8B-B14F-4D97-AF65-F5344CB8AC3E}">
        <p14:creationId xmlns:p14="http://schemas.microsoft.com/office/powerpoint/2010/main" val="3288762851"/>
      </p:ext>
    </p:extLst>
  </p:cSld>
  <p:clrMapOvr>
    <a:masterClrMapping/>
  </p:clrMapOvr>
  <p:transition advClick="0">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StopWaste Residential Decarb Work</a:t>
            </a:r>
          </a:p>
        </p:txBody>
      </p:sp>
      <p:sp>
        <p:nvSpPr>
          <p:cNvPr id="6" name="Content Placeholder 5"/>
          <p:cNvSpPr>
            <a:spLocks noGrp="1"/>
          </p:cNvSpPr>
          <p:nvPr>
            <p:ph sz="quarter" idx="10"/>
          </p:nvPr>
        </p:nvSpPr>
        <p:spPr>
          <a:xfrm>
            <a:off x="539752" y="1113742"/>
            <a:ext cx="7244681" cy="4807634"/>
          </a:xfrm>
        </p:spPr>
        <p:txBody>
          <a:bodyPr>
            <a:normAutofit/>
          </a:bodyPr>
          <a:lstStyle/>
          <a:p>
            <a:r>
              <a:rPr lang="en-US" sz="2400" dirty="0"/>
              <a:t>CEC Local Government Challenge Grant</a:t>
            </a:r>
            <a:r>
              <a:rPr lang="en-US" sz="2400" baseline="30000" dirty="0"/>
              <a:t>1</a:t>
            </a:r>
            <a:endParaRPr lang="en-US" sz="2400" baseline="30000" dirty="0">
              <a:solidFill>
                <a:schemeClr val="accent4">
                  <a:lumMod val="75000"/>
                </a:schemeClr>
              </a:solidFill>
            </a:endParaRPr>
          </a:p>
          <a:p>
            <a:pPr lvl="1"/>
            <a:r>
              <a:rPr lang="en-US" sz="2400" dirty="0"/>
              <a:t>Multifamily Electrification Readiness Report</a:t>
            </a:r>
          </a:p>
          <a:p>
            <a:pPr lvl="1"/>
            <a:r>
              <a:rPr lang="en-US" sz="2400" dirty="0"/>
              <a:t>EnergyPro Lite (Low-Cost Assessment Tool)</a:t>
            </a:r>
          </a:p>
          <a:p>
            <a:pPr lvl="1"/>
            <a:r>
              <a:rPr lang="en-US" sz="2400" dirty="0"/>
              <a:t>Multifamily Benchmarking </a:t>
            </a:r>
            <a:r>
              <a:rPr lang="en-US" sz="2400" dirty="0" smtClean="0"/>
              <a:t>Report</a:t>
            </a:r>
            <a:r>
              <a:rPr lang="en-US" sz="2400" baseline="30000" dirty="0" smtClean="0"/>
              <a:t>2</a:t>
            </a:r>
            <a:endParaRPr lang="en-US" sz="2400" dirty="0"/>
          </a:p>
          <a:p>
            <a:pPr lvl="1"/>
            <a:r>
              <a:rPr lang="en-US" sz="2400" dirty="0"/>
              <a:t>Rental Housing Potential </a:t>
            </a:r>
            <a:r>
              <a:rPr lang="en-US" sz="2400" dirty="0" smtClean="0"/>
              <a:t>Study</a:t>
            </a:r>
            <a:r>
              <a:rPr lang="en-US" sz="2400" baseline="30000" dirty="0" smtClean="0"/>
              <a:t>3</a:t>
            </a:r>
            <a:endParaRPr lang="en-US" sz="2400" baseline="30000" dirty="0"/>
          </a:p>
          <a:p>
            <a:r>
              <a:rPr lang="en-US" sz="2400" dirty="0" smtClean="0"/>
              <a:t>Whitepaper</a:t>
            </a:r>
            <a:r>
              <a:rPr lang="en-US" sz="2400" dirty="0"/>
              <a:t>: “Local Government Levers for Energy Policy in the Existing Single-Family Residential Sector” </a:t>
            </a:r>
            <a:r>
              <a:rPr lang="en-US" sz="2400" b="1" baseline="30000" dirty="0"/>
              <a:t>4</a:t>
            </a:r>
            <a:endParaRPr lang="en-US" sz="2400" b="1" baseline="30000" dirty="0"/>
          </a:p>
          <a:p>
            <a:r>
              <a:rPr lang="en-US" sz="2400" dirty="0"/>
              <a:t>Bay Area Multifamily Building Enhancement Program (BAMBE)</a:t>
            </a:r>
          </a:p>
          <a:p>
            <a:endParaRPr lang="en-US" sz="2400" dirty="0"/>
          </a:p>
        </p:txBody>
      </p:sp>
      <p:pic>
        <p:nvPicPr>
          <p:cNvPr id="2050" name="Picture 2" descr="https://www.stopwaste.org/sites/default/files/styles/medium/public/CEC%20logo_0.jpg?itok=K1YC4SDt"/>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253663" y="1113742"/>
            <a:ext cx="2544599" cy="254460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C1D36C2-6487-4504-B72E-E1654C42121A}"/>
              </a:ext>
            </a:extLst>
          </p:cNvPr>
          <p:cNvPicPr>
            <a:picLocks noChangeAspect="1"/>
          </p:cNvPicPr>
          <p:nvPr/>
        </p:nvPicPr>
        <p:blipFill>
          <a:blip r:embed="rId4"/>
          <a:stretch>
            <a:fillRect/>
          </a:stretch>
        </p:blipFill>
        <p:spPr>
          <a:xfrm>
            <a:off x="8284091" y="3872316"/>
            <a:ext cx="2483743" cy="1251002"/>
          </a:xfrm>
          <a:prstGeom prst="rect">
            <a:avLst/>
          </a:prstGeom>
        </p:spPr>
      </p:pic>
      <p:sp>
        <p:nvSpPr>
          <p:cNvPr id="2" name="TextBox 1">
            <a:extLst>
              <a:ext uri="{FF2B5EF4-FFF2-40B4-BE49-F238E27FC236}">
                <a16:creationId xmlns:a16="http://schemas.microsoft.com/office/drawing/2014/main" id="{FA6E0DA7-731A-4BB9-9849-8E7DEAB15BDD}"/>
              </a:ext>
            </a:extLst>
          </p:cNvPr>
          <p:cNvSpPr txBox="1"/>
          <p:nvPr/>
        </p:nvSpPr>
        <p:spPr>
          <a:xfrm>
            <a:off x="342900" y="5413544"/>
            <a:ext cx="11320675" cy="1015663"/>
          </a:xfrm>
          <a:prstGeom prst="rect">
            <a:avLst/>
          </a:prstGeom>
          <a:noFill/>
        </p:spPr>
        <p:txBody>
          <a:bodyPr wrap="square" rtlCol="0">
            <a:spAutoFit/>
          </a:bodyPr>
          <a:lstStyle/>
          <a:p>
            <a:r>
              <a:rPr lang="en-US" sz="1200" dirty="0"/>
              <a:t>1. </a:t>
            </a:r>
            <a:r>
              <a:rPr lang="en-US" sz="1200" dirty="0">
                <a:hlinkClick r:id="rId5"/>
              </a:rPr>
              <a:t>https://www.stopwaste.org/accelerating-multifamily-building-upgrades</a:t>
            </a:r>
            <a:r>
              <a:rPr lang="en-US" sz="1200" dirty="0"/>
              <a:t> </a:t>
            </a:r>
            <a:endParaRPr lang="en-US" sz="1200" dirty="0" smtClean="0"/>
          </a:p>
          <a:p>
            <a:r>
              <a:rPr lang="en-US" sz="1200" dirty="0" smtClean="0"/>
              <a:t>2. </a:t>
            </a:r>
            <a:r>
              <a:rPr lang="en-US" sz="1200" dirty="0">
                <a:hlinkClick r:id="rId6"/>
              </a:rPr>
              <a:t>https://</a:t>
            </a:r>
            <a:r>
              <a:rPr lang="en-US" sz="1200" dirty="0" smtClean="0">
                <a:hlinkClick r:id="rId6"/>
              </a:rPr>
              <a:t>www.stopwaste.org/sites/default/files/Benchmarking%20Report_Final_3.27.20.pdf</a:t>
            </a:r>
            <a:endParaRPr lang="en-US" sz="1200" dirty="0" smtClean="0"/>
          </a:p>
          <a:p>
            <a:r>
              <a:rPr lang="en-US" sz="1200" dirty="0"/>
              <a:t>3. </a:t>
            </a:r>
            <a:r>
              <a:rPr lang="en-US" sz="1200" dirty="0">
                <a:hlinkClick r:id="rId7"/>
              </a:rPr>
              <a:t>https://</a:t>
            </a:r>
            <a:r>
              <a:rPr lang="en-US" sz="1200" dirty="0" smtClean="0">
                <a:hlinkClick r:id="rId7"/>
              </a:rPr>
              <a:t>www.stopwaste.org/sites/default/files/Rental%20Housing%20Potential%20Study_FINAL.pdf</a:t>
            </a:r>
            <a:endParaRPr lang="en-US" sz="1200" dirty="0" smtClean="0"/>
          </a:p>
          <a:p>
            <a:r>
              <a:rPr lang="en-US" sz="1200" dirty="0" smtClean="0"/>
              <a:t>4. </a:t>
            </a:r>
            <a:r>
              <a:rPr lang="en-US" sz="1200" dirty="0">
                <a:hlinkClick r:id="rId8"/>
              </a:rPr>
              <a:t>https://www.bayrencodes.org/wp-content/uploads/2020/12/EE-and-Electrification-White-Paper_FINAL_12.28.2020.pdf</a:t>
            </a:r>
            <a:endParaRPr lang="en-US" sz="1200" dirty="0" smtClean="0"/>
          </a:p>
          <a:p>
            <a:endParaRPr lang="en-US" sz="1200" dirty="0"/>
          </a:p>
        </p:txBody>
      </p:sp>
    </p:spTree>
    <p:extLst>
      <p:ext uri="{BB962C8B-B14F-4D97-AF65-F5344CB8AC3E}">
        <p14:creationId xmlns:p14="http://schemas.microsoft.com/office/powerpoint/2010/main" val="87755422"/>
      </p:ext>
    </p:extLst>
  </p:cSld>
  <p:clrMapOvr>
    <a:masterClrMapping/>
  </p:clrMapOvr>
  <p:transition advClick="0">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AAE143-091E-4BEF-9933-36809BBEDFA1}"/>
              </a:ext>
            </a:extLst>
          </p:cNvPr>
          <p:cNvSpPr>
            <a:spLocks noGrp="1"/>
          </p:cNvSpPr>
          <p:nvPr>
            <p:ph type="title"/>
          </p:nvPr>
        </p:nvSpPr>
        <p:spPr/>
        <p:txBody>
          <a:bodyPr/>
          <a:lstStyle/>
          <a:p>
            <a:r>
              <a:rPr lang="en-US" dirty="0"/>
              <a:t>BAMBE/BayREN MF Program</a:t>
            </a:r>
          </a:p>
        </p:txBody>
      </p:sp>
      <p:graphicFrame>
        <p:nvGraphicFramePr>
          <p:cNvPr id="9" name="Table 9">
            <a:extLst>
              <a:ext uri="{FF2B5EF4-FFF2-40B4-BE49-F238E27FC236}">
                <a16:creationId xmlns:a16="http://schemas.microsoft.com/office/drawing/2014/main" id="{3EB868AD-94D1-4577-85C5-7F9D8A202777}"/>
              </a:ext>
            </a:extLst>
          </p:cNvPr>
          <p:cNvGraphicFramePr>
            <a:graphicFrameLocks noGrp="1"/>
          </p:cNvGraphicFramePr>
          <p:nvPr>
            <p:ph sz="quarter" idx="10"/>
            <p:extLst>
              <p:ext uri="{D42A27DB-BD31-4B8C-83A1-F6EECF244321}">
                <p14:modId xmlns:p14="http://schemas.microsoft.com/office/powerpoint/2010/main" val="1594548620"/>
              </p:ext>
            </p:extLst>
          </p:nvPr>
        </p:nvGraphicFramePr>
        <p:xfrm>
          <a:off x="603249" y="1216024"/>
          <a:ext cx="10092825" cy="4240880"/>
        </p:xfrm>
        <a:graphic>
          <a:graphicData uri="http://schemas.openxmlformats.org/drawingml/2006/table">
            <a:tbl>
              <a:tblPr firstRow="1" bandRow="1">
                <a:tableStyleId>{5C22544A-7EE6-4342-B048-85BDC9FD1C3A}</a:tableStyleId>
              </a:tblPr>
              <a:tblGrid>
                <a:gridCol w="3440184">
                  <a:extLst>
                    <a:ext uri="{9D8B030D-6E8A-4147-A177-3AD203B41FA5}">
                      <a16:colId xmlns:a16="http://schemas.microsoft.com/office/drawing/2014/main" val="2865098969"/>
                    </a:ext>
                  </a:extLst>
                </a:gridCol>
                <a:gridCol w="2059456">
                  <a:extLst>
                    <a:ext uri="{9D8B030D-6E8A-4147-A177-3AD203B41FA5}">
                      <a16:colId xmlns:a16="http://schemas.microsoft.com/office/drawing/2014/main" val="3534298030"/>
                    </a:ext>
                  </a:extLst>
                </a:gridCol>
                <a:gridCol w="2029575">
                  <a:extLst>
                    <a:ext uri="{9D8B030D-6E8A-4147-A177-3AD203B41FA5}">
                      <a16:colId xmlns:a16="http://schemas.microsoft.com/office/drawing/2014/main" val="1787536154"/>
                    </a:ext>
                  </a:extLst>
                </a:gridCol>
                <a:gridCol w="2563610">
                  <a:extLst>
                    <a:ext uri="{9D8B030D-6E8A-4147-A177-3AD203B41FA5}">
                      <a16:colId xmlns:a16="http://schemas.microsoft.com/office/drawing/2014/main" val="1615308425"/>
                    </a:ext>
                  </a:extLst>
                </a:gridCol>
              </a:tblGrid>
              <a:tr h="912594">
                <a:tc>
                  <a:txBody>
                    <a:bodyPr/>
                    <a:lstStyle/>
                    <a:p>
                      <a:r>
                        <a:rPr lang="en-US" sz="2200" dirty="0"/>
                        <a:t>Program Path</a:t>
                      </a:r>
                    </a:p>
                  </a:txBody>
                  <a:tcPr/>
                </a:tc>
                <a:tc>
                  <a:txBody>
                    <a:bodyPr/>
                    <a:lstStyle/>
                    <a:p>
                      <a:r>
                        <a:rPr lang="en-US" sz="2200" dirty="0"/>
                        <a:t>Completed Projects</a:t>
                      </a:r>
                    </a:p>
                  </a:txBody>
                  <a:tcPr/>
                </a:tc>
                <a:tc>
                  <a:txBody>
                    <a:bodyPr/>
                    <a:lstStyle/>
                    <a:p>
                      <a:r>
                        <a:rPr lang="en-US" sz="2200" dirty="0"/>
                        <a:t>Total Units</a:t>
                      </a:r>
                    </a:p>
                  </a:txBody>
                  <a:tcPr/>
                </a:tc>
                <a:tc>
                  <a:txBody>
                    <a:bodyPr/>
                    <a:lstStyle/>
                    <a:p>
                      <a:r>
                        <a:rPr lang="en-US" sz="2200" dirty="0"/>
                        <a:t>Rebate Amount</a:t>
                      </a:r>
                    </a:p>
                  </a:txBody>
                  <a:tcPr/>
                </a:tc>
                <a:extLst>
                  <a:ext uri="{0D108BD9-81ED-4DB2-BD59-A6C34878D82A}">
                    <a16:rowId xmlns:a16="http://schemas.microsoft.com/office/drawing/2014/main" val="1562131006"/>
                  </a:ext>
                </a:extLst>
              </a:tr>
              <a:tr h="1288368">
                <a:tc>
                  <a:txBody>
                    <a:bodyPr/>
                    <a:lstStyle/>
                    <a:p>
                      <a:r>
                        <a:rPr lang="en-US" sz="2200" dirty="0"/>
                        <a:t>Traditional (Whole-building EE)</a:t>
                      </a:r>
                    </a:p>
                  </a:txBody>
                  <a:tcPr/>
                </a:tc>
                <a:tc>
                  <a:txBody>
                    <a:bodyPr/>
                    <a:lstStyle/>
                    <a:p>
                      <a:r>
                        <a:rPr lang="en-US" sz="2200" dirty="0"/>
                        <a:t>562</a:t>
                      </a:r>
                    </a:p>
                  </a:txBody>
                  <a:tcPr/>
                </a:tc>
                <a:tc>
                  <a:txBody>
                    <a:bodyPr/>
                    <a:lstStyle/>
                    <a:p>
                      <a:r>
                        <a:rPr lang="en-US" sz="2200" dirty="0"/>
                        <a:t>40,832</a:t>
                      </a:r>
                    </a:p>
                  </a:txBody>
                  <a:tcPr/>
                </a:tc>
                <a:tc>
                  <a:txBody>
                    <a:bodyPr/>
                    <a:lstStyle/>
                    <a:p>
                      <a:r>
                        <a:rPr lang="en-US" sz="2200" dirty="0"/>
                        <a:t>$29,572,846</a:t>
                      </a:r>
                    </a:p>
                    <a:p>
                      <a:r>
                        <a:rPr lang="en-US" sz="2200" i="1" dirty="0">
                          <a:solidFill>
                            <a:schemeClr val="bg1">
                              <a:lumMod val="50000"/>
                            </a:schemeClr>
                          </a:solidFill>
                        </a:rPr>
                        <a:t>($52,620 project, $724/unit)</a:t>
                      </a:r>
                    </a:p>
                  </a:txBody>
                  <a:tcPr/>
                </a:tc>
                <a:extLst>
                  <a:ext uri="{0D108BD9-81ED-4DB2-BD59-A6C34878D82A}">
                    <a16:rowId xmlns:a16="http://schemas.microsoft.com/office/drawing/2014/main" val="1804669063"/>
                  </a:ext>
                </a:extLst>
              </a:tr>
              <a:tr h="2039918">
                <a:tc>
                  <a:txBody>
                    <a:bodyPr/>
                    <a:lstStyle/>
                    <a:p>
                      <a:r>
                        <a:rPr lang="en-US" sz="2200" dirty="0"/>
                        <a:t>Clean Heating Pathway (CHP, includes BAAQMD adder funds)</a:t>
                      </a:r>
                    </a:p>
                  </a:txBody>
                  <a:tcPr/>
                </a:tc>
                <a:tc>
                  <a:txBody>
                    <a:bodyPr/>
                    <a:lstStyle/>
                    <a:p>
                      <a:r>
                        <a:rPr lang="en-US" sz="2200" dirty="0"/>
                        <a:t>5 </a:t>
                      </a:r>
                    </a:p>
                    <a:p>
                      <a:r>
                        <a:rPr lang="en-US" sz="2200" dirty="0">
                          <a:solidFill>
                            <a:schemeClr val="bg1">
                              <a:lumMod val="50000"/>
                            </a:schemeClr>
                          </a:solidFill>
                        </a:rPr>
                        <a:t>(thru end of 2020,19 currently in TA)</a:t>
                      </a:r>
                    </a:p>
                  </a:txBody>
                  <a:tcPr/>
                </a:tc>
                <a:tc>
                  <a:txBody>
                    <a:bodyPr/>
                    <a:lstStyle/>
                    <a:p>
                      <a:r>
                        <a:rPr lang="en-US" sz="2200" dirty="0"/>
                        <a:t>351 </a:t>
                      </a:r>
                    </a:p>
                    <a:p>
                      <a:r>
                        <a:rPr lang="en-US" sz="2200" dirty="0">
                          <a:solidFill>
                            <a:schemeClr val="bg1">
                              <a:lumMod val="50000"/>
                            </a:schemeClr>
                          </a:solidFill>
                        </a:rPr>
                        <a:t>(2,116 in TA)</a:t>
                      </a:r>
                    </a:p>
                  </a:txBody>
                  <a:tcPr/>
                </a:tc>
                <a:tc>
                  <a:txBody>
                    <a:bodyPr/>
                    <a:lstStyle/>
                    <a:p>
                      <a:r>
                        <a:rPr lang="en-US" sz="2200" dirty="0"/>
                        <a:t>$303,350 </a:t>
                      </a:r>
                      <a:r>
                        <a:rPr lang="en-US" sz="2200" i="1" dirty="0">
                          <a:solidFill>
                            <a:schemeClr val="bg1">
                              <a:lumMod val="50000"/>
                            </a:schemeClr>
                          </a:solidFill>
                        </a:rPr>
                        <a:t>($60,670/project, $864/unit, incl. $40.1k in BAAQMD funds)</a:t>
                      </a:r>
                    </a:p>
                  </a:txBody>
                  <a:tcPr/>
                </a:tc>
                <a:extLst>
                  <a:ext uri="{0D108BD9-81ED-4DB2-BD59-A6C34878D82A}">
                    <a16:rowId xmlns:a16="http://schemas.microsoft.com/office/drawing/2014/main" val="2315276233"/>
                  </a:ext>
                </a:extLst>
              </a:tr>
            </a:tbl>
          </a:graphicData>
        </a:graphic>
      </p:graphicFrame>
      <p:sp>
        <p:nvSpPr>
          <p:cNvPr id="13" name="Content Placeholder 5">
            <a:extLst>
              <a:ext uri="{FF2B5EF4-FFF2-40B4-BE49-F238E27FC236}">
                <a16:creationId xmlns:a16="http://schemas.microsoft.com/office/drawing/2014/main" id="{1403D2E9-2FA6-496B-B8DA-E77E071D90A7}"/>
              </a:ext>
            </a:extLst>
          </p:cNvPr>
          <p:cNvSpPr txBox="1">
            <a:spLocks/>
          </p:cNvSpPr>
          <p:nvPr/>
        </p:nvSpPr>
        <p:spPr>
          <a:xfrm>
            <a:off x="1006376" y="3969777"/>
            <a:ext cx="6485805" cy="1487128"/>
          </a:xfrm>
          <a:prstGeom prst="rect">
            <a:avLst/>
          </a:prstGeom>
        </p:spPr>
        <p:txBody>
          <a:bodyPr vert="horz" lIns="91440" tIns="45720" rIns="91440" bIns="182880" rtlCol="0">
            <a:normAutofit/>
          </a:bodyPr>
          <a:lstStyle>
            <a:lvl1pPr marL="274320" indent="-274320" algn="l" defTabSz="914400" rtl="0" eaLnBrk="1" latinLnBrk="0" hangingPunct="1">
              <a:lnSpc>
                <a:spcPct val="100000"/>
              </a:lnSpc>
              <a:spcBef>
                <a:spcPts val="600"/>
              </a:spcBef>
              <a:spcAft>
                <a:spcPts val="600"/>
              </a:spcAft>
              <a:buFont typeface="Arial" charset="0"/>
              <a:buChar char="•"/>
              <a:defRPr sz="2200" kern="1200" baseline="0">
                <a:solidFill>
                  <a:schemeClr val="accent4"/>
                </a:solidFill>
                <a:latin typeface="Rockwell" panose="02060603020205020403" pitchFamily="18" charset="0"/>
                <a:ea typeface="Rockwell" panose="02060603020205020403" pitchFamily="18" charset="0"/>
                <a:cs typeface="Rockwell" panose="02060603020205020403" pitchFamily="18" charset="0"/>
              </a:defRPr>
            </a:lvl1pPr>
            <a:lvl2pPr marL="800100" indent="-342900" algn="l" defTabSz="914400" rtl="0" eaLnBrk="1" latinLnBrk="0" hangingPunct="1">
              <a:lnSpc>
                <a:spcPct val="90000"/>
              </a:lnSpc>
              <a:spcBef>
                <a:spcPts val="500"/>
              </a:spcBef>
              <a:buSzPct val="75000"/>
              <a:buFont typeface="Wingdings" charset="2"/>
              <a:buChar char="§"/>
              <a:defRPr sz="2000" kern="1200">
                <a:solidFill>
                  <a:schemeClr val="tx1"/>
                </a:solidFill>
                <a:latin typeface="Calibri" panose="020F0502020204030204" pitchFamily="34" charset="0"/>
                <a:ea typeface="Open Sans" charset="0"/>
                <a:cs typeface="Open Sans" charset="0"/>
              </a:defRPr>
            </a:lvl2pPr>
            <a:lvl3pPr marL="1257300" indent="-342900" algn="l" defTabSz="914400" rtl="0" eaLnBrk="1" latinLnBrk="0" hangingPunct="1">
              <a:lnSpc>
                <a:spcPct val="90000"/>
              </a:lnSpc>
              <a:spcBef>
                <a:spcPts val="500"/>
              </a:spcBef>
              <a:buFont typeface="Arial" charset="0"/>
              <a:buChar char="•"/>
              <a:defRPr sz="2000" kern="1200" baseline="0">
                <a:solidFill>
                  <a:schemeClr val="tx1"/>
                </a:solidFill>
                <a:latin typeface="Calibri" panose="020F0502020204030204" pitchFamily="34" charset="0"/>
                <a:ea typeface="Open Sans" charset="0"/>
                <a:cs typeface="Open Sans" charset="0"/>
              </a:defRPr>
            </a:lvl3pPr>
            <a:lvl4pPr marL="1657350" indent="-285750" algn="l" defTabSz="914400" rtl="0" eaLnBrk="1" latinLnBrk="0" hangingPunct="1">
              <a:lnSpc>
                <a:spcPct val="90000"/>
              </a:lnSpc>
              <a:spcBef>
                <a:spcPts val="500"/>
              </a:spcBef>
              <a:buFont typeface="Arial" charset="0"/>
              <a:buChar char="•"/>
              <a:defRPr sz="1600" kern="1200">
                <a:solidFill>
                  <a:schemeClr val="tx1"/>
                </a:solidFill>
                <a:latin typeface="Calibri" panose="020F0502020204030204" pitchFamily="34" charset="0"/>
                <a:ea typeface="Open Sans" charset="0"/>
                <a:cs typeface="Open Sans" charset="0"/>
              </a:defRPr>
            </a:lvl4pPr>
            <a:lvl5pPr marL="2114550" indent="-285750" algn="l" defTabSz="914400" rtl="0" eaLnBrk="1" latinLnBrk="0" hangingPunct="1">
              <a:lnSpc>
                <a:spcPct val="90000"/>
              </a:lnSpc>
              <a:spcBef>
                <a:spcPts val="500"/>
              </a:spcBef>
              <a:buFont typeface="Arial" charset="0"/>
              <a:buChar char="•"/>
              <a:defRPr sz="1600" kern="1200">
                <a:solidFill>
                  <a:schemeClr val="tx1"/>
                </a:solidFill>
                <a:latin typeface="Calibri" panose="020F0502020204030204" pitchFamily="34" charset="0"/>
                <a:ea typeface="Open Sans" charset="0"/>
                <a:cs typeface="Open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US" dirty="0"/>
          </a:p>
        </p:txBody>
      </p:sp>
    </p:spTree>
    <p:extLst>
      <p:ext uri="{BB962C8B-B14F-4D97-AF65-F5344CB8AC3E}">
        <p14:creationId xmlns:p14="http://schemas.microsoft.com/office/powerpoint/2010/main" val="2108699919"/>
      </p:ext>
    </p:extLst>
  </p:cSld>
  <p:clrMapOvr>
    <a:masterClrMapping/>
  </p:clrMapOvr>
  <p:transition advClick="0">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DC4CA02-FE8C-465B-806C-7233B7C09096}"/>
              </a:ext>
            </a:extLst>
          </p:cNvPr>
          <p:cNvSpPr>
            <a:spLocks noGrp="1"/>
          </p:cNvSpPr>
          <p:nvPr>
            <p:ph type="title"/>
          </p:nvPr>
        </p:nvSpPr>
        <p:spPr/>
        <p:txBody>
          <a:bodyPr/>
          <a:lstStyle/>
          <a:p>
            <a:r>
              <a:rPr lang="en-US" dirty="0"/>
              <a:t>Recommendations to Scale Electrification Programs</a:t>
            </a:r>
          </a:p>
        </p:txBody>
      </p:sp>
      <p:sp>
        <p:nvSpPr>
          <p:cNvPr id="7" name="Content Placeholder 5">
            <a:extLst>
              <a:ext uri="{FF2B5EF4-FFF2-40B4-BE49-F238E27FC236}">
                <a16:creationId xmlns:a16="http://schemas.microsoft.com/office/drawing/2014/main" id="{60ED63DF-1BD9-4CB2-B0AB-10BB49B8EB70}"/>
              </a:ext>
            </a:extLst>
          </p:cNvPr>
          <p:cNvSpPr txBox="1">
            <a:spLocks noGrp="1"/>
          </p:cNvSpPr>
          <p:nvPr>
            <p:ph sz="quarter" idx="10"/>
          </p:nvPr>
        </p:nvSpPr>
        <p:spPr>
          <a:xfrm>
            <a:off x="603251" y="1216026"/>
            <a:ext cx="11110913" cy="4806950"/>
          </a:xfrm>
          <a:prstGeom prst="rect">
            <a:avLst/>
          </a:prstGeom>
        </p:spPr>
        <p:txBody>
          <a:bodyPr vert="horz" lIns="91440" tIns="45720" rIns="91440" bIns="182880" rtlCol="0">
            <a:normAutofit/>
          </a:bodyPr>
          <a:lstStyle>
            <a:lvl1pPr marL="274320" indent="-274320" algn="l" defTabSz="914400" rtl="0" eaLnBrk="1" latinLnBrk="0" hangingPunct="1">
              <a:lnSpc>
                <a:spcPct val="100000"/>
              </a:lnSpc>
              <a:spcBef>
                <a:spcPts val="600"/>
              </a:spcBef>
              <a:spcAft>
                <a:spcPts val="600"/>
              </a:spcAft>
              <a:buFont typeface="Arial" charset="0"/>
              <a:buChar char="•"/>
              <a:defRPr sz="2200" kern="1200" baseline="0">
                <a:solidFill>
                  <a:schemeClr val="accent4"/>
                </a:solidFill>
                <a:latin typeface="Rockwell" panose="02060603020205020403" pitchFamily="18" charset="0"/>
                <a:ea typeface="Rockwell" panose="02060603020205020403" pitchFamily="18" charset="0"/>
                <a:cs typeface="Rockwell" panose="02060603020205020403" pitchFamily="18" charset="0"/>
              </a:defRPr>
            </a:lvl1pPr>
            <a:lvl2pPr marL="800100" indent="-342900" algn="l" defTabSz="914400" rtl="0" eaLnBrk="1" latinLnBrk="0" hangingPunct="1">
              <a:lnSpc>
                <a:spcPct val="90000"/>
              </a:lnSpc>
              <a:spcBef>
                <a:spcPts val="500"/>
              </a:spcBef>
              <a:buSzPct val="75000"/>
              <a:buFont typeface="Wingdings" charset="2"/>
              <a:buChar char="§"/>
              <a:defRPr sz="2000" kern="1200">
                <a:solidFill>
                  <a:schemeClr val="tx1"/>
                </a:solidFill>
                <a:latin typeface="Calibri" panose="020F0502020204030204" pitchFamily="34" charset="0"/>
                <a:ea typeface="Open Sans" charset="0"/>
                <a:cs typeface="Open Sans" charset="0"/>
              </a:defRPr>
            </a:lvl2pPr>
            <a:lvl3pPr marL="1257300" indent="-342900" algn="l" defTabSz="914400" rtl="0" eaLnBrk="1" latinLnBrk="0" hangingPunct="1">
              <a:lnSpc>
                <a:spcPct val="90000"/>
              </a:lnSpc>
              <a:spcBef>
                <a:spcPts val="500"/>
              </a:spcBef>
              <a:buFont typeface="Arial" charset="0"/>
              <a:buChar char="•"/>
              <a:defRPr sz="2000" kern="1200" baseline="0">
                <a:solidFill>
                  <a:schemeClr val="tx1"/>
                </a:solidFill>
                <a:latin typeface="Calibri" panose="020F0502020204030204" pitchFamily="34" charset="0"/>
                <a:ea typeface="Open Sans" charset="0"/>
                <a:cs typeface="Open Sans" charset="0"/>
              </a:defRPr>
            </a:lvl3pPr>
            <a:lvl4pPr marL="1657350" indent="-285750" algn="l" defTabSz="914400" rtl="0" eaLnBrk="1" latinLnBrk="0" hangingPunct="1">
              <a:lnSpc>
                <a:spcPct val="90000"/>
              </a:lnSpc>
              <a:spcBef>
                <a:spcPts val="500"/>
              </a:spcBef>
              <a:buFont typeface="Arial" charset="0"/>
              <a:buChar char="•"/>
              <a:defRPr sz="1600" kern="1200">
                <a:solidFill>
                  <a:schemeClr val="tx1"/>
                </a:solidFill>
                <a:latin typeface="Calibri" panose="020F0502020204030204" pitchFamily="34" charset="0"/>
                <a:ea typeface="Open Sans" charset="0"/>
                <a:cs typeface="Open Sans" charset="0"/>
              </a:defRPr>
            </a:lvl4pPr>
            <a:lvl5pPr marL="2114550" indent="-285750" algn="l" defTabSz="914400" rtl="0" eaLnBrk="1" latinLnBrk="0" hangingPunct="1">
              <a:lnSpc>
                <a:spcPct val="90000"/>
              </a:lnSpc>
              <a:spcBef>
                <a:spcPts val="500"/>
              </a:spcBef>
              <a:buFont typeface="Arial" charset="0"/>
              <a:buChar char="•"/>
              <a:defRPr sz="1600" kern="1200">
                <a:solidFill>
                  <a:schemeClr val="tx1"/>
                </a:solidFill>
                <a:latin typeface="Calibri" panose="020F0502020204030204" pitchFamily="34" charset="0"/>
                <a:ea typeface="Open Sans" charset="0"/>
                <a:cs typeface="Open Sans"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000" dirty="0"/>
              <a:t>Attractive incentives (kickers/adders for electrification)</a:t>
            </a:r>
          </a:p>
          <a:p>
            <a:r>
              <a:rPr lang="en-US" sz="3000" dirty="0"/>
              <a:t>Robust technical assistance (TA)</a:t>
            </a:r>
          </a:p>
          <a:p>
            <a:r>
              <a:rPr lang="en-US" sz="3000" dirty="0"/>
              <a:t>Increase education – owners, contractors, building departments</a:t>
            </a:r>
          </a:p>
          <a:p>
            <a:r>
              <a:rPr lang="en-US" sz="3000" dirty="0"/>
              <a:t>Standardize and streamline permitting </a:t>
            </a:r>
          </a:p>
          <a:p>
            <a:r>
              <a:rPr lang="en-US" sz="3000" dirty="0"/>
              <a:t>Bring back PV incentives for market-rate MF properties</a:t>
            </a:r>
          </a:p>
          <a:p>
            <a:r>
              <a:rPr lang="en-US" sz="3000" dirty="0"/>
              <a:t>Emphasize health and safety/comfort advantages</a:t>
            </a:r>
          </a:p>
          <a:p>
            <a:endParaRPr lang="en-US" sz="2800" dirty="0"/>
          </a:p>
        </p:txBody>
      </p:sp>
    </p:spTree>
    <p:extLst>
      <p:ext uri="{BB962C8B-B14F-4D97-AF65-F5344CB8AC3E}">
        <p14:creationId xmlns:p14="http://schemas.microsoft.com/office/powerpoint/2010/main" val="12390960"/>
      </p:ext>
    </p:extLst>
  </p:cSld>
  <p:clrMapOvr>
    <a:masterClrMapping/>
  </p:clrMapOvr>
  <p:transition advClick="0">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86AE1D3-37F9-4260-AEAE-1CA46D330D9C}"/>
              </a:ext>
            </a:extLst>
          </p:cNvPr>
          <p:cNvSpPr>
            <a:spLocks noGrp="1"/>
          </p:cNvSpPr>
          <p:nvPr>
            <p:ph type="title"/>
          </p:nvPr>
        </p:nvSpPr>
        <p:spPr/>
        <p:txBody>
          <a:bodyPr>
            <a:normAutofit/>
          </a:bodyPr>
          <a:lstStyle/>
          <a:p>
            <a:r>
              <a:rPr lang="en-US" dirty="0"/>
              <a:t>MF Electrification Report</a:t>
            </a:r>
          </a:p>
        </p:txBody>
      </p:sp>
      <p:sp>
        <p:nvSpPr>
          <p:cNvPr id="6" name="Content Placeholder 5">
            <a:extLst>
              <a:ext uri="{FF2B5EF4-FFF2-40B4-BE49-F238E27FC236}">
                <a16:creationId xmlns:a16="http://schemas.microsoft.com/office/drawing/2014/main" id="{0BF9A84C-6FA6-471E-8742-9EE5B2CE28BE}"/>
              </a:ext>
            </a:extLst>
          </p:cNvPr>
          <p:cNvSpPr>
            <a:spLocks noGrp="1"/>
          </p:cNvSpPr>
          <p:nvPr>
            <p:ph sz="quarter" idx="10"/>
          </p:nvPr>
        </p:nvSpPr>
        <p:spPr>
          <a:xfrm>
            <a:off x="603253" y="1215342"/>
            <a:ext cx="6836126" cy="4807634"/>
          </a:xfrm>
        </p:spPr>
        <p:txBody>
          <a:bodyPr>
            <a:normAutofit/>
          </a:bodyPr>
          <a:lstStyle/>
          <a:p>
            <a:r>
              <a:rPr lang="en-US" sz="2800" dirty="0"/>
              <a:t>Recommendations for Program Administrators and Gov’t Agencies</a:t>
            </a:r>
          </a:p>
          <a:p>
            <a:pPr marL="982963" lvl="1" indent="-457192">
              <a:buFont typeface="+mj-lt"/>
              <a:buAutoNum type="arabicPeriod"/>
            </a:pPr>
            <a:r>
              <a:rPr lang="en-US" sz="2800" dirty="0"/>
              <a:t>Incentivize electrical infrastructure upgrades</a:t>
            </a:r>
          </a:p>
          <a:p>
            <a:pPr marL="982963" lvl="1" indent="-457192">
              <a:buFont typeface="+mj-lt"/>
              <a:buAutoNum type="arabicPeriod"/>
            </a:pPr>
            <a:r>
              <a:rPr lang="en-US" sz="2800" dirty="0"/>
              <a:t>Offset capacity increases with EE gains</a:t>
            </a:r>
          </a:p>
          <a:p>
            <a:pPr marL="982963" lvl="1" indent="-457192">
              <a:buFont typeface="+mj-lt"/>
              <a:buAutoNum type="arabicPeriod"/>
            </a:pPr>
            <a:r>
              <a:rPr lang="en-US" sz="2800" dirty="0"/>
              <a:t>Take into account non-energy benefits</a:t>
            </a:r>
          </a:p>
          <a:p>
            <a:pPr marL="982963" lvl="1" indent="-457192">
              <a:buFont typeface="+mj-lt"/>
              <a:buAutoNum type="arabicPeriod"/>
            </a:pPr>
            <a:r>
              <a:rPr lang="en-US" sz="2800" dirty="0"/>
              <a:t>Continue to address improvement of in-unit spaces</a:t>
            </a:r>
          </a:p>
          <a:p>
            <a:pPr marL="982963" lvl="1" indent="-457192">
              <a:buFont typeface="+mj-lt"/>
              <a:buAutoNum type="arabicPeriod"/>
            </a:pPr>
            <a:r>
              <a:rPr lang="en-US" sz="2800" dirty="0"/>
              <a:t>Coordinate incentive offerings across multitude of funding sources</a:t>
            </a:r>
          </a:p>
          <a:p>
            <a:endParaRPr lang="en-US" sz="2800" dirty="0"/>
          </a:p>
          <a:p>
            <a:endParaRPr lang="en-US" sz="2800" dirty="0"/>
          </a:p>
        </p:txBody>
      </p:sp>
      <p:pic>
        <p:nvPicPr>
          <p:cNvPr id="7" name="Picture 6">
            <a:extLst>
              <a:ext uri="{FF2B5EF4-FFF2-40B4-BE49-F238E27FC236}">
                <a16:creationId xmlns:a16="http://schemas.microsoft.com/office/drawing/2014/main" id="{13EFDF63-E2D2-49FE-9F07-0FEB6B05224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55113" y="1215342"/>
            <a:ext cx="3350041" cy="4357428"/>
          </a:xfrm>
          <a:prstGeom prst="rect">
            <a:avLst/>
          </a:prstGeom>
        </p:spPr>
      </p:pic>
    </p:spTree>
    <p:extLst>
      <p:ext uri="{BB962C8B-B14F-4D97-AF65-F5344CB8AC3E}">
        <p14:creationId xmlns:p14="http://schemas.microsoft.com/office/powerpoint/2010/main" val="3921818570"/>
      </p:ext>
    </p:extLst>
  </p:cSld>
  <p:clrMapOvr>
    <a:masterClrMapping/>
  </p:clrMapOvr>
  <p:transition advClick="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3F5549C-B572-4491-9DC3-E5DA47C1E30C}"/>
              </a:ext>
            </a:extLst>
          </p:cNvPr>
          <p:cNvSpPr>
            <a:spLocks noGrp="1"/>
          </p:cNvSpPr>
          <p:nvPr>
            <p:ph type="title"/>
          </p:nvPr>
        </p:nvSpPr>
        <p:spPr/>
        <p:txBody>
          <a:bodyPr/>
          <a:lstStyle/>
          <a:p>
            <a:r>
              <a:rPr lang="en-US" dirty="0"/>
              <a:t>MF Electrification Report</a:t>
            </a:r>
          </a:p>
        </p:txBody>
      </p:sp>
      <p:sp>
        <p:nvSpPr>
          <p:cNvPr id="6" name="Content Placeholder 5">
            <a:extLst>
              <a:ext uri="{FF2B5EF4-FFF2-40B4-BE49-F238E27FC236}">
                <a16:creationId xmlns:a16="http://schemas.microsoft.com/office/drawing/2014/main" id="{EBF1F075-4B79-4F00-89BC-812E4FDF77A5}"/>
              </a:ext>
            </a:extLst>
          </p:cNvPr>
          <p:cNvSpPr>
            <a:spLocks noGrp="1"/>
          </p:cNvSpPr>
          <p:nvPr>
            <p:ph sz="quarter" idx="10"/>
          </p:nvPr>
        </p:nvSpPr>
        <p:spPr>
          <a:xfrm>
            <a:off x="603252" y="1215342"/>
            <a:ext cx="4818478" cy="4807634"/>
          </a:xfrm>
        </p:spPr>
        <p:txBody>
          <a:bodyPr>
            <a:normAutofit/>
          </a:bodyPr>
          <a:lstStyle/>
          <a:p>
            <a:r>
              <a:rPr lang="en-US" sz="3200" dirty="0"/>
              <a:t>Recommendations for Program Implementers</a:t>
            </a:r>
          </a:p>
          <a:p>
            <a:pPr lvl="1"/>
            <a:r>
              <a:rPr lang="en-US" sz="3000" dirty="0"/>
              <a:t>Functional technical guidelines, for implementers</a:t>
            </a:r>
          </a:p>
          <a:p>
            <a:pPr lvl="1"/>
            <a:r>
              <a:rPr lang="en-US" sz="3000" dirty="0"/>
              <a:t>80/20 rule</a:t>
            </a:r>
          </a:p>
          <a:p>
            <a:pPr lvl="1"/>
            <a:r>
              <a:rPr lang="en-US" sz="3000" dirty="0"/>
              <a:t>4-step process – Decision Tree</a:t>
            </a:r>
          </a:p>
          <a:p>
            <a:endParaRPr lang="en-US" sz="3200" dirty="0"/>
          </a:p>
        </p:txBody>
      </p:sp>
      <p:pic>
        <p:nvPicPr>
          <p:cNvPr id="7" name="Picture 6">
            <a:extLst>
              <a:ext uri="{FF2B5EF4-FFF2-40B4-BE49-F238E27FC236}">
                <a16:creationId xmlns:a16="http://schemas.microsoft.com/office/drawing/2014/main" id="{6E83DA60-6065-472E-AEAE-5D9F2B111BEF}"/>
              </a:ext>
            </a:extLst>
          </p:cNvPr>
          <p:cNvPicPr>
            <a:picLocks noChangeAspect="1"/>
          </p:cNvPicPr>
          <p:nvPr/>
        </p:nvPicPr>
        <p:blipFill>
          <a:blip r:embed="rId3"/>
          <a:stretch>
            <a:fillRect/>
          </a:stretch>
        </p:blipFill>
        <p:spPr>
          <a:xfrm>
            <a:off x="5421730" y="310561"/>
            <a:ext cx="6484455" cy="5814015"/>
          </a:xfrm>
          <a:prstGeom prst="rect">
            <a:avLst/>
          </a:prstGeom>
        </p:spPr>
      </p:pic>
    </p:spTree>
    <p:extLst>
      <p:ext uri="{BB962C8B-B14F-4D97-AF65-F5344CB8AC3E}">
        <p14:creationId xmlns:p14="http://schemas.microsoft.com/office/powerpoint/2010/main" val="2956305822"/>
      </p:ext>
    </p:extLst>
  </p:cSld>
  <p:clrMapOvr>
    <a:masterClrMapping/>
  </p:clrMapOvr>
  <p:transition advClick="0">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Evaluate Upgrade Cost and Consider Emerging Alternatives (Step 4)</a:t>
            </a:r>
          </a:p>
        </p:txBody>
      </p:sp>
      <p:pic>
        <p:nvPicPr>
          <p:cNvPr id="5" name="Picture 4"/>
          <p:cNvPicPr>
            <a:picLocks noChangeAspect="1"/>
          </p:cNvPicPr>
          <p:nvPr/>
        </p:nvPicPr>
        <p:blipFill>
          <a:blip r:embed="rId3"/>
          <a:stretch>
            <a:fillRect/>
          </a:stretch>
        </p:blipFill>
        <p:spPr>
          <a:xfrm>
            <a:off x="2974674" y="1134947"/>
            <a:ext cx="6242652" cy="4946772"/>
          </a:xfrm>
          <a:prstGeom prst="rect">
            <a:avLst/>
          </a:prstGeom>
        </p:spPr>
      </p:pic>
    </p:spTree>
    <p:extLst>
      <p:ext uri="{BB962C8B-B14F-4D97-AF65-F5344CB8AC3E}">
        <p14:creationId xmlns:p14="http://schemas.microsoft.com/office/powerpoint/2010/main" val="767606577"/>
      </p:ext>
    </p:extLst>
  </p:cSld>
  <p:clrMapOvr>
    <a:masterClrMapping/>
  </p:clrMapOvr>
  <p:transition advClick="0">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Flagged Electrical Infrastructure</a:t>
            </a:r>
          </a:p>
        </p:txBody>
      </p:sp>
      <p:pic>
        <p:nvPicPr>
          <p:cNvPr id="5" name="Picture 4"/>
          <p:cNvPicPr>
            <a:picLocks noChangeAspect="1"/>
          </p:cNvPicPr>
          <p:nvPr/>
        </p:nvPicPr>
        <p:blipFill>
          <a:blip r:embed="rId3"/>
          <a:stretch>
            <a:fillRect/>
          </a:stretch>
        </p:blipFill>
        <p:spPr>
          <a:xfrm>
            <a:off x="2670117" y="1102552"/>
            <a:ext cx="6977455" cy="5029434"/>
          </a:xfrm>
          <a:prstGeom prst="rect">
            <a:avLst/>
          </a:prstGeom>
        </p:spPr>
      </p:pic>
    </p:spTree>
    <p:extLst>
      <p:ext uri="{BB962C8B-B14F-4D97-AF65-F5344CB8AC3E}">
        <p14:creationId xmlns:p14="http://schemas.microsoft.com/office/powerpoint/2010/main" val="954169424"/>
      </p:ext>
    </p:extLst>
  </p:cSld>
  <p:clrMapOvr>
    <a:masterClrMapping/>
  </p:clrMapOvr>
  <p:transition advClick="0">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317" y="328551"/>
            <a:ext cx="11111059" cy="605836"/>
          </a:xfrm>
        </p:spPr>
        <p:txBody>
          <a:bodyPr/>
          <a:lstStyle/>
          <a:p>
            <a:r>
              <a:rPr lang="en-US" dirty="0"/>
              <a:t>Emerging Tech Alternatives</a:t>
            </a:r>
          </a:p>
        </p:txBody>
      </p:sp>
      <p:sp>
        <p:nvSpPr>
          <p:cNvPr id="3" name="Content Placeholder 2"/>
          <p:cNvSpPr>
            <a:spLocks noGrp="1"/>
          </p:cNvSpPr>
          <p:nvPr>
            <p:ph sz="quarter" idx="10"/>
          </p:nvPr>
        </p:nvSpPr>
        <p:spPr>
          <a:xfrm>
            <a:off x="603254" y="1211562"/>
            <a:ext cx="4796265" cy="4811415"/>
          </a:xfrm>
        </p:spPr>
        <p:txBody>
          <a:bodyPr/>
          <a:lstStyle/>
          <a:p>
            <a:r>
              <a:rPr lang="en-US" sz="3200" dirty="0"/>
              <a:t>Smart Panels</a:t>
            </a:r>
          </a:p>
          <a:p>
            <a:r>
              <a:rPr lang="en-US" sz="3200" dirty="0"/>
              <a:t>Smart Splitters</a:t>
            </a:r>
          </a:p>
          <a:p>
            <a:r>
              <a:rPr lang="en-US" sz="3200" dirty="0"/>
              <a:t>EV dynamic load management</a:t>
            </a:r>
          </a:p>
          <a:p>
            <a:r>
              <a:rPr lang="en-US" sz="3200" b="1" dirty="0"/>
              <a:t>Dialogue with local code enforcement</a:t>
            </a:r>
          </a:p>
          <a:p>
            <a:pPr lvl="1"/>
            <a:r>
              <a:rPr lang="en-US" sz="3200" dirty="0"/>
              <a:t>Appendix A Product Guides incl. emerging tech</a:t>
            </a:r>
          </a:p>
          <a:p>
            <a:endParaRPr lang="en-US" sz="3200" dirty="0"/>
          </a:p>
        </p:txBody>
      </p:sp>
      <p:pic>
        <p:nvPicPr>
          <p:cNvPr id="10" name="Graphic 9" descr="Solar Panels outline">
            <a:extLst>
              <a:ext uri="{FF2B5EF4-FFF2-40B4-BE49-F238E27FC236}">
                <a16:creationId xmlns:a16="http://schemas.microsoft.com/office/drawing/2014/main" id="{49AE1EFE-8CEF-48AB-B031-9F963DE1CA4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313919" y="1214608"/>
            <a:ext cx="914400" cy="914400"/>
          </a:xfrm>
          <a:prstGeom prst="rect">
            <a:avLst/>
          </a:prstGeom>
        </p:spPr>
      </p:pic>
      <p:pic>
        <p:nvPicPr>
          <p:cNvPr id="14" name="Graphic 13" descr="Electric car outline">
            <a:extLst>
              <a:ext uri="{FF2B5EF4-FFF2-40B4-BE49-F238E27FC236}">
                <a16:creationId xmlns:a16="http://schemas.microsoft.com/office/drawing/2014/main" id="{CB608E49-1FC6-4299-B134-068B024834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0087577" y="3417242"/>
            <a:ext cx="914400" cy="914400"/>
          </a:xfrm>
          <a:prstGeom prst="rect">
            <a:avLst/>
          </a:prstGeom>
        </p:spPr>
      </p:pic>
      <p:pic>
        <p:nvPicPr>
          <p:cNvPr id="18" name="Graphic 17" descr="Washing Machine outline">
            <a:extLst>
              <a:ext uri="{FF2B5EF4-FFF2-40B4-BE49-F238E27FC236}">
                <a16:creationId xmlns:a16="http://schemas.microsoft.com/office/drawing/2014/main" id="{7D3C377E-02B1-415A-8E5C-D187FD05BF31}"/>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021824" y="1934402"/>
            <a:ext cx="914400" cy="914400"/>
          </a:xfrm>
          <a:prstGeom prst="rect">
            <a:avLst/>
          </a:prstGeom>
        </p:spPr>
      </p:pic>
      <p:pic>
        <p:nvPicPr>
          <p:cNvPr id="19" name="Graphic 18" descr="Electric car outline">
            <a:extLst>
              <a:ext uri="{FF2B5EF4-FFF2-40B4-BE49-F238E27FC236}">
                <a16:creationId xmlns:a16="http://schemas.microsoft.com/office/drawing/2014/main" id="{B6E2B915-6273-4EB8-A852-A4BDC7D348F5}"/>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6986016" y="5074920"/>
            <a:ext cx="914400" cy="914400"/>
          </a:xfrm>
          <a:prstGeom prst="rect">
            <a:avLst/>
          </a:prstGeom>
        </p:spPr>
      </p:pic>
      <p:pic>
        <p:nvPicPr>
          <p:cNvPr id="20" name="Graphic 19" descr="Electric car outline">
            <a:extLst>
              <a:ext uri="{FF2B5EF4-FFF2-40B4-BE49-F238E27FC236}">
                <a16:creationId xmlns:a16="http://schemas.microsoft.com/office/drawing/2014/main" id="{08939D55-B98E-4C5A-86CA-613291FF7D67}"/>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8046720" y="5108576"/>
            <a:ext cx="914400" cy="914400"/>
          </a:xfrm>
          <a:prstGeom prst="rect">
            <a:avLst/>
          </a:prstGeom>
        </p:spPr>
      </p:pic>
      <p:pic>
        <p:nvPicPr>
          <p:cNvPr id="21" name="Graphic 20" descr="Electric car outline">
            <a:extLst>
              <a:ext uri="{FF2B5EF4-FFF2-40B4-BE49-F238E27FC236}">
                <a16:creationId xmlns:a16="http://schemas.microsoft.com/office/drawing/2014/main" id="{389B2227-6457-46C6-8A74-C8A67260C384}"/>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07424" y="5108576"/>
            <a:ext cx="914400" cy="914400"/>
          </a:xfrm>
          <a:prstGeom prst="rect">
            <a:avLst/>
          </a:prstGeom>
        </p:spPr>
      </p:pic>
      <p:cxnSp>
        <p:nvCxnSpPr>
          <p:cNvPr id="23" name="Connector: Elbow 22">
            <a:extLst>
              <a:ext uri="{FF2B5EF4-FFF2-40B4-BE49-F238E27FC236}">
                <a16:creationId xmlns:a16="http://schemas.microsoft.com/office/drawing/2014/main" id="{67436295-480D-4627-ABF9-C4E6BFB2B986}"/>
              </a:ext>
            </a:extLst>
          </p:cNvPr>
          <p:cNvCxnSpPr>
            <a:cxnSpLocks/>
            <a:stCxn id="10" idx="2"/>
          </p:cNvCxnSpPr>
          <p:nvPr/>
        </p:nvCxnSpPr>
        <p:spPr>
          <a:xfrm rot="16200000" flipH="1">
            <a:off x="7044067" y="1856062"/>
            <a:ext cx="178761" cy="72465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26" name="Connector: Elbow 25">
            <a:extLst>
              <a:ext uri="{FF2B5EF4-FFF2-40B4-BE49-F238E27FC236}">
                <a16:creationId xmlns:a16="http://schemas.microsoft.com/office/drawing/2014/main" id="{5BEA504A-5984-4DAE-9770-82F8DA5F028D}"/>
              </a:ext>
            </a:extLst>
          </p:cNvPr>
          <p:cNvCxnSpPr>
            <a:cxnSpLocks/>
          </p:cNvCxnSpPr>
          <p:nvPr/>
        </p:nvCxnSpPr>
        <p:spPr>
          <a:xfrm flipV="1">
            <a:off x="6513611" y="2611788"/>
            <a:ext cx="1118585" cy="346472"/>
          </a:xfrm>
          <a:prstGeom prst="bentConnector3">
            <a:avLst/>
          </a:prstGeom>
        </p:spPr>
        <p:style>
          <a:lnRef idx="1">
            <a:schemeClr val="accent1"/>
          </a:lnRef>
          <a:fillRef idx="0">
            <a:schemeClr val="accent1"/>
          </a:fillRef>
          <a:effectRef idx="0">
            <a:schemeClr val="accent1"/>
          </a:effectRef>
          <a:fontRef idx="minor">
            <a:schemeClr val="tx1"/>
          </a:fontRef>
        </p:style>
      </p:cxnSp>
      <p:pic>
        <p:nvPicPr>
          <p:cNvPr id="29" name="Graphic 28" descr="House outline">
            <a:extLst>
              <a:ext uri="{FF2B5EF4-FFF2-40B4-BE49-F238E27FC236}">
                <a16:creationId xmlns:a16="http://schemas.microsoft.com/office/drawing/2014/main" id="{D14B6431-C0AD-4201-85B4-F0A88A4D54CC}"/>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8284464" y="1353196"/>
            <a:ext cx="914400" cy="914400"/>
          </a:xfrm>
          <a:prstGeom prst="rect">
            <a:avLst/>
          </a:prstGeom>
        </p:spPr>
      </p:pic>
      <p:sp>
        <p:nvSpPr>
          <p:cNvPr id="30" name="Rectangle 29">
            <a:extLst>
              <a:ext uri="{FF2B5EF4-FFF2-40B4-BE49-F238E27FC236}">
                <a16:creationId xmlns:a16="http://schemas.microsoft.com/office/drawing/2014/main" id="{A1CB26F8-05F2-4EDA-9451-31B39A42F0A9}"/>
              </a:ext>
            </a:extLst>
          </p:cNvPr>
          <p:cNvSpPr/>
          <p:nvPr/>
        </p:nvSpPr>
        <p:spPr>
          <a:xfrm>
            <a:off x="7259154" y="2129011"/>
            <a:ext cx="521238" cy="692939"/>
          </a:xfrm>
          <a:prstGeom prst="rect">
            <a:avLst/>
          </a:prstGeom>
          <a:solidFill>
            <a:schemeClr val="bg1"/>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2" name="Graphic 31" descr="Battery charging outline">
            <a:extLst>
              <a:ext uri="{FF2B5EF4-FFF2-40B4-BE49-F238E27FC236}">
                <a16:creationId xmlns:a16="http://schemas.microsoft.com/office/drawing/2014/main" id="{A915E6DB-F3EE-4E82-BAC7-296C73EECF48}"/>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5599208" y="2514600"/>
            <a:ext cx="914400" cy="914400"/>
          </a:xfrm>
          <a:prstGeom prst="rect">
            <a:avLst/>
          </a:prstGeom>
        </p:spPr>
      </p:pic>
      <p:cxnSp>
        <p:nvCxnSpPr>
          <p:cNvPr id="34" name="Connector: Elbow 33">
            <a:extLst>
              <a:ext uri="{FF2B5EF4-FFF2-40B4-BE49-F238E27FC236}">
                <a16:creationId xmlns:a16="http://schemas.microsoft.com/office/drawing/2014/main" id="{79BF60DB-C96C-41DE-ABC5-64663975B4CE}"/>
              </a:ext>
            </a:extLst>
          </p:cNvPr>
          <p:cNvCxnSpPr>
            <a:stCxn id="30" idx="3"/>
            <a:endCxn id="29" idx="2"/>
          </p:cNvCxnSpPr>
          <p:nvPr/>
        </p:nvCxnSpPr>
        <p:spPr>
          <a:xfrm flipV="1">
            <a:off x="7780393" y="2267597"/>
            <a:ext cx="961272" cy="207882"/>
          </a:xfrm>
          <a:prstGeom prst="bentConnector2">
            <a:avLst/>
          </a:prstGeom>
        </p:spPr>
        <p:style>
          <a:lnRef idx="1">
            <a:schemeClr val="accent1"/>
          </a:lnRef>
          <a:fillRef idx="0">
            <a:schemeClr val="accent1"/>
          </a:fillRef>
          <a:effectRef idx="0">
            <a:schemeClr val="accent1"/>
          </a:effectRef>
          <a:fontRef idx="minor">
            <a:schemeClr val="tx1"/>
          </a:fontRef>
        </p:style>
      </p:cxnSp>
      <p:sp>
        <p:nvSpPr>
          <p:cNvPr id="39" name="Oval 38">
            <a:extLst>
              <a:ext uri="{FF2B5EF4-FFF2-40B4-BE49-F238E27FC236}">
                <a16:creationId xmlns:a16="http://schemas.microsoft.com/office/drawing/2014/main" id="{648E5359-97D6-4198-A1D5-5A0AA5E8E595}"/>
              </a:ext>
            </a:extLst>
          </p:cNvPr>
          <p:cNvSpPr/>
          <p:nvPr/>
        </p:nvSpPr>
        <p:spPr>
          <a:xfrm>
            <a:off x="8197582" y="3808690"/>
            <a:ext cx="612678" cy="612678"/>
          </a:xfrm>
          <a:prstGeom prst="ellipse">
            <a:avLst/>
          </a:prstGeom>
          <a:solidFill>
            <a:schemeClr val="bg1"/>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5" name="Straight Connector 44">
            <a:extLst>
              <a:ext uri="{FF2B5EF4-FFF2-40B4-BE49-F238E27FC236}">
                <a16:creationId xmlns:a16="http://schemas.microsoft.com/office/drawing/2014/main" id="{5C8C23F9-7F05-4456-BAFF-348863272795}"/>
              </a:ext>
            </a:extLst>
          </p:cNvPr>
          <p:cNvCxnSpPr>
            <a:cxnSpLocks/>
          </p:cNvCxnSpPr>
          <p:nvPr/>
        </p:nvCxnSpPr>
        <p:spPr>
          <a:xfrm flipV="1">
            <a:off x="8516112" y="4421368"/>
            <a:ext cx="0" cy="687208"/>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Connector: Curved 51">
            <a:extLst>
              <a:ext uri="{FF2B5EF4-FFF2-40B4-BE49-F238E27FC236}">
                <a16:creationId xmlns:a16="http://schemas.microsoft.com/office/drawing/2014/main" id="{3A89A5DA-A8EB-45F8-A2C7-0EB75FBB0836}"/>
              </a:ext>
            </a:extLst>
          </p:cNvPr>
          <p:cNvCxnSpPr>
            <a:cxnSpLocks/>
            <a:stCxn id="39" idx="3"/>
            <a:endCxn id="19" idx="0"/>
          </p:cNvCxnSpPr>
          <p:nvPr/>
        </p:nvCxnSpPr>
        <p:spPr>
          <a:xfrm rot="5400000">
            <a:off x="7493622" y="4281236"/>
            <a:ext cx="743278" cy="844090"/>
          </a:xfrm>
          <a:prstGeom prst="curvedConnector3">
            <a:avLst/>
          </a:prstGeom>
        </p:spPr>
        <p:style>
          <a:lnRef idx="1">
            <a:schemeClr val="accent1"/>
          </a:lnRef>
          <a:fillRef idx="0">
            <a:schemeClr val="accent1"/>
          </a:fillRef>
          <a:effectRef idx="0">
            <a:schemeClr val="accent1"/>
          </a:effectRef>
          <a:fontRef idx="minor">
            <a:schemeClr val="tx1"/>
          </a:fontRef>
        </p:style>
      </p:cxnSp>
      <p:cxnSp>
        <p:nvCxnSpPr>
          <p:cNvPr id="55" name="Connector: Curved 54">
            <a:extLst>
              <a:ext uri="{FF2B5EF4-FFF2-40B4-BE49-F238E27FC236}">
                <a16:creationId xmlns:a16="http://schemas.microsoft.com/office/drawing/2014/main" id="{3E4A2970-5A73-4221-914E-588F341E5804}"/>
              </a:ext>
            </a:extLst>
          </p:cNvPr>
          <p:cNvCxnSpPr>
            <a:cxnSpLocks/>
            <a:stCxn id="39" idx="5"/>
            <a:endCxn id="21" idx="0"/>
          </p:cNvCxnSpPr>
          <p:nvPr/>
        </p:nvCxnSpPr>
        <p:spPr>
          <a:xfrm rot="16200000" flipH="1">
            <a:off x="8754112" y="4298064"/>
            <a:ext cx="776935" cy="844090"/>
          </a:xfrm>
          <a:prstGeom prst="curved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59" name="Connector: Elbow 58">
            <a:extLst>
              <a:ext uri="{FF2B5EF4-FFF2-40B4-BE49-F238E27FC236}">
                <a16:creationId xmlns:a16="http://schemas.microsoft.com/office/drawing/2014/main" id="{69A8D97D-D4BF-47CA-A859-C0C5F6DED160}"/>
              </a:ext>
            </a:extLst>
          </p:cNvPr>
          <p:cNvCxnSpPr>
            <a:cxnSpLocks/>
            <a:endCxn id="39" idx="2"/>
          </p:cNvCxnSpPr>
          <p:nvPr/>
        </p:nvCxnSpPr>
        <p:spPr>
          <a:xfrm rot="16200000" flipH="1">
            <a:off x="7148915" y="3066361"/>
            <a:ext cx="1266225" cy="831108"/>
          </a:xfrm>
          <a:prstGeom prst="bentConnector2">
            <a:avLst/>
          </a:prstGeom>
          <a:ln>
            <a:prstDash val="dash"/>
          </a:ln>
        </p:spPr>
        <p:style>
          <a:lnRef idx="1">
            <a:schemeClr val="accent1"/>
          </a:lnRef>
          <a:fillRef idx="0">
            <a:schemeClr val="accent1"/>
          </a:fillRef>
          <a:effectRef idx="0">
            <a:schemeClr val="accent1"/>
          </a:effectRef>
          <a:fontRef idx="minor">
            <a:schemeClr val="tx1"/>
          </a:fontRef>
        </p:style>
      </p:cxnSp>
      <p:cxnSp>
        <p:nvCxnSpPr>
          <p:cNvPr id="62" name="Connector: Elbow 61">
            <a:extLst>
              <a:ext uri="{FF2B5EF4-FFF2-40B4-BE49-F238E27FC236}">
                <a16:creationId xmlns:a16="http://schemas.microsoft.com/office/drawing/2014/main" id="{69F3ABCE-010B-4A30-908C-0E7E9F63D101}"/>
              </a:ext>
            </a:extLst>
          </p:cNvPr>
          <p:cNvCxnSpPr>
            <a:cxnSpLocks/>
            <a:endCxn id="71" idx="0"/>
          </p:cNvCxnSpPr>
          <p:nvPr/>
        </p:nvCxnSpPr>
        <p:spPr>
          <a:xfrm>
            <a:off x="7663030" y="2821949"/>
            <a:ext cx="1572410" cy="268265"/>
          </a:xfrm>
          <a:prstGeom prst="bentConnector3">
            <a:avLst>
              <a:gd name="adj1" fmla="val 50000"/>
            </a:avLst>
          </a:prstGeom>
          <a:ln>
            <a:prstDash val="dash"/>
          </a:ln>
        </p:spPr>
        <p:style>
          <a:lnRef idx="1">
            <a:schemeClr val="accent1"/>
          </a:lnRef>
          <a:fillRef idx="0">
            <a:schemeClr val="accent1"/>
          </a:fillRef>
          <a:effectRef idx="0">
            <a:schemeClr val="accent1"/>
          </a:effectRef>
          <a:fontRef idx="minor">
            <a:schemeClr val="tx1"/>
          </a:fontRef>
        </p:style>
      </p:cxnSp>
      <p:sp>
        <p:nvSpPr>
          <p:cNvPr id="71" name="Isosceles Triangle 70">
            <a:extLst>
              <a:ext uri="{FF2B5EF4-FFF2-40B4-BE49-F238E27FC236}">
                <a16:creationId xmlns:a16="http://schemas.microsoft.com/office/drawing/2014/main" id="{300965DE-7A5D-4795-802E-BE3AE739C40D}"/>
              </a:ext>
            </a:extLst>
          </p:cNvPr>
          <p:cNvSpPr/>
          <p:nvPr/>
        </p:nvSpPr>
        <p:spPr>
          <a:xfrm rot="16200000">
            <a:off x="9195789" y="2842387"/>
            <a:ext cx="574956" cy="495652"/>
          </a:xfrm>
          <a:prstGeom prst="triangle">
            <a:avLst/>
          </a:prstGeom>
          <a:solidFill>
            <a:schemeClr val="bg1"/>
          </a:soli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7" name="Straight Connector 76">
            <a:extLst>
              <a:ext uri="{FF2B5EF4-FFF2-40B4-BE49-F238E27FC236}">
                <a16:creationId xmlns:a16="http://schemas.microsoft.com/office/drawing/2014/main" id="{6AAF5535-4F47-4B75-9F15-5844931478BC}"/>
              </a:ext>
            </a:extLst>
          </p:cNvPr>
          <p:cNvCxnSpPr>
            <a:stCxn id="71" idx="4"/>
            <a:endCxn id="18" idx="1"/>
          </p:cNvCxnSpPr>
          <p:nvPr/>
        </p:nvCxnSpPr>
        <p:spPr>
          <a:xfrm flipV="1">
            <a:off x="9731092" y="2391603"/>
            <a:ext cx="290732" cy="411133"/>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4B870DF4-6F54-46C3-86DE-B6B8ACAE45A3}"/>
              </a:ext>
            </a:extLst>
          </p:cNvPr>
          <p:cNvCxnSpPr>
            <a:stCxn id="71" idx="2"/>
            <a:endCxn id="14" idx="1"/>
          </p:cNvCxnSpPr>
          <p:nvPr/>
        </p:nvCxnSpPr>
        <p:spPr>
          <a:xfrm>
            <a:off x="9731092" y="3377691"/>
            <a:ext cx="356485" cy="49675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9518189"/>
      </p:ext>
    </p:extLst>
  </p:cSld>
  <p:clrMapOvr>
    <a:masterClrMapping/>
  </p:clrMapOvr>
  <p:transition advClick="0">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899CE77-5B43-4B6F-ABDA-6D782B19B314}"/>
              </a:ext>
            </a:extLst>
          </p:cNvPr>
          <p:cNvSpPr>
            <a:spLocks noGrp="1"/>
          </p:cNvSpPr>
          <p:nvPr>
            <p:ph type="title"/>
          </p:nvPr>
        </p:nvSpPr>
        <p:spPr/>
        <p:txBody>
          <a:bodyPr/>
          <a:lstStyle/>
          <a:p>
            <a:r>
              <a:rPr lang="en-US" dirty="0"/>
              <a:t>Equity and Workforce Development</a:t>
            </a:r>
          </a:p>
        </p:txBody>
      </p:sp>
      <p:sp>
        <p:nvSpPr>
          <p:cNvPr id="6" name="Content Placeholder 5">
            <a:extLst>
              <a:ext uri="{FF2B5EF4-FFF2-40B4-BE49-F238E27FC236}">
                <a16:creationId xmlns:a16="http://schemas.microsoft.com/office/drawing/2014/main" id="{A6BCB4A6-D64F-4429-BD2C-E111432DB4F6}"/>
              </a:ext>
            </a:extLst>
          </p:cNvPr>
          <p:cNvSpPr>
            <a:spLocks noGrp="1"/>
          </p:cNvSpPr>
          <p:nvPr>
            <p:ph sz="quarter" idx="10"/>
          </p:nvPr>
        </p:nvSpPr>
        <p:spPr>
          <a:xfrm>
            <a:off x="603254" y="1075642"/>
            <a:ext cx="10775948" cy="4807634"/>
          </a:xfrm>
        </p:spPr>
        <p:txBody>
          <a:bodyPr>
            <a:normAutofit fontScale="92500" lnSpcReduction="10000"/>
          </a:bodyPr>
          <a:lstStyle/>
          <a:p>
            <a:r>
              <a:rPr lang="en-US" sz="2800" dirty="0"/>
              <a:t>Electrification ≠ utility bill reduction, need more research</a:t>
            </a:r>
          </a:p>
          <a:p>
            <a:r>
              <a:rPr lang="en-US" sz="2800" dirty="0"/>
              <a:t>Energy burden in CA</a:t>
            </a:r>
            <a:r>
              <a:rPr lang="en-US" sz="2800" baseline="30000" dirty="0"/>
              <a:t>1</a:t>
            </a:r>
          </a:p>
          <a:p>
            <a:pPr lvl="1"/>
            <a:r>
              <a:rPr lang="en-US" sz="2800" dirty="0">
                <a:solidFill>
                  <a:srgbClr val="000000"/>
                </a:solidFill>
              </a:rPr>
              <a:t>2% energy burden across all Californians</a:t>
            </a:r>
          </a:p>
          <a:p>
            <a:pPr lvl="1"/>
            <a:r>
              <a:rPr lang="en-US" sz="2800" dirty="0">
                <a:solidFill>
                  <a:srgbClr val="000000"/>
                </a:solidFill>
              </a:rPr>
              <a:t>60-80% AMI = 3%</a:t>
            </a:r>
          </a:p>
          <a:p>
            <a:pPr lvl="1"/>
            <a:r>
              <a:rPr lang="en-US" sz="2800" dirty="0">
                <a:solidFill>
                  <a:srgbClr val="000000"/>
                </a:solidFill>
              </a:rPr>
              <a:t>30-60% AMI = 4%</a:t>
            </a:r>
          </a:p>
          <a:p>
            <a:pPr lvl="1"/>
            <a:r>
              <a:rPr lang="en-US" sz="2800" b="1" dirty="0"/>
              <a:t>0-30% = 9% (over 4x the State average)</a:t>
            </a:r>
          </a:p>
          <a:p>
            <a:r>
              <a:rPr lang="en-US" sz="2800" dirty="0"/>
              <a:t>Incentivize contractors to participate in equitable workforce development</a:t>
            </a:r>
          </a:p>
          <a:p>
            <a:pPr lvl="1"/>
            <a:r>
              <a:rPr lang="en-US" sz="2800" dirty="0"/>
              <a:t>e.g. MCE/AEA Workforce, Education, &amp; Training Program (WET)</a:t>
            </a:r>
            <a:r>
              <a:rPr lang="en-US" sz="2800" baseline="30000" dirty="0"/>
              <a:t>2</a:t>
            </a:r>
          </a:p>
          <a:p>
            <a:r>
              <a:rPr lang="en-US" sz="2800" dirty="0"/>
              <a:t>Tap Governor’s $1.1b Jobs Package</a:t>
            </a:r>
            <a:r>
              <a:rPr lang="en-US" sz="2800" baseline="30000" dirty="0"/>
              <a:t>3</a:t>
            </a:r>
            <a:r>
              <a:rPr lang="en-US" sz="2800" dirty="0"/>
              <a:t/>
            </a:r>
            <a:br>
              <a:rPr lang="en-US" sz="2800" dirty="0"/>
            </a:br>
            <a:endParaRPr lang="en-US" sz="2800" dirty="0"/>
          </a:p>
        </p:txBody>
      </p:sp>
      <p:sp>
        <p:nvSpPr>
          <p:cNvPr id="4" name="TextBox 3">
            <a:extLst>
              <a:ext uri="{FF2B5EF4-FFF2-40B4-BE49-F238E27FC236}">
                <a16:creationId xmlns:a16="http://schemas.microsoft.com/office/drawing/2014/main" id="{D4229E39-2506-42CC-88A9-48F3132639DE}"/>
              </a:ext>
            </a:extLst>
          </p:cNvPr>
          <p:cNvSpPr txBox="1"/>
          <p:nvPr/>
        </p:nvSpPr>
        <p:spPr>
          <a:xfrm>
            <a:off x="342900" y="5549901"/>
            <a:ext cx="11506201" cy="646331"/>
          </a:xfrm>
          <a:prstGeom prst="rect">
            <a:avLst/>
          </a:prstGeom>
          <a:noFill/>
        </p:spPr>
        <p:txBody>
          <a:bodyPr wrap="square" rtlCol="0">
            <a:spAutoFit/>
          </a:bodyPr>
          <a:lstStyle/>
          <a:p>
            <a:r>
              <a:rPr lang="en-US" sz="1200" dirty="0"/>
              <a:t>1. </a:t>
            </a:r>
            <a:r>
              <a:rPr lang="en-US" sz="1200" dirty="0">
                <a:hlinkClick r:id="rId3"/>
              </a:rPr>
              <a:t>https://www.energy.gov/eere/slsc/maps/lead-tool</a:t>
            </a:r>
            <a:r>
              <a:rPr lang="en-US" sz="1200" dirty="0"/>
              <a:t> - Department of Energy Low-Income Energy Affordability Data (LEAD) Tool</a:t>
            </a:r>
          </a:p>
          <a:p>
            <a:r>
              <a:rPr lang="en-US" sz="1200" dirty="0"/>
              <a:t>2. </a:t>
            </a:r>
            <a:r>
              <a:rPr lang="en-US" sz="1200" dirty="0">
                <a:hlinkClick r:id="rId4"/>
              </a:rPr>
              <a:t>https://www.mcecleanenergy.org/contractors/#WET</a:t>
            </a:r>
            <a:r>
              <a:rPr lang="en-US" sz="1200" dirty="0"/>
              <a:t> </a:t>
            </a:r>
          </a:p>
          <a:p>
            <a:r>
              <a:rPr lang="en-US" sz="1200" dirty="0"/>
              <a:t>3. </a:t>
            </a:r>
            <a:r>
              <a:rPr lang="en-US" sz="1200" dirty="0">
                <a:hlinkClick r:id="rId5"/>
              </a:rPr>
              <a:t>http://www.ebudget.ca.gov/2021-22/pdf/Revised/BudgetSummary/LaborandWorkforceDevelopment.pdf</a:t>
            </a:r>
            <a:r>
              <a:rPr lang="en-US" sz="1200" dirty="0"/>
              <a:t>  - From revised May 2021 Budget Proposal</a:t>
            </a:r>
          </a:p>
        </p:txBody>
      </p:sp>
    </p:spTree>
    <p:extLst>
      <p:ext uri="{BB962C8B-B14F-4D97-AF65-F5344CB8AC3E}">
        <p14:creationId xmlns:p14="http://schemas.microsoft.com/office/powerpoint/2010/main" val="2766296830"/>
      </p:ext>
    </p:extLst>
  </p:cSld>
  <p:clrMapOvr>
    <a:masterClrMapping/>
  </p:clrMapOvr>
  <p:transition advClick="0">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4CDCDB0-B67A-4748-A595-8ADDAA54725D}"/>
              </a:ext>
            </a:extLst>
          </p:cNvPr>
          <p:cNvPicPr>
            <a:picLocks noChangeAspect="1"/>
          </p:cNvPicPr>
          <p:nvPr/>
        </p:nvPicPr>
        <p:blipFill>
          <a:blip r:embed="rId3"/>
          <a:stretch>
            <a:fillRect/>
          </a:stretch>
        </p:blipFill>
        <p:spPr>
          <a:xfrm>
            <a:off x="603254" y="1207585"/>
            <a:ext cx="4438382" cy="4062248"/>
          </a:xfrm>
          <a:prstGeom prst="rect">
            <a:avLst/>
          </a:prstGeom>
          <a:effectLst>
            <a:outerShdw blurRad="63500" sx="102000" sy="102000" algn="ctr" rotWithShape="0">
              <a:prstClr val="black">
                <a:alpha val="40000"/>
              </a:prstClr>
            </a:outerShdw>
          </a:effectLst>
        </p:spPr>
      </p:pic>
      <p:sp>
        <p:nvSpPr>
          <p:cNvPr id="5" name="Title 4">
            <a:extLst>
              <a:ext uri="{FF2B5EF4-FFF2-40B4-BE49-F238E27FC236}">
                <a16:creationId xmlns:a16="http://schemas.microsoft.com/office/drawing/2014/main" id="{ECC38D4E-1F72-4936-826D-7DB3BF5126B6}"/>
              </a:ext>
            </a:extLst>
          </p:cNvPr>
          <p:cNvSpPr>
            <a:spLocks noGrp="1"/>
          </p:cNvSpPr>
          <p:nvPr>
            <p:ph type="title"/>
          </p:nvPr>
        </p:nvSpPr>
        <p:spPr/>
        <p:txBody>
          <a:bodyPr/>
          <a:lstStyle/>
          <a:p>
            <a:r>
              <a:rPr lang="en-US" dirty="0"/>
              <a:t>Data and Analytical Tools	</a:t>
            </a:r>
          </a:p>
        </p:txBody>
      </p:sp>
      <p:pic>
        <p:nvPicPr>
          <p:cNvPr id="8" name="Picture 7">
            <a:extLst>
              <a:ext uri="{FF2B5EF4-FFF2-40B4-BE49-F238E27FC236}">
                <a16:creationId xmlns:a16="http://schemas.microsoft.com/office/drawing/2014/main" id="{25483754-B48D-42DA-932C-D55DC5123DF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81312" y="1207585"/>
            <a:ext cx="5616545" cy="4062248"/>
          </a:xfrm>
          <a:prstGeom prst="rect">
            <a:avLst/>
          </a:prstGeom>
          <a:effectLst/>
        </p:spPr>
      </p:pic>
      <p:sp>
        <p:nvSpPr>
          <p:cNvPr id="2" name="TextBox 1">
            <a:extLst>
              <a:ext uri="{FF2B5EF4-FFF2-40B4-BE49-F238E27FC236}">
                <a16:creationId xmlns:a16="http://schemas.microsoft.com/office/drawing/2014/main" id="{C3B3C144-D048-427C-8BD8-FD3E93251953}"/>
              </a:ext>
            </a:extLst>
          </p:cNvPr>
          <p:cNvSpPr txBox="1"/>
          <p:nvPr/>
        </p:nvSpPr>
        <p:spPr>
          <a:xfrm>
            <a:off x="5381312" y="5354054"/>
            <a:ext cx="2944542" cy="369332"/>
          </a:xfrm>
          <a:prstGeom prst="rect">
            <a:avLst/>
          </a:prstGeom>
          <a:noFill/>
        </p:spPr>
        <p:txBody>
          <a:bodyPr wrap="square" rtlCol="0">
            <a:spAutoFit/>
          </a:bodyPr>
          <a:lstStyle/>
          <a:p>
            <a:r>
              <a:rPr lang="en-US" dirty="0">
                <a:latin typeface="Calibri" panose="020F0502020204030204" pitchFamily="34" charset="0"/>
                <a:cs typeface="Calibri" panose="020F0502020204030204" pitchFamily="34" charset="0"/>
              </a:rPr>
              <a:t>NOAH Identification Pilots</a:t>
            </a:r>
          </a:p>
        </p:txBody>
      </p:sp>
    </p:spTree>
    <p:extLst>
      <p:ext uri="{BB962C8B-B14F-4D97-AF65-F5344CB8AC3E}">
        <p14:creationId xmlns:p14="http://schemas.microsoft.com/office/powerpoint/2010/main" val="491293401"/>
      </p:ext>
    </p:extLst>
  </p:cSld>
  <p:clrMapOvr>
    <a:masterClrMapping/>
  </p:clrMapOvr>
  <p:transition advClick="0">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48953-3FC0-4626-A9EF-8BAAAC6FFDC6}"/>
              </a:ext>
            </a:extLst>
          </p:cNvPr>
          <p:cNvSpPr>
            <a:spLocks noGrp="1"/>
          </p:cNvSpPr>
          <p:nvPr>
            <p:ph type="title"/>
          </p:nvPr>
        </p:nvSpPr>
        <p:spPr/>
        <p:txBody>
          <a:bodyPr/>
          <a:lstStyle/>
          <a:p>
            <a:r>
              <a:rPr lang="en-US" dirty="0"/>
              <a:t>Q&amp;A</a:t>
            </a:r>
          </a:p>
        </p:txBody>
      </p:sp>
      <p:pic>
        <p:nvPicPr>
          <p:cNvPr id="6" name="Picture 5" descr="A couple of street signs&#10;&#10;Description automatically generated with medium confidence">
            <a:extLst>
              <a:ext uri="{FF2B5EF4-FFF2-40B4-BE49-F238E27FC236}">
                <a16:creationId xmlns:a16="http://schemas.microsoft.com/office/drawing/2014/main" id="{54B57183-807B-4338-A39E-1872ABCC0158}"/>
              </a:ext>
            </a:extLst>
          </p:cNvPr>
          <p:cNvPicPr>
            <a:picLocks noChangeAspect="1"/>
          </p:cNvPicPr>
          <p:nvPr/>
        </p:nvPicPr>
        <p:blipFill>
          <a:blip r:embed="rId3" cstate="screen">
            <a:extLst>
              <a:ext uri="{28A0092B-C50C-407E-A947-70E740481C1C}">
                <a14:useLocalDpi xmlns:a14="http://schemas.microsoft.com/office/drawing/2010/main"/>
              </a:ext>
              <a:ext uri="{837473B0-CC2E-450A-ABE3-18F120FF3D39}">
                <a1611:picAttrSrcUrl xmlns:a1611="http://schemas.microsoft.com/office/drawing/2016/11/main" xmlns="" r:id="rId4"/>
              </a:ext>
            </a:extLst>
          </a:blip>
          <a:stretch>
            <a:fillRect/>
          </a:stretch>
        </p:blipFill>
        <p:spPr>
          <a:xfrm>
            <a:off x="3260272" y="1222828"/>
            <a:ext cx="5671458" cy="4726215"/>
          </a:xfrm>
          <a:prstGeom prst="rect">
            <a:avLst/>
          </a:prstGeom>
        </p:spPr>
      </p:pic>
      <p:sp>
        <p:nvSpPr>
          <p:cNvPr id="7" name="TextBox 6">
            <a:extLst>
              <a:ext uri="{FF2B5EF4-FFF2-40B4-BE49-F238E27FC236}">
                <a16:creationId xmlns:a16="http://schemas.microsoft.com/office/drawing/2014/main" id="{560AC98B-F8C0-4297-8EA1-26D1BA3FFDA5}"/>
              </a:ext>
            </a:extLst>
          </p:cNvPr>
          <p:cNvSpPr txBox="1"/>
          <p:nvPr/>
        </p:nvSpPr>
        <p:spPr>
          <a:xfrm>
            <a:off x="2569030" y="6858000"/>
            <a:ext cx="7641771" cy="230961"/>
          </a:xfrm>
          <a:prstGeom prst="rect">
            <a:avLst/>
          </a:prstGeom>
          <a:noFill/>
        </p:spPr>
        <p:txBody>
          <a:bodyPr wrap="square" rtlCol="0">
            <a:spAutoFit/>
          </a:bodyPr>
          <a:lstStyle/>
          <a:p>
            <a:r>
              <a:rPr lang="en-US" sz="901" dirty="0">
                <a:hlinkClick r:id="rId4" tooltip="https://nekropolitan.blogspot.com/2016/11/nawiedzony-podcast-109-q.html"/>
              </a:rPr>
              <a:t>This Photo</a:t>
            </a:r>
            <a:r>
              <a:rPr lang="en-US" sz="901" dirty="0"/>
              <a:t> by Unknown Author is licensed under </a:t>
            </a:r>
            <a:r>
              <a:rPr lang="en-US" sz="901" dirty="0">
                <a:hlinkClick r:id="rId5" tooltip="https://creativecommons.org/licenses/by-nc-sa/3.0/"/>
              </a:rPr>
              <a:t>CC BY-SA-NC</a:t>
            </a:r>
            <a:endParaRPr lang="en-US" sz="901" dirty="0"/>
          </a:p>
        </p:txBody>
      </p:sp>
    </p:spTree>
    <p:extLst>
      <p:ext uri="{BB962C8B-B14F-4D97-AF65-F5344CB8AC3E}">
        <p14:creationId xmlns:p14="http://schemas.microsoft.com/office/powerpoint/2010/main" val="1221411744"/>
      </p:ext>
    </p:extLst>
  </p:cSld>
  <p:clrMapOvr>
    <a:masterClrMapping/>
  </p:clrMapOvr>
  <p:transition advClick="0">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t>Thank you!</a:t>
            </a:r>
          </a:p>
        </p:txBody>
      </p:sp>
      <p:sp>
        <p:nvSpPr>
          <p:cNvPr id="3" name="Content Placeholder 2"/>
          <p:cNvSpPr>
            <a:spLocks noGrp="1"/>
          </p:cNvSpPr>
          <p:nvPr>
            <p:ph sz="quarter" idx="10"/>
          </p:nvPr>
        </p:nvSpPr>
        <p:spPr>
          <a:xfrm>
            <a:off x="603253" y="1211562"/>
            <a:ext cx="10495053" cy="4811415"/>
          </a:xfrm>
        </p:spPr>
        <p:txBody>
          <a:bodyPr/>
          <a:lstStyle/>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r>
              <a:rPr lang="en-US" dirty="0"/>
              <a:t>Multifamily Electrification Report available </a:t>
            </a:r>
            <a:r>
              <a:rPr lang="en-US" dirty="0">
                <a:hlinkClick r:id="rId3"/>
              </a:rPr>
              <a:t>here</a:t>
            </a:r>
            <a:r>
              <a:rPr lang="en-US" baseline="30000" dirty="0"/>
              <a:t>1</a:t>
            </a:r>
          </a:p>
          <a:p>
            <a:endParaRPr lang="en-US" baseline="30000" dirty="0"/>
          </a:p>
          <a:p>
            <a:r>
              <a:rPr lang="en-US" dirty="0"/>
              <a:t>“Accelerating Multifamily Building Upgrades” CEC grant deliverables </a:t>
            </a:r>
            <a:r>
              <a:rPr lang="en-US" dirty="0">
                <a:hlinkClick r:id="rId4"/>
              </a:rPr>
              <a:t>here</a:t>
            </a:r>
            <a:r>
              <a:rPr lang="en-US" baseline="30000" dirty="0"/>
              <a:t>2</a:t>
            </a:r>
          </a:p>
          <a:p>
            <a:pPr marL="0" indent="0">
              <a:buNone/>
            </a:pPr>
            <a:endParaRPr lang="en-US" sz="2400" baseline="30000" dirty="0"/>
          </a:p>
          <a:p>
            <a:pPr marL="0" indent="0">
              <a:buNone/>
            </a:pPr>
            <a:endParaRPr lang="en-US" sz="2400" dirty="0"/>
          </a:p>
        </p:txBody>
      </p:sp>
      <p:graphicFrame>
        <p:nvGraphicFramePr>
          <p:cNvPr id="4" name="Table 4">
            <a:extLst>
              <a:ext uri="{FF2B5EF4-FFF2-40B4-BE49-F238E27FC236}">
                <a16:creationId xmlns:a16="http://schemas.microsoft.com/office/drawing/2014/main" id="{F5ACC66A-90AC-4277-9919-A42053FDF1DF}"/>
              </a:ext>
            </a:extLst>
          </p:cNvPr>
          <p:cNvGraphicFramePr>
            <a:graphicFrameLocks noGrp="1"/>
          </p:cNvGraphicFramePr>
          <p:nvPr>
            <p:extLst>
              <p:ext uri="{D42A27DB-BD31-4B8C-83A1-F6EECF244321}">
                <p14:modId xmlns:p14="http://schemas.microsoft.com/office/powerpoint/2010/main" val="758124544"/>
              </p:ext>
            </p:extLst>
          </p:nvPr>
        </p:nvGraphicFramePr>
        <p:xfrm>
          <a:off x="603252" y="1228306"/>
          <a:ext cx="10985496" cy="2068022"/>
        </p:xfrm>
        <a:graphic>
          <a:graphicData uri="http://schemas.openxmlformats.org/drawingml/2006/table">
            <a:tbl>
              <a:tblPr firstRow="1" bandRow="1">
                <a:tableStyleId>{5C22544A-7EE6-4342-B048-85BDC9FD1C3A}</a:tableStyleId>
              </a:tblPr>
              <a:tblGrid>
                <a:gridCol w="6076948">
                  <a:extLst>
                    <a:ext uri="{9D8B030D-6E8A-4147-A177-3AD203B41FA5}">
                      <a16:colId xmlns:a16="http://schemas.microsoft.com/office/drawing/2014/main" val="4203937290"/>
                    </a:ext>
                  </a:extLst>
                </a:gridCol>
                <a:gridCol w="1246716">
                  <a:extLst>
                    <a:ext uri="{9D8B030D-6E8A-4147-A177-3AD203B41FA5}">
                      <a16:colId xmlns:a16="http://schemas.microsoft.com/office/drawing/2014/main" val="3870837324"/>
                    </a:ext>
                  </a:extLst>
                </a:gridCol>
                <a:gridCol w="3661832">
                  <a:extLst>
                    <a:ext uri="{9D8B030D-6E8A-4147-A177-3AD203B41FA5}">
                      <a16:colId xmlns:a16="http://schemas.microsoft.com/office/drawing/2014/main" val="1829862952"/>
                    </a:ext>
                  </a:extLst>
                </a:gridCol>
              </a:tblGrid>
              <a:tr h="2068022">
                <a:tc>
                  <a:txBody>
                    <a:bodyPr/>
                    <a:lstStyle/>
                    <a:p>
                      <a:pPr marL="0" indent="0" algn="l" defTabSz="914400" rtl="0" eaLnBrk="1" latinLnBrk="0" hangingPunct="1">
                        <a:lnSpc>
                          <a:spcPct val="100000"/>
                        </a:lnSpc>
                        <a:spcBef>
                          <a:spcPts val="0"/>
                        </a:spcBef>
                        <a:spcAft>
                          <a:spcPts val="600"/>
                        </a:spcAft>
                        <a:buFont typeface="Arial" charset="0"/>
                        <a:buNone/>
                      </a:pPr>
                      <a:r>
                        <a:rPr lang="en-US" sz="2800" b="0" kern="1200" baseline="0" dirty="0">
                          <a:solidFill>
                            <a:schemeClr val="accent4"/>
                          </a:solidFill>
                          <a:latin typeface="Rockwell" panose="02060603020205020403" pitchFamily="18" charset="0"/>
                        </a:rPr>
                        <a:t>Ben Cooper</a:t>
                      </a:r>
                    </a:p>
                    <a:p>
                      <a:pPr marL="0" indent="0" algn="l" defTabSz="914400" rtl="0" eaLnBrk="1" latinLnBrk="0" hangingPunct="1">
                        <a:lnSpc>
                          <a:spcPct val="100000"/>
                        </a:lnSpc>
                        <a:spcBef>
                          <a:spcPts val="0"/>
                        </a:spcBef>
                        <a:spcAft>
                          <a:spcPts val="600"/>
                        </a:spcAft>
                        <a:buFont typeface="Arial" charset="0"/>
                        <a:buNone/>
                      </a:pPr>
                      <a:r>
                        <a:rPr lang="en-US" sz="2800" b="0" kern="1200" baseline="0" dirty="0">
                          <a:solidFill>
                            <a:schemeClr val="accent4"/>
                          </a:solidFill>
                          <a:latin typeface="Rockwell" panose="02060603020205020403" pitchFamily="18" charset="0"/>
                          <a:hlinkClick r:id="rId5"/>
                        </a:rPr>
                        <a:t>bcooper@stopwaste.org</a:t>
                      </a:r>
                      <a:endParaRPr lang="en-US" sz="2800" b="0" kern="1200" baseline="0" dirty="0">
                        <a:solidFill>
                          <a:schemeClr val="accent4"/>
                        </a:solidFill>
                        <a:latin typeface="Rockwell" panose="02060603020205020403" pitchFamily="18" charset="0"/>
                      </a:endParaRPr>
                    </a:p>
                    <a:p>
                      <a:pPr marL="0" indent="0" algn="l" defTabSz="914400" rtl="0" eaLnBrk="1" latinLnBrk="0" hangingPunct="1">
                        <a:lnSpc>
                          <a:spcPct val="100000"/>
                        </a:lnSpc>
                        <a:spcBef>
                          <a:spcPts val="0"/>
                        </a:spcBef>
                        <a:spcAft>
                          <a:spcPts val="600"/>
                        </a:spcAft>
                        <a:buFont typeface="Arial" charset="0"/>
                        <a:buNone/>
                      </a:pPr>
                      <a:r>
                        <a:rPr lang="en-US" sz="2800" b="0" kern="1200" baseline="0" dirty="0">
                          <a:solidFill>
                            <a:schemeClr val="accent4"/>
                          </a:solidFill>
                          <a:latin typeface="Rockwell" panose="02060603020205020403" pitchFamily="18" charset="0"/>
                        </a:rPr>
                        <a:t>510-891-6511</a:t>
                      </a:r>
                    </a:p>
                    <a:p>
                      <a:endParaRPr lang="en-US" sz="2800" dirty="0"/>
                    </a:p>
                  </a:txBody>
                  <a:tcPr>
                    <a:noFill/>
                  </a:tcPr>
                </a:tc>
                <a:tc>
                  <a:txBody>
                    <a:bodyPr/>
                    <a:lstStyle/>
                    <a:p>
                      <a:endParaRPr lang="en-US" sz="2800" dirty="0"/>
                    </a:p>
                  </a:txBody>
                  <a:tcPr>
                    <a:noFill/>
                  </a:tcPr>
                </a:tc>
                <a:tc>
                  <a:txBody>
                    <a:bodyPr/>
                    <a:lstStyle/>
                    <a:p>
                      <a:endParaRPr lang="en-US" sz="2800" dirty="0"/>
                    </a:p>
                  </a:txBody>
                  <a:tcPr>
                    <a:noFill/>
                  </a:tcPr>
                </a:tc>
                <a:extLst>
                  <a:ext uri="{0D108BD9-81ED-4DB2-BD59-A6C34878D82A}">
                    <a16:rowId xmlns:a16="http://schemas.microsoft.com/office/drawing/2014/main" val="940492801"/>
                  </a:ext>
                </a:extLst>
              </a:tr>
            </a:tbl>
          </a:graphicData>
        </a:graphic>
      </p:graphicFrame>
      <p:sp>
        <p:nvSpPr>
          <p:cNvPr id="5" name="TextBox 4">
            <a:extLst>
              <a:ext uri="{FF2B5EF4-FFF2-40B4-BE49-F238E27FC236}">
                <a16:creationId xmlns:a16="http://schemas.microsoft.com/office/drawing/2014/main" id="{1F07ADF4-4958-4CE3-81BE-AFB91712F852}"/>
              </a:ext>
            </a:extLst>
          </p:cNvPr>
          <p:cNvSpPr txBox="1"/>
          <p:nvPr/>
        </p:nvSpPr>
        <p:spPr>
          <a:xfrm>
            <a:off x="342900" y="5716556"/>
            <a:ext cx="11506201" cy="646331"/>
          </a:xfrm>
          <a:prstGeom prst="rect">
            <a:avLst/>
          </a:prstGeom>
          <a:noFill/>
        </p:spPr>
        <p:txBody>
          <a:bodyPr wrap="square" rtlCol="0">
            <a:spAutoFit/>
          </a:bodyPr>
          <a:lstStyle/>
          <a:p>
            <a:pPr marL="228596" indent="-228596">
              <a:buAutoNum type="arabicPeriod"/>
            </a:pPr>
            <a:r>
              <a:rPr lang="en-US" sz="1200" dirty="0">
                <a:hlinkClick r:id="rId3"/>
              </a:rPr>
              <a:t>https://www.stopwaste.org/accelerating-electrification-of-california%E2%80%99s-multifamily-buildings</a:t>
            </a:r>
            <a:r>
              <a:rPr lang="en-US" sz="1200" dirty="0"/>
              <a:t> </a:t>
            </a:r>
          </a:p>
          <a:p>
            <a:pPr marL="228596" indent="-228596">
              <a:buAutoNum type="arabicPeriod"/>
            </a:pPr>
            <a:r>
              <a:rPr lang="en-US" sz="1200" dirty="0">
                <a:hlinkClick r:id="rId4"/>
              </a:rPr>
              <a:t>https://www.stopwaste.org/accelerating-multifamily-building-upgrades</a:t>
            </a:r>
            <a:endParaRPr lang="en-US" sz="1200" dirty="0"/>
          </a:p>
          <a:p>
            <a:pPr marL="228596" indent="-228596">
              <a:buAutoNum type="arabicPeriod"/>
            </a:pPr>
            <a:endParaRPr lang="en-US" sz="1200" dirty="0"/>
          </a:p>
        </p:txBody>
      </p:sp>
    </p:spTree>
    <p:extLst>
      <p:ext uri="{BB962C8B-B14F-4D97-AF65-F5344CB8AC3E}">
        <p14:creationId xmlns:p14="http://schemas.microsoft.com/office/powerpoint/2010/main" val="1074410735"/>
      </p:ext>
    </p:extLst>
  </p:cSld>
  <p:clrMapOvr>
    <a:masterClrMapping/>
  </p:clrMapOvr>
  <p:transition advClick="0">
    <p:fade/>
  </p:transition>
</p:sld>
</file>

<file path=ppt/theme/theme1.xml><?xml version="1.0" encoding="utf-8"?>
<a:theme xmlns:a="http://schemas.openxmlformats.org/drawingml/2006/main" name="StopWaste - Blue">
  <a:themeElements>
    <a:clrScheme name="StopWaste">
      <a:dk1>
        <a:srgbClr val="000000"/>
      </a:dk1>
      <a:lt1>
        <a:srgbClr val="FFFFFF"/>
      </a:lt1>
      <a:dk2>
        <a:srgbClr val="44546A"/>
      </a:dk2>
      <a:lt2>
        <a:srgbClr val="E7E6E6"/>
      </a:lt2>
      <a:accent1>
        <a:srgbClr val="00798A"/>
      </a:accent1>
      <a:accent2>
        <a:srgbClr val="F37A20"/>
      </a:accent2>
      <a:accent3>
        <a:srgbClr val="5A471C"/>
      </a:accent3>
      <a:accent4>
        <a:srgbClr val="419543"/>
      </a:accent4>
      <a:accent5>
        <a:srgbClr val="4472C4"/>
      </a:accent5>
      <a:accent6>
        <a:srgbClr val="70AD47"/>
      </a:accent6>
      <a:hlink>
        <a:srgbClr val="0563C1"/>
      </a:hlink>
      <a:folHlink>
        <a:srgbClr val="954F72"/>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StopWaste - Blue">
  <a:themeElements>
    <a:clrScheme name="StopWaste">
      <a:dk1>
        <a:srgbClr val="000000"/>
      </a:dk1>
      <a:lt1>
        <a:srgbClr val="FFFFFF"/>
      </a:lt1>
      <a:dk2>
        <a:srgbClr val="44546A"/>
      </a:dk2>
      <a:lt2>
        <a:srgbClr val="E7E6E6"/>
      </a:lt2>
      <a:accent1>
        <a:srgbClr val="00798A"/>
      </a:accent1>
      <a:accent2>
        <a:srgbClr val="F37A20"/>
      </a:accent2>
      <a:accent3>
        <a:srgbClr val="5A471C"/>
      </a:accent3>
      <a:accent4>
        <a:srgbClr val="419543"/>
      </a:accent4>
      <a:accent5>
        <a:srgbClr val="4472C4"/>
      </a:accent5>
      <a:accent6>
        <a:srgbClr val="70AD47"/>
      </a:accent6>
      <a:hlink>
        <a:srgbClr val="0563C1"/>
      </a:hlink>
      <a:folHlink>
        <a:srgbClr val="954F72"/>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 - StopWaste - Title Slides">
  <a:themeElements>
    <a:clrScheme name="StopWaste">
      <a:dk1>
        <a:srgbClr val="000000"/>
      </a:dk1>
      <a:lt1>
        <a:srgbClr val="FFFFFF"/>
      </a:lt1>
      <a:dk2>
        <a:srgbClr val="44546A"/>
      </a:dk2>
      <a:lt2>
        <a:srgbClr val="E7E6E6"/>
      </a:lt2>
      <a:accent1>
        <a:srgbClr val="00798A"/>
      </a:accent1>
      <a:accent2>
        <a:srgbClr val="F37A20"/>
      </a:accent2>
      <a:accent3>
        <a:srgbClr val="5A471C"/>
      </a:accent3>
      <a:accent4>
        <a:srgbClr val="419543"/>
      </a:accent4>
      <a:accent5>
        <a:srgbClr val="4472C4"/>
      </a:accent5>
      <a:accent6>
        <a:srgbClr val="70AD47"/>
      </a:accent6>
      <a:hlink>
        <a:srgbClr val="0563C1"/>
      </a:hlink>
      <a:folHlink>
        <a:srgbClr val="954F72"/>
      </a:folHlink>
    </a:clrScheme>
    <a:fontScheme name="Tw Cen MT-Rockwell">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6 - Dividers">
  <a:themeElements>
    <a:clrScheme name="StopWaste">
      <a:dk1>
        <a:srgbClr val="000000"/>
      </a:dk1>
      <a:lt1>
        <a:srgbClr val="FFFFFF"/>
      </a:lt1>
      <a:dk2>
        <a:srgbClr val="44546A"/>
      </a:dk2>
      <a:lt2>
        <a:srgbClr val="E7E6E6"/>
      </a:lt2>
      <a:accent1>
        <a:srgbClr val="00798A"/>
      </a:accent1>
      <a:accent2>
        <a:srgbClr val="F37A20"/>
      </a:accent2>
      <a:accent3>
        <a:srgbClr val="5A471C"/>
      </a:accent3>
      <a:accent4>
        <a:srgbClr val="419543"/>
      </a:accent4>
      <a:accent5>
        <a:srgbClr val="4472C4"/>
      </a:accent5>
      <a:accent6>
        <a:srgbClr val="70AD47"/>
      </a:accent6>
      <a:hlink>
        <a:srgbClr val="0563C1"/>
      </a:hlink>
      <a:folHlink>
        <a:srgbClr val="954F72"/>
      </a:folHlink>
    </a:clrScheme>
    <a:fontScheme name="Tw Cen MT-Rockwell">
      <a:majorFont>
        <a:latin typeface="Tw Cen MT" panose="020B0602020104020603"/>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1459</Words>
  <Application>Microsoft Office PowerPoint</Application>
  <PresentationFormat>Widescreen</PresentationFormat>
  <Paragraphs>147</Paragraphs>
  <Slides>13</Slides>
  <Notes>12</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13</vt:i4>
      </vt:variant>
    </vt:vector>
  </HeadingPairs>
  <TitlesOfParts>
    <vt:vector size="23" baseType="lpstr">
      <vt:lpstr>Arial</vt:lpstr>
      <vt:lpstr>Calibri</vt:lpstr>
      <vt:lpstr>Museo Slab 500</vt:lpstr>
      <vt:lpstr>Open Sans</vt:lpstr>
      <vt:lpstr>Rockwell</vt:lpstr>
      <vt:lpstr>Wingdings</vt:lpstr>
      <vt:lpstr>StopWaste - Blue</vt:lpstr>
      <vt:lpstr>1_StopWaste - Blue</vt:lpstr>
      <vt:lpstr>1 - StopWaste - Title Slides</vt:lpstr>
      <vt:lpstr>6 - Dividers</vt:lpstr>
      <vt:lpstr>PowerPoint Presentation</vt:lpstr>
      <vt:lpstr>StopWaste Residential Decarb Work</vt:lpstr>
      <vt:lpstr>BAMBE/BayREN MF Program</vt:lpstr>
      <vt:lpstr>Recommendations to Scale Electrification Programs</vt:lpstr>
      <vt:lpstr>MF Electrification Report</vt:lpstr>
      <vt:lpstr>MF Electrification Report</vt:lpstr>
      <vt:lpstr>Evaluate Upgrade Cost and Consider Emerging Alternatives (Step 4)</vt:lpstr>
      <vt:lpstr>Flagged Electrical Infrastructure</vt:lpstr>
      <vt:lpstr>Emerging Tech Alternatives</vt:lpstr>
      <vt:lpstr>Equity and Workforce Development</vt:lpstr>
      <vt:lpstr>Data and Analytical Tools </vt:lpstr>
      <vt:lpstr>Q&amp;A</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2015-08-05T18:12:05Z</dcterms:created>
  <dcterms:modified xsi:type="dcterms:W3CDTF">2021-07-12T15:17:27Z</dcterms:modified>
</cp:coreProperties>
</file>