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4.xml" ContentType="application/vnd.openxmlformats-officedocument.theme+xml"/>
  <Override PartName="/ppt/slideLayouts/slideLayout11.xml" ContentType="application/vnd.openxmlformats-officedocument.presentationml.slideLayout+xml"/>
  <Override PartName="/ppt/theme/theme5.xml" ContentType="application/vnd.openxmlformats-officedocument.theme+xml"/>
  <Override PartName="/ppt/slideLayouts/slideLayout12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  <p:sldMasterId id="2147483660" r:id="rId2"/>
    <p:sldMasterId id="2147483667" r:id="rId3"/>
    <p:sldMasterId id="2147483671" r:id="rId4"/>
    <p:sldMasterId id="2147483678" r:id="rId5"/>
    <p:sldMasterId id="2147483679" r:id="rId6"/>
  </p:sldMasterIdLst>
  <p:notesMasterIdLst>
    <p:notesMasterId r:id="rId14"/>
  </p:notesMasterIdLst>
  <p:handoutMasterIdLst>
    <p:handoutMasterId r:id="rId15"/>
  </p:handoutMasterIdLst>
  <p:sldIdLst>
    <p:sldId id="256" r:id="rId7"/>
    <p:sldId id="363" r:id="rId8"/>
    <p:sldId id="422" r:id="rId9"/>
    <p:sldId id="423" r:id="rId10"/>
    <p:sldId id="424" r:id="rId11"/>
    <p:sldId id="413" r:id="rId12"/>
    <p:sldId id="346" r:id="rId13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avid Erne" initials="DE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E9EB"/>
    <a:srgbClr val="B09391"/>
    <a:srgbClr val="BDA954"/>
    <a:srgbClr val="BF6F4F"/>
    <a:srgbClr val="014073"/>
    <a:srgbClr val="D2C1C0"/>
    <a:srgbClr val="E0D6AE"/>
    <a:srgbClr val="F4D7D1"/>
    <a:srgbClr val="003F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405" autoAdjust="0"/>
    <p:restoredTop sz="59562" autoAdjust="0"/>
  </p:normalViewPr>
  <p:slideViewPr>
    <p:cSldViewPr snapToGrid="0" snapToObjects="1">
      <p:cViewPr varScale="1">
        <p:scale>
          <a:sx n="65" d="100"/>
          <a:sy n="65" d="100"/>
        </p:scale>
        <p:origin x="186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58" d="100"/>
          <a:sy n="58" d="100"/>
        </p:scale>
        <p:origin x="3000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4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C019C7-76BB-4E42-B867-082D164B7671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FF912B-65D3-4D84-98E9-8F2653E874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2932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6/3/2020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55822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95700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48207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50754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6846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128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1: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38099-7E9C-48ED-AD46-59F9D8E4896F}" type="datetime1">
              <a:rPr lang="en-US" smtClean="0"/>
              <a:t>6/3/2020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E3F67-FEC6-734D-B36B-5EA90BBA389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1850" y="4289258"/>
            <a:ext cx="10515600" cy="1356059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831850" y="5672305"/>
            <a:ext cx="10515600" cy="68404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815166"/>
            <a:ext cx="987137" cy="86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212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346326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826001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738DDE0A-7988-45A1-8ECE-2C98EB2C4139}" type="datetime1">
              <a:rPr lang="en-US" smtClean="0"/>
              <a:t>6/3/2020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27585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07310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9750A-FB4F-4001-974A-E693DB6BBEB5}" type="datetime1">
              <a:rPr lang="en-US" smtClean="0"/>
              <a:t>6/3/2020</a:t>
            </a:fld>
            <a:endParaRPr lang="en-US" dirty="0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945063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18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Presenters:</a:t>
            </a:r>
          </a:p>
          <a:p>
            <a:pPr lvl="0"/>
            <a:r>
              <a:rPr lang="en-US" dirty="0"/>
              <a:t>Name 1</a:t>
            </a:r>
          </a:p>
          <a:p>
            <a:pPr lvl="0"/>
            <a:r>
              <a:rPr lang="en-US" dirty="0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061578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CCE88-4003-4439-84C0-62FE599DC269}" type="datetime1">
              <a:rPr lang="en-US" smtClean="0"/>
              <a:t>6/3/2020</a:t>
            </a:fld>
            <a:endParaRPr lang="en-US" dirty="0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70E30-598F-4C72-9E82-895AAC2CE46E}" type="datetime1">
              <a:rPr lang="en-US" smtClean="0"/>
              <a:t>6/3/2020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A4234-D176-ED44-AA8C-8D9AB00D24D1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1524000" y="346326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1524000" y="2826001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367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84978-0A0E-4688-BB18-20CD35A58E3F}" type="datetime1">
              <a:rPr lang="en-US" smtClean="0"/>
              <a:t>6/3/2020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1850" y="127585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07310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945063"/>
            <a:ext cx="2911475" cy="102235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Presenters:</a:t>
            </a:r>
          </a:p>
          <a:p>
            <a:pPr lvl="0"/>
            <a:r>
              <a:rPr lang="en-US" dirty="0"/>
              <a:t>Name 1</a:t>
            </a:r>
          </a:p>
          <a:p>
            <a:pPr lvl="0"/>
            <a:r>
              <a:rPr lang="en-US" dirty="0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35793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A5D3-EA36-42E1-9126-603C0620C365}" type="datetime1">
              <a:rPr lang="en-US" smtClean="0"/>
              <a:t>6/3/2020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1D926-82BF-40B0-8592-05C473291BC2}" type="datetime1">
              <a:rPr lang="en-US" smtClean="0"/>
              <a:t>6/3/2020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9C65A-41E8-44DE-8B86-A03D17DA26AF}" type="datetime1">
              <a:rPr lang="en-US" smtClean="0"/>
              <a:t>6/3/2020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27590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97BEF-86DB-4D49-BA4F-5BF4AA50C4B4}" type="datetime1">
              <a:rPr lang="en-US" smtClean="0"/>
              <a:t>6/3/2020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DAE68-1CBD-45A3-B395-A97C1A7A77AD}" type="datetime1">
              <a:rPr lang="en-US" smtClean="0"/>
              <a:t>6/3/2020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A158B-8A8B-4DB0-9A66-699544EC7252}" type="datetime1">
              <a:rPr lang="en-US" smtClean="0"/>
              <a:t>6/3/2020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jpe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10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1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046C5-60D0-429E-8FE0-3C15B6CE593D}" type="datetime1">
              <a:rPr lang="en-US" smtClean="0"/>
              <a:t>6/3/2020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E3F67-FEC6-734D-B36B-5EA90BBA38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6627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5BC0E8-17C9-4CFD-B2C4-CF4A7DEB05DE}" type="datetime1">
              <a:rPr lang="en-US" smtClean="0"/>
              <a:t>6/3/2020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A792A5-D165-4380-A5C0-CFB4969AF754}" type="datetime1">
              <a:rPr lang="en-US" smtClean="0"/>
              <a:t>6/3/2020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4A4234-D176-ED44-AA8C-8D9AB00D24D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12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7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2759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73DE6844-84E5-4F2F-9CCE-7D0F96475C75}" type="datetime1">
              <a:rPr lang="en-US" smtClean="0"/>
              <a:t>6/3/2020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BB7C4CCD-5CAB-44A8-98D1-13E8B7FD2F20}" type="datetime1">
              <a:rPr lang="en-US" smtClean="0"/>
              <a:t>6/3/2020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C34864-3046-4A6B-A4AD-80315EAC6C5C}" type="datetime1">
              <a:rPr lang="en-US" smtClean="0"/>
              <a:t>6/3/2020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t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4260439"/>
            <a:ext cx="9563100" cy="2387600"/>
          </a:xfrm>
        </p:spPr>
        <p:txBody>
          <a:bodyPr/>
          <a:lstStyle/>
          <a:p>
            <a:r>
              <a:rPr lang="en-US" sz="3200" b="1" dirty="0"/>
              <a:t>GFO-19-305 - Developing non-Lithium Ion Energy Storage Technologies to Support California’s Clean Energy Goals</a:t>
            </a:r>
            <a:br>
              <a:rPr lang="en-US" sz="3200" b="1" dirty="0"/>
            </a:br>
            <a:r>
              <a:rPr lang="en-US" sz="3200" dirty="0"/>
              <a:t>ERDD - Robin Goodhand – June 10, 2020</a:t>
            </a:r>
          </a:p>
        </p:txBody>
      </p:sp>
      <p:sp>
        <p:nvSpPr>
          <p:cNvPr id="7" name="object 3"/>
          <p:cNvSpPr/>
          <p:nvPr/>
        </p:nvSpPr>
        <p:spPr>
          <a:xfrm>
            <a:off x="379140" y="379140"/>
            <a:ext cx="11390074" cy="3914079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00" dirty="0"/>
          </a:p>
        </p:txBody>
      </p:sp>
      <p:sp>
        <p:nvSpPr>
          <p:cNvPr id="8" name="object 14"/>
          <p:cNvSpPr/>
          <p:nvPr/>
        </p:nvSpPr>
        <p:spPr>
          <a:xfrm>
            <a:off x="838200" y="731331"/>
            <a:ext cx="1111903" cy="954039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00" dirty="0"/>
          </a:p>
        </p:txBody>
      </p:sp>
      <p:sp>
        <p:nvSpPr>
          <p:cNvPr id="10" name="Rectangle 9"/>
          <p:cNvSpPr/>
          <p:nvPr/>
        </p:nvSpPr>
        <p:spPr>
          <a:xfrm>
            <a:off x="379140" y="3702205"/>
            <a:ext cx="11390074" cy="591014"/>
          </a:xfrm>
          <a:prstGeom prst="rect">
            <a:avLst/>
          </a:prstGeom>
          <a:solidFill>
            <a:srgbClr val="003F7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585735" y="5839210"/>
            <a:ext cx="3667874" cy="5513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A"/>
          </a:p>
        </p:txBody>
      </p:sp>
    </p:spTree>
    <p:extLst>
      <p:ext uri="{BB962C8B-B14F-4D97-AF65-F5344CB8AC3E}">
        <p14:creationId xmlns:p14="http://schemas.microsoft.com/office/powerpoint/2010/main" val="1975939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DFF448D-11EE-4286-8CBA-1DD71A0B5C12}"/>
              </a:ext>
            </a:extLst>
          </p:cNvPr>
          <p:cNvSpPr/>
          <p:nvPr/>
        </p:nvSpPr>
        <p:spPr>
          <a:xfrm>
            <a:off x="7641844" y="1668530"/>
            <a:ext cx="855581" cy="115532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Solicitation Overview</a:t>
            </a:r>
            <a:endParaRPr lang="en-US" sz="220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A82922A-A1B5-4A9E-8CAA-8A8F9A80207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003" t="1511" r="14138" b="1797"/>
          <a:stretch/>
        </p:blipFill>
        <p:spPr>
          <a:xfrm>
            <a:off x="7747359" y="1809705"/>
            <a:ext cx="614363" cy="58518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BD2F8A8-BFB5-4BA9-8643-FA1C0C3EC913}"/>
              </a:ext>
            </a:extLst>
          </p:cNvPr>
          <p:cNvSpPr txBox="1"/>
          <p:nvPr/>
        </p:nvSpPr>
        <p:spPr>
          <a:xfrm>
            <a:off x="5937174" y="1913377"/>
            <a:ext cx="1265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Electricity in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B9E5B3-DA72-46AE-B820-031B79A1E8D8}"/>
              </a:ext>
            </a:extLst>
          </p:cNvPr>
          <p:cNvSpPr txBox="1"/>
          <p:nvPr/>
        </p:nvSpPr>
        <p:spPr>
          <a:xfrm>
            <a:off x="9016073" y="1903322"/>
            <a:ext cx="1391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Electricity out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AD6242F-0901-4345-8EBD-1A51DECF898D}"/>
              </a:ext>
            </a:extLst>
          </p:cNvPr>
          <p:cNvSpPr txBox="1"/>
          <p:nvPr/>
        </p:nvSpPr>
        <p:spPr>
          <a:xfrm>
            <a:off x="7692223" y="2350216"/>
            <a:ext cx="7548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Energy</a:t>
            </a:r>
          </a:p>
          <a:p>
            <a:pPr algn="ctr"/>
            <a:r>
              <a:rPr lang="en-US" sz="1400" dirty="0"/>
              <a:t>Storage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2800B935-C767-4FE9-8FD3-8BE9CA21EA52}"/>
              </a:ext>
            </a:extLst>
          </p:cNvPr>
          <p:cNvCxnSpPr>
            <a:cxnSpLocks/>
          </p:cNvCxnSpPr>
          <p:nvPr/>
        </p:nvCxnSpPr>
        <p:spPr>
          <a:xfrm>
            <a:off x="7155609" y="2098043"/>
            <a:ext cx="48623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8550730-29C3-4CAD-BFA9-1E54395CFE9B}"/>
              </a:ext>
            </a:extLst>
          </p:cNvPr>
          <p:cNvCxnSpPr>
            <a:cxnSpLocks/>
          </p:cNvCxnSpPr>
          <p:nvPr/>
        </p:nvCxnSpPr>
        <p:spPr>
          <a:xfrm>
            <a:off x="8497425" y="2102297"/>
            <a:ext cx="48623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AD5C6B98-87C7-4970-A7F4-7F4434E7AAC5}"/>
              </a:ext>
            </a:extLst>
          </p:cNvPr>
          <p:cNvSpPr txBox="1"/>
          <p:nvPr/>
        </p:nvSpPr>
        <p:spPr>
          <a:xfrm>
            <a:off x="838200" y="1890624"/>
            <a:ext cx="429063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California issues with integrating renewable energy and wildfire resiliency drive the need for a diversified portfolio of energy storage technologies.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/>
          </a:p>
          <a:p>
            <a:r>
              <a:rPr lang="en-US" sz="2000" dirty="0"/>
              <a:t>This applied research solicitation will support seven emerging energy storage technologies move from the lab towards commercialization.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1344547E-A721-4F56-A2E2-525F127C5F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7174" y="3305740"/>
            <a:ext cx="4514850" cy="2158027"/>
          </a:xfrm>
          <a:noFill/>
          <a:ln>
            <a:noFill/>
          </a:ln>
          <a:effectLst>
            <a:softEdge rad="63500"/>
          </a:effectLst>
        </p:spPr>
        <p:txBody>
          <a:bodyPr wrap="square">
            <a:spAutoFit/>
          </a:bodyPr>
          <a:lstStyle/>
          <a:p>
            <a:pPr marL="457200" lvl="1"/>
            <a:r>
              <a:rPr lang="en-US" sz="1800" dirty="0"/>
              <a:t>Group 1 – non-Lithium ion energy storage technologies</a:t>
            </a:r>
          </a:p>
          <a:p>
            <a:pPr marL="914400" lvl="2"/>
            <a:r>
              <a:rPr lang="en-US" sz="1800" dirty="0"/>
              <a:t>5 Awards</a:t>
            </a:r>
          </a:p>
          <a:p>
            <a:pPr marL="914400" lvl="2"/>
            <a:r>
              <a:rPr lang="en-US" sz="1800" dirty="0"/>
              <a:t>Funding Required: $8,615,625</a:t>
            </a:r>
          </a:p>
          <a:p>
            <a:pPr marL="457200" lvl="1"/>
            <a:r>
              <a:rPr lang="en-US" sz="1800" dirty="0"/>
              <a:t>Group 2 – Electrolytic Hydrogen</a:t>
            </a:r>
          </a:p>
          <a:p>
            <a:pPr marL="914400" lvl="2"/>
            <a:r>
              <a:rPr lang="en-US" sz="1800" dirty="0"/>
              <a:t>2 Awards</a:t>
            </a:r>
          </a:p>
          <a:p>
            <a:pPr marL="914400" lvl="2"/>
            <a:r>
              <a:rPr lang="en-US" sz="1800" dirty="0"/>
              <a:t>Funding Required: $2,270,725 </a:t>
            </a:r>
          </a:p>
        </p:txBody>
      </p:sp>
    </p:spTree>
    <p:extLst>
      <p:ext uri="{BB962C8B-B14F-4D97-AF65-F5344CB8AC3E}">
        <p14:creationId xmlns:p14="http://schemas.microsoft.com/office/powerpoint/2010/main" val="2890923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362AA-83AF-EA4D-B935-5CA29EC00A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275907"/>
          </a:xfrm>
        </p:spPr>
        <p:txBody>
          <a:bodyPr>
            <a:normAutofit fontScale="90000"/>
          </a:bodyPr>
          <a:lstStyle/>
          <a:p>
            <a:r>
              <a:rPr lang="en-US" dirty="0"/>
              <a:t>Awards Summary: emerging long duration storage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D5CD7E-E5FB-49E6-85FD-CC99A0ECC95B}"/>
              </a:ext>
            </a:extLst>
          </p:cNvPr>
          <p:cNvSpPr/>
          <p:nvPr/>
        </p:nvSpPr>
        <p:spPr>
          <a:xfrm>
            <a:off x="1467865" y="3121910"/>
            <a:ext cx="2584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Solid-state Long Duration Energy Storage for Industrial Applications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61BA8AE-D9D3-423D-8D30-856CD8A66446}"/>
              </a:ext>
            </a:extLst>
          </p:cNvPr>
          <p:cNvSpPr/>
          <p:nvPr/>
        </p:nvSpPr>
        <p:spPr>
          <a:xfrm>
            <a:off x="5071215" y="2991176"/>
            <a:ext cx="27421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Aqueous Air-Breathing Energy Storage System for Multi-Day Resiliency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DE205D9-A011-4A40-AC12-FD904A27FE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7865" y="1712988"/>
            <a:ext cx="2464837" cy="138815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18BCBE3-E24F-4626-A35C-C2DCCAA6F2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1215" y="1557042"/>
            <a:ext cx="2049569" cy="1417085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EF35B324-0343-49A6-B584-B55D9B7B5C1D}"/>
              </a:ext>
            </a:extLst>
          </p:cNvPr>
          <p:cNvSpPr/>
          <p:nvPr/>
        </p:nvSpPr>
        <p:spPr>
          <a:xfrm>
            <a:off x="8507026" y="2882691"/>
            <a:ext cx="260324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Commercialization of Lowest-Cost, Long Duration Energy Storage Systems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A727DCD-4DDF-47A0-B9E5-E9687F5D10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59297" y="1956748"/>
            <a:ext cx="2485353" cy="61767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02EE70-5B21-47AE-A64D-9A910DA2073C}"/>
              </a:ext>
            </a:extLst>
          </p:cNvPr>
          <p:cNvSpPr txBox="1"/>
          <p:nvPr/>
        </p:nvSpPr>
        <p:spPr>
          <a:xfrm>
            <a:off x="1467865" y="4257824"/>
            <a:ext cx="2464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Testing in industrial application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F946F85-6B0E-41C9-BA23-1B16BCAA59FA}"/>
              </a:ext>
            </a:extLst>
          </p:cNvPr>
          <p:cNvSpPr txBox="1"/>
          <p:nvPr/>
        </p:nvSpPr>
        <p:spPr>
          <a:xfrm>
            <a:off x="8507026" y="4257745"/>
            <a:ext cx="24657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Testing in agricultural application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0F7F223-2784-4DAD-8A4E-751A67601645}"/>
              </a:ext>
            </a:extLst>
          </p:cNvPr>
          <p:cNvSpPr txBox="1"/>
          <p:nvPr/>
        </p:nvSpPr>
        <p:spPr>
          <a:xfrm>
            <a:off x="5000186" y="4257824"/>
            <a:ext cx="25952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Targeting commercial / wholesale grid applications</a:t>
            </a:r>
          </a:p>
        </p:txBody>
      </p:sp>
    </p:spTree>
    <p:extLst>
      <p:ext uri="{BB962C8B-B14F-4D97-AF65-F5344CB8AC3E}">
        <p14:creationId xmlns:p14="http://schemas.microsoft.com/office/powerpoint/2010/main" val="4476513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362AA-83AF-EA4D-B935-5CA29EC00A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470" y="-1834"/>
            <a:ext cx="11388213" cy="1275907"/>
          </a:xfrm>
        </p:spPr>
        <p:txBody>
          <a:bodyPr>
            <a:normAutofit fontScale="90000"/>
          </a:bodyPr>
          <a:lstStyle/>
          <a:p>
            <a:r>
              <a:rPr lang="en-US" dirty="0"/>
              <a:t>Awards Summary: residential / commercial scale application energy storage.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D5CD7E-E5FB-49E6-85FD-CC99A0ECC95B}"/>
              </a:ext>
            </a:extLst>
          </p:cNvPr>
          <p:cNvSpPr/>
          <p:nvPr/>
        </p:nvSpPr>
        <p:spPr>
          <a:xfrm>
            <a:off x="6682718" y="3272136"/>
            <a:ext cx="20822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Zinc Batteries for California Electrical Customer Power Backup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AC3D8D6-0338-4581-9369-E2F38D8BB60E}"/>
              </a:ext>
            </a:extLst>
          </p:cNvPr>
          <p:cNvSpPr/>
          <p:nvPr/>
        </p:nvSpPr>
        <p:spPr>
          <a:xfrm>
            <a:off x="2736963" y="3281516"/>
            <a:ext cx="22175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California Zinc-ion Energy Storage Development and Validation Project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665646D-7FDF-49BF-B0B0-0A528EA966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2718" y="1708441"/>
            <a:ext cx="1419808" cy="14307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5BC53AF-17B8-49A7-BA8A-1482A7F8B0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7004" y="2167016"/>
            <a:ext cx="2437670" cy="513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118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362AA-83AF-EA4D-B935-5CA29EC00A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874"/>
            <a:ext cx="10515600" cy="1275907"/>
          </a:xfrm>
        </p:spPr>
        <p:txBody>
          <a:bodyPr>
            <a:normAutofit/>
          </a:bodyPr>
          <a:lstStyle/>
          <a:p>
            <a:r>
              <a:rPr lang="en-US" dirty="0"/>
              <a:t>Awards Summary: Electrolytic Hydrogen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9CEEE-8A6F-4ABE-AB33-CB821EC728FB}"/>
              </a:ext>
            </a:extLst>
          </p:cNvPr>
          <p:cNvSpPr/>
          <p:nvPr/>
        </p:nvSpPr>
        <p:spPr>
          <a:xfrm>
            <a:off x="6868216" y="2828835"/>
            <a:ext cx="24247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Ultra-high Efficiency, Lower-Cost, Green Electrolytic H2 for Microgrids in California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61BA8AE-D9D3-423D-8D30-856CD8A66446}"/>
              </a:ext>
            </a:extLst>
          </p:cNvPr>
          <p:cNvSpPr/>
          <p:nvPr/>
        </p:nvSpPr>
        <p:spPr>
          <a:xfrm>
            <a:off x="2528531" y="3128832"/>
            <a:ext cx="262476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Demand Based Renewable Hydrogen Power-to-Power Project</a:t>
            </a:r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E7E375C9-A59F-4013-9F71-5DA78C6FC5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8215" y="2163752"/>
            <a:ext cx="2567089" cy="85205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95160E8-3529-4EAF-BBDF-AC4A131DE8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0887" y="1893037"/>
            <a:ext cx="3036648" cy="1393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3896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594" y="404882"/>
            <a:ext cx="10972800" cy="491569"/>
          </a:xfrm>
        </p:spPr>
        <p:txBody>
          <a:bodyPr>
            <a:normAutofit fontScale="90000"/>
          </a:bodyPr>
          <a:lstStyle/>
          <a:p>
            <a:r>
              <a:rPr lang="en-US" dirty="0"/>
              <a:t>All Groups - Locations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" t="10448" r="62449" b="13433"/>
          <a:stretch/>
        </p:blipFill>
        <p:spPr bwMode="auto">
          <a:xfrm>
            <a:off x="5402424" y="354841"/>
            <a:ext cx="6402891" cy="6029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8894B91-5E8C-4D1C-A85D-127911F6B832}"/>
              </a:ext>
            </a:extLst>
          </p:cNvPr>
          <p:cNvSpPr txBox="1"/>
          <p:nvPr/>
        </p:nvSpPr>
        <p:spPr>
          <a:xfrm>
            <a:off x="812930" y="3059668"/>
            <a:ext cx="3323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Project locations across California</a:t>
            </a:r>
          </a:p>
        </p:txBody>
      </p:sp>
    </p:spTree>
    <p:extLst>
      <p:ext uri="{BB962C8B-B14F-4D97-AF65-F5344CB8AC3E}">
        <p14:creationId xmlns:p14="http://schemas.microsoft.com/office/powerpoint/2010/main" val="28921584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Questions</a:t>
            </a:r>
            <a:endParaRPr lang="en-US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2067324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1AC5A5B-2D99-C44F-A3D3-A529D7772113}" vid="{DF9A98C3-1BC0-474C-AA32-730EDDDEE95B}"/>
    </a:ext>
  </a:extLst>
</a:theme>
</file>

<file path=ppt/theme/theme2.xml><?xml version="1.0" encoding="utf-8"?>
<a:theme xmlns:a="http://schemas.openxmlformats.org/drawingml/2006/main" name="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1AC5A5B-2D99-C44F-A3D3-A529D7772113}" vid="{30B8DAF4-CDA5-F343-AE1C-D9B035360E1B}"/>
    </a:ext>
  </a:extLst>
</a:theme>
</file>

<file path=ppt/theme/theme3.xml><?xml version="1.0" encoding="utf-8"?>
<a:theme xmlns:a="http://schemas.openxmlformats.org/drawingml/2006/main" name="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1AC5A5B-2D99-C44F-A3D3-A529D7772113}" vid="{19D9D9E5-B132-5D49-AF67-8F3722C166BF}"/>
    </a:ext>
  </a:extLst>
</a:theme>
</file>

<file path=ppt/theme/theme4.xml><?xml version="1.0" encoding="utf-8"?>
<a:theme xmlns:a="http://schemas.openxmlformats.org/drawingml/2006/main" name="Conten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1AC5A5B-2D99-C44F-A3D3-A529D7772113}" vid="{973A40EB-5DB7-2047-902D-05ADEFC1A5D3}"/>
    </a:ext>
  </a:extLst>
</a:theme>
</file>

<file path=ppt/theme/theme5.xml><?xml version="1.0" encoding="utf-8"?>
<a:theme xmlns:a="http://schemas.openxmlformats.org/drawingml/2006/main" name="Blank: Black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1AC5A5B-2D99-C44F-A3D3-A529D7772113}" vid="{865C48FB-5E94-7142-9844-F8AAC10394D5}"/>
    </a:ext>
  </a:extLst>
</a:theme>
</file>

<file path=ppt/theme/theme6.xml><?xml version="1.0" encoding="utf-8"?>
<a:theme xmlns:a="http://schemas.openxmlformats.org/drawingml/2006/main" name="Blank: Whi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1AC5A5B-2D99-C44F-A3D3-A529D7772113}" vid="{2A658564-FB34-184C-9594-FAD58A477D62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2019 - CEC - Presentation Temp</Template>
  <TotalTime>12939</TotalTime>
  <Words>201</Words>
  <Application>Microsoft Office PowerPoint</Application>
  <PresentationFormat>Widescreen</PresentationFormat>
  <Paragraphs>39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Arial</vt:lpstr>
      <vt:lpstr>Calibri</vt:lpstr>
      <vt:lpstr>Tw Cen MT</vt:lpstr>
      <vt:lpstr>Title Slide</vt:lpstr>
      <vt:lpstr>Title 2</vt:lpstr>
      <vt:lpstr>Title 3</vt:lpstr>
      <vt:lpstr>Content</vt:lpstr>
      <vt:lpstr>Blank: Black</vt:lpstr>
      <vt:lpstr>Blank: White</vt:lpstr>
      <vt:lpstr>GFO-19-305 - Developing non-Lithium Ion Energy Storage Technologies to Support California’s Clean Energy Goals ERDD - Robin Goodhand – June 10, 2020</vt:lpstr>
      <vt:lpstr>Solicitation Overview</vt:lpstr>
      <vt:lpstr>Awards Summary: emerging long duration storage</vt:lpstr>
      <vt:lpstr>Awards Summary: residential / commercial scale application energy storage. </vt:lpstr>
      <vt:lpstr>Awards Summary: Electrolytic Hydrogen</vt:lpstr>
      <vt:lpstr>All Groups - Locations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Wobschall, Bailey@Energy</dc:creator>
  <cp:lastModifiedBy>Goodhand, Robin@Energy</cp:lastModifiedBy>
  <cp:revision>466</cp:revision>
  <cp:lastPrinted>2019-11-12T17:49:09Z</cp:lastPrinted>
  <dcterms:created xsi:type="dcterms:W3CDTF">2019-09-26T16:21:59Z</dcterms:created>
  <dcterms:modified xsi:type="dcterms:W3CDTF">2020-06-03T19:23:06Z</dcterms:modified>
</cp:coreProperties>
</file>