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311" r:id="rId2"/>
    <p:sldId id="260"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3" autoAdjust="0"/>
    <p:restoredTop sz="94660"/>
  </p:normalViewPr>
  <p:slideViewPr>
    <p:cSldViewPr snapToGrid="0">
      <p:cViewPr varScale="1">
        <p:scale>
          <a:sx n="115" d="100"/>
          <a:sy n="115" d="100"/>
        </p:scale>
        <p:origin x="42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24ABDE-A9E5-4D54-A898-ACE9B1373C31}" type="datetimeFigureOut">
              <a:rPr lang="en-US" smtClean="0"/>
              <a:t>1/10/2019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1B9667-258E-48CC-B987-5C7E8C591430}" type="slidenum">
              <a:rPr lang="en-US" smtClean="0"/>
              <a:t>‹#›</a:t>
            </a:fld>
            <a:endParaRPr lang="en-US"/>
          </a:p>
        </p:txBody>
      </p:sp>
    </p:spTree>
    <p:extLst>
      <p:ext uri="{BB962C8B-B14F-4D97-AF65-F5344CB8AC3E}">
        <p14:creationId xmlns:p14="http://schemas.microsoft.com/office/powerpoint/2010/main" val="3198927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baseline="0" dirty="0"/>
              <a:t>Panel I: Southern California Natural Gas Supply</a:t>
            </a:r>
          </a:p>
          <a:p>
            <a:endParaRPr lang="en-US" sz="900" dirty="0"/>
          </a:p>
          <a:p>
            <a:r>
              <a:rPr lang="en-US" sz="900" dirty="0"/>
              <a:t>We ask that those presenting on this topic to consider the following questions: </a:t>
            </a:r>
          </a:p>
          <a:p>
            <a:endParaRPr lang="en-US" sz="900" dirty="0"/>
          </a:p>
          <a:p>
            <a:r>
              <a:rPr lang="en-US" sz="900" dirty="0"/>
              <a:t>•	What are the factors in Southern California that are impacting the natural gas prices at the SoCal Citygate Hub and how are these factors different from other Hubs in the Southern California region?</a:t>
            </a:r>
          </a:p>
          <a:p>
            <a:endParaRPr lang="en-US" sz="900" dirty="0"/>
          </a:p>
          <a:p>
            <a:r>
              <a:rPr lang="en-US" sz="900" dirty="0"/>
              <a:t>•	How are natural gas suppliers and marketers reacting to the physical supply constraints in the Southern California region? </a:t>
            </a:r>
          </a:p>
          <a:p>
            <a:endParaRPr lang="en-US" sz="900" dirty="0"/>
          </a:p>
          <a:p>
            <a:r>
              <a:rPr lang="en-US" sz="900" dirty="0"/>
              <a:t>•	Why are the natural gas pipelines not full, and what can be done to increase natural gas pipeline utilization?</a:t>
            </a:r>
          </a:p>
          <a:p>
            <a:endParaRPr lang="en-US" sz="900" dirty="0"/>
          </a:p>
          <a:p>
            <a:r>
              <a:rPr lang="en-US" sz="900" dirty="0"/>
              <a:t>•	Why haven’t steps been taken to procure liquified natural gas?</a:t>
            </a:r>
          </a:p>
          <a:p>
            <a:endParaRPr lang="en-US" sz="900" dirty="0"/>
          </a:p>
          <a:p>
            <a:r>
              <a:rPr lang="en-US" sz="900" dirty="0"/>
              <a:t>•</a:t>
            </a:r>
            <a:r>
              <a:rPr lang="en-US" sz="800" dirty="0"/>
              <a:t>	What are possible solutions for increasing natural gas supply in Southern California?</a:t>
            </a:r>
          </a:p>
          <a:p>
            <a:endParaRPr lang="en-US" sz="800" dirty="0"/>
          </a:p>
          <a:p>
            <a:r>
              <a:rPr lang="en-US" sz="800" dirty="0"/>
              <a:t>Panel II: Natural Gas Price Impacts on Electric Generation Market </a:t>
            </a:r>
          </a:p>
          <a:p>
            <a:endParaRPr lang="en-US" sz="800" dirty="0"/>
          </a:p>
          <a:p>
            <a:r>
              <a:rPr lang="en-US" sz="800" dirty="0"/>
              <a:t>We ask that those presenting on this topic to consider the following questions: </a:t>
            </a:r>
          </a:p>
          <a:p>
            <a:endParaRPr lang="en-US" sz="900" dirty="0"/>
          </a:p>
          <a:p>
            <a:r>
              <a:rPr lang="en-US" sz="900" dirty="0"/>
              <a:t>•	Why do California natural gas-fired electric generators depend more heavily on interruptible transmission contracts than similar natural gas-fired electric generators in other states? Does this dependence on interruptible natural gas supplies impact the current situation?</a:t>
            </a:r>
          </a:p>
          <a:p>
            <a:endParaRPr lang="en-US" sz="900" dirty="0"/>
          </a:p>
          <a:p>
            <a:r>
              <a:rPr lang="en-US" sz="900" dirty="0"/>
              <a:t>•	Why do natural gas-fired electric generators buy at the SoCal Citygate Hub rather than the SoCal Border Hub?</a:t>
            </a:r>
          </a:p>
          <a:p>
            <a:endParaRPr lang="en-US" sz="900" dirty="0"/>
          </a:p>
          <a:p>
            <a:r>
              <a:rPr lang="en-US" sz="900" dirty="0"/>
              <a:t>•	Why isn’t there more hedging done by Electric Generators?</a:t>
            </a:r>
          </a:p>
          <a:p>
            <a:endParaRPr lang="en-US" sz="900" dirty="0"/>
          </a:p>
          <a:p>
            <a:r>
              <a:rPr lang="en-US" sz="900" dirty="0"/>
              <a:t>•	Are there mismatches between the California Independent System Operator’s (CAISO) market rules and natural gas market rules that create difficulties for natural gas-fired electric generators?</a:t>
            </a:r>
          </a:p>
          <a:p>
            <a:endParaRPr lang="en-US" sz="900" dirty="0"/>
          </a:p>
          <a:p>
            <a:r>
              <a:rPr lang="en-US" sz="900" dirty="0"/>
              <a:t>•	How effective is the current operational flow order (OFO) structure?</a:t>
            </a:r>
          </a:p>
          <a:p>
            <a:endParaRPr lang="en-US" sz="900" dirty="0"/>
          </a:p>
          <a:p>
            <a:r>
              <a:rPr lang="en-US" sz="900" dirty="0"/>
              <a:t>•	How have the following factors impacted natural gas-powered electric generation and electricity prices: lower hydroelectric generation, fires, and distributed and renewable generation?</a:t>
            </a:r>
          </a:p>
          <a:p>
            <a:endParaRPr lang="en-US" sz="900" dirty="0"/>
          </a:p>
          <a:p>
            <a:r>
              <a:rPr lang="en-US" sz="900" dirty="0"/>
              <a:t>•	What are potential solutions for mitigating impacts of natural gas price fluctuations on power prices in Southern California?</a:t>
            </a:r>
          </a:p>
          <a:p>
            <a:endParaRPr lang="en-US" sz="800" dirty="0"/>
          </a:p>
        </p:txBody>
      </p:sp>
      <p:sp>
        <p:nvSpPr>
          <p:cNvPr id="4" name="Slide Number Placeholder 3"/>
          <p:cNvSpPr>
            <a:spLocks noGrp="1"/>
          </p:cNvSpPr>
          <p:nvPr>
            <p:ph type="sldNum" sz="quarter" idx="10"/>
          </p:nvPr>
        </p:nvSpPr>
        <p:spPr/>
        <p:txBody>
          <a:bodyPr/>
          <a:lstStyle/>
          <a:p>
            <a:fld id="{6B6D3D43-4ADF-487B-8860-D6132A0E91A5}" type="slidenum">
              <a:rPr lang="en-US" altLang="en-US" smtClean="0"/>
              <a:pPr/>
              <a:t>1</a:t>
            </a:fld>
            <a:endParaRPr lang="en-US" altLang="en-US"/>
          </a:p>
        </p:txBody>
      </p:sp>
    </p:spTree>
    <p:extLst>
      <p:ext uri="{BB962C8B-B14F-4D97-AF65-F5344CB8AC3E}">
        <p14:creationId xmlns:p14="http://schemas.microsoft.com/office/powerpoint/2010/main" val="1908946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B757C-8DE7-40B4-9D87-214236E35E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BF9DA72-AABF-4E37-A580-737613F581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2A8E76C-0273-48D5-B12E-33FEBFC4B47B}"/>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5" name="Footer Placeholder 4">
            <a:extLst>
              <a:ext uri="{FF2B5EF4-FFF2-40B4-BE49-F238E27FC236}">
                <a16:creationId xmlns:a16="http://schemas.microsoft.com/office/drawing/2014/main" id="{C97891CC-E022-4CF8-85F1-DCDD50B39E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DCDCE-DDBF-4B06-8181-35946AA545B3}"/>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220901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7193A-A57A-45E3-925F-4E6960AC1A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4D5016-523E-4DCA-94C2-2A516D30349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D32C7B-BE35-49BF-9B1D-17EE3C7C18AB}"/>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5" name="Footer Placeholder 4">
            <a:extLst>
              <a:ext uri="{FF2B5EF4-FFF2-40B4-BE49-F238E27FC236}">
                <a16:creationId xmlns:a16="http://schemas.microsoft.com/office/drawing/2014/main" id="{43F13879-B3BA-490E-8DB4-04C4A83C3C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74793B-2E56-43CB-85E9-7AC0D17EFEC9}"/>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2665369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F3EC5-8A33-497E-8E23-579511A5A5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AD65EA-0719-441A-9148-8DD525CE5F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3CC8A80-6231-43C1-87C5-386D628C5DB6}"/>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5" name="Footer Placeholder 4">
            <a:extLst>
              <a:ext uri="{FF2B5EF4-FFF2-40B4-BE49-F238E27FC236}">
                <a16:creationId xmlns:a16="http://schemas.microsoft.com/office/drawing/2014/main" id="{A3E8640A-A701-4B34-B643-A7004E57EB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39A049-B4E6-468F-82EE-4B5EC922AE7F}"/>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2945816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A84D3-9983-472B-AF39-E5AC8D4C7E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5AF925-6266-48E4-A43D-4B99751610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CB6C38D-B700-4FB8-8215-75B72668275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E37257-3B75-46B6-8407-D20A7DCB37E4}"/>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6" name="Footer Placeholder 5">
            <a:extLst>
              <a:ext uri="{FF2B5EF4-FFF2-40B4-BE49-F238E27FC236}">
                <a16:creationId xmlns:a16="http://schemas.microsoft.com/office/drawing/2014/main" id="{9C61BD27-690F-4F37-BBAD-43CD252B97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2B7FAA-41B3-4EE3-BC9C-2B26367FB45A}"/>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3938729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BE670-53C9-4BB2-A971-2C6A3A59148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B97A41-3DAB-4DFB-A606-1028BDB067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219AF95-3716-49DE-BA4A-FD261E0DEBF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7DAA36D-8552-4FFE-B266-970629C42C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F31C914-9C26-4CAA-84DC-3F26C88D62F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85AC227-BA3F-40EA-B03A-62B90BC34325}"/>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8" name="Footer Placeholder 7">
            <a:extLst>
              <a:ext uri="{FF2B5EF4-FFF2-40B4-BE49-F238E27FC236}">
                <a16:creationId xmlns:a16="http://schemas.microsoft.com/office/drawing/2014/main" id="{39B7B655-0CB4-4A85-A2BA-6449EF3F88F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531CA09-9D1A-474D-919E-53DA01FE24B9}"/>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2927392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6A1D0-E15B-4239-812C-74C3B4DC8F1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B55473D-D904-426D-A416-C5763BCBBC5E}"/>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4" name="Footer Placeholder 3">
            <a:extLst>
              <a:ext uri="{FF2B5EF4-FFF2-40B4-BE49-F238E27FC236}">
                <a16:creationId xmlns:a16="http://schemas.microsoft.com/office/drawing/2014/main" id="{30D85D4F-3ECB-4FB0-BA6D-85C32D8C422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7AA6250-B776-4296-BEF8-14084D94E3DE}"/>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2139355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551746-EE28-441E-B170-3D009197BE1A}"/>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3" name="Footer Placeholder 2">
            <a:extLst>
              <a:ext uri="{FF2B5EF4-FFF2-40B4-BE49-F238E27FC236}">
                <a16:creationId xmlns:a16="http://schemas.microsoft.com/office/drawing/2014/main" id="{34D08BDF-346F-4FB4-966E-C1FC55011CD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2CF84DA-6F0B-41EF-A9CA-CF5306725C60}"/>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2736574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2EA63-373C-4103-A5F1-947DDD43BE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277B9AB-23EA-4BBF-9629-C148B8D755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16189AB-8D6B-479A-A8F3-C676E96932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2F091F7-FE16-4032-8F57-10B8F782C639}"/>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6" name="Footer Placeholder 5">
            <a:extLst>
              <a:ext uri="{FF2B5EF4-FFF2-40B4-BE49-F238E27FC236}">
                <a16:creationId xmlns:a16="http://schemas.microsoft.com/office/drawing/2014/main" id="{22E3C33A-8EF9-4B31-A851-148CE4B258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7C5F498-F779-4FD7-BF0A-621D5B4F4B2B}"/>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2882762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E1BBC-C854-40E9-98CA-7FB6A696E4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1D019B8-6F9E-46BA-B8AE-3783EF7BC0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FD1928-B4B5-4201-8406-005FA4CC6E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3206729-0820-4C43-94FC-067F6690BB1D}"/>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6" name="Footer Placeholder 5">
            <a:extLst>
              <a:ext uri="{FF2B5EF4-FFF2-40B4-BE49-F238E27FC236}">
                <a16:creationId xmlns:a16="http://schemas.microsoft.com/office/drawing/2014/main" id="{3675A6B0-9385-4A7D-9E38-B67E99E07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293E96-F3FD-4344-8E25-7D0658B695B0}"/>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3918092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E95EC-9605-4906-BDDE-10B40718243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7B5EAC6-50C6-49B8-82C1-B464FD7D108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D9A053-028E-4885-9A78-CF37C2BB0C26}"/>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5" name="Footer Placeholder 4">
            <a:extLst>
              <a:ext uri="{FF2B5EF4-FFF2-40B4-BE49-F238E27FC236}">
                <a16:creationId xmlns:a16="http://schemas.microsoft.com/office/drawing/2014/main" id="{A056E763-7FDB-4E49-805A-7A74F8D4C3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1EA122-20C5-499C-AF89-A5C9D6FBB857}"/>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1736816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E79015-22EA-44D0-A09D-7342712F6EC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34EB120-7AF2-491A-A58E-2D9EE35E916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363AF0D-9EC2-42A0-B5AF-6332DB2FA74B}"/>
              </a:ext>
            </a:extLst>
          </p:cNvPr>
          <p:cNvSpPr>
            <a:spLocks noGrp="1"/>
          </p:cNvSpPr>
          <p:nvPr>
            <p:ph type="dt" sz="half" idx="10"/>
          </p:nvPr>
        </p:nvSpPr>
        <p:spPr/>
        <p:txBody>
          <a:bodyPr/>
          <a:lstStyle/>
          <a:p>
            <a:fld id="{2C445377-1769-42DA-8D8A-AF8D51211DA4}" type="datetimeFigureOut">
              <a:rPr lang="en-US" smtClean="0"/>
              <a:t>1/10/2019</a:t>
            </a:fld>
            <a:endParaRPr lang="en-US"/>
          </a:p>
        </p:txBody>
      </p:sp>
      <p:sp>
        <p:nvSpPr>
          <p:cNvPr id="5" name="Footer Placeholder 4">
            <a:extLst>
              <a:ext uri="{FF2B5EF4-FFF2-40B4-BE49-F238E27FC236}">
                <a16:creationId xmlns:a16="http://schemas.microsoft.com/office/drawing/2014/main" id="{69F4A8CB-A8E8-43BC-B88D-81B0F7194C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1B57DA-58BD-4D37-97B7-10580C16975C}"/>
              </a:ext>
            </a:extLst>
          </p:cNvPr>
          <p:cNvSpPr>
            <a:spLocks noGrp="1"/>
          </p:cNvSpPr>
          <p:nvPr>
            <p:ph type="sldNum" sz="quarter" idx="12"/>
          </p:nvPr>
        </p:nvSpPr>
        <p:spPr/>
        <p:txBody>
          <a:bodyPr/>
          <a:lstStyle/>
          <a:p>
            <a:fld id="{F366875D-9311-41B5-8F4B-52DFA217F24E}" type="slidenum">
              <a:rPr lang="en-US" smtClean="0"/>
              <a:t>‹#›</a:t>
            </a:fld>
            <a:endParaRPr lang="en-US"/>
          </a:p>
        </p:txBody>
      </p:sp>
    </p:spTree>
    <p:extLst>
      <p:ext uri="{BB962C8B-B14F-4D97-AF65-F5344CB8AC3E}">
        <p14:creationId xmlns:p14="http://schemas.microsoft.com/office/powerpoint/2010/main" val="39513773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4" name="Rectangle 3"/>
          <p:cNvSpPr/>
          <p:nvPr userDrawn="1"/>
        </p:nvSpPr>
        <p:spPr>
          <a:xfrm>
            <a:off x="0" y="3783014"/>
            <a:ext cx="12192000" cy="30876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solidFill>
                <a:schemeClr val="bg1"/>
              </a:solidFill>
            </a:endParaRPr>
          </a:p>
        </p:txBody>
      </p:sp>
      <p:sp>
        <p:nvSpPr>
          <p:cNvPr id="5" name="Rectangle 4"/>
          <p:cNvSpPr/>
          <p:nvPr/>
        </p:nvSpPr>
        <p:spPr>
          <a:xfrm>
            <a:off x="0" y="1"/>
            <a:ext cx="12192000" cy="4625975"/>
          </a:xfrm>
          <a:prstGeom prst="rect">
            <a:avLst/>
          </a:prstGeom>
          <a:solidFill>
            <a:srgbClr val="0047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solidFill>
                <a:schemeClr val="bg1"/>
              </a:solidFill>
            </a:endParaRPr>
          </a:p>
        </p:txBody>
      </p:sp>
      <p:sp>
        <p:nvSpPr>
          <p:cNvPr id="6" name="Date Placeholder 3"/>
          <p:cNvSpPr txBox="1">
            <a:spLocks/>
          </p:cNvSpPr>
          <p:nvPr/>
        </p:nvSpPr>
        <p:spPr>
          <a:xfrm>
            <a:off x="10181167" y="6373814"/>
            <a:ext cx="1494367" cy="269875"/>
          </a:xfrm>
          <a:prstGeom prst="rect">
            <a:avLst/>
          </a:prstGeom>
        </p:spPr>
        <p:txBody>
          <a:bodyPr anchor="ctr"/>
          <a:lstStyle>
            <a:defPPr>
              <a:defRPr lang="en-US"/>
            </a:defPPr>
            <a:lvl1pPr marL="0" algn="ctr" defTabSz="914400" rtl="0" eaLnBrk="1" latinLnBrk="0" hangingPunct="1">
              <a:defRPr sz="1200" kern="1200">
                <a:solidFill>
                  <a:srgbClr val="61545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4F0B911B-71D9-4B5C-AE25-FA16769C6A2B}" type="datetime1">
              <a:rPr lang="en-US" sz="1600" smtClean="0">
                <a:solidFill>
                  <a:srgbClr val="FFFFFF"/>
                </a:solidFill>
              </a:rPr>
              <a:pPr algn="r">
                <a:defRPr/>
              </a:pPr>
              <a:t>1/10/2019</a:t>
            </a:fld>
            <a:endParaRPr lang="en-US" sz="1600" dirty="0">
              <a:solidFill>
                <a:srgbClr val="FFFFFF"/>
              </a:solidFill>
            </a:endParaRPr>
          </a:p>
        </p:txBody>
      </p:sp>
      <p:pic>
        <p:nvPicPr>
          <p:cNvPr id="7" name="Picture 12"/>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9541934" y="6319838"/>
            <a:ext cx="2233084" cy="22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3"/>
          <p:cNvPicPr>
            <a:picLocks noChangeAspect="1"/>
          </p:cNvPicPr>
          <p:nvPr/>
        </p:nvPicPr>
        <p:blipFill>
          <a:blip r:embed="rId3">
            <a:extLst>
              <a:ext uri="{28A0092B-C50C-407E-A947-70E740481C1C}">
                <a14:useLocalDpi xmlns:a14="http://schemas.microsoft.com/office/drawing/2010/main" val="0"/>
              </a:ext>
            </a:extLst>
          </a:blip>
          <a:srcRect r="2570"/>
          <a:stretch>
            <a:fillRect/>
          </a:stretch>
        </p:blipFill>
        <p:spPr bwMode="auto">
          <a:xfrm>
            <a:off x="594785" y="5191126"/>
            <a:ext cx="2865967"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Subtitle 1"/>
          <p:cNvSpPr>
            <a:spLocks noGrp="1"/>
          </p:cNvSpPr>
          <p:nvPr>
            <p:ph type="subTitle" idx="1"/>
          </p:nvPr>
        </p:nvSpPr>
        <p:spPr>
          <a:xfrm>
            <a:off x="587899" y="2949532"/>
            <a:ext cx="11016203" cy="975739"/>
          </a:xfrm>
        </p:spPr>
        <p:txBody>
          <a:bodyPr>
            <a:noAutofit/>
          </a:bodyPr>
          <a:lstStyle>
            <a:lvl1pPr marL="0" indent="0">
              <a:buNone/>
              <a:defRPr/>
            </a:lvl1pPr>
          </a:lstStyle>
          <a:p>
            <a:r>
              <a:rPr lang="en-US"/>
              <a:t>Click to edit Master subtitle style</a:t>
            </a:r>
            <a:endParaRPr lang="en-US" dirty="0"/>
          </a:p>
        </p:txBody>
      </p:sp>
      <p:sp>
        <p:nvSpPr>
          <p:cNvPr id="23" name="Title 2"/>
          <p:cNvSpPr>
            <a:spLocks noGrp="1"/>
          </p:cNvSpPr>
          <p:nvPr>
            <p:ph type="ctrTitle"/>
          </p:nvPr>
        </p:nvSpPr>
        <p:spPr>
          <a:xfrm>
            <a:off x="595423" y="923594"/>
            <a:ext cx="11008679" cy="1898496"/>
          </a:xfrm>
        </p:spPr>
        <p:txBody>
          <a:bodyPr anchor="b">
            <a:noAutofit/>
          </a:bodyPr>
          <a:lstStyle>
            <a:lvl1pPr>
              <a:defRPr sz="4000"/>
            </a:lvl1pPr>
          </a:lstStyle>
          <a:p>
            <a:r>
              <a:rPr lang="en-US"/>
              <a:t>Click to edit Master title style</a:t>
            </a:r>
            <a:endParaRPr lang="en-US" dirty="0"/>
          </a:p>
        </p:txBody>
      </p:sp>
      <p:sp>
        <p:nvSpPr>
          <p:cNvPr id="9" name="Date Placeholder 3"/>
          <p:cNvSpPr>
            <a:spLocks noGrp="1"/>
          </p:cNvSpPr>
          <p:nvPr>
            <p:ph type="dt" sz="half" idx="10"/>
          </p:nvPr>
        </p:nvSpPr>
        <p:spPr>
          <a:xfrm>
            <a:off x="10181167" y="4143376"/>
            <a:ext cx="1494367" cy="269875"/>
          </a:xfrm>
          <a:prstGeom prst="rect">
            <a:avLst/>
          </a:prstGeom>
        </p:spPr>
        <p:txBody>
          <a:bodyPr/>
          <a:lstStyle>
            <a:lvl1pPr algn="r">
              <a:defRPr sz="1600">
                <a:solidFill>
                  <a:srgbClr val="FFFFFF"/>
                </a:solidFill>
                <a:latin typeface="Arial" pitchFamily="34" charset="0"/>
                <a:cs typeface="Arial" pitchFamily="34" charset="0"/>
              </a:defRPr>
            </a:lvl1pPr>
          </a:lstStyle>
          <a:p>
            <a:pPr>
              <a:defRPr/>
            </a:pPr>
            <a:endParaRPr lang="en-US" altLang="en-US"/>
          </a:p>
        </p:txBody>
      </p:sp>
      <p:sp>
        <p:nvSpPr>
          <p:cNvPr id="10" name="Slide Number Placeholder 3"/>
          <p:cNvSpPr>
            <a:spLocks noGrp="1"/>
          </p:cNvSpPr>
          <p:nvPr>
            <p:ph type="sldNum" sz="quarter" idx="11"/>
          </p:nvPr>
        </p:nvSpPr>
        <p:spPr/>
        <p:txBody>
          <a:bodyPr/>
          <a:lstStyle>
            <a:lvl1pPr algn="ctr">
              <a:defRPr sz="1050" b="1" dirty="0" smtClean="0">
                <a:solidFill>
                  <a:srgbClr val="FF0000"/>
                </a:solidFill>
                <a:latin typeface="+mj-lt"/>
              </a:defRPr>
            </a:lvl1pPr>
          </a:lstStyle>
          <a:p>
            <a:pPr>
              <a:defRPr/>
            </a:pPr>
            <a:r>
              <a:rPr lang="en-US" altLang="en-US"/>
              <a:t>Confidential– Do not forward or disseminate</a:t>
            </a:r>
          </a:p>
        </p:txBody>
      </p:sp>
    </p:spTree>
    <p:extLst>
      <p:ext uri="{BB962C8B-B14F-4D97-AF65-F5344CB8AC3E}">
        <p14:creationId xmlns:p14="http://schemas.microsoft.com/office/powerpoint/2010/main" val="3316003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62F04A-4DAA-4F4C-8EEA-162BB49872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0291D4-3816-4BBE-A598-BF445FB818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BD5A6E-C24C-4DC7-9099-CC54BBB9D0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45377-1769-42DA-8D8A-AF8D51211DA4}" type="datetimeFigureOut">
              <a:rPr lang="en-US" smtClean="0"/>
              <a:t>1/10/2019</a:t>
            </a:fld>
            <a:endParaRPr lang="en-US"/>
          </a:p>
        </p:txBody>
      </p:sp>
      <p:sp>
        <p:nvSpPr>
          <p:cNvPr id="5" name="Footer Placeholder 4">
            <a:extLst>
              <a:ext uri="{FF2B5EF4-FFF2-40B4-BE49-F238E27FC236}">
                <a16:creationId xmlns:a16="http://schemas.microsoft.com/office/drawing/2014/main" id="{4DA8DED2-953D-4AC3-AC8C-9DD7B4087C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525F9C7-E474-441E-9D4E-FF0A4ABAC5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66875D-9311-41B5-8F4B-52DFA217F24E}" type="slidenum">
              <a:rPr lang="en-US" smtClean="0"/>
              <a:t>‹#›</a:t>
            </a:fld>
            <a:endParaRPr lang="en-US"/>
          </a:p>
        </p:txBody>
      </p:sp>
    </p:spTree>
    <p:extLst>
      <p:ext uri="{BB962C8B-B14F-4D97-AF65-F5344CB8AC3E}">
        <p14:creationId xmlns:p14="http://schemas.microsoft.com/office/powerpoint/2010/main" val="32054400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ubtitle 5"/>
          <p:cNvSpPr>
            <a:spLocks noGrp="1"/>
          </p:cNvSpPr>
          <p:nvPr>
            <p:ph type="subTitle" idx="1"/>
          </p:nvPr>
        </p:nvSpPr>
        <p:spPr>
          <a:xfrm>
            <a:off x="1965325" y="2949576"/>
            <a:ext cx="8261350" cy="976313"/>
          </a:xfrm>
        </p:spPr>
        <p:txBody>
          <a:bodyPr/>
          <a:lstStyle/>
          <a:p>
            <a:r>
              <a:rPr lang="en-US" altLang="en-US" dirty="0">
                <a:solidFill>
                  <a:schemeClr val="bg1"/>
                </a:solidFill>
              </a:rPr>
              <a:t>January 11, 2019</a:t>
            </a:r>
          </a:p>
        </p:txBody>
      </p:sp>
      <p:sp>
        <p:nvSpPr>
          <p:cNvPr id="4099" name="Title 4"/>
          <p:cNvSpPr>
            <a:spLocks noGrp="1"/>
          </p:cNvSpPr>
          <p:nvPr>
            <p:ph type="ctrTitle"/>
          </p:nvPr>
        </p:nvSpPr>
        <p:spPr>
          <a:xfrm>
            <a:off x="1970089" y="923925"/>
            <a:ext cx="8256587" cy="1898650"/>
          </a:xfrm>
        </p:spPr>
        <p:txBody>
          <a:bodyPr/>
          <a:lstStyle/>
          <a:p>
            <a:pPr eaLnBrk="1" hangingPunct="1"/>
            <a:r>
              <a:rPr lang="en-US" altLang="en-US" dirty="0">
                <a:solidFill>
                  <a:schemeClr val="bg1"/>
                </a:solidFill>
              </a:rPr>
              <a:t/>
            </a:r>
            <a:br>
              <a:rPr lang="en-US" altLang="en-US" dirty="0">
                <a:solidFill>
                  <a:schemeClr val="bg1"/>
                </a:solidFill>
              </a:rPr>
            </a:br>
            <a:r>
              <a:rPr lang="en-US" altLang="en-US" dirty="0">
                <a:solidFill>
                  <a:schemeClr val="bg1"/>
                </a:solidFill>
              </a:rPr>
              <a:t/>
            </a:r>
            <a:br>
              <a:rPr lang="en-US" altLang="en-US" dirty="0">
                <a:solidFill>
                  <a:schemeClr val="bg1"/>
                </a:solidFill>
              </a:rPr>
            </a:br>
            <a:r>
              <a:rPr lang="en-US" altLang="en-US" dirty="0">
                <a:solidFill>
                  <a:schemeClr val="bg1"/>
                </a:solidFill>
              </a:rPr>
              <a:t/>
            </a:r>
            <a:br>
              <a:rPr lang="en-US" altLang="en-US" dirty="0">
                <a:solidFill>
                  <a:schemeClr val="bg1"/>
                </a:solidFill>
              </a:rPr>
            </a:br>
            <a:r>
              <a:rPr lang="en-US" altLang="en-US" dirty="0">
                <a:solidFill>
                  <a:schemeClr val="bg1"/>
                </a:solidFill>
              </a:rPr>
              <a:t/>
            </a:r>
            <a:br>
              <a:rPr lang="en-US" altLang="en-US" dirty="0">
                <a:solidFill>
                  <a:schemeClr val="bg1"/>
                </a:solidFill>
              </a:rPr>
            </a:br>
            <a:r>
              <a:rPr lang="en-US" altLang="en-US" dirty="0">
                <a:solidFill>
                  <a:schemeClr val="bg1"/>
                </a:solidFill>
              </a:rPr>
              <a:t>Southern California Gas Company – </a:t>
            </a:r>
            <a:br>
              <a:rPr lang="en-US" altLang="en-US" dirty="0">
                <a:solidFill>
                  <a:schemeClr val="bg1"/>
                </a:solidFill>
              </a:rPr>
            </a:br>
            <a:r>
              <a:rPr lang="en-US" altLang="en-US" dirty="0">
                <a:solidFill>
                  <a:schemeClr val="bg1"/>
                </a:solidFill>
              </a:rPr>
              <a:t>Gas Acquisition Department</a:t>
            </a:r>
            <a:br>
              <a:rPr lang="en-US" altLang="en-US" dirty="0">
                <a:solidFill>
                  <a:schemeClr val="bg1"/>
                </a:solidFill>
              </a:rPr>
            </a:br>
            <a:r>
              <a:rPr lang="en-US" altLang="en-US" dirty="0">
                <a:solidFill>
                  <a:schemeClr val="bg1"/>
                </a:solidFill>
              </a:rPr>
              <a:t/>
            </a:r>
            <a:br>
              <a:rPr lang="en-US" altLang="en-US" dirty="0">
                <a:solidFill>
                  <a:schemeClr val="bg1"/>
                </a:solidFill>
              </a:rPr>
            </a:br>
            <a:endParaRPr lang="en-US" altLang="en-US" dirty="0">
              <a:solidFill>
                <a:schemeClr val="bg1"/>
              </a:solidFill>
            </a:endParaRPr>
          </a:p>
        </p:txBody>
      </p:sp>
    </p:spTree>
    <p:extLst>
      <p:ext uri="{BB962C8B-B14F-4D97-AF65-F5344CB8AC3E}">
        <p14:creationId xmlns:p14="http://schemas.microsoft.com/office/powerpoint/2010/main" val="13155950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026DEE-A9BA-4571-AA6E-27738D5A0FBC}"/>
              </a:ext>
            </a:extLst>
          </p:cNvPr>
          <p:cNvPicPr>
            <a:picLocks noChangeAspect="1"/>
          </p:cNvPicPr>
          <p:nvPr/>
        </p:nvPicPr>
        <p:blipFill>
          <a:blip r:embed="rId2"/>
          <a:stretch>
            <a:fillRect/>
          </a:stretch>
        </p:blipFill>
        <p:spPr>
          <a:xfrm>
            <a:off x="1766454" y="660976"/>
            <a:ext cx="9157854" cy="6041034"/>
          </a:xfrm>
          <a:prstGeom prst="rect">
            <a:avLst/>
          </a:prstGeom>
        </p:spPr>
      </p:pic>
      <p:sp>
        <p:nvSpPr>
          <p:cNvPr id="2" name="TextBox 1">
            <a:extLst>
              <a:ext uri="{FF2B5EF4-FFF2-40B4-BE49-F238E27FC236}">
                <a16:creationId xmlns:a16="http://schemas.microsoft.com/office/drawing/2014/main" id="{FE2B3A6E-CA1F-4EE3-8536-3801E913D8F5}"/>
              </a:ext>
            </a:extLst>
          </p:cNvPr>
          <p:cNvSpPr txBox="1"/>
          <p:nvPr/>
        </p:nvSpPr>
        <p:spPr>
          <a:xfrm>
            <a:off x="4440381" y="76201"/>
            <a:ext cx="4087209" cy="584775"/>
          </a:xfrm>
          <a:prstGeom prst="rect">
            <a:avLst/>
          </a:prstGeom>
          <a:noFill/>
        </p:spPr>
        <p:txBody>
          <a:bodyPr wrap="none" rtlCol="0">
            <a:spAutoFit/>
          </a:bodyPr>
          <a:lstStyle/>
          <a:p>
            <a:r>
              <a:rPr lang="en-US" sz="3200" b="1" dirty="0"/>
              <a:t>Diversity of Gas Supply</a:t>
            </a:r>
          </a:p>
        </p:txBody>
      </p:sp>
    </p:spTree>
    <p:extLst>
      <p:ext uri="{BB962C8B-B14F-4D97-AF65-F5344CB8AC3E}">
        <p14:creationId xmlns:p14="http://schemas.microsoft.com/office/powerpoint/2010/main" val="2023987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32</Words>
  <Application>Microsoft Office PowerPoint</Application>
  <PresentationFormat>Widescreen</PresentationFormat>
  <Paragraphs>35</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    Southern California Gas Company –  Gas Acquisition Department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Southern California Gas Company –  Gas Acquisition Department</dc:title>
  <dc:creator>Egan, Jason W</dc:creator>
  <cp:lastModifiedBy>Costa, Denise@Energy</cp:lastModifiedBy>
  <cp:revision>2</cp:revision>
  <dcterms:created xsi:type="dcterms:W3CDTF">2019-01-10T23:52:54Z</dcterms:created>
  <dcterms:modified xsi:type="dcterms:W3CDTF">2019-01-11T04:54:57Z</dcterms:modified>
</cp:coreProperties>
</file>