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xls" ContentType="application/vnd.ms-excel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12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2.xml" ContentType="application/vnd.openxmlformats-officedocument.presentationml.notesSlide+xml"/>
  <Override PartName="/ppt/slideLayouts/slideLayout4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5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5.xml" ContentType="application/vnd.openxmlformats-officedocument.drawingml.chart+xml"/>
  <Override PartName="/ppt/theme/theme1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7.xml" ContentType="application/vnd.openxmlformats-officedocument.drawingml.chart+xml"/>
  <Override PartName="/ppt/theme/themeOverride7.xml" ContentType="application/vnd.openxmlformats-officedocument.themeOverride+xml"/>
  <Override PartName="/ppt/theme/themeOverride6.xml" ContentType="application/vnd.openxmlformats-officedocument.themeOverride+xml"/>
  <Override PartName="/ppt/charts/chart6.xml" ContentType="application/vnd.openxmlformats-officedocument.drawingml.chart+xml"/>
  <Override PartName="/ppt/theme/themeOverride5.xml" ContentType="application/vnd.openxmlformats-officedocument.themeOverride+xml"/>
  <Override PartName="/ppt/theme/themeOverride1.xml" ContentType="application/vnd.openxmlformats-officedocument.themeOverride+xml"/>
  <Override PartName="/ppt/theme/themeOverride4.xml" ContentType="application/vnd.openxmlformats-officedocument.themeOverride+xml"/>
  <Override PartName="/ppt/theme/themeOverride3.xml" ContentType="application/vnd.openxmlformats-officedocument.themeOverride+xml"/>
  <Override PartName="/ppt/charts/chart3.xml" ContentType="application/vnd.openxmlformats-officedocument.drawingml.chart+xml"/>
  <Override PartName="/ppt/theme/themeOverride2.xml" ContentType="application/vnd.openxmlformats-officedocument.themeOverride+xml"/>
  <Override PartName="/ppt/charts/chart8.xml" ContentType="application/vnd.openxmlformats-officedocument.drawingml.chart+xml"/>
  <Override PartName="/ppt/charts/chart4.xml" ContentType="application/vnd.openxmlformats-officedocument.drawingml.chart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7" r:id="rId2"/>
    <p:sldId id="258" r:id="rId3"/>
    <p:sldId id="259" r:id="rId4"/>
    <p:sldId id="260" r:id="rId5"/>
    <p:sldId id="261" r:id="rId6"/>
    <p:sldId id="262" r:id="rId7"/>
    <p:sldId id="264" r:id="rId8"/>
    <p:sldId id="265" r:id="rId9"/>
    <p:sldId id="266" r:id="rId10"/>
    <p:sldId id="267" r:id="rId11"/>
    <p:sldId id="271" r:id="rId12"/>
    <p:sldId id="270" r:id="rId13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customXml" Target="../customXml/item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customXml" Target="../customXml/item4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C:\Documents%20and%20Settings\jgage\Local%20Settings\Temporary%20Internet%20Files\Content.Outlook\CRJWTUYM\gasoline%20prices%20and%20SWA%20MPG.xlsx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1.bin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2.bin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3.bin"/><Relationship Id="rId1" Type="http://schemas.openxmlformats.org/officeDocument/2006/relationships/themeOverride" Target="../theme/themeOverride4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4.bin"/><Relationship Id="rId1" Type="http://schemas.openxmlformats.org/officeDocument/2006/relationships/themeOverride" Target="../theme/themeOverride5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5.bin"/><Relationship Id="rId1" Type="http://schemas.openxmlformats.org/officeDocument/2006/relationships/themeOverride" Target="../theme/themeOverride6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6.bin"/><Relationship Id="rId1" Type="http://schemas.openxmlformats.org/officeDocument/2006/relationships/themeOverride" Target="../theme/themeOverride7.xm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bahrein\AppData\Local\Microsoft\Windows\Temporary%20Internet%20Files\Content.Outlook\88IFV1O4\Revised%20HSR%20Chart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106339590759536"/>
          <c:y val="5.8871463516505712E-2"/>
          <c:w val="0.81127012204985405"/>
          <c:h val="0.74432704239413894"/>
        </c:manualLayout>
      </c:layout>
      <c:lineChart>
        <c:grouping val="standard"/>
        <c:varyColors val="0"/>
        <c:ser>
          <c:idx val="0"/>
          <c:order val="0"/>
          <c:tx>
            <c:strRef>
              <c:f>Sheet1!$C$4</c:f>
              <c:strCache>
                <c:ptCount val="1"/>
                <c:pt idx="0">
                  <c:v>California New Vehicle Sales MPG</c:v>
                </c:pt>
              </c:strCache>
            </c:strRef>
          </c:tx>
          <c:marker>
            <c:symbol val="none"/>
          </c:marker>
          <c:cat>
            <c:numRef>
              <c:f>Sheet1!$D$3:$T$3</c:f>
              <c:numCache>
                <c:formatCode>General</c:formatCode>
                <c:ptCount val="17"/>
                <c:pt idx="0">
                  <c:v>1999</c:v>
                </c:pt>
                <c:pt idx="1">
                  <c:v>2000</c:v>
                </c:pt>
                <c:pt idx="2">
                  <c:v>2001</c:v>
                </c:pt>
                <c:pt idx="3">
                  <c:v>2002</c:v>
                </c:pt>
                <c:pt idx="4">
                  <c:v>2003</c:v>
                </c:pt>
                <c:pt idx="5">
                  <c:v>2004</c:v>
                </c:pt>
                <c:pt idx="6">
                  <c:v>2005</c:v>
                </c:pt>
                <c:pt idx="7">
                  <c:v>2006</c:v>
                </c:pt>
                <c:pt idx="8">
                  <c:v>2007</c:v>
                </c:pt>
                <c:pt idx="9">
                  <c:v>2008</c:v>
                </c:pt>
                <c:pt idx="10">
                  <c:v>2009</c:v>
                </c:pt>
                <c:pt idx="11">
                  <c:v>2010</c:v>
                </c:pt>
                <c:pt idx="12">
                  <c:v>2011</c:v>
                </c:pt>
                <c:pt idx="13">
                  <c:v>2012</c:v>
                </c:pt>
                <c:pt idx="14">
                  <c:v>2013</c:v>
                </c:pt>
                <c:pt idx="15">
                  <c:v>2014</c:v>
                </c:pt>
                <c:pt idx="16">
                  <c:v>2015</c:v>
                </c:pt>
              </c:numCache>
            </c:numRef>
          </c:cat>
          <c:val>
            <c:numRef>
              <c:f>Sheet1!$D$4:$T$4</c:f>
              <c:numCache>
                <c:formatCode>0.00</c:formatCode>
                <c:ptCount val="17"/>
                <c:pt idx="0" formatCode="0.0">
                  <c:v>19.39301008826661</c:v>
                </c:pt>
                <c:pt idx="1">
                  <c:v>19.424081084567248</c:v>
                </c:pt>
                <c:pt idx="2">
                  <c:v>19.71118741820365</c:v>
                </c:pt>
                <c:pt idx="3">
                  <c:v>19.863122364275931</c:v>
                </c:pt>
                <c:pt idx="4">
                  <c:v>20.32053152668529</c:v>
                </c:pt>
                <c:pt idx="5">
                  <c:v>20.25896242902159</c:v>
                </c:pt>
                <c:pt idx="6">
                  <c:v>20.794697913171973</c:v>
                </c:pt>
                <c:pt idx="7">
                  <c:v>20.87476432222989</c:v>
                </c:pt>
                <c:pt idx="8">
                  <c:v>22.06082480404201</c:v>
                </c:pt>
                <c:pt idx="9">
                  <c:v>22.461842436887029</c:v>
                </c:pt>
                <c:pt idx="10">
                  <c:v>23.850534288108026</c:v>
                </c:pt>
                <c:pt idx="11">
                  <c:v>24.827791871923022</c:v>
                </c:pt>
                <c:pt idx="12">
                  <c:v>24.2130966002196</c:v>
                </c:pt>
                <c:pt idx="13">
                  <c:v>25.806486913862827</c:v>
                </c:pt>
                <c:pt idx="14">
                  <c:v>26.866967123716762</c:v>
                </c:pt>
                <c:pt idx="15">
                  <c:v>26.79116201433127</c:v>
                </c:pt>
                <c:pt idx="16">
                  <c:v>26.038722439342589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5811200"/>
        <c:axId val="85812736"/>
      </c:lineChart>
      <c:lineChart>
        <c:grouping val="standard"/>
        <c:varyColors val="0"/>
        <c:ser>
          <c:idx val="1"/>
          <c:order val="1"/>
          <c:tx>
            <c:strRef>
              <c:f>Sheet1!$C$5</c:f>
              <c:strCache>
                <c:ptCount val="1"/>
                <c:pt idx="0">
                  <c:v>Average Regular Gasoline Prices</c:v>
                </c:pt>
              </c:strCache>
            </c:strRef>
          </c:tx>
          <c:marker>
            <c:symbol val="none"/>
          </c:marker>
          <c:cat>
            <c:numRef>
              <c:f>Sheet1!$D$3:$T$3</c:f>
              <c:numCache>
                <c:formatCode>General</c:formatCode>
                <c:ptCount val="17"/>
                <c:pt idx="0">
                  <c:v>1999</c:v>
                </c:pt>
                <c:pt idx="1">
                  <c:v>2000</c:v>
                </c:pt>
                <c:pt idx="2">
                  <c:v>2001</c:v>
                </c:pt>
                <c:pt idx="3">
                  <c:v>2002</c:v>
                </c:pt>
                <c:pt idx="4">
                  <c:v>2003</c:v>
                </c:pt>
                <c:pt idx="5">
                  <c:v>2004</c:v>
                </c:pt>
                <c:pt idx="6">
                  <c:v>2005</c:v>
                </c:pt>
                <c:pt idx="7">
                  <c:v>2006</c:v>
                </c:pt>
                <c:pt idx="8">
                  <c:v>2007</c:v>
                </c:pt>
                <c:pt idx="9">
                  <c:v>2008</c:v>
                </c:pt>
                <c:pt idx="10">
                  <c:v>2009</c:v>
                </c:pt>
                <c:pt idx="11">
                  <c:v>2010</c:v>
                </c:pt>
                <c:pt idx="12">
                  <c:v>2011</c:v>
                </c:pt>
                <c:pt idx="13">
                  <c:v>2012</c:v>
                </c:pt>
                <c:pt idx="14">
                  <c:v>2013</c:v>
                </c:pt>
                <c:pt idx="15">
                  <c:v>2014</c:v>
                </c:pt>
                <c:pt idx="16">
                  <c:v>2015</c:v>
                </c:pt>
              </c:numCache>
            </c:numRef>
          </c:cat>
          <c:val>
            <c:numRef>
              <c:f>Sheet1!$D$5:$T$5</c:f>
              <c:numCache>
                <c:formatCode>0.0</c:formatCode>
                <c:ptCount val="17"/>
                <c:pt idx="0">
                  <c:v>1.3729230769230769</c:v>
                </c:pt>
                <c:pt idx="1">
                  <c:v>1.6688269230769244</c:v>
                </c:pt>
                <c:pt idx="2">
                  <c:v>1.631509433962264</c:v>
                </c:pt>
                <c:pt idx="3">
                  <c:v>1.5137692307692292</c:v>
                </c:pt>
                <c:pt idx="4">
                  <c:v>1.8307500000000001</c:v>
                </c:pt>
                <c:pt idx="5">
                  <c:v>2.12</c:v>
                </c:pt>
                <c:pt idx="6">
                  <c:v>2.4724999999999961</c:v>
                </c:pt>
                <c:pt idx="7">
                  <c:v>2.8090576923076922</c:v>
                </c:pt>
                <c:pt idx="8">
                  <c:v>3.0767924528301878</c:v>
                </c:pt>
                <c:pt idx="9">
                  <c:v>3.512423076923076</c:v>
                </c:pt>
                <c:pt idx="10">
                  <c:v>2.6782115384615417</c:v>
                </c:pt>
                <c:pt idx="11">
                  <c:v>3.0908461538461527</c:v>
                </c:pt>
                <c:pt idx="12">
                  <c:v>3.8164999999999956</c:v>
                </c:pt>
                <c:pt idx="13">
                  <c:v>4.0339999999999998</c:v>
                </c:pt>
                <c:pt idx="14">
                  <c:v>3.8858653846153799</c:v>
                </c:pt>
                <c:pt idx="15">
                  <c:v>3.7447884615384632</c:v>
                </c:pt>
                <c:pt idx="16" formatCode="0.00">
                  <c:v>3.2470227272727312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5829120"/>
        <c:axId val="85814656"/>
      </c:lineChart>
      <c:catAx>
        <c:axId val="858112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-2700000"/>
          <a:lstStyle/>
          <a:p>
            <a:pPr>
              <a:defRPr sz="1050"/>
            </a:pPr>
            <a:endParaRPr lang="en-US"/>
          </a:p>
        </c:txPr>
        <c:crossAx val="85812736"/>
        <c:crosses val="autoZero"/>
        <c:auto val="1"/>
        <c:lblAlgn val="ctr"/>
        <c:lblOffset val="100"/>
        <c:noMultiLvlLbl val="0"/>
      </c:catAx>
      <c:valAx>
        <c:axId val="85812736"/>
        <c:scaling>
          <c:orientation val="minMax"/>
          <c:max val="27"/>
          <c:min val="18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 sz="1200"/>
                </a:pPr>
                <a:r>
                  <a:rPr lang="en-US" sz="1200"/>
                  <a:t>Fuel Economy (MPG)</a:t>
                </a:r>
              </a:p>
            </c:rich>
          </c:tx>
          <c:layout/>
          <c:overlay val="0"/>
        </c:title>
        <c:numFmt formatCode="0.0" sourceLinked="1"/>
        <c:majorTickMark val="out"/>
        <c:minorTickMark val="none"/>
        <c:tickLblPos val="nextTo"/>
        <c:crossAx val="85811200"/>
        <c:crosses val="autoZero"/>
        <c:crossBetween val="midCat"/>
      </c:valAx>
      <c:valAx>
        <c:axId val="85814656"/>
        <c:scaling>
          <c:orientation val="minMax"/>
          <c:min val="1.25"/>
        </c:scaling>
        <c:delete val="0"/>
        <c:axPos val="r"/>
        <c:title>
          <c:tx>
            <c:rich>
              <a:bodyPr rot="-5400000" vert="horz"/>
              <a:lstStyle/>
              <a:p>
                <a:pPr>
                  <a:defRPr sz="1100"/>
                </a:pPr>
                <a:r>
                  <a:rPr lang="en-US" sz="1100"/>
                  <a:t>Regular Gasoline Price ($/gallon nominal)</a:t>
                </a:r>
              </a:p>
            </c:rich>
          </c:tx>
          <c:layout/>
          <c:overlay val="0"/>
        </c:title>
        <c:numFmt formatCode="0.0" sourceLinked="1"/>
        <c:majorTickMark val="out"/>
        <c:minorTickMark val="none"/>
        <c:tickLblPos val="nextTo"/>
        <c:crossAx val="85829120"/>
        <c:crosses val="max"/>
        <c:crossBetween val="between"/>
      </c:valAx>
      <c:catAx>
        <c:axId val="8582912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one"/>
        <c:crossAx val="85814656"/>
        <c:crosses val="autoZero"/>
        <c:auto val="1"/>
        <c:lblAlgn val="ctr"/>
        <c:lblOffset val="100"/>
        <c:noMultiLvlLbl val="0"/>
      </c:catAx>
    </c:plotArea>
    <c:legend>
      <c:legendPos val="b"/>
      <c:layout>
        <c:manualLayout>
          <c:xMode val="edge"/>
          <c:yMode val="edge"/>
          <c:x val="9.4152365569688673E-2"/>
          <c:y val="0.90840113735783001"/>
          <c:w val="0.80742176458711901"/>
          <c:h val="7.9694100737407819E-2"/>
        </c:manualLayout>
      </c:layout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Gasoline!$B$1</c:f>
              <c:strCache>
                <c:ptCount val="1"/>
                <c:pt idx="0">
                  <c:v>High AFV</c:v>
                </c:pt>
              </c:strCache>
            </c:strRef>
          </c:tx>
          <c:marker>
            <c:symbol val="none"/>
          </c:marker>
          <c:cat>
            <c:numRef>
              <c:f>Gasoline!$A$2:$A$13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Gasoline!$B$2:$B$13</c:f>
              <c:numCache>
                <c:formatCode>_(* #,##0_);_(* \(#,##0\);_(* "-"??_);_(@_)</c:formatCode>
                <c:ptCount val="12"/>
                <c:pt idx="0">
                  <c:v>13958026900.551291</c:v>
                </c:pt>
                <c:pt idx="1">
                  <c:v>13720452451.5965</c:v>
                </c:pt>
                <c:pt idx="2">
                  <c:v>13354400723.5839</c:v>
                </c:pt>
                <c:pt idx="3">
                  <c:v>13065453172.186502</c:v>
                </c:pt>
                <c:pt idx="4">
                  <c:v>12718570982.5604</c:v>
                </c:pt>
                <c:pt idx="5">
                  <c:v>12290592523.0772</c:v>
                </c:pt>
                <c:pt idx="6">
                  <c:v>11862469728.356997</c:v>
                </c:pt>
                <c:pt idx="7">
                  <c:v>11474365141.637611</c:v>
                </c:pt>
                <c:pt idx="8">
                  <c:v>11091136139.2381</c:v>
                </c:pt>
                <c:pt idx="9">
                  <c:v>10659293324.808289</c:v>
                </c:pt>
                <c:pt idx="10">
                  <c:v>10282808103.7251</c:v>
                </c:pt>
                <c:pt idx="11">
                  <c:v>9939817796.5282497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Gasoline!$C$1</c:f>
              <c:strCache>
                <c:ptCount val="1"/>
                <c:pt idx="0">
                  <c:v>High Energy Demand</c:v>
                </c:pt>
              </c:strCache>
            </c:strRef>
          </c:tx>
          <c:marker>
            <c:symbol val="none"/>
          </c:marker>
          <c:cat>
            <c:numRef>
              <c:f>Gasoline!$A$2:$A$13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Gasoline!$C$2:$C$13</c:f>
              <c:numCache>
                <c:formatCode>_(* #,##0_);_(* \(#,##0\);_(* "-"??_);_(@_)</c:formatCode>
                <c:ptCount val="12"/>
                <c:pt idx="0">
                  <c:v>13927020736.0595</c:v>
                </c:pt>
                <c:pt idx="1">
                  <c:v>14024150805.728611</c:v>
                </c:pt>
                <c:pt idx="2">
                  <c:v>13873913396.571795</c:v>
                </c:pt>
                <c:pt idx="3">
                  <c:v>13638092743.988888</c:v>
                </c:pt>
                <c:pt idx="4">
                  <c:v>13322257338.814795</c:v>
                </c:pt>
                <c:pt idx="5">
                  <c:v>12915020107.826599</c:v>
                </c:pt>
                <c:pt idx="6">
                  <c:v>12510726982.5131</c:v>
                </c:pt>
                <c:pt idx="7">
                  <c:v>12137707417.175097</c:v>
                </c:pt>
                <c:pt idx="8">
                  <c:v>11773174980.243811</c:v>
                </c:pt>
                <c:pt idx="9">
                  <c:v>11364447991.869499</c:v>
                </c:pt>
                <c:pt idx="10">
                  <c:v>11007691474.1248</c:v>
                </c:pt>
                <c:pt idx="11">
                  <c:v>10688577671.989902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Gasoline!$D$1</c:f>
              <c:strCache>
                <c:ptCount val="1"/>
                <c:pt idx="0">
                  <c:v>High Petroleum Demand</c:v>
                </c:pt>
              </c:strCache>
            </c:strRef>
          </c:tx>
          <c:marker>
            <c:symbol val="none"/>
          </c:marker>
          <c:cat>
            <c:numRef>
              <c:f>Gasoline!$A$2:$A$13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Gasoline!$D$2:$D$13</c:f>
              <c:numCache>
                <c:formatCode>_(* #,##0_);_(* \(#,##0\);_(* "-"??_);_(@_)</c:formatCode>
                <c:ptCount val="12"/>
                <c:pt idx="0">
                  <c:v>14085407031.242216</c:v>
                </c:pt>
                <c:pt idx="1">
                  <c:v>13896136302.374701</c:v>
                </c:pt>
                <c:pt idx="2">
                  <c:v>13570418174.245199</c:v>
                </c:pt>
                <c:pt idx="3">
                  <c:v>13319083386.665001</c:v>
                </c:pt>
                <c:pt idx="4">
                  <c:v>13015201022.710506</c:v>
                </c:pt>
                <c:pt idx="5">
                  <c:v>12637633875.975201</c:v>
                </c:pt>
                <c:pt idx="6">
                  <c:v>12264853158.361601</c:v>
                </c:pt>
                <c:pt idx="7">
                  <c:v>11938795994.056</c:v>
                </c:pt>
                <c:pt idx="8">
                  <c:v>11629029404.824699</c:v>
                </c:pt>
                <c:pt idx="9">
                  <c:v>11282424464.576799</c:v>
                </c:pt>
                <c:pt idx="10">
                  <c:v>11001201271.2798</c:v>
                </c:pt>
                <c:pt idx="11">
                  <c:v>10750254748.647011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Gasoline!$E$1</c:f>
              <c:strCache>
                <c:ptCount val="1"/>
                <c:pt idx="0">
                  <c:v>Mid Energy Demand</c:v>
                </c:pt>
              </c:strCache>
            </c:strRef>
          </c:tx>
          <c:marker>
            <c:symbol val="none"/>
          </c:marker>
          <c:cat>
            <c:numRef>
              <c:f>Gasoline!$A$2:$A$13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Gasoline!$E$2:$E$13</c:f>
              <c:numCache>
                <c:formatCode>_(* #,##0_);_(* \(#,##0\);_(* "-"??_);_(@_)</c:formatCode>
                <c:ptCount val="12"/>
                <c:pt idx="0">
                  <c:v>14077604977.236811</c:v>
                </c:pt>
                <c:pt idx="1">
                  <c:v>14104504341.6028</c:v>
                </c:pt>
                <c:pt idx="2">
                  <c:v>13747927925.571301</c:v>
                </c:pt>
                <c:pt idx="3">
                  <c:v>13443309578.626802</c:v>
                </c:pt>
                <c:pt idx="4">
                  <c:v>13104979455.614799</c:v>
                </c:pt>
                <c:pt idx="5">
                  <c:v>12684030724.005699</c:v>
                </c:pt>
                <c:pt idx="6">
                  <c:v>12297144053.1761</c:v>
                </c:pt>
                <c:pt idx="7">
                  <c:v>11934715717.546011</c:v>
                </c:pt>
                <c:pt idx="8">
                  <c:v>11566049186.139811</c:v>
                </c:pt>
                <c:pt idx="9">
                  <c:v>11143795489.317301</c:v>
                </c:pt>
                <c:pt idx="10">
                  <c:v>10779498676.137506</c:v>
                </c:pt>
                <c:pt idx="11">
                  <c:v>10448714757.537004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Gasoline!$F$1</c:f>
              <c:strCache>
                <c:ptCount val="1"/>
                <c:pt idx="0">
                  <c:v>Low Energy Demand</c:v>
                </c:pt>
              </c:strCache>
            </c:strRef>
          </c:tx>
          <c:marker>
            <c:symbol val="none"/>
          </c:marker>
          <c:cat>
            <c:numRef>
              <c:f>Gasoline!$A$2:$A$13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Gasoline!$F$2:$F$13</c:f>
              <c:numCache>
                <c:formatCode>_(* #,##0_);_(* \(#,##0\);_(* "-"??_);_(@_)</c:formatCode>
                <c:ptCount val="12"/>
                <c:pt idx="0">
                  <c:v>13925951385.681801</c:v>
                </c:pt>
                <c:pt idx="1">
                  <c:v>13632850663.968901</c:v>
                </c:pt>
                <c:pt idx="2">
                  <c:v>13255951222.7183</c:v>
                </c:pt>
                <c:pt idx="3">
                  <c:v>13008133136.681499</c:v>
                </c:pt>
                <c:pt idx="4">
                  <c:v>12668662036.639616</c:v>
                </c:pt>
                <c:pt idx="5">
                  <c:v>12345770568.3379</c:v>
                </c:pt>
                <c:pt idx="6">
                  <c:v>11973793016.747808</c:v>
                </c:pt>
                <c:pt idx="7">
                  <c:v>11650869690.7959</c:v>
                </c:pt>
                <c:pt idx="8">
                  <c:v>11341378343.023899</c:v>
                </c:pt>
                <c:pt idx="9">
                  <c:v>10994177897.238504</c:v>
                </c:pt>
                <c:pt idx="10">
                  <c:v>10708676990.1761</c:v>
                </c:pt>
                <c:pt idx="11">
                  <c:v>10452999897.8039</c:v>
                </c:pt>
              </c:numCache>
            </c:numRef>
          </c:val>
          <c:smooth val="0"/>
        </c:ser>
        <c:ser>
          <c:idx val="5"/>
          <c:order val="5"/>
          <c:tx>
            <c:strRef>
              <c:f>Gasoline!$G$1</c:f>
              <c:strCache>
                <c:ptCount val="1"/>
                <c:pt idx="0">
                  <c:v>Low Petroleum Demand</c:v>
                </c:pt>
              </c:strCache>
            </c:strRef>
          </c:tx>
          <c:marker>
            <c:symbol val="none"/>
          </c:marker>
          <c:cat>
            <c:numRef>
              <c:f>Gasoline!$A$2:$A$13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Gasoline!$G$2:$G$13</c:f>
              <c:numCache>
                <c:formatCode>_(* #,##0_);_(* \(#,##0\);_(* "-"??_);_(@_)</c:formatCode>
                <c:ptCount val="12"/>
                <c:pt idx="0">
                  <c:v>13950697710.958588</c:v>
                </c:pt>
                <c:pt idx="1">
                  <c:v>13671027206.7815</c:v>
                </c:pt>
                <c:pt idx="2">
                  <c:v>13302998164.0509</c:v>
                </c:pt>
                <c:pt idx="3">
                  <c:v>13057867461.910801</c:v>
                </c:pt>
                <c:pt idx="4">
                  <c:v>12705625537.907301</c:v>
                </c:pt>
                <c:pt idx="5">
                  <c:v>12354175838.7805</c:v>
                </c:pt>
                <c:pt idx="6">
                  <c:v>11935018336.367088</c:v>
                </c:pt>
                <c:pt idx="7">
                  <c:v>11547295813.808495</c:v>
                </c:pt>
                <c:pt idx="8">
                  <c:v>11153870873.333599</c:v>
                </c:pt>
                <c:pt idx="9">
                  <c:v>10708211621.520206</c:v>
                </c:pt>
                <c:pt idx="10">
                  <c:v>10315618400.313</c:v>
                </c:pt>
                <c:pt idx="11">
                  <c:v>9956988655.4722691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6153472"/>
        <c:axId val="86167552"/>
      </c:lineChart>
      <c:catAx>
        <c:axId val="861534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86167552"/>
        <c:crosses val="autoZero"/>
        <c:auto val="1"/>
        <c:lblAlgn val="ctr"/>
        <c:lblOffset val="100"/>
        <c:noMultiLvlLbl val="0"/>
      </c:catAx>
      <c:valAx>
        <c:axId val="86167552"/>
        <c:scaling>
          <c:orientation val="minMax"/>
          <c:max val="16000000000"/>
          <c:min val="8000000000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Billions of Gallons</a:t>
                </a:r>
              </a:p>
            </c:rich>
          </c:tx>
          <c:layout/>
          <c:overlay val="0"/>
        </c:title>
        <c:numFmt formatCode="_(* #,##0_);_(* \(#,##0\);_(* &quot;-&quot;??_);_(@_)" sourceLinked="1"/>
        <c:majorTickMark val="out"/>
        <c:minorTickMark val="none"/>
        <c:tickLblPos val="nextTo"/>
        <c:crossAx val="86153472"/>
        <c:crosses val="autoZero"/>
        <c:crossBetween val="midCat"/>
        <c:dispUnits>
          <c:builtInUnit val="billions"/>
        </c:dispUnits>
      </c:valAx>
    </c:plotArea>
    <c:legend>
      <c:legendPos val="b"/>
      <c:layout/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Diesel!$B$1</c:f>
              <c:strCache>
                <c:ptCount val="1"/>
                <c:pt idx="0">
                  <c:v>High AFV</c:v>
                </c:pt>
              </c:strCache>
            </c:strRef>
          </c:tx>
          <c:marker>
            <c:symbol val="none"/>
          </c:marker>
          <c:cat>
            <c:numRef>
              <c:f>Diesel!$A$2:$A$13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Diesel!$B$2:$B$13</c:f>
              <c:numCache>
                <c:formatCode>_(* #,##0_);_(* \(#,##0\);_(* "-"??_);_(@_)</c:formatCode>
                <c:ptCount val="12"/>
                <c:pt idx="0">
                  <c:v>3019761013</c:v>
                </c:pt>
                <c:pt idx="1">
                  <c:v>3079928125</c:v>
                </c:pt>
                <c:pt idx="2">
                  <c:v>3159154143</c:v>
                </c:pt>
                <c:pt idx="3">
                  <c:v>3225038330</c:v>
                </c:pt>
                <c:pt idx="4">
                  <c:v>3300614264.8200002</c:v>
                </c:pt>
                <c:pt idx="5">
                  <c:v>3312009905.3200002</c:v>
                </c:pt>
                <c:pt idx="6">
                  <c:v>3334559152.7199998</c:v>
                </c:pt>
                <c:pt idx="7">
                  <c:v>3335129138.1199999</c:v>
                </c:pt>
                <c:pt idx="8">
                  <c:v>3343502211.8000002</c:v>
                </c:pt>
                <c:pt idx="9">
                  <c:v>3367909035.4400001</c:v>
                </c:pt>
                <c:pt idx="10">
                  <c:v>3359324420.1599998</c:v>
                </c:pt>
                <c:pt idx="11">
                  <c:v>3321281224.04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Diesel!$C$1</c:f>
              <c:strCache>
                <c:ptCount val="1"/>
                <c:pt idx="0">
                  <c:v>High Energy Demand</c:v>
                </c:pt>
              </c:strCache>
            </c:strRef>
          </c:tx>
          <c:marker>
            <c:symbol val="none"/>
          </c:marker>
          <c:cat>
            <c:numRef>
              <c:f>Diesel!$A$2:$A$13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Diesel!$C$2:$C$13</c:f>
              <c:numCache>
                <c:formatCode>_(* #,##0_);_(* \(#,##0\);_(* "-"??_);_(@_)</c:formatCode>
                <c:ptCount val="12"/>
                <c:pt idx="0">
                  <c:v>3018644057</c:v>
                </c:pt>
                <c:pt idx="1">
                  <c:v>3082155816</c:v>
                </c:pt>
                <c:pt idx="2">
                  <c:v>3163588154</c:v>
                </c:pt>
                <c:pt idx="3">
                  <c:v>3227892291</c:v>
                </c:pt>
                <c:pt idx="4">
                  <c:v>3301756040.8200002</c:v>
                </c:pt>
                <c:pt idx="5">
                  <c:v>3309257907.3200002</c:v>
                </c:pt>
                <c:pt idx="6">
                  <c:v>3333229857.7199998</c:v>
                </c:pt>
                <c:pt idx="7">
                  <c:v>3335144395.1199999</c:v>
                </c:pt>
                <c:pt idx="8">
                  <c:v>3346240910.8000002</c:v>
                </c:pt>
                <c:pt idx="9">
                  <c:v>3383604095.4400001</c:v>
                </c:pt>
                <c:pt idx="10">
                  <c:v>3412002534.1599998</c:v>
                </c:pt>
                <c:pt idx="11">
                  <c:v>3421871722.04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Diesel!$D$1</c:f>
              <c:strCache>
                <c:ptCount val="1"/>
                <c:pt idx="0">
                  <c:v>High Petroleum Demand</c:v>
                </c:pt>
              </c:strCache>
            </c:strRef>
          </c:tx>
          <c:marker>
            <c:symbol val="none"/>
          </c:marker>
          <c:cat>
            <c:numRef>
              <c:f>Diesel!$A$2:$A$13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Diesel!$D$2:$D$13</c:f>
              <c:numCache>
                <c:formatCode>_(* #,##0_);_(* \(#,##0\);_(* "-"??_);_(@_)</c:formatCode>
                <c:ptCount val="12"/>
                <c:pt idx="0">
                  <c:v>3014544801</c:v>
                </c:pt>
                <c:pt idx="1">
                  <c:v>3070118707</c:v>
                </c:pt>
                <c:pt idx="2">
                  <c:v>3144448682</c:v>
                </c:pt>
                <c:pt idx="3">
                  <c:v>3208017725</c:v>
                </c:pt>
                <c:pt idx="4">
                  <c:v>3283176793.8200002</c:v>
                </c:pt>
                <c:pt idx="5">
                  <c:v>3291196581.3200002</c:v>
                </c:pt>
                <c:pt idx="6">
                  <c:v>3316605650.7199998</c:v>
                </c:pt>
                <c:pt idx="7">
                  <c:v>3319034271.1199999</c:v>
                </c:pt>
                <c:pt idx="8">
                  <c:v>3330093112.8000002</c:v>
                </c:pt>
                <c:pt idx="9">
                  <c:v>3365373664.4400001</c:v>
                </c:pt>
                <c:pt idx="10">
                  <c:v>3393653322.1599998</c:v>
                </c:pt>
                <c:pt idx="11">
                  <c:v>3405748276.04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Diesel!$E$1</c:f>
              <c:strCache>
                <c:ptCount val="1"/>
                <c:pt idx="0">
                  <c:v>Mid Energy Demand</c:v>
                </c:pt>
              </c:strCache>
            </c:strRef>
          </c:tx>
          <c:marker>
            <c:symbol val="none"/>
          </c:marker>
          <c:cat>
            <c:numRef>
              <c:f>Diesel!$A$2:$A$13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Diesel!$E$2:$E$13</c:f>
              <c:numCache>
                <c:formatCode>_(* #,##0_);_(* \(#,##0\);_(* "-"??_);_(@_)</c:formatCode>
                <c:ptCount val="12"/>
                <c:pt idx="0">
                  <c:v>2981394925</c:v>
                </c:pt>
                <c:pt idx="1">
                  <c:v>3029519613</c:v>
                </c:pt>
                <c:pt idx="2">
                  <c:v>3079419961</c:v>
                </c:pt>
                <c:pt idx="3">
                  <c:v>3116164386</c:v>
                </c:pt>
                <c:pt idx="4">
                  <c:v>3142970355.8200002</c:v>
                </c:pt>
                <c:pt idx="5">
                  <c:v>3155403296.3200002</c:v>
                </c:pt>
                <c:pt idx="6">
                  <c:v>3161834710.7199998</c:v>
                </c:pt>
                <c:pt idx="7">
                  <c:v>3152004676.1199999</c:v>
                </c:pt>
                <c:pt idx="8">
                  <c:v>3153144118.8000002</c:v>
                </c:pt>
                <c:pt idx="9">
                  <c:v>3174685448.4400001</c:v>
                </c:pt>
                <c:pt idx="10">
                  <c:v>3189090655.1599998</c:v>
                </c:pt>
                <c:pt idx="11">
                  <c:v>3187985176.04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Diesel!$F$1</c:f>
              <c:strCache>
                <c:ptCount val="1"/>
                <c:pt idx="0">
                  <c:v>Low Energy Demand</c:v>
                </c:pt>
              </c:strCache>
            </c:strRef>
          </c:tx>
          <c:marker>
            <c:symbol val="none"/>
          </c:marker>
          <c:cat>
            <c:numRef>
              <c:f>Diesel!$A$2:$A$13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Diesel!$F$2:$F$13</c:f>
              <c:numCache>
                <c:formatCode>_(* #,##0_);_(* \(#,##0\);_(* "-"??_);_(@_)</c:formatCode>
                <c:ptCount val="12"/>
                <c:pt idx="0">
                  <c:v>2929704971</c:v>
                </c:pt>
                <c:pt idx="1">
                  <c:v>2937333888</c:v>
                </c:pt>
                <c:pt idx="2">
                  <c:v>2967050523</c:v>
                </c:pt>
                <c:pt idx="3">
                  <c:v>2994088249</c:v>
                </c:pt>
                <c:pt idx="4">
                  <c:v>3014077392.6799998</c:v>
                </c:pt>
                <c:pt idx="5">
                  <c:v>3022658281.7199998</c:v>
                </c:pt>
                <c:pt idx="6">
                  <c:v>3017942450.6599998</c:v>
                </c:pt>
                <c:pt idx="7">
                  <c:v>2995214906.7599998</c:v>
                </c:pt>
                <c:pt idx="8">
                  <c:v>2984597586.3000002</c:v>
                </c:pt>
                <c:pt idx="9">
                  <c:v>2990133557.52</c:v>
                </c:pt>
                <c:pt idx="10">
                  <c:v>2986376419.46</c:v>
                </c:pt>
                <c:pt idx="11">
                  <c:v>2965363728.2799993</c:v>
                </c:pt>
              </c:numCache>
            </c:numRef>
          </c:val>
          <c:smooth val="0"/>
        </c:ser>
        <c:ser>
          <c:idx val="5"/>
          <c:order val="5"/>
          <c:tx>
            <c:strRef>
              <c:f>Diesel!$G$1</c:f>
              <c:strCache>
                <c:ptCount val="1"/>
                <c:pt idx="0">
                  <c:v>Low Petroleum Demand</c:v>
                </c:pt>
              </c:strCache>
            </c:strRef>
          </c:tx>
          <c:marker>
            <c:symbol val="none"/>
          </c:marker>
          <c:cat>
            <c:numRef>
              <c:f>Diesel!$A$2:$A$13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Diesel!$G$2:$G$13</c:f>
              <c:numCache>
                <c:formatCode>_(* #,##0_);_(* \(#,##0\);_(* "-"??_);_(@_)</c:formatCode>
                <c:ptCount val="12"/>
                <c:pt idx="0">
                  <c:v>2929637633</c:v>
                </c:pt>
                <c:pt idx="1">
                  <c:v>2938042762</c:v>
                </c:pt>
                <c:pt idx="2">
                  <c:v>2966636375</c:v>
                </c:pt>
                <c:pt idx="3">
                  <c:v>2990499464</c:v>
                </c:pt>
                <c:pt idx="4">
                  <c:v>3006290863.6799998</c:v>
                </c:pt>
                <c:pt idx="5">
                  <c:v>3010395534.7199998</c:v>
                </c:pt>
                <c:pt idx="6">
                  <c:v>3001259157.6599998</c:v>
                </c:pt>
                <c:pt idx="7">
                  <c:v>2971095167.7599998</c:v>
                </c:pt>
                <c:pt idx="8">
                  <c:v>2950847660.3000002</c:v>
                </c:pt>
                <c:pt idx="9">
                  <c:v>2944119162.52</c:v>
                </c:pt>
                <c:pt idx="10">
                  <c:v>2909097076.46</c:v>
                </c:pt>
                <c:pt idx="11">
                  <c:v>2847016383.2799993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8319488"/>
        <c:axId val="88321024"/>
      </c:lineChart>
      <c:catAx>
        <c:axId val="8831948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88321024"/>
        <c:crosses val="autoZero"/>
        <c:auto val="1"/>
        <c:lblAlgn val="ctr"/>
        <c:lblOffset val="100"/>
        <c:noMultiLvlLbl val="0"/>
      </c:catAx>
      <c:valAx>
        <c:axId val="88321024"/>
        <c:scaling>
          <c:orientation val="minMax"/>
          <c:max val="4000000000"/>
          <c:min val="2000000000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Billions of Diesel Gallons</a:t>
                </a:r>
              </a:p>
            </c:rich>
          </c:tx>
          <c:layout/>
          <c:overlay val="0"/>
        </c:title>
        <c:numFmt formatCode="#,##0.0" sourceLinked="0"/>
        <c:majorTickMark val="out"/>
        <c:minorTickMark val="none"/>
        <c:tickLblPos val="nextTo"/>
        <c:crossAx val="88319488"/>
        <c:crosses val="autoZero"/>
        <c:crossBetween val="midCat"/>
        <c:majorUnit val="500000000"/>
        <c:dispUnits>
          <c:builtInUnit val="billions"/>
        </c:dispUnits>
      </c:valAx>
    </c:plotArea>
    <c:legend>
      <c:legendPos val="b"/>
      <c:layout/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Ethanol!$B$1</c:f>
              <c:strCache>
                <c:ptCount val="1"/>
                <c:pt idx="0">
                  <c:v>High AFV</c:v>
                </c:pt>
              </c:strCache>
            </c:strRef>
          </c:tx>
          <c:marker>
            <c:symbol val="none"/>
          </c:marker>
          <c:cat>
            <c:numRef>
              <c:f>Ethanol!$A$2:$A$13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Ethanol!$B$2:$B$13</c:f>
              <c:numCache>
                <c:formatCode>_(* #,##0_);_(* \(#,##0\);_(* "-"??_);_(@_)</c:formatCode>
                <c:ptCount val="12"/>
                <c:pt idx="0">
                  <c:v>127463685.90000002</c:v>
                </c:pt>
                <c:pt idx="1">
                  <c:v>148410333.44</c:v>
                </c:pt>
                <c:pt idx="2">
                  <c:v>166484712.80000001</c:v>
                </c:pt>
                <c:pt idx="3">
                  <c:v>184906701.90000001</c:v>
                </c:pt>
                <c:pt idx="4">
                  <c:v>202009880.05000001</c:v>
                </c:pt>
                <c:pt idx="5">
                  <c:v>216485279.80000001</c:v>
                </c:pt>
                <c:pt idx="6">
                  <c:v>228476811.69999999</c:v>
                </c:pt>
                <c:pt idx="7">
                  <c:v>241208514.73999998</c:v>
                </c:pt>
                <c:pt idx="8">
                  <c:v>253017346.40000001</c:v>
                </c:pt>
                <c:pt idx="9">
                  <c:v>262857294.12</c:v>
                </c:pt>
                <c:pt idx="10">
                  <c:v>271979432.5</c:v>
                </c:pt>
                <c:pt idx="11">
                  <c:v>280463657.01999974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Ethanol!$C$1</c:f>
              <c:strCache>
                <c:ptCount val="1"/>
                <c:pt idx="0">
                  <c:v>High Energy Demand</c:v>
                </c:pt>
              </c:strCache>
            </c:strRef>
          </c:tx>
          <c:marker>
            <c:symbol val="none"/>
          </c:marker>
          <c:cat>
            <c:numRef>
              <c:f>Ethanol!$A$2:$A$13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Ethanol!$C$2:$C$13</c:f>
              <c:numCache>
                <c:formatCode>_(* #,##0_);_(* \(#,##0\);_(* "-"??_);_(@_)</c:formatCode>
                <c:ptCount val="12"/>
                <c:pt idx="0">
                  <c:v>128465196.15000001</c:v>
                </c:pt>
                <c:pt idx="1">
                  <c:v>152306993.59999999</c:v>
                </c:pt>
                <c:pt idx="2">
                  <c:v>172775187.26999998</c:v>
                </c:pt>
                <c:pt idx="3">
                  <c:v>192201365.52000001</c:v>
                </c:pt>
                <c:pt idx="4">
                  <c:v>210164204.09999999</c:v>
                </c:pt>
                <c:pt idx="5">
                  <c:v>225465541.80000001</c:v>
                </c:pt>
                <c:pt idx="6">
                  <c:v>238631438.50999999</c:v>
                </c:pt>
                <c:pt idx="7">
                  <c:v>252256523.81999999</c:v>
                </c:pt>
                <c:pt idx="8">
                  <c:v>265300844.40000001</c:v>
                </c:pt>
                <c:pt idx="9">
                  <c:v>276649152.16000021</c:v>
                </c:pt>
                <c:pt idx="10">
                  <c:v>287351723.25</c:v>
                </c:pt>
                <c:pt idx="11">
                  <c:v>297380620.62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Ethanol!$D$1</c:f>
              <c:strCache>
                <c:ptCount val="1"/>
                <c:pt idx="0">
                  <c:v>High Petroleum Demand</c:v>
                </c:pt>
              </c:strCache>
            </c:strRef>
          </c:tx>
          <c:marker>
            <c:symbol val="none"/>
          </c:marker>
          <c:cat>
            <c:numRef>
              <c:f>Ethanol!$A$2:$A$13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Ethanol!$D$2:$D$13</c:f>
              <c:numCache>
                <c:formatCode>_(* #,##0_);_(* \(#,##0\);_(* "-"??_);_(@_)</c:formatCode>
                <c:ptCount val="12"/>
                <c:pt idx="0">
                  <c:v>126073112.40000002</c:v>
                </c:pt>
                <c:pt idx="1">
                  <c:v>147400524.80000001</c:v>
                </c:pt>
                <c:pt idx="2">
                  <c:v>166360021.88000011</c:v>
                </c:pt>
                <c:pt idx="3">
                  <c:v>186325183.97999999</c:v>
                </c:pt>
                <c:pt idx="4">
                  <c:v>205567109.06999999</c:v>
                </c:pt>
                <c:pt idx="5">
                  <c:v>222934062</c:v>
                </c:pt>
                <c:pt idx="6">
                  <c:v>238466770.99000001</c:v>
                </c:pt>
                <c:pt idx="7">
                  <c:v>255620295.23999998</c:v>
                </c:pt>
                <c:pt idx="8">
                  <c:v>272494857.35000002</c:v>
                </c:pt>
                <c:pt idx="9">
                  <c:v>288188674.07999974</c:v>
                </c:pt>
                <c:pt idx="10">
                  <c:v>303975219.25</c:v>
                </c:pt>
                <c:pt idx="11">
                  <c:v>319042135.62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Ethanol!$E$1</c:f>
              <c:strCache>
                <c:ptCount val="1"/>
                <c:pt idx="0">
                  <c:v>Mid Energy Demand</c:v>
                </c:pt>
              </c:strCache>
            </c:strRef>
          </c:tx>
          <c:marker>
            <c:symbol val="none"/>
          </c:marker>
          <c:cat>
            <c:numRef>
              <c:f>Ethanol!$A$2:$A$13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Ethanol!$E$2:$E$13</c:f>
              <c:numCache>
                <c:formatCode>_(* #,##0_);_(* \(#,##0\);_(* "-"??_);_(@_)</c:formatCode>
                <c:ptCount val="12"/>
                <c:pt idx="0">
                  <c:v>124171856.7</c:v>
                </c:pt>
                <c:pt idx="1">
                  <c:v>144869484.16</c:v>
                </c:pt>
                <c:pt idx="2">
                  <c:v>161173467.22999999</c:v>
                </c:pt>
                <c:pt idx="3">
                  <c:v>178128551.69999999</c:v>
                </c:pt>
                <c:pt idx="4">
                  <c:v>194659091.08000001</c:v>
                </c:pt>
                <c:pt idx="5">
                  <c:v>209051120.19999999</c:v>
                </c:pt>
                <c:pt idx="6">
                  <c:v>222483424.59</c:v>
                </c:pt>
                <c:pt idx="7">
                  <c:v>237249314.86000001</c:v>
                </c:pt>
                <c:pt idx="8">
                  <c:v>251196554.34</c:v>
                </c:pt>
                <c:pt idx="9">
                  <c:v>263355462.88000011</c:v>
                </c:pt>
                <c:pt idx="10">
                  <c:v>275239875</c:v>
                </c:pt>
                <c:pt idx="11">
                  <c:v>286390280.54000002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Ethanol!$F$1</c:f>
              <c:strCache>
                <c:ptCount val="1"/>
                <c:pt idx="0">
                  <c:v>Low Energy Demand</c:v>
                </c:pt>
              </c:strCache>
            </c:strRef>
          </c:tx>
          <c:marker>
            <c:symbol val="none"/>
          </c:marker>
          <c:cat>
            <c:numRef>
              <c:f>Ethanol!$A$2:$A$13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Ethanol!$F$2:$F$13</c:f>
              <c:numCache>
                <c:formatCode>_(* #,##0_);_(* \(#,##0\);_(* "-"??_);_(@_)</c:formatCode>
                <c:ptCount val="12"/>
                <c:pt idx="0">
                  <c:v>124680743.7</c:v>
                </c:pt>
                <c:pt idx="1">
                  <c:v>144058182.40000001</c:v>
                </c:pt>
                <c:pt idx="2">
                  <c:v>161401434.16999999</c:v>
                </c:pt>
                <c:pt idx="3">
                  <c:v>180387435.23999998</c:v>
                </c:pt>
                <c:pt idx="4">
                  <c:v>198439579.03</c:v>
                </c:pt>
                <c:pt idx="5">
                  <c:v>215820893.19999999</c:v>
                </c:pt>
                <c:pt idx="6">
                  <c:v>230928032.60999998</c:v>
                </c:pt>
                <c:pt idx="7">
                  <c:v>247708549.44</c:v>
                </c:pt>
                <c:pt idx="8">
                  <c:v>264212607.41999999</c:v>
                </c:pt>
                <c:pt idx="9">
                  <c:v>279301333.88</c:v>
                </c:pt>
                <c:pt idx="10">
                  <c:v>294447427</c:v>
                </c:pt>
                <c:pt idx="11">
                  <c:v>308835320.69999999</c:v>
                </c:pt>
              </c:numCache>
            </c:numRef>
          </c:val>
          <c:smooth val="0"/>
        </c:ser>
        <c:ser>
          <c:idx val="5"/>
          <c:order val="5"/>
          <c:tx>
            <c:strRef>
              <c:f>Ethanol!$G$1</c:f>
              <c:strCache>
                <c:ptCount val="1"/>
                <c:pt idx="0">
                  <c:v>Low Petroleum Demand</c:v>
                </c:pt>
              </c:strCache>
            </c:strRef>
          </c:tx>
          <c:marker>
            <c:symbol val="none"/>
          </c:marker>
          <c:cat>
            <c:numRef>
              <c:f>Ethanol!$A$2:$A$13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Ethanol!$G$2:$G$13</c:f>
              <c:numCache>
                <c:formatCode>_(* #,##0_);_(* \(#,##0\);_(* "-"??_);_(@_)</c:formatCode>
                <c:ptCount val="12"/>
                <c:pt idx="0">
                  <c:v>122451944.7</c:v>
                </c:pt>
                <c:pt idx="1">
                  <c:v>140083603.36000001</c:v>
                </c:pt>
                <c:pt idx="2">
                  <c:v>155561970.20999998</c:v>
                </c:pt>
                <c:pt idx="3">
                  <c:v>172453839.30000001</c:v>
                </c:pt>
                <c:pt idx="4">
                  <c:v>188159723.65000001</c:v>
                </c:pt>
                <c:pt idx="5">
                  <c:v>202996861.40000001</c:v>
                </c:pt>
                <c:pt idx="6">
                  <c:v>215236565.72</c:v>
                </c:pt>
                <c:pt idx="7">
                  <c:v>228831626.63999999</c:v>
                </c:pt>
                <c:pt idx="8">
                  <c:v>241392915.19</c:v>
                </c:pt>
                <c:pt idx="9">
                  <c:v>251908936.96000001</c:v>
                </c:pt>
                <c:pt idx="10">
                  <c:v>261940458.25</c:v>
                </c:pt>
                <c:pt idx="11">
                  <c:v>271218869.56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9559808"/>
        <c:axId val="89561344"/>
      </c:lineChart>
      <c:catAx>
        <c:axId val="895598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89561344"/>
        <c:crosses val="autoZero"/>
        <c:auto val="1"/>
        <c:lblAlgn val="ctr"/>
        <c:lblOffset val="100"/>
        <c:noMultiLvlLbl val="0"/>
      </c:catAx>
      <c:valAx>
        <c:axId val="89561344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Millions of</a:t>
                </a:r>
                <a:r>
                  <a:rPr lang="en-US" baseline="0"/>
                  <a:t> GGE</a:t>
                </a:r>
                <a:endParaRPr lang="en-US"/>
              </a:p>
            </c:rich>
          </c:tx>
          <c:layout/>
          <c:overlay val="0"/>
        </c:title>
        <c:numFmt formatCode="_(* #,##0_);_(* \(#,##0\);_(* &quot;-&quot;??_);_(@_)" sourceLinked="1"/>
        <c:majorTickMark val="out"/>
        <c:minorTickMark val="none"/>
        <c:tickLblPos val="nextTo"/>
        <c:crossAx val="89559808"/>
        <c:crosses val="autoZero"/>
        <c:crossBetween val="midCat"/>
        <c:dispUnits>
          <c:builtInUnit val="millions"/>
        </c:dispUnits>
      </c:valAx>
    </c:plotArea>
    <c:legend>
      <c:legendPos val="b"/>
      <c:layout/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Electricity!$B$1</c:f>
              <c:strCache>
                <c:ptCount val="1"/>
                <c:pt idx="0">
                  <c:v>High AFV</c:v>
                </c:pt>
              </c:strCache>
            </c:strRef>
          </c:tx>
          <c:marker>
            <c:symbol val="none"/>
          </c:marker>
          <c:cat>
            <c:numRef>
              <c:f>Electricity!$A$2:$A$13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Electricity!$B$2:$B$13</c:f>
              <c:numCache>
                <c:formatCode>_(* #,##0_);_(* \(#,##0\);_(* "-"??_);_(@_)</c:formatCode>
                <c:ptCount val="12"/>
                <c:pt idx="0">
                  <c:v>38885739.531191312</c:v>
                </c:pt>
                <c:pt idx="1">
                  <c:v>49291553.686635301</c:v>
                </c:pt>
                <c:pt idx="2">
                  <c:v>60377708.328318998</c:v>
                </c:pt>
                <c:pt idx="3">
                  <c:v>72246624.681093872</c:v>
                </c:pt>
                <c:pt idx="4">
                  <c:v>88444341.4891029</c:v>
                </c:pt>
                <c:pt idx="5">
                  <c:v>107783920.0046699</c:v>
                </c:pt>
                <c:pt idx="6">
                  <c:v>131501213.85503501</c:v>
                </c:pt>
                <c:pt idx="7">
                  <c:v>159816571.04661018</c:v>
                </c:pt>
                <c:pt idx="8">
                  <c:v>193369620.81160799</c:v>
                </c:pt>
                <c:pt idx="9">
                  <c:v>233844205.61930388</c:v>
                </c:pt>
                <c:pt idx="10">
                  <c:v>273229297.938155</c:v>
                </c:pt>
                <c:pt idx="11">
                  <c:v>312141706.61456043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Electricity!$C$1</c:f>
              <c:strCache>
                <c:ptCount val="1"/>
                <c:pt idx="0">
                  <c:v>High Energy Demand</c:v>
                </c:pt>
              </c:strCache>
            </c:strRef>
          </c:tx>
          <c:marker>
            <c:symbol val="none"/>
          </c:marker>
          <c:cat>
            <c:numRef>
              <c:f>Electricity!$A$2:$A$13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Electricity!$C$2:$C$13</c:f>
              <c:numCache>
                <c:formatCode>_(* #,##0_);_(* \(#,##0\);_(* "-"??_);_(@_)</c:formatCode>
                <c:ptCount val="12"/>
                <c:pt idx="0">
                  <c:v>38880455.042616695</c:v>
                </c:pt>
                <c:pt idx="1">
                  <c:v>49062324.3009184</c:v>
                </c:pt>
                <c:pt idx="2">
                  <c:v>59443227.074820794</c:v>
                </c:pt>
                <c:pt idx="3">
                  <c:v>70375100.617504478</c:v>
                </c:pt>
                <c:pt idx="4">
                  <c:v>85218444.568671703</c:v>
                </c:pt>
                <c:pt idx="5">
                  <c:v>102978081.26277402</c:v>
                </c:pt>
                <c:pt idx="6">
                  <c:v>124747382.518003</c:v>
                </c:pt>
                <c:pt idx="7">
                  <c:v>150655411.01300198</c:v>
                </c:pt>
                <c:pt idx="8">
                  <c:v>181329200.88157099</c:v>
                </c:pt>
                <c:pt idx="9">
                  <c:v>218556729.06629801</c:v>
                </c:pt>
                <c:pt idx="10">
                  <c:v>254460787.57356381</c:v>
                </c:pt>
                <c:pt idx="11">
                  <c:v>289777080.60240102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Electricity!$D$1</c:f>
              <c:strCache>
                <c:ptCount val="1"/>
                <c:pt idx="0">
                  <c:v>High Petroleum Demand</c:v>
                </c:pt>
              </c:strCache>
            </c:strRef>
          </c:tx>
          <c:marker>
            <c:symbol val="none"/>
          </c:marker>
          <c:cat>
            <c:numRef>
              <c:f>Electricity!$A$2:$A$13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Electricity!$D$2:$D$13</c:f>
              <c:numCache>
                <c:formatCode>_(* #,##0_);_(* \(#,##0\);_(* "-"??_);_(@_)</c:formatCode>
                <c:ptCount val="12"/>
                <c:pt idx="0">
                  <c:v>35145729.395674713</c:v>
                </c:pt>
                <c:pt idx="1">
                  <c:v>42691764.219462402</c:v>
                </c:pt>
                <c:pt idx="2">
                  <c:v>50011508.317404784</c:v>
                </c:pt>
                <c:pt idx="3">
                  <c:v>57000453.447915994</c:v>
                </c:pt>
                <c:pt idx="4">
                  <c:v>63760431.2936811</c:v>
                </c:pt>
                <c:pt idx="5">
                  <c:v>69473790.180098593</c:v>
                </c:pt>
                <c:pt idx="6">
                  <c:v>74723257.403831407</c:v>
                </c:pt>
                <c:pt idx="7">
                  <c:v>80074105.549415395</c:v>
                </c:pt>
                <c:pt idx="8">
                  <c:v>85427799.746973902</c:v>
                </c:pt>
                <c:pt idx="9">
                  <c:v>93724890.351465642</c:v>
                </c:pt>
                <c:pt idx="10">
                  <c:v>99054025.099876627</c:v>
                </c:pt>
                <c:pt idx="11">
                  <c:v>104187317.19188491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Electricity!$E$1</c:f>
              <c:strCache>
                <c:ptCount val="1"/>
                <c:pt idx="0">
                  <c:v>Mid Energy Demand</c:v>
                </c:pt>
              </c:strCache>
            </c:strRef>
          </c:tx>
          <c:marker>
            <c:symbol val="none"/>
          </c:marker>
          <c:cat>
            <c:numRef>
              <c:f>Electricity!$A$2:$A$13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Electricity!$E$2:$E$13</c:f>
              <c:numCache>
                <c:formatCode>_(* #,##0_);_(* \(#,##0\);_(* "-"??_);_(@_)</c:formatCode>
                <c:ptCount val="12"/>
                <c:pt idx="0">
                  <c:v>36282350.1407592</c:v>
                </c:pt>
                <c:pt idx="1">
                  <c:v>44232917.985199101</c:v>
                </c:pt>
                <c:pt idx="2">
                  <c:v>52174206.814666294</c:v>
                </c:pt>
                <c:pt idx="3">
                  <c:v>60710537.128972799</c:v>
                </c:pt>
                <c:pt idx="4">
                  <c:v>72366361.01658459</c:v>
                </c:pt>
                <c:pt idx="5">
                  <c:v>86216420.434331894</c:v>
                </c:pt>
                <c:pt idx="6">
                  <c:v>103712399.609046</c:v>
                </c:pt>
                <c:pt idx="7">
                  <c:v>124397611.94904709</c:v>
                </c:pt>
                <c:pt idx="8">
                  <c:v>148591077.938539</c:v>
                </c:pt>
                <c:pt idx="9">
                  <c:v>177785660.18703899</c:v>
                </c:pt>
                <c:pt idx="10">
                  <c:v>204626911.07915598</c:v>
                </c:pt>
                <c:pt idx="11">
                  <c:v>229916926.791857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Electricity!$F$1</c:f>
              <c:strCache>
                <c:ptCount val="1"/>
                <c:pt idx="0">
                  <c:v>Low Energy Demand</c:v>
                </c:pt>
              </c:strCache>
            </c:strRef>
          </c:tx>
          <c:marker>
            <c:symbol val="none"/>
          </c:marker>
          <c:cat>
            <c:numRef>
              <c:f>Electricity!$A$2:$A$13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Electricity!$F$2:$F$13</c:f>
              <c:numCache>
                <c:formatCode>_(* #,##0_);_(* \(#,##0\);_(* "-"??_);_(@_)</c:formatCode>
                <c:ptCount val="12"/>
                <c:pt idx="0">
                  <c:v>34323493.400883086</c:v>
                </c:pt>
                <c:pt idx="1">
                  <c:v>40318585.849523798</c:v>
                </c:pt>
                <c:pt idx="2">
                  <c:v>46260160.439742401</c:v>
                </c:pt>
                <c:pt idx="3">
                  <c:v>52142164.9232013</c:v>
                </c:pt>
                <c:pt idx="4">
                  <c:v>57846230.164800003</c:v>
                </c:pt>
                <c:pt idx="5">
                  <c:v>62967765.416839153</c:v>
                </c:pt>
                <c:pt idx="6">
                  <c:v>67331222.942307696</c:v>
                </c:pt>
                <c:pt idx="7">
                  <c:v>71678419.997474626</c:v>
                </c:pt>
                <c:pt idx="8">
                  <c:v>76032456.614841416</c:v>
                </c:pt>
                <c:pt idx="9">
                  <c:v>83145841.729878604</c:v>
                </c:pt>
                <c:pt idx="10">
                  <c:v>87216452.178006873</c:v>
                </c:pt>
                <c:pt idx="11">
                  <c:v>91075655.562884197</c:v>
                </c:pt>
              </c:numCache>
            </c:numRef>
          </c:val>
          <c:smooth val="0"/>
        </c:ser>
        <c:ser>
          <c:idx val="5"/>
          <c:order val="5"/>
          <c:tx>
            <c:strRef>
              <c:f>Electricity!$G$1</c:f>
              <c:strCache>
                <c:ptCount val="1"/>
                <c:pt idx="0">
                  <c:v>Low Petroleum Demand</c:v>
                </c:pt>
              </c:strCache>
            </c:strRef>
          </c:tx>
          <c:marker>
            <c:symbol val="none"/>
          </c:marker>
          <c:cat>
            <c:numRef>
              <c:f>Electricity!$A$2:$A$13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Electricity!$G$2:$G$13</c:f>
              <c:numCache>
                <c:formatCode>_(* #,##0_);_(* \(#,##0\);_(* "-"??_);_(@_)</c:formatCode>
                <c:ptCount val="12"/>
                <c:pt idx="0">
                  <c:v>35999758.179485299</c:v>
                </c:pt>
                <c:pt idx="1">
                  <c:v>43394205.027040713</c:v>
                </c:pt>
                <c:pt idx="2">
                  <c:v>51723943.704571411</c:v>
                </c:pt>
                <c:pt idx="3">
                  <c:v>61172262.151806295</c:v>
                </c:pt>
                <c:pt idx="4">
                  <c:v>74603704.418214902</c:v>
                </c:pt>
                <c:pt idx="5">
                  <c:v>91853409.683182806</c:v>
                </c:pt>
                <c:pt idx="6">
                  <c:v>113242049.5552469</c:v>
                </c:pt>
                <c:pt idx="7">
                  <c:v>139163622.61149088</c:v>
                </c:pt>
                <c:pt idx="8">
                  <c:v>170341041.42303601</c:v>
                </c:pt>
                <c:pt idx="9">
                  <c:v>208069313.08797511</c:v>
                </c:pt>
                <c:pt idx="10">
                  <c:v>244583777.65600899</c:v>
                </c:pt>
                <c:pt idx="11">
                  <c:v>280617987.43949503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9894912"/>
        <c:axId val="89896448"/>
      </c:lineChart>
      <c:catAx>
        <c:axId val="8989491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89896448"/>
        <c:crosses val="autoZero"/>
        <c:auto val="1"/>
        <c:lblAlgn val="ctr"/>
        <c:lblOffset val="100"/>
        <c:noMultiLvlLbl val="0"/>
      </c:catAx>
      <c:valAx>
        <c:axId val="89896448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Millions of GGE</a:t>
                </a:r>
              </a:p>
            </c:rich>
          </c:tx>
          <c:layout/>
          <c:overlay val="0"/>
        </c:title>
        <c:numFmt formatCode="_(* #,##0_);_(* \(#,##0\);_(* &quot;-&quot;??_);_(@_)" sourceLinked="1"/>
        <c:majorTickMark val="out"/>
        <c:minorTickMark val="none"/>
        <c:tickLblPos val="nextTo"/>
        <c:crossAx val="89894912"/>
        <c:crosses val="autoZero"/>
        <c:crossBetween val="midCat"/>
        <c:dispUnits>
          <c:builtInUnit val="millions"/>
        </c:dispUnits>
      </c:valAx>
    </c:plotArea>
    <c:legend>
      <c:legendPos val="b"/>
      <c:layout/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Hydrogen!$B$1</c:f>
              <c:strCache>
                <c:ptCount val="1"/>
                <c:pt idx="0">
                  <c:v>High AFV</c:v>
                </c:pt>
              </c:strCache>
            </c:strRef>
          </c:tx>
          <c:marker>
            <c:symbol val="none"/>
          </c:marker>
          <c:cat>
            <c:numRef>
              <c:f>Hydrogen!$A$2:$A$13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Hydrogen!$B$2:$B$13</c:f>
              <c:numCache>
                <c:formatCode>_(* #,##0_);_(* \(#,##0\);_(* "-"??_);_(@_)</c:formatCode>
                <c:ptCount val="12"/>
                <c:pt idx="0">
                  <c:v>2111294</c:v>
                </c:pt>
                <c:pt idx="1">
                  <c:v>4355959</c:v>
                </c:pt>
                <c:pt idx="2">
                  <c:v>6450852</c:v>
                </c:pt>
                <c:pt idx="3">
                  <c:v>8532149</c:v>
                </c:pt>
                <c:pt idx="4">
                  <c:v>10744895</c:v>
                </c:pt>
                <c:pt idx="5">
                  <c:v>12972488</c:v>
                </c:pt>
                <c:pt idx="6">
                  <c:v>15667803</c:v>
                </c:pt>
                <c:pt idx="7">
                  <c:v>20268765</c:v>
                </c:pt>
                <c:pt idx="8">
                  <c:v>26539903</c:v>
                </c:pt>
                <c:pt idx="9">
                  <c:v>37008257</c:v>
                </c:pt>
                <c:pt idx="10">
                  <c:v>47535918</c:v>
                </c:pt>
                <c:pt idx="11">
                  <c:v>57546977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Hydrogen!$C$1</c:f>
              <c:strCache>
                <c:ptCount val="1"/>
                <c:pt idx="0">
                  <c:v>High Energy Demand</c:v>
                </c:pt>
              </c:strCache>
            </c:strRef>
          </c:tx>
          <c:marker>
            <c:symbol val="none"/>
          </c:marker>
          <c:cat>
            <c:numRef>
              <c:f>Hydrogen!$A$2:$A$13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Hydrogen!$C$2:$C$13</c:f>
              <c:numCache>
                <c:formatCode>_(* #,##0_);_(* \(#,##0\);_(* "-"??_);_(@_)</c:formatCode>
                <c:ptCount val="12"/>
                <c:pt idx="0">
                  <c:v>2084550</c:v>
                </c:pt>
                <c:pt idx="1">
                  <c:v>4194016</c:v>
                </c:pt>
                <c:pt idx="2">
                  <c:v>6003840</c:v>
                </c:pt>
                <c:pt idx="3">
                  <c:v>7755913</c:v>
                </c:pt>
                <c:pt idx="4">
                  <c:v>9663040</c:v>
                </c:pt>
                <c:pt idx="5">
                  <c:v>11564033</c:v>
                </c:pt>
                <c:pt idx="6">
                  <c:v>13808956</c:v>
                </c:pt>
                <c:pt idx="7">
                  <c:v>17684491</c:v>
                </c:pt>
                <c:pt idx="8">
                  <c:v>23018029</c:v>
                </c:pt>
                <c:pt idx="9">
                  <c:v>32242603</c:v>
                </c:pt>
                <c:pt idx="10">
                  <c:v>41116496</c:v>
                </c:pt>
                <c:pt idx="11">
                  <c:v>49591900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Hydrogen!$D$1</c:f>
              <c:strCache>
                <c:ptCount val="1"/>
                <c:pt idx="0">
                  <c:v>High Petroleum Demand</c:v>
                </c:pt>
              </c:strCache>
            </c:strRef>
          </c:tx>
          <c:marker>
            <c:symbol val="none"/>
          </c:marker>
          <c:cat>
            <c:numRef>
              <c:f>Hydrogen!$A$2:$A$13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Hydrogen!$D$2:$D$13</c:f>
              <c:numCache>
                <c:formatCode>_(* #,##0_);_(* \(#,##0\);_(* "-"??_);_(@_)</c:formatCode>
                <c:ptCount val="12"/>
                <c:pt idx="0">
                  <c:v>1979354</c:v>
                </c:pt>
                <c:pt idx="1">
                  <c:v>4020974</c:v>
                </c:pt>
                <c:pt idx="2">
                  <c:v>5709482</c:v>
                </c:pt>
                <c:pt idx="3">
                  <c:v>7195478</c:v>
                </c:pt>
                <c:pt idx="4">
                  <c:v>8480798</c:v>
                </c:pt>
                <c:pt idx="5">
                  <c:v>9447636</c:v>
                </c:pt>
                <c:pt idx="6">
                  <c:v>10409639</c:v>
                </c:pt>
                <c:pt idx="7">
                  <c:v>11484441</c:v>
                </c:pt>
                <c:pt idx="8">
                  <c:v>12647268</c:v>
                </c:pt>
                <c:pt idx="9">
                  <c:v>16115556</c:v>
                </c:pt>
                <c:pt idx="10">
                  <c:v>17588119</c:v>
                </c:pt>
                <c:pt idx="11">
                  <c:v>19071452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Hydrogen!$E$1</c:f>
              <c:strCache>
                <c:ptCount val="1"/>
                <c:pt idx="0">
                  <c:v>Mid Energy Demand</c:v>
                </c:pt>
              </c:strCache>
            </c:strRef>
          </c:tx>
          <c:marker>
            <c:symbol val="none"/>
          </c:marker>
          <c:cat>
            <c:numRef>
              <c:f>Hydrogen!$A$2:$A$13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Hydrogen!$E$2:$E$13</c:f>
              <c:numCache>
                <c:formatCode>_(* #,##0_);_(* \(#,##0\);_(* "-"??_);_(@_)</c:formatCode>
                <c:ptCount val="12"/>
                <c:pt idx="0">
                  <c:v>1904189</c:v>
                </c:pt>
                <c:pt idx="1">
                  <c:v>3681162</c:v>
                </c:pt>
                <c:pt idx="2">
                  <c:v>5107935</c:v>
                </c:pt>
                <c:pt idx="3">
                  <c:v>6421176</c:v>
                </c:pt>
                <c:pt idx="4">
                  <c:v>7657597</c:v>
                </c:pt>
                <c:pt idx="5">
                  <c:v>8793719</c:v>
                </c:pt>
                <c:pt idx="6">
                  <c:v>10212456</c:v>
                </c:pt>
                <c:pt idx="7">
                  <c:v>12606563</c:v>
                </c:pt>
                <c:pt idx="8">
                  <c:v>15768778</c:v>
                </c:pt>
                <c:pt idx="9">
                  <c:v>21930060</c:v>
                </c:pt>
                <c:pt idx="10">
                  <c:v>26868975</c:v>
                </c:pt>
                <c:pt idx="11">
                  <c:v>31489777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Hydrogen!$F$1</c:f>
              <c:strCache>
                <c:ptCount val="1"/>
                <c:pt idx="0">
                  <c:v>Low Energy Demand</c:v>
                </c:pt>
              </c:strCache>
            </c:strRef>
          </c:tx>
          <c:marker>
            <c:symbol val="none"/>
          </c:marker>
          <c:cat>
            <c:numRef>
              <c:f>Hydrogen!$A$2:$A$13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Hydrogen!$F$2:$F$13</c:f>
              <c:numCache>
                <c:formatCode>_(* #,##0_);_(* \(#,##0\);_(* "-"??_);_(@_)</c:formatCode>
                <c:ptCount val="12"/>
                <c:pt idx="0">
                  <c:v>1868782</c:v>
                </c:pt>
                <c:pt idx="1">
                  <c:v>3357020</c:v>
                </c:pt>
                <c:pt idx="2">
                  <c:v>4464339</c:v>
                </c:pt>
                <c:pt idx="3">
                  <c:v>5395857</c:v>
                </c:pt>
                <c:pt idx="4">
                  <c:v>6153461</c:v>
                </c:pt>
                <c:pt idx="5">
                  <c:v>6693272</c:v>
                </c:pt>
                <c:pt idx="6">
                  <c:v>7212422</c:v>
                </c:pt>
                <c:pt idx="7">
                  <c:v>7725320</c:v>
                </c:pt>
                <c:pt idx="8">
                  <c:v>8223707</c:v>
                </c:pt>
                <c:pt idx="9">
                  <c:v>10871049</c:v>
                </c:pt>
                <c:pt idx="10">
                  <c:v>11465598</c:v>
                </c:pt>
                <c:pt idx="11">
                  <c:v>12019473</c:v>
                </c:pt>
              </c:numCache>
            </c:numRef>
          </c:val>
          <c:smooth val="0"/>
        </c:ser>
        <c:ser>
          <c:idx val="5"/>
          <c:order val="5"/>
          <c:tx>
            <c:strRef>
              <c:f>Hydrogen!$G$1</c:f>
              <c:strCache>
                <c:ptCount val="1"/>
                <c:pt idx="0">
                  <c:v>Low Petroleum Demand</c:v>
                </c:pt>
              </c:strCache>
            </c:strRef>
          </c:tx>
          <c:marker>
            <c:symbol val="none"/>
          </c:marker>
          <c:cat>
            <c:numRef>
              <c:f>Hydrogen!$A$2:$A$13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Hydrogen!$G$2:$G$13</c:f>
              <c:numCache>
                <c:formatCode>_(* #,##0_);_(* \(#,##0\);_(* "-"??_);_(@_)</c:formatCode>
                <c:ptCount val="12"/>
                <c:pt idx="0">
                  <c:v>1867131</c:v>
                </c:pt>
                <c:pt idx="1">
                  <c:v>3549750</c:v>
                </c:pt>
                <c:pt idx="2">
                  <c:v>5073668</c:v>
                </c:pt>
                <c:pt idx="3">
                  <c:v>6625317</c:v>
                </c:pt>
                <c:pt idx="4">
                  <c:v>8282321</c:v>
                </c:pt>
                <c:pt idx="5">
                  <c:v>10031904</c:v>
                </c:pt>
                <c:pt idx="6">
                  <c:v>12139163</c:v>
                </c:pt>
                <c:pt idx="7">
                  <c:v>15784241</c:v>
                </c:pt>
                <c:pt idx="8">
                  <c:v>20901144</c:v>
                </c:pt>
                <c:pt idx="9">
                  <c:v>29717314</c:v>
                </c:pt>
                <c:pt idx="10">
                  <c:v>38206903</c:v>
                </c:pt>
                <c:pt idx="11">
                  <c:v>46307944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7687936"/>
        <c:axId val="87689472"/>
      </c:lineChart>
      <c:catAx>
        <c:axId val="8768793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87689472"/>
        <c:crosses val="autoZero"/>
        <c:auto val="1"/>
        <c:lblAlgn val="ctr"/>
        <c:lblOffset val="100"/>
        <c:noMultiLvlLbl val="0"/>
      </c:catAx>
      <c:valAx>
        <c:axId val="87689472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Millions of GGE</a:t>
                </a:r>
              </a:p>
            </c:rich>
          </c:tx>
          <c:layout/>
          <c:overlay val="0"/>
        </c:title>
        <c:numFmt formatCode="_(* #,##0_);_(* \(#,##0\);_(* &quot;-&quot;??_);_(@_)" sourceLinked="1"/>
        <c:majorTickMark val="out"/>
        <c:minorTickMark val="none"/>
        <c:tickLblPos val="nextTo"/>
        <c:crossAx val="87687936"/>
        <c:crosses val="autoZero"/>
        <c:crossBetween val="midCat"/>
        <c:dispUnits>
          <c:builtInUnit val="millions"/>
        </c:dispUnits>
      </c:valAx>
    </c:plotArea>
    <c:legend>
      <c:legendPos val="b"/>
      <c:layout/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Chart!$B$1</c:f>
              <c:strCache>
                <c:ptCount val="1"/>
                <c:pt idx="0">
                  <c:v>Low Case</c:v>
                </c:pt>
              </c:strCache>
            </c:strRef>
          </c:tx>
          <c:marker>
            <c:symbol val="none"/>
          </c:marker>
          <c:cat>
            <c:numRef>
              <c:f>Chart!$A$2:$A$15</c:f>
              <c:numCache>
                <c:formatCode>General</c:formatCode>
                <c:ptCount val="14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  <c:pt idx="10">
                  <c:v>2023</c:v>
                </c:pt>
                <c:pt idx="11">
                  <c:v>2024</c:v>
                </c:pt>
                <c:pt idx="12">
                  <c:v>2025</c:v>
                </c:pt>
                <c:pt idx="13">
                  <c:v>2026</c:v>
                </c:pt>
              </c:numCache>
            </c:numRef>
          </c:cat>
          <c:val>
            <c:numRef>
              <c:f>Chart!$B$2:$B$15</c:f>
              <c:numCache>
                <c:formatCode>General</c:formatCode>
                <c:ptCount val="14"/>
                <c:pt idx="0">
                  <c:v>818409000</c:v>
                </c:pt>
                <c:pt idx="1">
                  <c:v>841521278.57625103</c:v>
                </c:pt>
                <c:pt idx="2">
                  <c:v>860429713.75883842</c:v>
                </c:pt>
                <c:pt idx="3">
                  <c:v>878667768.73187304</c:v>
                </c:pt>
                <c:pt idx="4">
                  <c:v>897847432.141505</c:v>
                </c:pt>
                <c:pt idx="5">
                  <c:v>918039017.25503695</c:v>
                </c:pt>
                <c:pt idx="6">
                  <c:v>935534815.79171801</c:v>
                </c:pt>
                <c:pt idx="7">
                  <c:v>951609694.99263811</c:v>
                </c:pt>
                <c:pt idx="8">
                  <c:v>967393097.179075</c:v>
                </c:pt>
                <c:pt idx="9">
                  <c:v>984689573.58097994</c:v>
                </c:pt>
                <c:pt idx="10">
                  <c:v>1003655649.1172</c:v>
                </c:pt>
                <c:pt idx="11">
                  <c:v>1023038527.12762</c:v>
                </c:pt>
                <c:pt idx="12">
                  <c:v>1042535511.1368904</c:v>
                </c:pt>
                <c:pt idx="13">
                  <c:v>1062567057.16149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Chart!$C$1</c:f>
              <c:strCache>
                <c:ptCount val="1"/>
                <c:pt idx="0">
                  <c:v>Mid Case</c:v>
                </c:pt>
              </c:strCache>
            </c:strRef>
          </c:tx>
          <c:marker>
            <c:symbol val="none"/>
          </c:marker>
          <c:cat>
            <c:numRef>
              <c:f>Chart!$A$2:$A$15</c:f>
              <c:numCache>
                <c:formatCode>General</c:formatCode>
                <c:ptCount val="14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  <c:pt idx="10">
                  <c:v>2023</c:v>
                </c:pt>
                <c:pt idx="11">
                  <c:v>2024</c:v>
                </c:pt>
                <c:pt idx="12">
                  <c:v>2025</c:v>
                </c:pt>
                <c:pt idx="13">
                  <c:v>2026</c:v>
                </c:pt>
              </c:numCache>
            </c:numRef>
          </c:cat>
          <c:val>
            <c:numRef>
              <c:f>Chart!$C$2:$C$15</c:f>
              <c:numCache>
                <c:formatCode>General</c:formatCode>
                <c:ptCount val="14"/>
                <c:pt idx="0">
                  <c:v>818409000</c:v>
                </c:pt>
                <c:pt idx="1">
                  <c:v>841521288.531407</c:v>
                </c:pt>
                <c:pt idx="2">
                  <c:v>862316713.59134114</c:v>
                </c:pt>
                <c:pt idx="3">
                  <c:v>890940972.93392742</c:v>
                </c:pt>
                <c:pt idx="4">
                  <c:v>917339956.24085593</c:v>
                </c:pt>
                <c:pt idx="5">
                  <c:v>942294545.95402288</c:v>
                </c:pt>
                <c:pt idx="6">
                  <c:v>963048657.11627805</c:v>
                </c:pt>
                <c:pt idx="7">
                  <c:v>981305915.58536541</c:v>
                </c:pt>
                <c:pt idx="8">
                  <c:v>1000681536.2870204</c:v>
                </c:pt>
                <c:pt idx="9">
                  <c:v>1021036644.7941099</c:v>
                </c:pt>
                <c:pt idx="10">
                  <c:v>1041151933.59155</c:v>
                </c:pt>
                <c:pt idx="11">
                  <c:v>1061102862.76231</c:v>
                </c:pt>
                <c:pt idx="12">
                  <c:v>1081201327.3459902</c:v>
                </c:pt>
                <c:pt idx="13">
                  <c:v>1102026219.6678796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Chart!$D$1</c:f>
              <c:strCache>
                <c:ptCount val="1"/>
                <c:pt idx="0">
                  <c:v>High Case</c:v>
                </c:pt>
              </c:strCache>
            </c:strRef>
          </c:tx>
          <c:marker>
            <c:symbol val="none"/>
          </c:marker>
          <c:cat>
            <c:numRef>
              <c:f>Chart!$A$2:$A$15</c:f>
              <c:numCache>
                <c:formatCode>General</c:formatCode>
                <c:ptCount val="14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  <c:pt idx="10">
                  <c:v>2023</c:v>
                </c:pt>
                <c:pt idx="11">
                  <c:v>2024</c:v>
                </c:pt>
                <c:pt idx="12">
                  <c:v>2025</c:v>
                </c:pt>
                <c:pt idx="13">
                  <c:v>2026</c:v>
                </c:pt>
              </c:numCache>
            </c:numRef>
          </c:cat>
          <c:val>
            <c:numRef>
              <c:f>Chart!$D$2:$D$15</c:f>
              <c:numCache>
                <c:formatCode>General</c:formatCode>
                <c:ptCount val="14"/>
                <c:pt idx="0">
                  <c:v>818409000</c:v>
                </c:pt>
                <c:pt idx="1">
                  <c:v>841521288.531407</c:v>
                </c:pt>
                <c:pt idx="2">
                  <c:v>864628696.45818806</c:v>
                </c:pt>
                <c:pt idx="3">
                  <c:v>901037456.08818305</c:v>
                </c:pt>
                <c:pt idx="4">
                  <c:v>936602702.76609695</c:v>
                </c:pt>
                <c:pt idx="5">
                  <c:v>969372663.36348009</c:v>
                </c:pt>
                <c:pt idx="6">
                  <c:v>996432957.6425029</c:v>
                </c:pt>
                <c:pt idx="7">
                  <c:v>1019664650.47902</c:v>
                </c:pt>
                <c:pt idx="8">
                  <c:v>1041282545.7176</c:v>
                </c:pt>
                <c:pt idx="9">
                  <c:v>1066342065.64923</c:v>
                </c:pt>
                <c:pt idx="10">
                  <c:v>1094106763.62554</c:v>
                </c:pt>
                <c:pt idx="11">
                  <c:v>1125812120.8449399</c:v>
                </c:pt>
                <c:pt idx="12">
                  <c:v>1159062520.81388</c:v>
                </c:pt>
                <c:pt idx="13">
                  <c:v>1194214223.7662501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7743104"/>
        <c:axId val="87748992"/>
      </c:lineChart>
      <c:catAx>
        <c:axId val="877431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87748992"/>
        <c:crosses val="autoZero"/>
        <c:auto val="1"/>
        <c:lblAlgn val="ctr"/>
        <c:lblOffset val="100"/>
        <c:noMultiLvlLbl val="0"/>
      </c:catAx>
      <c:valAx>
        <c:axId val="87748992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Billions of Gallons</a:t>
                </a:r>
              </a:p>
            </c:rich>
          </c:tx>
          <c:layout/>
          <c:overlay val="0"/>
        </c:title>
        <c:numFmt formatCode="#,##0.0" sourceLinked="0"/>
        <c:majorTickMark val="out"/>
        <c:minorTickMark val="none"/>
        <c:tickLblPos val="nextTo"/>
        <c:crossAx val="87743104"/>
        <c:crosses val="autoZero"/>
        <c:crossBetween val="midCat"/>
        <c:dispUnits>
          <c:builtInUnit val="billions"/>
        </c:dispUnits>
      </c:valAx>
    </c:plotArea>
    <c:legend>
      <c:legendPos val="b"/>
      <c:layout/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tx>
            <c:strRef>
              <c:f>Sheet2!$B$1</c:f>
              <c:strCache>
                <c:ptCount val="1"/>
                <c:pt idx="0">
                  <c:v>Consumption (kWh)</c:v>
                </c:pt>
              </c:strCache>
            </c:strRef>
          </c:tx>
          <c:marker>
            <c:symbol val="circle"/>
            <c:size val="7"/>
            <c:spPr>
              <a:solidFill>
                <a:schemeClr val="accent1"/>
              </a:solidFill>
            </c:spPr>
          </c:marker>
          <c:xVal>
            <c:numRef>
              <c:f>Sheet2!$A$2:$A$6</c:f>
              <c:numCache>
                <c:formatCode>General</c:formatCode>
                <c:ptCount val="5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  <c:pt idx="4">
                  <c:v>2026</c:v>
                </c:pt>
              </c:numCache>
            </c:numRef>
          </c:xVal>
          <c:yVal>
            <c:numRef>
              <c:f>Sheet2!$B$2:$B$6</c:f>
              <c:numCache>
                <c:formatCode>_(* #,##0_);_(* \(#,##0\);_(* "-"??_);_(@_)</c:formatCode>
                <c:ptCount val="5"/>
                <c:pt idx="0">
                  <c:v>190419222.5</c:v>
                </c:pt>
                <c:pt idx="1">
                  <c:v>209217270</c:v>
                </c:pt>
                <c:pt idx="2">
                  <c:v>238936665</c:v>
                </c:pt>
                <c:pt idx="3">
                  <c:v>338380002.5</c:v>
                </c:pt>
                <c:pt idx="4">
                  <c:v>362025250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89744896"/>
        <c:axId val="89746816"/>
      </c:scatterChart>
      <c:valAx>
        <c:axId val="89744896"/>
        <c:scaling>
          <c:orientation val="minMax"/>
          <c:max val="2026"/>
          <c:min val="2022"/>
        </c:scaling>
        <c:delete val="0"/>
        <c:axPos val="b"/>
        <c:numFmt formatCode="General" sourceLinked="1"/>
        <c:majorTickMark val="out"/>
        <c:minorTickMark val="none"/>
        <c:tickLblPos val="nextTo"/>
        <c:crossAx val="89746816"/>
        <c:crosses val="autoZero"/>
        <c:crossBetween val="midCat"/>
        <c:majorUnit val="1"/>
      </c:valAx>
      <c:valAx>
        <c:axId val="89746816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Gigawatt-hours</a:t>
                </a:r>
              </a:p>
            </c:rich>
          </c:tx>
          <c:layout/>
          <c:overlay val="0"/>
        </c:title>
        <c:numFmt formatCode="_(* #,##0_);_(* \(#,##0\);_(* &quot;-&quot;??_);_(@_)" sourceLinked="1"/>
        <c:majorTickMark val="out"/>
        <c:minorTickMark val="none"/>
        <c:tickLblPos val="nextTo"/>
        <c:crossAx val="89744896"/>
        <c:crosses val="autoZero"/>
        <c:crossBetween val="midCat"/>
        <c:dispUnits>
          <c:builtInUnit val="millions"/>
        </c:dispUnits>
      </c:valAx>
    </c:plotArea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09252F7C-906B-4FB7-9684-D5C000C08C86}" type="datetimeFigureOut">
              <a:rPr lang="en-US" smtClean="0"/>
              <a:t>11/19/2015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CD3A1245-84BC-4F64-87E6-1AE1991880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58249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460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09" indent="-28573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2937" indent="-228587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111" indent="-228587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287" indent="-228587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461" indent="-22858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635" indent="-22858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8811" indent="-22858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5985" indent="-22858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CDFDC8F-5E46-434A-9425-5D90EDB8E1FC}" type="slidenum">
              <a:rPr lang="en-US" altLang="en-US">
                <a:solidFill>
                  <a:prstClr val="black"/>
                </a:solidFill>
                <a:latin typeface="Times" pitchFamily="18" charset="0"/>
              </a:rPr>
              <a:pPr>
                <a:spcBef>
                  <a:spcPct val="0"/>
                </a:spcBef>
              </a:pPr>
              <a:t>1</a:t>
            </a:fld>
            <a:endParaRPr lang="en-US" altLang="en-US">
              <a:solidFill>
                <a:prstClr val="black"/>
              </a:solidFill>
              <a:latin typeface="Times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471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09" indent="-285734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2937" indent="-228587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111" indent="-228587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287" indent="-228587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461" indent="-22858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635" indent="-22858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8811" indent="-22858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5985" indent="-22858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829BCA66-FFAE-4F2C-9049-1A325D005F1D}" type="slidenum">
              <a:rPr lang="en-US" altLang="en-US">
                <a:solidFill>
                  <a:prstClr val="black"/>
                </a:solidFill>
                <a:latin typeface="Times" pitchFamily="18" charset="0"/>
              </a:rPr>
              <a:pPr>
                <a:spcBef>
                  <a:spcPct val="0"/>
                </a:spcBef>
              </a:pPr>
              <a:t>12</a:t>
            </a:fld>
            <a:endParaRPr lang="en-US" altLang="en-US">
              <a:solidFill>
                <a:prstClr val="black"/>
              </a:solidFill>
              <a:latin typeface="Times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BA8943-D305-4BBC-B098-9211338847C9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46331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28A51F-31D6-4BA7-9BC4-E50EB73802B5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2911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6D2AA0-3F6B-4069-8EEE-315A83465C95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53401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8D2881-D3D6-4135-85C0-C26A88B94D7E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57715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4EE25C-31F4-472F-A4BC-FB1441254863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1228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AC0B5F-E5FC-483F-80BC-C126D347AA30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9007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02B4AC-AADC-4652-BB05-3364331F8CCD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27227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8D770B-F048-41F2-9A66-AD69CBC42947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89519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798915-9587-4A5B-8530-6ED6E335450D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9504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0529C7-93F2-4BCC-BCF2-DC9DEFB65613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97472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914400"/>
            <a:ext cx="1943100" cy="5181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914400"/>
            <a:ext cx="5676900" cy="5181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6F4423-B03A-4558-9640-7069E7F1A03F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67341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914400"/>
            <a:ext cx="77724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400">
                <a:latin typeface="Times" pitchFamily="1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>
                <a:latin typeface="Times" pitchFamily="1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>
                <a:latin typeface="Times" pitchFamily="1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11B3624-BCC9-4716-A938-DA20BC54370E}" type="slidenum">
              <a:rPr lang="en-US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 dirty="0">
              <a:solidFill>
                <a:srgbClr val="000000"/>
              </a:solidFill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457200" y="304800"/>
            <a:ext cx="8305800" cy="5943600"/>
          </a:xfrm>
          <a:prstGeom prst="rect">
            <a:avLst/>
          </a:prstGeom>
          <a:noFill/>
          <a:ln w="76200">
            <a:solidFill>
              <a:srgbClr val="000066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altLang="en-US" dirty="0" smtClean="0">
              <a:solidFill>
                <a:srgbClr val="000000"/>
              </a:solidFill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457200" y="304800"/>
            <a:ext cx="8305800" cy="533400"/>
          </a:xfrm>
          <a:prstGeom prst="rect">
            <a:avLst/>
          </a:prstGeom>
          <a:solidFill>
            <a:srgbClr val="000066"/>
          </a:solidFill>
          <a:ln>
            <a:noFill/>
          </a:ln>
          <a:effectLst/>
          <a:extLst/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altLang="en-US" dirty="0" smtClean="0">
              <a:solidFill>
                <a:srgbClr val="000000"/>
              </a:solidFill>
            </a:endParaRPr>
          </a:p>
        </p:txBody>
      </p:sp>
      <p:sp>
        <p:nvSpPr>
          <p:cNvPr id="1034" name="Text Box 10"/>
          <p:cNvSpPr txBox="1">
            <a:spLocks noChangeArrowheads="1"/>
          </p:cNvSpPr>
          <p:nvPr/>
        </p:nvSpPr>
        <p:spPr bwMode="auto">
          <a:xfrm>
            <a:off x="457200" y="381000"/>
            <a:ext cx="8229600" cy="36671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altLang="en-US" sz="1800" b="1" dirty="0" smtClean="0">
                <a:solidFill>
                  <a:srgbClr val="FFFFFF"/>
                </a:solidFill>
                <a:latin typeface="Arial" charset="0"/>
              </a:rPr>
              <a:t>California Energy Commission</a:t>
            </a:r>
            <a:endParaRPr lang="en-US" altLang="en-US" dirty="0" smtClean="0">
              <a:solidFill>
                <a:srgbClr val="000000"/>
              </a:solidFill>
            </a:endParaRPr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1219200" y="228600"/>
            <a:ext cx="76200" cy="609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altLang="en-US" dirty="0" smtClean="0">
              <a:solidFill>
                <a:srgbClr val="00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61925"/>
            <a:ext cx="914400" cy="80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229376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Excel_97-2003_Worksheet1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914400"/>
            <a:ext cx="7772400" cy="1371600"/>
          </a:xfrm>
        </p:spPr>
        <p:txBody>
          <a:bodyPr/>
          <a:lstStyle/>
          <a:p>
            <a:r>
              <a:rPr lang="en-US" altLang="en-US" sz="2800" smtClean="0"/>
              <a:t>Transportation Energy Demand Forecast</a:t>
            </a:r>
            <a:br>
              <a:rPr lang="en-US" altLang="en-US" sz="2800" smtClean="0"/>
            </a:br>
            <a:endParaRPr lang="en-US" altLang="en-US" sz="2800" smtClean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2286000"/>
            <a:ext cx="7772400" cy="3581400"/>
          </a:xfrm>
        </p:spPr>
        <p:txBody>
          <a:bodyPr/>
          <a:lstStyle/>
          <a:p>
            <a:pPr algn="ctr">
              <a:buFontTx/>
              <a:buNone/>
            </a:pPr>
            <a:r>
              <a:rPr lang="en-US" altLang="en-US" sz="2400" smtClean="0"/>
              <a:t>IEPR Workshop on the Revised Transportation Energy Demand Forecasts</a:t>
            </a:r>
          </a:p>
          <a:p>
            <a:pPr algn="ctr">
              <a:buFontTx/>
              <a:buNone/>
            </a:pPr>
            <a:r>
              <a:rPr lang="en-US" altLang="en-US" sz="2400" smtClean="0"/>
              <a:t>Rosenfeld Hearing Room</a:t>
            </a:r>
          </a:p>
          <a:p>
            <a:pPr algn="ctr">
              <a:buFontTx/>
              <a:buNone/>
            </a:pPr>
            <a:endParaRPr lang="en-US" altLang="en-US" sz="1600" smtClean="0"/>
          </a:p>
          <a:p>
            <a:pPr algn="ctr">
              <a:buFontTx/>
              <a:buNone/>
            </a:pPr>
            <a:r>
              <a:rPr lang="en-US" altLang="en-US" sz="1600" smtClean="0"/>
              <a:t>November 24, 2015</a:t>
            </a:r>
          </a:p>
          <a:p>
            <a:pPr algn="ctr">
              <a:buFontTx/>
              <a:buNone/>
            </a:pPr>
            <a:endParaRPr lang="en-US" altLang="en-US" sz="1600" smtClean="0"/>
          </a:p>
          <a:p>
            <a:pPr algn="ctr">
              <a:buFontTx/>
              <a:buNone/>
            </a:pPr>
            <a:r>
              <a:rPr lang="en-US" altLang="en-US" sz="2000" smtClean="0"/>
              <a:t>Aniss Bahreinian</a:t>
            </a:r>
          </a:p>
          <a:p>
            <a:pPr algn="ctr">
              <a:buFontTx/>
              <a:buNone/>
            </a:pPr>
            <a:r>
              <a:rPr lang="en-US" altLang="en-US" sz="2000" smtClean="0"/>
              <a:t>Demand Analysis Office</a:t>
            </a:r>
          </a:p>
          <a:p>
            <a:pPr algn="ctr">
              <a:buFontTx/>
              <a:buNone/>
            </a:pPr>
            <a:r>
              <a:rPr lang="en-US" altLang="en-US" sz="2000" smtClean="0"/>
              <a:t>Energy Assessments Division</a:t>
            </a:r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154A681-1E51-40BA-A9A8-2EA993598C35}" type="slidenum">
              <a:rPr lang="en-US" altLang="en-US" sz="1400" smtClean="0">
                <a:solidFill>
                  <a:srgbClr val="000000"/>
                </a:solidFill>
                <a:latin typeface="Times" pitchFamily="18" charset="0"/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US" altLang="en-US" sz="1400" smtClean="0">
              <a:solidFill>
                <a:srgbClr val="000000"/>
              </a:solidFill>
              <a:latin typeface="Times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471246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2400" dirty="0" smtClean="0"/>
              <a:t/>
            </a:r>
            <a:br>
              <a:rPr lang="en-US" altLang="en-US" sz="2400" dirty="0" smtClean="0"/>
            </a:br>
            <a:r>
              <a:rPr lang="en-US" altLang="en-US" sz="2400" dirty="0" smtClean="0"/>
              <a:t>National Gasoline Prices vs. California New LDV Sales-Weighted Average Fuel Economy </a:t>
            </a:r>
            <a:br>
              <a:rPr lang="en-US" altLang="en-US" sz="2400" dirty="0" smtClean="0"/>
            </a:br>
            <a:endParaRPr lang="en-US" altLang="en-US" sz="2400" dirty="0" smtClean="0"/>
          </a:p>
        </p:txBody>
      </p:sp>
      <p:sp>
        <p:nvSpPr>
          <p:cNvPr id="2969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F0D890C9-BC54-4935-B8BF-0D90981CFB3F}" type="slidenum">
              <a:rPr lang="en-US" altLang="en-US" sz="1400" smtClean="0">
                <a:solidFill>
                  <a:srgbClr val="000000"/>
                </a:solidFill>
              </a:rPr>
              <a:pPr/>
              <a:t>2</a:t>
            </a:fld>
            <a:endParaRPr lang="en-US" altLang="en-US" sz="1400" smtClean="0">
              <a:solidFill>
                <a:srgbClr val="000000"/>
              </a:solidFill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685800" y="1981200"/>
          <a:ext cx="7772400" cy="4114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1713958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609600"/>
          </a:xfrm>
        </p:spPr>
        <p:txBody>
          <a:bodyPr/>
          <a:lstStyle/>
          <a:p>
            <a:r>
              <a:rPr lang="en-US" altLang="en-US" sz="2400" dirty="0" smtClean="0"/>
              <a:t>On-Road Gasoline Demand</a:t>
            </a:r>
          </a:p>
        </p:txBody>
      </p:sp>
      <p:sp>
        <p:nvSpPr>
          <p:cNvPr id="30723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4A1134F5-D583-4353-852A-6E9D956C138D}" type="slidenum">
              <a:rPr lang="en-US" altLang="en-US" sz="1400" smtClean="0">
                <a:solidFill>
                  <a:srgbClr val="000000"/>
                </a:solidFill>
              </a:rPr>
              <a:pPr/>
              <a:t>3</a:t>
            </a:fld>
            <a:endParaRPr lang="en-US" altLang="en-US" sz="1400" smtClean="0">
              <a:solidFill>
                <a:srgbClr val="000000"/>
              </a:solidFill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685800" y="1295400"/>
          <a:ext cx="7772400" cy="48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5075788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533400"/>
          </a:xfrm>
        </p:spPr>
        <p:txBody>
          <a:bodyPr/>
          <a:lstStyle/>
          <a:p>
            <a:r>
              <a:rPr lang="en-US" altLang="en-US" sz="2400" dirty="0" smtClean="0"/>
              <a:t>On-Road Diesel Demand Forecast</a:t>
            </a:r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6251FB58-86E4-4824-A77B-8D23C629ABC4}" type="slidenum">
              <a:rPr lang="en-US" altLang="en-US" sz="1400" smtClean="0">
                <a:solidFill>
                  <a:srgbClr val="000000"/>
                </a:solidFill>
              </a:rPr>
              <a:pPr/>
              <a:t>4</a:t>
            </a:fld>
            <a:endParaRPr lang="en-US" altLang="en-US" sz="1400" smtClean="0">
              <a:solidFill>
                <a:srgbClr val="000000"/>
              </a:solidFill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685800" y="1447800"/>
          <a:ext cx="7772400" cy="4648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779265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2400" dirty="0" smtClean="0"/>
              <a:t>E85 Demand Forecast</a:t>
            </a:r>
          </a:p>
        </p:txBody>
      </p:sp>
      <p:sp>
        <p:nvSpPr>
          <p:cNvPr id="32771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78DCE491-E0C5-492B-9D2C-16077FD82829}" type="slidenum">
              <a:rPr lang="en-US" altLang="en-US" sz="1400" smtClean="0">
                <a:solidFill>
                  <a:srgbClr val="000000"/>
                </a:solidFill>
              </a:rPr>
              <a:pPr/>
              <a:t>5</a:t>
            </a:fld>
            <a:endParaRPr lang="en-US" altLang="en-US" sz="1400" smtClean="0">
              <a:solidFill>
                <a:srgbClr val="000000"/>
              </a:solidFill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685800" y="1981200"/>
          <a:ext cx="7772400" cy="4114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338957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/>
          <p:cNvSpPr>
            <a:spLocks noGrp="1"/>
          </p:cNvSpPr>
          <p:nvPr>
            <p:ph type="title"/>
          </p:nvPr>
        </p:nvSpPr>
        <p:spPr>
          <a:xfrm>
            <a:off x="685800" y="990600"/>
            <a:ext cx="7772400" cy="838200"/>
          </a:xfrm>
        </p:spPr>
        <p:txBody>
          <a:bodyPr/>
          <a:lstStyle/>
          <a:p>
            <a:r>
              <a:rPr lang="en-US" altLang="en-US" sz="2400" dirty="0" smtClean="0"/>
              <a:t>Transportation Electricity Demand Forecast</a:t>
            </a:r>
          </a:p>
        </p:txBody>
      </p:sp>
      <p:sp>
        <p:nvSpPr>
          <p:cNvPr id="33795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6605DF7B-F529-48FB-BD6B-281AEAFB7605}" type="slidenum">
              <a:rPr lang="en-US" altLang="en-US" sz="1400" smtClean="0">
                <a:solidFill>
                  <a:srgbClr val="000000"/>
                </a:solidFill>
              </a:rPr>
              <a:pPr/>
              <a:t>6</a:t>
            </a:fld>
            <a:endParaRPr lang="en-US" altLang="en-US" sz="1400" smtClean="0">
              <a:solidFill>
                <a:srgbClr val="000000"/>
              </a:solidFill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685800" y="1981200"/>
          <a:ext cx="7772400" cy="4114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255780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2400" dirty="0" smtClean="0"/>
              <a:t>Transportation Natural Gas Demand Forecast</a:t>
            </a:r>
          </a:p>
        </p:txBody>
      </p:sp>
      <p:sp>
        <p:nvSpPr>
          <p:cNvPr id="35843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03E60A09-3926-4BA0-BD52-3B5C315B3DDA}" type="slidenum">
              <a:rPr lang="en-US" altLang="en-US" sz="1400" smtClean="0">
                <a:solidFill>
                  <a:srgbClr val="000000"/>
                </a:solidFill>
              </a:rPr>
              <a:pPr/>
              <a:t>7</a:t>
            </a:fld>
            <a:endParaRPr lang="en-US" altLang="en-US" sz="1400" smtClean="0">
              <a:solidFill>
                <a:srgbClr val="000000"/>
              </a:solidFill>
            </a:endParaRPr>
          </a:p>
        </p:txBody>
      </p:sp>
      <p:graphicFrame>
        <p:nvGraphicFramePr>
          <p:cNvPr id="35844" name="Content Placeholder 4"/>
          <p:cNvGraphicFramePr>
            <a:graphicFrameLocks noGrp="1"/>
          </p:cNvGraphicFramePr>
          <p:nvPr>
            <p:ph idx="1"/>
          </p:nvPr>
        </p:nvGraphicFramePr>
        <p:xfrm>
          <a:off x="635000" y="1930400"/>
          <a:ext cx="7874000" cy="421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7" r:id="rId3" imgW="7876715" imgH="4212701" progId="Excel.Chart.8">
                  <p:embed/>
                </p:oleObj>
              </mc:Choice>
              <mc:Fallback>
                <p:oleObj r:id="rId3" imgW="7876715" imgH="4212701" progId="Excel.Chart.8">
                  <p:embed/>
                  <p:pic>
                    <p:nvPicPr>
                      <p:cNvPr id="0" name="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5000" y="1930400"/>
                        <a:ext cx="7874000" cy="4216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478399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2400" dirty="0" smtClean="0"/>
              <a:t>Transportation Hydrogen Demand Forecast</a:t>
            </a:r>
          </a:p>
        </p:txBody>
      </p:sp>
      <p:sp>
        <p:nvSpPr>
          <p:cNvPr id="3686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5915B839-BB8E-4652-AABE-961B3993DBF6}" type="slidenum">
              <a:rPr lang="en-US" altLang="en-US" sz="1400" smtClean="0">
                <a:solidFill>
                  <a:srgbClr val="000000"/>
                </a:solidFill>
              </a:rPr>
              <a:pPr/>
              <a:t>8</a:t>
            </a:fld>
            <a:endParaRPr lang="en-US" altLang="en-US" sz="1400" smtClean="0">
              <a:solidFill>
                <a:srgbClr val="000000"/>
              </a:solidFill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685800" y="1981200"/>
          <a:ext cx="7772400" cy="4114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4145396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/>
          <p:cNvSpPr>
            <a:spLocks noGrp="1"/>
          </p:cNvSpPr>
          <p:nvPr>
            <p:ph type="title"/>
          </p:nvPr>
        </p:nvSpPr>
        <p:spPr>
          <a:xfrm>
            <a:off x="685800" y="1066800"/>
            <a:ext cx="7772400" cy="762000"/>
          </a:xfrm>
        </p:spPr>
        <p:txBody>
          <a:bodyPr/>
          <a:lstStyle/>
          <a:p>
            <a:r>
              <a:rPr lang="en-US" altLang="en-US" sz="2400" dirty="0" smtClean="0"/>
              <a:t>Commercial Jet Fuel Demand Forecast</a:t>
            </a:r>
            <a:br>
              <a:rPr lang="en-US" altLang="en-US" sz="2400" dirty="0" smtClean="0"/>
            </a:br>
            <a:endParaRPr lang="en-US" altLang="en-US" sz="2400" dirty="0" smtClean="0"/>
          </a:p>
        </p:txBody>
      </p:sp>
      <p:sp>
        <p:nvSpPr>
          <p:cNvPr id="37891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9B1AC66A-108E-40E8-A4C3-19177391E931}" type="slidenum">
              <a:rPr lang="en-US" altLang="en-US" sz="1400" smtClean="0">
                <a:solidFill>
                  <a:srgbClr val="000000"/>
                </a:solidFill>
              </a:rPr>
              <a:pPr/>
              <a:t>9</a:t>
            </a:fld>
            <a:endParaRPr lang="en-US" altLang="en-US" sz="1400" smtClean="0">
              <a:solidFill>
                <a:srgbClr val="000000"/>
              </a:solidFill>
            </a:endParaRPr>
          </a:p>
        </p:txBody>
      </p:sp>
      <p:pic>
        <p:nvPicPr>
          <p:cNvPr id="37892" name="Content Placeholder 5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47800" y="1524000"/>
            <a:ext cx="6565900" cy="4572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91257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2400" dirty="0" smtClean="0"/>
              <a:t>Off-Road Diesel Demand Forecast</a:t>
            </a:r>
          </a:p>
        </p:txBody>
      </p:sp>
      <p:sp>
        <p:nvSpPr>
          <p:cNvPr id="38915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25E3634F-D418-4392-AE8B-F291C6C5EC87}" type="slidenum">
              <a:rPr lang="en-US" altLang="en-US" sz="1400" smtClean="0">
                <a:solidFill>
                  <a:srgbClr val="000000"/>
                </a:solidFill>
              </a:rPr>
              <a:pPr/>
              <a:t>10</a:t>
            </a:fld>
            <a:endParaRPr lang="en-US" altLang="en-US" sz="1400" smtClean="0">
              <a:solidFill>
                <a:srgbClr val="000000"/>
              </a:solidFill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685800" y="1981200"/>
          <a:ext cx="7772400" cy="4114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8003934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smtClean="0"/>
              <a:t>High Speed Rail Electricity Demand Forecast</a:t>
            </a:r>
            <a:endParaRPr 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328A51F-31D6-4BA7-9BC4-E50EB73802B5}" type="slidenum">
              <a:rPr lang="en-US" altLang="en-US" smtClean="0">
                <a:solidFill>
                  <a:srgbClr val="000000"/>
                </a:solidFill>
              </a:rPr>
              <a:pPr>
                <a:defRPr/>
              </a:pPr>
              <a:t>11</a:t>
            </a:fld>
            <a:endParaRPr lang="en-US" altLang="en-US" dirty="0">
              <a:solidFill>
                <a:srgbClr val="000000"/>
              </a:solidFill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83312475"/>
              </p:ext>
            </p:extLst>
          </p:nvPr>
        </p:nvGraphicFramePr>
        <p:xfrm>
          <a:off x="685800" y="1981200"/>
          <a:ext cx="7772400" cy="381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1"/>
          <p:cNvSpPr txBox="1">
            <a:spLocks noChangeArrowheads="1"/>
          </p:cNvSpPr>
          <p:nvPr/>
        </p:nvSpPr>
        <p:spPr bwMode="auto">
          <a:xfrm>
            <a:off x="685800" y="5875627"/>
            <a:ext cx="2694969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000" dirty="0">
                <a:latin typeface="+mn-lt"/>
              </a:rPr>
              <a:t>Source: California High Speed Rail </a:t>
            </a:r>
            <a:r>
              <a:rPr lang="en-US" sz="1000" dirty="0" smtClean="0">
                <a:latin typeface="+mn-lt"/>
              </a:rPr>
              <a:t>Authority</a:t>
            </a:r>
            <a:endParaRPr lang="en-US" sz="1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15206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2743200"/>
            <a:ext cx="7772400" cy="3352800"/>
          </a:xfrm>
        </p:spPr>
        <p:txBody>
          <a:bodyPr/>
          <a:lstStyle/>
          <a:p>
            <a:pPr algn="ctr">
              <a:buFontTx/>
              <a:buNone/>
            </a:pPr>
            <a:r>
              <a:rPr lang="en-US" altLang="en-US" sz="3600" b="1" dirty="0" smtClean="0">
                <a:solidFill>
                  <a:srgbClr val="000066"/>
                </a:solidFill>
              </a:rPr>
              <a:t>Questions?  Comments?</a:t>
            </a:r>
            <a:endParaRPr lang="en-US" altLang="en-US" sz="3600" dirty="0" smtClean="0">
              <a:solidFill>
                <a:srgbClr val="000066"/>
              </a:solidFill>
            </a:endParaRPr>
          </a:p>
          <a:p>
            <a:pPr algn="ctr">
              <a:buFontTx/>
              <a:buNone/>
            </a:pPr>
            <a:endParaRPr lang="en-US" altLang="en-US" sz="1600" dirty="0" smtClean="0"/>
          </a:p>
          <a:p>
            <a:pPr algn="ctr">
              <a:buFontTx/>
              <a:buNone/>
            </a:pPr>
            <a:endParaRPr lang="en-US" altLang="en-US" sz="1600" dirty="0" smtClean="0"/>
          </a:p>
          <a:p>
            <a:pPr algn="ctr">
              <a:buFontTx/>
              <a:buNone/>
            </a:pPr>
            <a:r>
              <a:rPr lang="en-US" altLang="en-US" sz="2000" dirty="0" err="1" smtClean="0"/>
              <a:t>Aniss</a:t>
            </a:r>
            <a:r>
              <a:rPr lang="en-US" altLang="en-US" sz="2000" dirty="0" smtClean="0"/>
              <a:t> </a:t>
            </a:r>
            <a:r>
              <a:rPr lang="en-US" altLang="en-US" sz="2000" dirty="0" err="1" smtClean="0"/>
              <a:t>Bahreinian</a:t>
            </a:r>
            <a:endParaRPr lang="en-US" altLang="en-US" sz="2000" dirty="0" smtClean="0"/>
          </a:p>
          <a:p>
            <a:pPr algn="ctr">
              <a:buFontTx/>
              <a:buNone/>
            </a:pPr>
            <a:r>
              <a:rPr lang="en-US" altLang="en-US" sz="2000" dirty="0" smtClean="0"/>
              <a:t>Demand Analysis Office</a:t>
            </a:r>
          </a:p>
          <a:p>
            <a:pPr algn="ctr">
              <a:buFontTx/>
              <a:buNone/>
            </a:pPr>
            <a:r>
              <a:rPr lang="en-US" altLang="en-US" sz="2000" dirty="0" smtClean="0"/>
              <a:t>Energy Assessments Division</a:t>
            </a:r>
          </a:p>
          <a:p>
            <a:pPr algn="ctr">
              <a:buFontTx/>
              <a:buNone/>
            </a:pPr>
            <a:r>
              <a:rPr lang="en-US" altLang="en-US" sz="2000" dirty="0"/>
              <a:t>a</a:t>
            </a:r>
            <a:r>
              <a:rPr lang="en-US" altLang="en-US" sz="2000" dirty="0" smtClean="0"/>
              <a:t>niss.bahreinian@energy.ca.gov </a:t>
            </a:r>
            <a:r>
              <a:rPr lang="en-US" altLang="en-US" sz="2000" dirty="0" smtClean="0">
                <a:solidFill>
                  <a:srgbClr val="000066"/>
                </a:solidFill>
              </a:rPr>
              <a:t>/ </a:t>
            </a:r>
            <a:r>
              <a:rPr lang="en-US" altLang="en-US" sz="2000" dirty="0" smtClean="0"/>
              <a:t>916-653-0381</a:t>
            </a:r>
          </a:p>
        </p:txBody>
      </p:sp>
      <p:sp>
        <p:nvSpPr>
          <p:cNvPr id="4198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60A04D4-F586-43D7-877C-06F0CFCB3805}" type="slidenum">
              <a:rPr lang="en-US" altLang="en-US" sz="1400" smtClean="0">
                <a:solidFill>
                  <a:srgbClr val="000000"/>
                </a:solidFill>
                <a:latin typeface="Times" pitchFamily="18" charset="0"/>
              </a:rPr>
              <a:pPr>
                <a:spcBef>
                  <a:spcPct val="0"/>
                </a:spcBef>
                <a:buFontTx/>
                <a:buNone/>
              </a:pPr>
              <a:t>12</a:t>
            </a:fld>
            <a:endParaRPr lang="en-US" altLang="en-US" sz="1400" smtClean="0">
              <a:solidFill>
                <a:srgbClr val="000000"/>
              </a:solidFill>
              <a:latin typeface="Times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0865911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1_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 Theme 1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  <a:fontScheme name="Office Theme">
    <a:majorFont>
      <a:latin typeface="Arial"/>
      <a:ea typeface=""/>
      <a:cs typeface=""/>
    </a:majorFont>
    <a:minorFont>
      <a:latin typeface="Arial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California Energy Commission</Received_x0020_From>
    <Docket_x0020_Number xmlns="8eef3743-c7b3-4cbe-8837-b6e805be353c">15-IEPR-10</Docket_x0020_Number>
    <TaxCatchAll xmlns="8eef3743-c7b3-4cbe-8837-b6e805be353c">
      <Value>6</Value>
      <Value>61</Value>
      <Value>12</Value>
      <Value>89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Other Interested Person</TermName>
          <TermId xmlns="http://schemas.microsoft.com/office/infopath/2007/PartnerControls">c11ec098-dba1-46be-83b1-38705d112939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2015-11-24 Workshop</TermName>
          <TermId xmlns="http://schemas.microsoft.com/office/infopath/2007/PartnerControls">62635181-94a6-4a11-9b50-02acc24cea96</TermId>
        </TermInfo>
        <TermInfo xmlns="http://schemas.microsoft.com/office/infopath/2007/PartnerControls">
          <TermName xmlns="http://schemas.microsoft.com/office/infopath/2007/PartnerControls">IEPR Presentation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/>
    </k2a3b5fc29f742a38f72e68b777baa26>
    <_dlc_DocId xmlns="8eef3743-c7b3-4cbe-8837-b6e805be353c">Z5JXHV6S7NA6-3-74626</_dlc_DocId>
    <_dlc_DocIdUrl xmlns="8eef3743-c7b3-4cbe-8837-b6e805be353c">
      <Url>http://efilingspinternal/_layouts/DocIdRedir.aspx?ID=Z5JXHV6S7NA6-3-74626</Url>
      <Description>Z5JXHV6S7NA6-3-74626</Description>
    </_dlc_DocIdUrl>
  </documentManagement>
</p:properti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A9E663C-6D18-4330-8E94-97CE3B8D5349}"/>
</file>

<file path=customXml/itemProps2.xml><?xml version="1.0" encoding="utf-8"?>
<ds:datastoreItem xmlns:ds="http://schemas.openxmlformats.org/officeDocument/2006/customXml" ds:itemID="{D71D773B-7D91-458E-BF34-BEA9DF923E17}"/>
</file>

<file path=customXml/itemProps3.xml><?xml version="1.0" encoding="utf-8"?>
<ds:datastoreItem xmlns:ds="http://schemas.openxmlformats.org/officeDocument/2006/customXml" ds:itemID="{90740815-7045-4F91-A435-3B0746FE36D3}"/>
</file>

<file path=customXml/itemProps4.xml><?xml version="1.0" encoding="utf-8"?>
<ds:datastoreItem xmlns:ds="http://schemas.openxmlformats.org/officeDocument/2006/customXml" ds:itemID="{0D165443-FDCB-4896-A6AA-633FA2CEEF97}"/>
</file>

<file path=docProps/app.xml><?xml version="1.0" encoding="utf-8"?>
<Properties xmlns="http://schemas.openxmlformats.org/officeDocument/2006/extended-properties" xmlns:vt="http://schemas.openxmlformats.org/officeDocument/2006/docPropsVTypes">
  <TotalTime>434</TotalTime>
  <Words>134</Words>
  <Application>Microsoft Office PowerPoint</Application>
  <PresentationFormat>On-screen Show (4:3)</PresentationFormat>
  <Paragraphs>50</Paragraphs>
  <Slides>12</Slides>
  <Notes>2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4" baseType="lpstr">
      <vt:lpstr>1_Office Theme</vt:lpstr>
      <vt:lpstr>Microsoft Excel Chart</vt:lpstr>
      <vt:lpstr>Transportation Energy Demand Forecast </vt:lpstr>
      <vt:lpstr> National Gasoline Prices vs. California New LDV Sales-Weighted Average Fuel Economy  </vt:lpstr>
      <vt:lpstr>On-Road Gasoline Demand</vt:lpstr>
      <vt:lpstr>On-Road Diesel Demand Forecast</vt:lpstr>
      <vt:lpstr>E85 Demand Forecast</vt:lpstr>
      <vt:lpstr>Transportation Electricity Demand Forecast</vt:lpstr>
      <vt:lpstr>Transportation Natural Gas Demand Forecast</vt:lpstr>
      <vt:lpstr>Transportation Hydrogen Demand Forecast</vt:lpstr>
      <vt:lpstr>Commercial Jet Fuel Demand Forecast </vt:lpstr>
      <vt:lpstr>Off-Road Diesel Demand Forecast</vt:lpstr>
      <vt:lpstr>High Speed Rail Electricity Demand Forecast</vt:lpstr>
      <vt:lpstr>PowerPoint Presentation</vt:lpstr>
    </vt:vector>
  </TitlesOfParts>
  <Company>California Energy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by Aniss Bahreinian at November 24, 2015 IEPR Lead Commissioner Workshop</dc:title>
  <dc:creator>abahrein</dc:creator>
  <cp:lastModifiedBy>Brown, Elise@Energy</cp:lastModifiedBy>
  <cp:revision>9</cp:revision>
  <cp:lastPrinted>2015-11-19T17:55:14Z</cp:lastPrinted>
  <dcterms:created xsi:type="dcterms:W3CDTF">2015-11-18T22:29:50Z</dcterms:created>
  <dcterms:modified xsi:type="dcterms:W3CDTF">2015-11-19T23:40:55Z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b2460050-ff87-44c3-88ca-abd422019485</vt:lpwstr>
  </property>
  <property fmtid="{D5CDD505-2E9C-101B-9397-08002B2CF9AE}" pid="4" name="Subject_x0020_Areas">
    <vt:lpwstr>89;#IEPR 2015-11-24 Workshop|62635181-94a6-4a11-9b50-02acc24cea96;#61;#IEPR Presentation|51277923-a549-4352-9cc5-bcce892adf24</vt:lpwstr>
  </property>
  <property fmtid="{D5CDD505-2E9C-101B-9397-08002B2CF9AE}" pid="5" name="_CopySource">
    <vt:lpwstr>http://efilingspinternal/PendingDocuments/15-IEPR-10/20151124T085914_Transportation_Energy_Fuel_Demand_Forecasts.pptx</vt:lpwstr>
  </property>
  <property fmtid="{D5CDD505-2E9C-101B-9397-08002B2CF9AE}" pid="6" name="Subject Areas">
    <vt:lpwstr>89;#IEPR 2015-11-24 Workshop|62635181-94a6-4a11-9b50-02acc24cea96;#61;#IEPR Presentation|51277923-a549-4352-9cc5-bcce892adf24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12;#Other Interested Person|c11ec098-dba1-46be-83b1-38705d112939</vt:lpwstr>
  </property>
  <property fmtid="{D5CDD505-2E9C-101B-9397-08002B2CF9AE}" pid="9" name="Order">
    <vt:r8>791200</vt:r8>
  </property>
  <property fmtid="{D5CDD505-2E9C-101B-9397-08002B2CF9AE}" pid="10" name="xd_ProgID">
    <vt:lpwstr/>
  </property>
  <property fmtid="{D5CDD505-2E9C-101B-9397-08002B2CF9AE}" pid="11" name="_SourceUrl">
    <vt:lpwstr/>
  </property>
  <property fmtid="{D5CDD505-2E9C-101B-9397-08002B2CF9AE}" pid="12" name="_SharedFileIndex">
    <vt:lpwstr/>
  </property>
  <property fmtid="{D5CDD505-2E9C-101B-9397-08002B2CF9AE}" pid="13" name="TemplateUrl">
    <vt:lpwstr/>
  </property>
</Properties>
</file>