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 id="2147483856" r:id="rId2"/>
  </p:sldMasterIdLst>
  <p:notesMasterIdLst>
    <p:notesMasterId r:id="rId12"/>
  </p:notesMasterIdLst>
  <p:handoutMasterIdLst>
    <p:handoutMasterId r:id="rId13"/>
  </p:handoutMasterIdLst>
  <p:sldIdLst>
    <p:sldId id="701" r:id="rId3"/>
    <p:sldId id="859" r:id="rId4"/>
    <p:sldId id="860" r:id="rId5"/>
    <p:sldId id="927" r:id="rId6"/>
    <p:sldId id="884" r:id="rId7"/>
    <p:sldId id="1004" r:id="rId8"/>
    <p:sldId id="1006" r:id="rId9"/>
    <p:sldId id="1007" r:id="rId10"/>
    <p:sldId id="674" r:id="rId11"/>
  </p:sldIdLst>
  <p:sldSz cx="9144000" cy="5143500" type="screen16x9"/>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re slides" id="{2FE62130-F852-2942-AD28-BDA2C734866D}">
          <p14:sldIdLst>
            <p14:sldId id="701"/>
            <p14:sldId id="859"/>
            <p14:sldId id="860"/>
            <p14:sldId id="927"/>
            <p14:sldId id="884"/>
            <p14:sldId id="1004"/>
            <p14:sldId id="1006"/>
            <p14:sldId id="1007"/>
            <p14:sldId id="674"/>
          </p14:sldIdLst>
        </p14:section>
        <p14:section name="Extra Slides" id="{BFD1214A-7A9F-6C4E-9401-0FF43BC1332A}">
          <p14:sldIdLst/>
        </p14:section>
      </p14:sectionLst>
    </p:ext>
    <p:ext uri="{EFAFB233-063F-42B5-8137-9DF3F51BA10A}">
      <p15:sldGuideLst xmlns:p15="http://schemas.microsoft.com/office/powerpoint/2012/main">
        <p15:guide id="1" orient="horz" pos="678">
          <p15:clr>
            <a:srgbClr val="A4A3A4"/>
          </p15:clr>
        </p15:guide>
        <p15:guide id="2" pos="3165">
          <p15:clr>
            <a:srgbClr val="A4A3A4"/>
          </p15:clr>
        </p15:guide>
      </p15:sldGuideLst>
    </p:ext>
    <p:ext uri="{2D200454-40CA-4A62-9FC3-DE9A4176ACB9}">
      <p15:notesGuideLst xmlns:p15="http://schemas.microsoft.com/office/powerpoint/2012/main">
        <p15:guide id="1" orient="horz" pos="2929">
          <p15:clr>
            <a:srgbClr val="A4A3A4"/>
          </p15:clr>
        </p15:guide>
        <p15:guide id="2" pos="2209">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dward Spang" initials="ES" lastIdx="3" clrIdx="0"/>
  <p:cmAuthor id="1" name="Erin Nicole Musabandesu" initials="ENM" lastIdx="1" clrIdx="1">
    <p:extLst>
      <p:ext uri="{19B8F6BF-5375-455C-9EA6-DF929625EA0E}">
        <p15:presenceInfo xmlns:p15="http://schemas.microsoft.com/office/powerpoint/2012/main" userId="Erin Nicole Musabandesu" providerId="None"/>
      </p:ext>
    </p:extLst>
  </p:cmAuthor>
  <p:cmAuthor id="2" name="Halona Leung" initials="HL" lastIdx="3" clrIdx="2">
    <p:extLst>
      <p:ext uri="{19B8F6BF-5375-455C-9EA6-DF929625EA0E}">
        <p15:presenceInfo xmlns:p15="http://schemas.microsoft.com/office/powerpoint/2012/main" userId="S::haleung@ucdavis.edu::b642165c-1cbb-435b-b772-df99cab41e5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A489"/>
    <a:srgbClr val="CF7639"/>
    <a:srgbClr val="203864"/>
    <a:srgbClr val="FDAF23"/>
    <a:srgbClr val="B1E1D4"/>
    <a:srgbClr val="831F1F"/>
    <a:srgbClr val="E8A0A0"/>
    <a:srgbClr val="FF8989"/>
    <a:srgbClr val="FFBDBD"/>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82585" autoAdjust="0"/>
  </p:normalViewPr>
  <p:slideViewPr>
    <p:cSldViewPr snapToGrid="0">
      <p:cViewPr varScale="1">
        <p:scale>
          <a:sx n="66" d="100"/>
          <a:sy n="66" d="100"/>
        </p:scale>
        <p:origin x="-384" y="888"/>
      </p:cViewPr>
      <p:guideLst>
        <p:guide orient="horz" pos="678"/>
        <p:guide pos="3165"/>
      </p:guideLst>
    </p:cSldViewPr>
  </p:slideViewPr>
  <p:outlineViewPr>
    <p:cViewPr>
      <p:scale>
        <a:sx n="33" d="100"/>
        <a:sy n="33" d="100"/>
      </p:scale>
      <p:origin x="0" y="1984"/>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6" d="100"/>
          <a:sy n="86" d="100"/>
        </p:scale>
        <p:origin x="3888" y="208"/>
      </p:cViewPr>
      <p:guideLst>
        <p:guide orient="horz" pos="2929"/>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4519" tIns="47260" rIns="94519" bIns="47260" rtlCol="0"/>
          <a:lstStyle>
            <a:lvl1pPr algn="l">
              <a:defRPr sz="1200"/>
            </a:lvl1pPr>
          </a:lstStyle>
          <a:p>
            <a:endParaRPr lang="en-US" dirty="0">
              <a:latin typeface="Calibri" panose="020F0502020204030204" pitchFamily="34" charset="0"/>
            </a:endParaRPr>
          </a:p>
        </p:txBody>
      </p:sp>
      <p:sp>
        <p:nvSpPr>
          <p:cNvPr id="3" name="Date Placeholder 2"/>
          <p:cNvSpPr>
            <a:spLocks noGrp="1"/>
          </p:cNvSpPr>
          <p:nvPr>
            <p:ph type="dt" sz="quarter" idx="1"/>
          </p:nvPr>
        </p:nvSpPr>
        <p:spPr>
          <a:xfrm>
            <a:off x="3970937" y="0"/>
            <a:ext cx="3037840" cy="464820"/>
          </a:xfrm>
          <a:prstGeom prst="rect">
            <a:avLst/>
          </a:prstGeom>
        </p:spPr>
        <p:txBody>
          <a:bodyPr vert="horz" lIns="94519" tIns="47260" rIns="94519" bIns="47260" rtlCol="0"/>
          <a:lstStyle>
            <a:lvl1pPr algn="r">
              <a:defRPr sz="1200"/>
            </a:lvl1pPr>
          </a:lstStyle>
          <a:p>
            <a:fld id="{B55AA0B7-1652-48F1-8338-2A5964DEAEAF}" type="datetimeFigureOut">
              <a:rPr lang="en-US" smtClean="0">
                <a:latin typeface="Calibri" panose="020F0502020204030204" pitchFamily="34" charset="0"/>
              </a:rPr>
              <a:pPr/>
              <a:t>12/6/2019</a:t>
            </a:fld>
            <a:endParaRPr lang="en-US" dirty="0">
              <a:latin typeface="Calibri" panose="020F0502020204030204" pitchFamily="34" charset="0"/>
            </a:endParaRPr>
          </a:p>
        </p:txBody>
      </p:sp>
      <p:sp>
        <p:nvSpPr>
          <p:cNvPr id="4" name="Footer Placeholder 3"/>
          <p:cNvSpPr>
            <a:spLocks noGrp="1"/>
          </p:cNvSpPr>
          <p:nvPr>
            <p:ph type="ftr" sz="quarter" idx="2"/>
          </p:nvPr>
        </p:nvSpPr>
        <p:spPr>
          <a:xfrm>
            <a:off x="0" y="8829967"/>
            <a:ext cx="3037840" cy="464820"/>
          </a:xfrm>
          <a:prstGeom prst="rect">
            <a:avLst/>
          </a:prstGeom>
        </p:spPr>
        <p:txBody>
          <a:bodyPr vert="horz" lIns="94519" tIns="47260" rIns="94519" bIns="47260" rtlCol="0" anchor="b"/>
          <a:lstStyle>
            <a:lvl1pPr algn="l">
              <a:defRPr sz="1200"/>
            </a:lvl1pPr>
          </a:lstStyle>
          <a:p>
            <a:endParaRPr lang="en-US" dirty="0">
              <a:latin typeface="Calibri" panose="020F0502020204030204" pitchFamily="34" charset="0"/>
            </a:endParaRPr>
          </a:p>
        </p:txBody>
      </p:sp>
      <p:sp>
        <p:nvSpPr>
          <p:cNvPr id="5" name="Slide Number Placeholder 4"/>
          <p:cNvSpPr>
            <a:spLocks noGrp="1"/>
          </p:cNvSpPr>
          <p:nvPr>
            <p:ph type="sldNum" sz="quarter" idx="3"/>
          </p:nvPr>
        </p:nvSpPr>
        <p:spPr>
          <a:xfrm>
            <a:off x="3970937" y="8829967"/>
            <a:ext cx="3037840" cy="464820"/>
          </a:xfrm>
          <a:prstGeom prst="rect">
            <a:avLst/>
          </a:prstGeom>
        </p:spPr>
        <p:txBody>
          <a:bodyPr vert="horz" lIns="94519" tIns="47260" rIns="94519" bIns="47260" rtlCol="0" anchor="b"/>
          <a:lstStyle>
            <a:lvl1pPr algn="r">
              <a:defRPr sz="1200"/>
            </a:lvl1pPr>
          </a:lstStyle>
          <a:p>
            <a:fld id="{9887F7F9-6AD0-4CBF-B30D-E984ED9EFEE2}" type="slidenum">
              <a:rPr lang="en-US" smtClean="0">
                <a:latin typeface="Calibri" panose="020F0502020204030204" pitchFamily="34" charset="0"/>
              </a:rPr>
              <a:pPr/>
              <a:t>‹#›</a:t>
            </a:fld>
            <a:endParaRPr lang="en-US" dirty="0">
              <a:latin typeface="Calibri" panose="020F0502020204030204" pitchFamily="34" charset="0"/>
            </a:endParaRPr>
          </a:p>
        </p:txBody>
      </p:sp>
    </p:spTree>
    <p:extLst>
      <p:ext uri="{BB962C8B-B14F-4D97-AF65-F5344CB8AC3E}">
        <p14:creationId xmlns:p14="http://schemas.microsoft.com/office/powerpoint/2010/main" val="1565742815"/>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4519" tIns="47260" rIns="94519" bIns="47260" rtlCol="0"/>
          <a:lstStyle>
            <a:lvl1pPr algn="l">
              <a:defRPr sz="1200" b="0" i="0">
                <a:latin typeface="Calibri" panose="020F0502020204030204" pitchFamily="34" charset="0"/>
              </a:defRPr>
            </a:lvl1pPr>
          </a:lstStyle>
          <a:p>
            <a:endParaRPr lang="en-US" dirty="0"/>
          </a:p>
        </p:txBody>
      </p:sp>
      <p:sp>
        <p:nvSpPr>
          <p:cNvPr id="4" name="Slide Image Placeholder 3"/>
          <p:cNvSpPr>
            <a:spLocks noGrp="1" noRot="1" noChangeAspect="1"/>
          </p:cNvSpPr>
          <p:nvPr>
            <p:ph type="sldImg" idx="2"/>
          </p:nvPr>
        </p:nvSpPr>
        <p:spPr>
          <a:xfrm>
            <a:off x="406400" y="695325"/>
            <a:ext cx="6197600" cy="3487738"/>
          </a:xfrm>
          <a:prstGeom prst="rect">
            <a:avLst/>
          </a:prstGeom>
          <a:noFill/>
          <a:ln w="12700">
            <a:solidFill>
              <a:prstClr val="black"/>
            </a:solidFill>
          </a:ln>
        </p:spPr>
        <p:txBody>
          <a:bodyPr vert="horz" lIns="94519" tIns="47260" rIns="94519" bIns="47260" rtlCol="0" anchor="ctr"/>
          <a:lstStyle/>
          <a:p>
            <a:endParaRPr lang="en-US" dirty="0"/>
          </a:p>
        </p:txBody>
      </p:sp>
      <p:sp>
        <p:nvSpPr>
          <p:cNvPr id="5" name="Notes Placeholder 4"/>
          <p:cNvSpPr>
            <a:spLocks noGrp="1"/>
          </p:cNvSpPr>
          <p:nvPr>
            <p:ph type="body" sz="quarter" idx="3"/>
          </p:nvPr>
        </p:nvSpPr>
        <p:spPr>
          <a:xfrm>
            <a:off x="701041" y="4415793"/>
            <a:ext cx="5608320" cy="4183380"/>
          </a:xfrm>
          <a:prstGeom prst="rect">
            <a:avLst/>
          </a:prstGeom>
        </p:spPr>
        <p:txBody>
          <a:bodyPr vert="horz" lIns="94519" tIns="47260" rIns="94519" bIns="4726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4519" tIns="47260" rIns="94519" bIns="47260" rtlCol="0" anchor="b"/>
          <a:lstStyle>
            <a:lvl1pPr algn="l">
              <a:defRPr sz="1200" b="0" i="0">
                <a:latin typeface="Calibri" panose="020F0502020204030204" pitchFamily="34" charset="0"/>
              </a:defRPr>
            </a:lvl1pPr>
          </a:lstStyle>
          <a:p>
            <a:endParaRPr lang="en-US" dirty="0"/>
          </a:p>
        </p:txBody>
      </p:sp>
      <p:sp>
        <p:nvSpPr>
          <p:cNvPr id="7" name="Slide Number Placeholder 6"/>
          <p:cNvSpPr>
            <a:spLocks noGrp="1"/>
          </p:cNvSpPr>
          <p:nvPr>
            <p:ph type="sldNum" sz="quarter" idx="5"/>
          </p:nvPr>
        </p:nvSpPr>
        <p:spPr>
          <a:xfrm>
            <a:off x="3970937" y="8829967"/>
            <a:ext cx="3037840" cy="464820"/>
          </a:xfrm>
          <a:prstGeom prst="rect">
            <a:avLst/>
          </a:prstGeom>
        </p:spPr>
        <p:txBody>
          <a:bodyPr vert="horz" lIns="94519" tIns="47260" rIns="94519" bIns="47260" rtlCol="0" anchor="b"/>
          <a:lstStyle>
            <a:lvl1pPr algn="r">
              <a:defRPr sz="1200" b="0" i="0">
                <a:latin typeface="Calibri" panose="020F0502020204030204" pitchFamily="34" charset="0"/>
              </a:defRPr>
            </a:lvl1pPr>
          </a:lstStyle>
          <a:p>
            <a:fld id="{BDE7945A-406D-41E6-9411-78DE9A70E5F5}" type="slidenum">
              <a:rPr lang="en-US" smtClean="0"/>
              <a:pPr/>
              <a:t>‹#›</a:t>
            </a:fld>
            <a:endParaRPr lang="en-US" dirty="0"/>
          </a:p>
        </p:txBody>
      </p:sp>
    </p:spTree>
    <p:extLst>
      <p:ext uri="{BB962C8B-B14F-4D97-AF65-F5344CB8AC3E}">
        <p14:creationId xmlns:p14="http://schemas.microsoft.com/office/powerpoint/2010/main" val="1738719321"/>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b="0" i="0" kern="1200">
        <a:solidFill>
          <a:schemeClr val="tx1"/>
        </a:solidFill>
        <a:latin typeface="Calibri" panose="020F0502020204030204" pitchFamily="34" charset="0"/>
        <a:ea typeface="+mn-ea"/>
        <a:cs typeface="+mn-cs"/>
      </a:defRPr>
    </a:lvl1pPr>
    <a:lvl2pPr marL="457200" algn="l" defTabSz="914400" rtl="0" eaLnBrk="1" latinLnBrk="0" hangingPunct="1">
      <a:defRPr sz="1200" b="0" i="0" kern="1200">
        <a:solidFill>
          <a:schemeClr val="tx1"/>
        </a:solidFill>
        <a:latin typeface="Calibri" panose="020F0502020204030204" pitchFamily="34" charset="0"/>
        <a:ea typeface="+mn-ea"/>
        <a:cs typeface="+mn-cs"/>
      </a:defRPr>
    </a:lvl2pPr>
    <a:lvl3pPr marL="914400" algn="l" defTabSz="914400" rtl="0" eaLnBrk="1" latinLnBrk="0" hangingPunct="1">
      <a:defRPr sz="1200" b="0" i="0" kern="1200">
        <a:solidFill>
          <a:schemeClr val="tx1"/>
        </a:solidFill>
        <a:latin typeface="Calibri" panose="020F0502020204030204" pitchFamily="34" charset="0"/>
        <a:ea typeface="+mn-ea"/>
        <a:cs typeface="+mn-cs"/>
      </a:defRPr>
    </a:lvl3pPr>
    <a:lvl4pPr marL="1371600" algn="l" defTabSz="914400" rtl="0" eaLnBrk="1" latinLnBrk="0" hangingPunct="1">
      <a:defRPr sz="1200" b="0" i="0" kern="1200">
        <a:solidFill>
          <a:schemeClr val="tx1"/>
        </a:solidFill>
        <a:latin typeface="Calibri" panose="020F0502020204030204" pitchFamily="34" charset="0"/>
        <a:ea typeface="+mn-ea"/>
        <a:cs typeface="+mn-cs"/>
      </a:defRPr>
    </a:lvl4pPr>
    <a:lvl5pPr marL="1828800" algn="l" defTabSz="914400" rtl="0" eaLnBrk="1" latinLnBrk="0" hangingPunct="1">
      <a:defRPr sz="1200" b="0" i="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Ivan Bandura from </a:t>
            </a:r>
            <a:r>
              <a:rPr lang="en-US" dirty="0" err="1"/>
              <a:t>Unsplash</a:t>
            </a:r>
            <a:endParaRPr lang="en-US" dirty="0"/>
          </a:p>
        </p:txBody>
      </p:sp>
    </p:spTree>
    <p:extLst>
      <p:ext uri="{BB962C8B-B14F-4D97-AF65-F5344CB8AC3E}">
        <p14:creationId xmlns:p14="http://schemas.microsoft.com/office/powerpoint/2010/main" val="1885477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4800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Net load – load minus the renewable energy non-dispatchable</a:t>
            </a:r>
            <a:r>
              <a:rPr lang="en-US" baseline="0" dirty="0"/>
              <a:t> renewable energy resources. </a:t>
            </a:r>
          </a:p>
          <a:p>
            <a:endParaRPr lang="en-US" baseline="0" dirty="0"/>
          </a:p>
          <a:p>
            <a:r>
              <a:rPr lang="en-US" baseline="0" dirty="0"/>
              <a:t>California has pursued increased renewable integration to reduce </a:t>
            </a:r>
            <a:r>
              <a:rPr lang="en-US" baseline="0" dirty="0" err="1"/>
              <a:t>ghgs</a:t>
            </a:r>
            <a:r>
              <a:rPr lang="en-US" baseline="0" dirty="0"/>
              <a:t> produced by generating electricity. </a:t>
            </a:r>
          </a:p>
          <a:p>
            <a:r>
              <a:rPr lang="en-US" baseline="0" dirty="0"/>
              <a:t>Much of the renewable resources developed have been solar. Because solar is intermittent and non-dispatchable, meaning it can’t be turned on at will, several operational challenges have developed. </a:t>
            </a:r>
          </a:p>
        </p:txBody>
      </p:sp>
    </p:spTree>
    <p:extLst>
      <p:ext uri="{BB962C8B-B14F-4D97-AF65-F5344CB8AC3E}">
        <p14:creationId xmlns:p14="http://schemas.microsoft.com/office/powerpoint/2010/main" val="3914383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 several operational challenges have emerged, this includes an increased ramp that dispatchable energy sources such as natural gas have to meet in order to provide for peak customer demand in the evening and the increased risk of overgeneration. </a:t>
            </a:r>
          </a:p>
          <a:p>
            <a:endParaRPr lang="en-US" baseline="0" dirty="0"/>
          </a:p>
          <a:p>
            <a:r>
              <a:rPr lang="en-US" baseline="0" dirty="0"/>
              <a:t>One of the ways that the energy sector is trying to remedy this is by promoting customers to shift their energy use out of the time period of peak demand, and potentially to move it into the time period when solar energy is available. Our center is particularly focused on shifting energy into the time frame when solar is available in order to decrease </a:t>
            </a:r>
            <a:r>
              <a:rPr lang="en-US" baseline="0" dirty="0" err="1"/>
              <a:t>ghgs</a:t>
            </a:r>
            <a:r>
              <a:rPr lang="en-US" baseline="0" dirty="0"/>
              <a:t> and increase solar integration. </a:t>
            </a:r>
          </a:p>
          <a:p>
            <a:endParaRPr lang="en-US" baseline="0" dirty="0"/>
          </a:p>
          <a:p>
            <a:endParaRPr lang="en-US" baseline="0" dirty="0"/>
          </a:p>
        </p:txBody>
      </p:sp>
    </p:spTree>
    <p:extLst>
      <p:ext uri="{BB962C8B-B14F-4D97-AF65-F5344CB8AC3E}">
        <p14:creationId xmlns:p14="http://schemas.microsoft.com/office/powerpoint/2010/main" val="4173661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Tablet, desktop</a:t>
            </a:r>
            <a:r>
              <a:rPr lang="en-US" baseline="0" dirty="0"/>
              <a:t> or web-browser</a:t>
            </a:r>
            <a:endParaRPr lang="en-US" dirty="0"/>
          </a:p>
        </p:txBody>
      </p:sp>
    </p:spTree>
    <p:extLst>
      <p:ext uri="{BB962C8B-B14F-4D97-AF65-F5344CB8AC3E}">
        <p14:creationId xmlns:p14="http://schemas.microsoft.com/office/powerpoint/2010/main" val="2286476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
                <a:srgbClr val="1F497D"/>
              </a:buClr>
              <a:buFont typeface="Arial" panose="020B0604020202020204" pitchFamily="34" charset="0"/>
              <a:buChar char="•"/>
            </a:pPr>
            <a:r>
              <a:rPr lang="en-US" sz="1200" dirty="0">
                <a:solidFill>
                  <a:schemeClr val="tx1"/>
                </a:solidFill>
              </a:rPr>
              <a:t>Picture (L-R): Treatment facilities,  and UV disinfection </a:t>
            </a:r>
          </a:p>
          <a:p>
            <a:pPr>
              <a:buClr>
                <a:srgbClr val="1F497D"/>
              </a:buClr>
              <a:buFont typeface="Arial" panose="020B0604020202020204" pitchFamily="34" charset="0"/>
              <a:buChar char="•"/>
            </a:pPr>
            <a:r>
              <a:rPr lang="en-US" sz="1200" dirty="0">
                <a:solidFill>
                  <a:schemeClr val="tx1"/>
                </a:solidFill>
              </a:rPr>
              <a:t>Allow a WWTP to perform load shifting to benefit the energy sector</a:t>
            </a:r>
          </a:p>
          <a:p>
            <a:pPr>
              <a:buClr>
                <a:srgbClr val="1F497D"/>
              </a:buClr>
              <a:buFont typeface="Arial" panose="020B0604020202020204" pitchFamily="34" charset="0"/>
              <a:buChar char="•"/>
            </a:pPr>
            <a:r>
              <a:rPr lang="en-US" sz="1200" dirty="0">
                <a:solidFill>
                  <a:schemeClr val="tx1"/>
                </a:solidFill>
              </a:rPr>
              <a:t> Similar project objective as with MNWD but with different processes (i.e., water treatment reliant to bacteria health and less able to predict demand)</a:t>
            </a:r>
          </a:p>
        </p:txBody>
      </p:sp>
    </p:spTree>
    <p:extLst>
      <p:ext uri="{BB962C8B-B14F-4D97-AF65-F5344CB8AC3E}">
        <p14:creationId xmlns:p14="http://schemas.microsoft.com/office/powerpoint/2010/main" val="2903492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 several operational challenges have emerged, this includes an increased ramp that dispatchable energy sources such as natural gas have to meet in order to provide for peak customer demand in the evening and the increased risk of overgeneration. </a:t>
            </a:r>
          </a:p>
          <a:p>
            <a:endParaRPr lang="en-US" baseline="0" dirty="0"/>
          </a:p>
          <a:p>
            <a:r>
              <a:rPr lang="en-US" baseline="0" dirty="0"/>
              <a:t>One of the ways that the energy sector is trying to remedy this is by promoting customers to shift their energy use out of the time period of peak demand, and potentially to move it into the time period when solar energy is available. Our center is particularly focused on shifting energy into the time frame when solar is available in order to decrease </a:t>
            </a:r>
            <a:r>
              <a:rPr lang="en-US" baseline="0" dirty="0" err="1"/>
              <a:t>ghgs</a:t>
            </a:r>
            <a:r>
              <a:rPr lang="en-US" baseline="0" dirty="0"/>
              <a:t> and increase solar integration. </a:t>
            </a:r>
          </a:p>
          <a:p>
            <a:endParaRPr lang="en-US" baseline="0" dirty="0"/>
          </a:p>
          <a:p>
            <a:endParaRPr lang="en-US" baseline="0" dirty="0"/>
          </a:p>
        </p:txBody>
      </p:sp>
    </p:spTree>
    <p:extLst>
      <p:ext uri="{BB962C8B-B14F-4D97-AF65-F5344CB8AC3E}">
        <p14:creationId xmlns:p14="http://schemas.microsoft.com/office/powerpoint/2010/main" val="2531054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86059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Content-sm bullet spacing">
    <p:spTree>
      <p:nvGrpSpPr>
        <p:cNvPr id="1" name=""/>
        <p:cNvGrpSpPr/>
        <p:nvPr/>
      </p:nvGrpSpPr>
      <p:grpSpPr>
        <a:xfrm>
          <a:off x="0" y="0"/>
          <a:ext cx="0" cy="0"/>
          <a:chOff x="0" y="0"/>
          <a:chExt cx="0" cy="0"/>
        </a:xfrm>
      </p:grpSpPr>
      <p:sp>
        <p:nvSpPr>
          <p:cNvPr id="12" name="Subtitle 2"/>
          <p:cNvSpPr txBox="1">
            <a:spLocks/>
          </p:cNvSpPr>
          <p:nvPr userDrawn="1"/>
        </p:nvSpPr>
        <p:spPr>
          <a:xfrm>
            <a:off x="5342476" y="1365938"/>
            <a:ext cx="3572933" cy="3111942"/>
          </a:xfrm>
          <a:prstGeom prst="rect">
            <a:avLst/>
          </a:prstGeom>
        </p:spPr>
        <p:txBody>
          <a:bodyPr vert="horz" lIns="91440" tIns="45720" rIns="91440" bIns="45720" rtlCol="0">
            <a:normAutofit/>
          </a:bodyPr>
          <a:lstStyle>
            <a:lvl1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sz="1800" kern="1200">
                <a:solidFill>
                  <a:schemeClr val="tx2"/>
                </a:solidFill>
                <a:latin typeface="Futura UC Davis Book" pitchFamily="34" charset="0"/>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indent="0">
              <a:buNone/>
            </a:pPr>
            <a:endParaRPr lang="en-US" b="0" i="0" dirty="0">
              <a:latin typeface="Calibri" panose="020F0502020204030204" pitchFamily="34" charset="0"/>
            </a:endParaRPr>
          </a:p>
        </p:txBody>
      </p:sp>
      <p:sp>
        <p:nvSpPr>
          <p:cNvPr id="17" name="Title 1"/>
          <p:cNvSpPr txBox="1">
            <a:spLocks/>
          </p:cNvSpPr>
          <p:nvPr userDrawn="1"/>
        </p:nvSpPr>
        <p:spPr>
          <a:xfrm>
            <a:off x="3581408" y="4652030"/>
            <a:ext cx="477251" cy="285749"/>
          </a:xfrm>
          <a:prstGeom prst="rect">
            <a:avLst/>
          </a:prstGeom>
        </p:spPr>
        <p:txBody>
          <a:bodyPr vert="horz" lIns="91440" tIns="45720" rIns="91440" bIns="45720" rtlCol="0" anchor="ctr">
            <a:noAutofit/>
          </a:bodyPr>
          <a:lstStyle>
            <a:lvl1pPr algn="l" defTabSz="914400" rtl="0" eaLnBrk="1" latinLnBrk="0" hangingPunct="1">
              <a:spcBef>
                <a:spcPct val="0"/>
              </a:spcBef>
              <a:buNone/>
              <a:defRPr sz="2000" kern="1200" baseline="0">
                <a:solidFill>
                  <a:schemeClr val="tx1"/>
                </a:solidFill>
                <a:latin typeface="Futura UC Davis Medium" pitchFamily="34" charset="0"/>
                <a:ea typeface="+mj-ea"/>
                <a:cs typeface="+mj-cs"/>
              </a:defRPr>
            </a:lvl1pPr>
          </a:lstStyle>
          <a:p>
            <a:pPr algn="ctr"/>
            <a:endParaRPr lang="en-US" sz="1000" b="0" i="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1789321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C63353A-217C-814E-BC0F-6E7F509DFE20}"/>
              </a:ext>
            </a:extLst>
          </p:cNvPr>
          <p:cNvSpPr txBox="1"/>
          <p:nvPr userDrawn="1"/>
        </p:nvSpPr>
        <p:spPr>
          <a:xfrm>
            <a:off x="318052" y="365760"/>
            <a:ext cx="184731" cy="369332"/>
          </a:xfrm>
          <a:prstGeom prst="rect">
            <a:avLst/>
          </a:prstGeom>
          <a:noFill/>
        </p:spPr>
        <p:txBody>
          <a:bodyPr wrap="none" rtlCol="0">
            <a:spAutoFit/>
          </a:bodyPr>
          <a:lstStyle/>
          <a:p>
            <a:endParaRPr lang="en-US" b="0" i="0" dirty="0">
              <a:latin typeface="Calibri" panose="020F0502020204030204" pitchFamily="34" charset="0"/>
            </a:endParaRPr>
          </a:p>
        </p:txBody>
      </p:sp>
    </p:spTree>
    <p:extLst>
      <p:ext uri="{BB962C8B-B14F-4D97-AF65-F5344CB8AC3E}">
        <p14:creationId xmlns:p14="http://schemas.microsoft.com/office/powerpoint/2010/main" val="3834879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1-Content-sm bullet spacing">
    <p:spTree>
      <p:nvGrpSpPr>
        <p:cNvPr id="1" name=""/>
        <p:cNvGrpSpPr/>
        <p:nvPr/>
      </p:nvGrpSpPr>
      <p:grpSpPr>
        <a:xfrm>
          <a:off x="0" y="0"/>
          <a:ext cx="0" cy="0"/>
          <a:chOff x="0" y="0"/>
          <a:chExt cx="0" cy="0"/>
        </a:xfrm>
      </p:grpSpPr>
      <p:sp>
        <p:nvSpPr>
          <p:cNvPr id="12" name="Subtitle 2"/>
          <p:cNvSpPr txBox="1">
            <a:spLocks/>
          </p:cNvSpPr>
          <p:nvPr userDrawn="1"/>
        </p:nvSpPr>
        <p:spPr>
          <a:xfrm>
            <a:off x="5342476" y="1365938"/>
            <a:ext cx="3572933" cy="3111942"/>
          </a:xfrm>
          <a:prstGeom prst="rect">
            <a:avLst/>
          </a:prstGeom>
        </p:spPr>
        <p:txBody>
          <a:bodyPr vert="horz" lIns="91440" tIns="45720" rIns="91440" bIns="45720" rtlCol="0">
            <a:normAutofit/>
          </a:bodyPr>
          <a:lstStyle>
            <a:lvl1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sz="1800" kern="1200">
                <a:solidFill>
                  <a:schemeClr val="tx2"/>
                </a:solidFill>
                <a:latin typeface="Futura UC Davis Book" pitchFamily="34" charset="0"/>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indent="0">
              <a:buNone/>
            </a:pPr>
            <a:endParaRPr lang="en-US" b="0" i="0" dirty="0">
              <a:latin typeface="Calibri" panose="020F0502020204030204" pitchFamily="34" charset="0"/>
            </a:endParaRPr>
          </a:p>
        </p:txBody>
      </p:sp>
      <p:sp>
        <p:nvSpPr>
          <p:cNvPr id="17" name="Title 1"/>
          <p:cNvSpPr txBox="1">
            <a:spLocks/>
          </p:cNvSpPr>
          <p:nvPr userDrawn="1"/>
        </p:nvSpPr>
        <p:spPr>
          <a:xfrm>
            <a:off x="3581408" y="4652030"/>
            <a:ext cx="477251" cy="285749"/>
          </a:xfrm>
          <a:prstGeom prst="rect">
            <a:avLst/>
          </a:prstGeom>
        </p:spPr>
        <p:txBody>
          <a:bodyPr vert="horz" lIns="91440" tIns="45720" rIns="91440" bIns="45720" rtlCol="0" anchor="ctr">
            <a:noAutofit/>
          </a:bodyPr>
          <a:lstStyle>
            <a:lvl1pPr algn="l" defTabSz="914400" rtl="0" eaLnBrk="1" latinLnBrk="0" hangingPunct="1">
              <a:spcBef>
                <a:spcPct val="0"/>
              </a:spcBef>
              <a:buNone/>
              <a:defRPr sz="2000" kern="1200" baseline="0">
                <a:solidFill>
                  <a:schemeClr val="tx1"/>
                </a:solidFill>
                <a:latin typeface="Futura UC Davis Medium" pitchFamily="34" charset="0"/>
                <a:ea typeface="+mj-ea"/>
                <a:cs typeface="+mj-cs"/>
              </a:defRPr>
            </a:lvl1pPr>
          </a:lstStyle>
          <a:p>
            <a:pPr algn="ctr"/>
            <a:endParaRPr lang="en-US" sz="1000" b="0" i="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161613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1-Content-sm bullet spacing">
    <p:spTree>
      <p:nvGrpSpPr>
        <p:cNvPr id="1" name=""/>
        <p:cNvGrpSpPr/>
        <p:nvPr/>
      </p:nvGrpSpPr>
      <p:grpSpPr>
        <a:xfrm>
          <a:off x="0" y="0"/>
          <a:ext cx="0" cy="0"/>
          <a:chOff x="0" y="0"/>
          <a:chExt cx="0" cy="0"/>
        </a:xfrm>
      </p:grpSpPr>
      <p:sp>
        <p:nvSpPr>
          <p:cNvPr id="12" name="Subtitle 2"/>
          <p:cNvSpPr txBox="1">
            <a:spLocks/>
          </p:cNvSpPr>
          <p:nvPr userDrawn="1"/>
        </p:nvSpPr>
        <p:spPr>
          <a:xfrm>
            <a:off x="5342476" y="1365938"/>
            <a:ext cx="3572933" cy="3111942"/>
          </a:xfrm>
          <a:prstGeom prst="rect">
            <a:avLst/>
          </a:prstGeom>
        </p:spPr>
        <p:txBody>
          <a:bodyPr vert="horz" lIns="91440" tIns="45720" rIns="91440" bIns="45720" rtlCol="0">
            <a:normAutofit/>
          </a:bodyPr>
          <a:lstStyle>
            <a:lvl1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sz="1800" kern="1200">
                <a:solidFill>
                  <a:schemeClr val="tx2"/>
                </a:solidFill>
                <a:latin typeface="Futura UC Davis Book" pitchFamily="34" charset="0"/>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indent="0">
              <a:buNone/>
            </a:pPr>
            <a:endParaRPr lang="en-US" b="0" i="0" dirty="0">
              <a:latin typeface="Calibri" panose="020F0502020204030204" pitchFamily="34" charset="0"/>
            </a:endParaRPr>
          </a:p>
        </p:txBody>
      </p:sp>
      <p:sp>
        <p:nvSpPr>
          <p:cNvPr id="17" name="Title 1"/>
          <p:cNvSpPr txBox="1">
            <a:spLocks/>
          </p:cNvSpPr>
          <p:nvPr userDrawn="1"/>
        </p:nvSpPr>
        <p:spPr>
          <a:xfrm>
            <a:off x="3581408" y="4652030"/>
            <a:ext cx="477251" cy="285749"/>
          </a:xfrm>
          <a:prstGeom prst="rect">
            <a:avLst/>
          </a:prstGeom>
        </p:spPr>
        <p:txBody>
          <a:bodyPr vert="horz" lIns="91440" tIns="45720" rIns="91440" bIns="45720" rtlCol="0" anchor="ctr">
            <a:noAutofit/>
          </a:bodyPr>
          <a:lstStyle>
            <a:lvl1pPr algn="l" defTabSz="914400" rtl="0" eaLnBrk="1" latinLnBrk="0" hangingPunct="1">
              <a:spcBef>
                <a:spcPct val="0"/>
              </a:spcBef>
              <a:buNone/>
              <a:defRPr sz="2000" kern="1200" baseline="0">
                <a:solidFill>
                  <a:schemeClr val="tx1"/>
                </a:solidFill>
                <a:latin typeface="Futura UC Davis Medium" pitchFamily="34" charset="0"/>
                <a:ea typeface="+mj-ea"/>
                <a:cs typeface="+mj-cs"/>
              </a:defRPr>
            </a:lvl1pPr>
          </a:lstStyle>
          <a:p>
            <a:pPr algn="ctr"/>
            <a:endParaRPr lang="en-US" sz="1000" b="0" i="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4272335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1-Content-sm bullet spacing">
    <p:spTree>
      <p:nvGrpSpPr>
        <p:cNvPr id="1" name=""/>
        <p:cNvGrpSpPr/>
        <p:nvPr/>
      </p:nvGrpSpPr>
      <p:grpSpPr>
        <a:xfrm>
          <a:off x="0" y="0"/>
          <a:ext cx="0" cy="0"/>
          <a:chOff x="0" y="0"/>
          <a:chExt cx="0" cy="0"/>
        </a:xfrm>
      </p:grpSpPr>
      <p:sp>
        <p:nvSpPr>
          <p:cNvPr id="12" name="Subtitle 2"/>
          <p:cNvSpPr txBox="1">
            <a:spLocks/>
          </p:cNvSpPr>
          <p:nvPr userDrawn="1"/>
        </p:nvSpPr>
        <p:spPr>
          <a:xfrm>
            <a:off x="5342476" y="1365938"/>
            <a:ext cx="3572933" cy="3111942"/>
          </a:xfrm>
          <a:prstGeom prst="rect">
            <a:avLst/>
          </a:prstGeom>
        </p:spPr>
        <p:txBody>
          <a:bodyPr vert="horz" lIns="91440" tIns="45720" rIns="91440" bIns="45720" rtlCol="0">
            <a:normAutofit/>
          </a:bodyPr>
          <a:lstStyle>
            <a:lvl1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sz="1800" kern="1200">
                <a:solidFill>
                  <a:schemeClr val="tx2"/>
                </a:solidFill>
                <a:latin typeface="Futura UC Davis Book" pitchFamily="34" charset="0"/>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indent="0">
              <a:buNone/>
            </a:pPr>
            <a:endParaRPr lang="en-US" b="0" i="0" dirty="0">
              <a:latin typeface="Calibri" panose="020F0502020204030204" pitchFamily="34" charset="0"/>
            </a:endParaRPr>
          </a:p>
        </p:txBody>
      </p:sp>
      <p:sp>
        <p:nvSpPr>
          <p:cNvPr id="17" name="Title 1"/>
          <p:cNvSpPr txBox="1">
            <a:spLocks/>
          </p:cNvSpPr>
          <p:nvPr userDrawn="1"/>
        </p:nvSpPr>
        <p:spPr>
          <a:xfrm>
            <a:off x="3581408" y="4652030"/>
            <a:ext cx="477251" cy="285749"/>
          </a:xfrm>
          <a:prstGeom prst="rect">
            <a:avLst/>
          </a:prstGeom>
        </p:spPr>
        <p:txBody>
          <a:bodyPr vert="horz" lIns="91440" tIns="45720" rIns="91440" bIns="45720" rtlCol="0" anchor="ctr">
            <a:noAutofit/>
          </a:bodyPr>
          <a:lstStyle>
            <a:lvl1pPr algn="l" defTabSz="914400" rtl="0" eaLnBrk="1" latinLnBrk="0" hangingPunct="1">
              <a:spcBef>
                <a:spcPct val="0"/>
              </a:spcBef>
              <a:buNone/>
              <a:defRPr sz="2000" kern="1200" baseline="0">
                <a:solidFill>
                  <a:schemeClr val="tx1"/>
                </a:solidFill>
                <a:latin typeface="Futura UC Davis Medium" pitchFamily="34" charset="0"/>
                <a:ea typeface="+mj-ea"/>
                <a:cs typeface="+mj-cs"/>
              </a:defRPr>
            </a:lvl1pPr>
          </a:lstStyle>
          <a:p>
            <a:pPr algn="ctr"/>
            <a:endParaRPr lang="en-US" sz="1000" b="0" i="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712604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D0EFE-039F-8346-BC70-9CA032DB46C8}"/>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28027764-7664-9541-BBAF-8021B8BC6DFF}"/>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AB0ABB08-7E56-4245-9A58-F265E88CCD63}"/>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5" name="Footer Placeholder 4">
            <a:extLst>
              <a:ext uri="{FF2B5EF4-FFF2-40B4-BE49-F238E27FC236}">
                <a16:creationId xmlns:a16="http://schemas.microsoft.com/office/drawing/2014/main" id="{BBFEBC27-8718-F044-9069-95DED599A1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4FD958-E46A-2D43-9C3F-6F5AC2FC9480}"/>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42720223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2E809-DC88-AD41-9937-D02EADC4785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3D22D14-EA6F-D24F-AC46-E489D20D91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C26A7A-CCC8-594F-BFFC-3F74B5F1EB7F}"/>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5" name="Footer Placeholder 4">
            <a:extLst>
              <a:ext uri="{FF2B5EF4-FFF2-40B4-BE49-F238E27FC236}">
                <a16:creationId xmlns:a16="http://schemas.microsoft.com/office/drawing/2014/main" id="{603B818D-DCFD-7042-ACB7-27F5D1679B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3929F2-A8B7-DE44-BAE5-81C897D4455B}"/>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114641113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14BDA-4793-5748-A046-8DAB4E9C2319}"/>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AB078A28-2870-B84B-BFB1-2210DC6E6ED3}"/>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705C856-A60B-2940-B003-C98D2E8068EA}"/>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5" name="Footer Placeholder 4">
            <a:extLst>
              <a:ext uri="{FF2B5EF4-FFF2-40B4-BE49-F238E27FC236}">
                <a16:creationId xmlns:a16="http://schemas.microsoft.com/office/drawing/2014/main" id="{AB96F36D-BD4E-1245-8E73-CC1EEEDDEF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FF3B4C-8A8F-F74E-8824-A56E5B488D4B}"/>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73213071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A87C3-7B35-B748-87F8-715A96C61ED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DABA35-E914-264F-AECA-2D10FC52AA22}"/>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A483E-3377-9247-9F36-9896A6246E43}"/>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72E44F0-EFB6-9E4E-B7A4-4ECD3B26B9C1}"/>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6" name="Footer Placeholder 5">
            <a:extLst>
              <a:ext uri="{FF2B5EF4-FFF2-40B4-BE49-F238E27FC236}">
                <a16:creationId xmlns:a16="http://schemas.microsoft.com/office/drawing/2014/main" id="{960AF1FE-715A-654F-9713-BAEF8775AF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1F8F84-4DDE-1D4F-95A5-8AE1A544DEEA}"/>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37880080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FC9F1-4C8E-6C4B-932B-040D0F073F5D}"/>
              </a:ext>
            </a:extLst>
          </p:cNvPr>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a:extLst>
              <a:ext uri="{FF2B5EF4-FFF2-40B4-BE49-F238E27FC236}">
                <a16:creationId xmlns:a16="http://schemas.microsoft.com/office/drawing/2014/main" id="{B56288EA-E887-394D-80B0-4EA5396A3996}"/>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B35E684-8982-3F48-8EC0-CC323ACC225E}"/>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80BB9BD-2FB7-6141-B779-C66F66E06C26}"/>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3A1365A-A29A-DB4E-9CA2-750CAAC28000}"/>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D5DFA13-A0B5-0741-BE0B-1A0E48843C14}"/>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8" name="Footer Placeholder 7">
            <a:extLst>
              <a:ext uri="{FF2B5EF4-FFF2-40B4-BE49-F238E27FC236}">
                <a16:creationId xmlns:a16="http://schemas.microsoft.com/office/drawing/2014/main" id="{E3172A07-F564-8741-977D-C76F1762AE8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880CCD-D717-8646-9DCD-8BD7B8B9146D}"/>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237715261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9704F-3FEA-1445-8E81-4F23AD46551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B5D76C6-7C43-AF44-A517-3926C1A52AF1}"/>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4" name="Footer Placeholder 3">
            <a:extLst>
              <a:ext uri="{FF2B5EF4-FFF2-40B4-BE49-F238E27FC236}">
                <a16:creationId xmlns:a16="http://schemas.microsoft.com/office/drawing/2014/main" id="{AA801BE3-1415-7F48-941E-62DE55741C3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684B40D-230E-1745-822C-C9EA651F43D4}"/>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336706082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D876CD-3A23-9D4C-848B-96FC56D31A1A}"/>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3" name="Footer Placeholder 2">
            <a:extLst>
              <a:ext uri="{FF2B5EF4-FFF2-40B4-BE49-F238E27FC236}">
                <a16:creationId xmlns:a16="http://schemas.microsoft.com/office/drawing/2014/main" id="{AD175A6D-6212-CA4F-AFDF-937719CEDD5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C020797-53AC-6447-A56E-B0C8B677F964}"/>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240110044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C8ADF-3A98-034E-B074-640FD51A14EE}"/>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7070F3B0-2439-E942-829B-3E771BED28F1}"/>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DC651F0-CB92-DE48-B535-9158CC442CF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0AAB30D-2890-474B-BE2D-F291D2BEC484}"/>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6" name="Footer Placeholder 5">
            <a:extLst>
              <a:ext uri="{FF2B5EF4-FFF2-40B4-BE49-F238E27FC236}">
                <a16:creationId xmlns:a16="http://schemas.microsoft.com/office/drawing/2014/main" id="{44525B4E-4F61-0342-A8FE-2E1A677C46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895EF-2278-CF44-8106-D3E7433D26AF}"/>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386145497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7B8D-B75B-C84F-AF03-41AA80B26A46}"/>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DC1A064E-D5DE-8D42-AF93-6B58F21953CE}"/>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ACF73035-A24F-B648-B419-D15745959E5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D075411-6650-1743-B3BB-021CDB96FFEE}"/>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6" name="Footer Placeholder 5">
            <a:extLst>
              <a:ext uri="{FF2B5EF4-FFF2-40B4-BE49-F238E27FC236}">
                <a16:creationId xmlns:a16="http://schemas.microsoft.com/office/drawing/2014/main" id="{798FB606-5D9C-574C-A6B2-D431EB6F0C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6B06E0-139E-5F44-BFC7-6B1C2C0622E0}"/>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368051760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E959B-CF3F-BD4B-A98C-638211C378D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6EB6A97-751C-4A45-AFC7-C1CF22EBF8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55EFC7-1FEF-9E4E-BD18-874A0D21BD34}"/>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5" name="Footer Placeholder 4">
            <a:extLst>
              <a:ext uri="{FF2B5EF4-FFF2-40B4-BE49-F238E27FC236}">
                <a16:creationId xmlns:a16="http://schemas.microsoft.com/office/drawing/2014/main" id="{0097212B-2920-514D-8CD9-E32DC2CF7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86D273-45C3-A747-833F-913B20275132}"/>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72789579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6F0586-648F-E64F-8749-E4E6E18B2465}"/>
              </a:ext>
            </a:extLst>
          </p:cNvPr>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16BD46D-EC41-AB4F-B5FE-D0DB7A15CAA5}"/>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C2FFAF-DDC1-7144-896F-A53C6F3F67A1}"/>
              </a:ext>
            </a:extLst>
          </p:cNvPr>
          <p:cNvSpPr>
            <a:spLocks noGrp="1"/>
          </p:cNvSpPr>
          <p:nvPr>
            <p:ph type="dt" sz="half" idx="10"/>
          </p:nvPr>
        </p:nvSpPr>
        <p:spPr/>
        <p:txBody>
          <a:bodyPr/>
          <a:lstStyle/>
          <a:p>
            <a:fld id="{1F42C169-98A8-5E41-9A20-8C7578130406}" type="datetimeFigureOut">
              <a:rPr lang="en-US" smtClean="0"/>
              <a:t>12/6/2019</a:t>
            </a:fld>
            <a:endParaRPr lang="en-US"/>
          </a:p>
        </p:txBody>
      </p:sp>
      <p:sp>
        <p:nvSpPr>
          <p:cNvPr id="5" name="Footer Placeholder 4">
            <a:extLst>
              <a:ext uri="{FF2B5EF4-FFF2-40B4-BE49-F238E27FC236}">
                <a16:creationId xmlns:a16="http://schemas.microsoft.com/office/drawing/2014/main" id="{2D22CA14-5C33-4146-A348-64F594D372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682881-7373-CF4C-AC8F-7F87BD20BA7E}"/>
              </a:ext>
            </a:extLst>
          </p:cNvPr>
          <p:cNvSpPr>
            <a:spLocks noGrp="1"/>
          </p:cNvSpPr>
          <p:nvPr>
            <p:ph type="sldNum" sz="quarter" idx="12"/>
          </p:nvPr>
        </p:nvSpPr>
        <p:spPr/>
        <p:txBody>
          <a:bodyPr/>
          <a:lstStyle/>
          <a:p>
            <a:fld id="{F62ECF56-497B-C54E-AB0F-F5D54EEEAAF0}" type="slidenum">
              <a:rPr lang="en-US" smtClean="0"/>
              <a:t>‹#›</a:t>
            </a:fld>
            <a:endParaRPr lang="en-US"/>
          </a:p>
        </p:txBody>
      </p:sp>
    </p:spTree>
    <p:extLst>
      <p:ext uri="{BB962C8B-B14F-4D97-AF65-F5344CB8AC3E}">
        <p14:creationId xmlns:p14="http://schemas.microsoft.com/office/powerpoint/2010/main" val="2743903225"/>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Content-sm bullet spacing">
    <p:spTree>
      <p:nvGrpSpPr>
        <p:cNvPr id="1" name=""/>
        <p:cNvGrpSpPr/>
        <p:nvPr/>
      </p:nvGrpSpPr>
      <p:grpSpPr>
        <a:xfrm>
          <a:off x="0" y="0"/>
          <a:ext cx="0" cy="0"/>
          <a:chOff x="0" y="0"/>
          <a:chExt cx="0" cy="0"/>
        </a:xfrm>
      </p:grpSpPr>
      <p:sp>
        <p:nvSpPr>
          <p:cNvPr id="12" name="Subtitle 2"/>
          <p:cNvSpPr txBox="1">
            <a:spLocks/>
          </p:cNvSpPr>
          <p:nvPr userDrawn="1"/>
        </p:nvSpPr>
        <p:spPr>
          <a:xfrm>
            <a:off x="5342476" y="1365938"/>
            <a:ext cx="3572933" cy="3111942"/>
          </a:xfrm>
          <a:prstGeom prst="rect">
            <a:avLst/>
          </a:prstGeom>
        </p:spPr>
        <p:txBody>
          <a:bodyPr vert="horz" lIns="91440" tIns="45720" rIns="91440" bIns="45720" rtlCol="0">
            <a:normAutofit/>
          </a:bodyPr>
          <a:lstStyle>
            <a:lvl1pPr marL="285750" marR="0" indent="-285750" algn="l" defTabSz="914400" rtl="0" eaLnBrk="1" fontAlgn="auto" latinLnBrk="0" hangingPunct="1">
              <a:lnSpc>
                <a:spcPct val="100000"/>
              </a:lnSpc>
              <a:spcBef>
                <a:spcPts val="0"/>
              </a:spcBef>
              <a:spcAft>
                <a:spcPts val="0"/>
              </a:spcAft>
              <a:buClrTx/>
              <a:buSzTx/>
              <a:buFont typeface="Arial" pitchFamily="34" charset="0"/>
              <a:buChar char="•"/>
              <a:tabLst/>
              <a:defRPr sz="1800" kern="1200">
                <a:solidFill>
                  <a:schemeClr val="tx2"/>
                </a:solidFill>
                <a:latin typeface="Futura UC Davis Book" pitchFamily="34" charset="0"/>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indent="0">
              <a:buNone/>
            </a:pPr>
            <a:endParaRPr lang="en-US" b="0" i="0" dirty="0">
              <a:latin typeface="Calibri" panose="020F0502020204030204" pitchFamily="34" charset="0"/>
            </a:endParaRPr>
          </a:p>
        </p:txBody>
      </p:sp>
      <p:sp>
        <p:nvSpPr>
          <p:cNvPr id="17" name="Title 1"/>
          <p:cNvSpPr txBox="1">
            <a:spLocks/>
          </p:cNvSpPr>
          <p:nvPr userDrawn="1"/>
        </p:nvSpPr>
        <p:spPr>
          <a:xfrm>
            <a:off x="3581408" y="4652030"/>
            <a:ext cx="477251" cy="285749"/>
          </a:xfrm>
          <a:prstGeom prst="rect">
            <a:avLst/>
          </a:prstGeom>
        </p:spPr>
        <p:txBody>
          <a:bodyPr vert="horz" lIns="91440" tIns="45720" rIns="91440" bIns="45720" rtlCol="0" anchor="ctr">
            <a:noAutofit/>
          </a:bodyPr>
          <a:lstStyle>
            <a:lvl1pPr algn="l" defTabSz="914400" rtl="0" eaLnBrk="1" latinLnBrk="0" hangingPunct="1">
              <a:spcBef>
                <a:spcPct val="0"/>
              </a:spcBef>
              <a:buNone/>
              <a:defRPr sz="2000" kern="1200" baseline="0">
                <a:solidFill>
                  <a:schemeClr val="tx1"/>
                </a:solidFill>
                <a:latin typeface="Futura UC Davis Medium" pitchFamily="34" charset="0"/>
                <a:ea typeface="+mj-ea"/>
                <a:cs typeface="+mj-cs"/>
              </a:defRPr>
            </a:lvl1pPr>
          </a:lstStyle>
          <a:p>
            <a:pPr algn="ctr"/>
            <a:endParaRPr lang="en-US" sz="1000" b="0" i="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4191766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7663" y="4473408"/>
            <a:ext cx="8229600" cy="85725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a:extLst>
              <a:ext uri="{FF2B5EF4-FFF2-40B4-BE49-F238E27FC236}">
                <a16:creationId xmlns:a16="http://schemas.microsoft.com/office/drawing/2014/main" id="{361965EF-7B0F-924D-81F3-D1CE6134A897}"/>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023" y="4697390"/>
            <a:ext cx="13666540" cy="446110"/>
          </a:xfrm>
          <a:prstGeom prst="rect">
            <a:avLst/>
          </a:prstGeom>
        </p:spPr>
      </p:pic>
    </p:spTree>
    <p:extLst>
      <p:ext uri="{BB962C8B-B14F-4D97-AF65-F5344CB8AC3E}">
        <p14:creationId xmlns:p14="http://schemas.microsoft.com/office/powerpoint/2010/main" val="3924748828"/>
      </p:ext>
    </p:extLst>
  </p:cSld>
  <p:clrMap bg1="lt1" tx1="dk1" bg2="lt2" tx2="dk2" accent1="accent1" accent2="accent2" accent3="accent3" accent4="accent4" accent5="accent5" accent6="accent6" hlink="hlink" folHlink="folHlink"/>
  <p:sldLayoutIdLst>
    <p:sldLayoutId id="2147483667" r:id="rId1"/>
    <p:sldLayoutId id="2147483686" r:id="rId2"/>
    <p:sldLayoutId id="2147483725" r:id="rId3"/>
    <p:sldLayoutId id="2147483764" r:id="rId4"/>
    <p:sldLayoutId id="2147483855" r:id="rId5"/>
  </p:sldLayoutIdLst>
  <p:hf sldNum="0" hdr="0" ftr="0" dt="0"/>
  <p:txStyles>
    <p:titleStyle>
      <a:lvl1pPr algn="r" defTabSz="914400" rtl="0" eaLnBrk="1" latinLnBrk="0" hangingPunct="1">
        <a:spcBef>
          <a:spcPct val="0"/>
        </a:spcBef>
        <a:buNone/>
        <a:defRPr sz="3200" b="0" i="0" kern="1200">
          <a:solidFill>
            <a:schemeClr val="bg1"/>
          </a:solidFill>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1800" b="0" i="0" kern="1200">
          <a:solidFill>
            <a:schemeClr val="tx1"/>
          </a:solidFill>
          <a:latin typeface="Calibri" panose="020F0502020204030204" pitchFamily="34" charset="0"/>
          <a:ea typeface="+mn-ea"/>
          <a:cs typeface="Calibri" panose="020F0502020204030204" pitchFamily="34" charset="0"/>
        </a:defRPr>
      </a:lvl1pPr>
      <a:lvl2pPr marL="742950" indent="-285750" algn="l" defTabSz="914400" rtl="0" eaLnBrk="1" latinLnBrk="0" hangingPunct="1">
        <a:spcBef>
          <a:spcPct val="20000"/>
        </a:spcBef>
        <a:buFont typeface="Arial" pitchFamily="34" charset="0"/>
        <a:buChar char="–"/>
        <a:defRPr sz="1800" b="0" i="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spcBef>
          <a:spcPct val="20000"/>
        </a:spcBef>
        <a:buFont typeface="Arial" pitchFamily="34" charset="0"/>
        <a:buChar char="•"/>
        <a:defRPr sz="1600" b="0" i="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spcBef>
          <a:spcPct val="20000"/>
        </a:spcBef>
        <a:buFont typeface="Arial" pitchFamily="34" charset="0"/>
        <a:buChar char="–"/>
        <a:defRPr sz="1600" b="0" i="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spcBef>
          <a:spcPct val="20000"/>
        </a:spcBef>
        <a:buFont typeface="Arial" pitchFamily="34" charset="0"/>
        <a:buChar char="»"/>
        <a:defRPr sz="1400" b="0" i="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B44D7E-0AAD-B440-B867-19680BD999B2}"/>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BE1CE83-AA5D-FF4B-B78D-BCB7920BAD90}"/>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0EE3E8-06DB-5640-B16D-ED78D6228807}"/>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1F42C169-98A8-5E41-9A20-8C7578130406}" type="datetimeFigureOut">
              <a:rPr lang="en-US" smtClean="0"/>
              <a:t>12/6/2019</a:t>
            </a:fld>
            <a:endParaRPr lang="en-US"/>
          </a:p>
        </p:txBody>
      </p:sp>
      <p:sp>
        <p:nvSpPr>
          <p:cNvPr id="5" name="Footer Placeholder 4">
            <a:extLst>
              <a:ext uri="{FF2B5EF4-FFF2-40B4-BE49-F238E27FC236}">
                <a16:creationId xmlns:a16="http://schemas.microsoft.com/office/drawing/2014/main" id="{D18A3F04-7837-2046-BF2E-BFD08839BB85}"/>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A511831-59BE-F646-A6FC-0E5BB9E830EB}"/>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62ECF56-497B-C54E-AB0F-F5D54EEEAAF0}" type="slidenum">
              <a:rPr lang="en-US" smtClean="0"/>
              <a:t>‹#›</a:t>
            </a:fld>
            <a:endParaRPr lang="en-US"/>
          </a:p>
        </p:txBody>
      </p:sp>
      <p:pic>
        <p:nvPicPr>
          <p:cNvPr id="7" name="Picture 6">
            <a:extLst>
              <a:ext uri="{FF2B5EF4-FFF2-40B4-BE49-F238E27FC236}">
                <a16:creationId xmlns:a16="http://schemas.microsoft.com/office/drawing/2014/main" id="{E5397B81-3DF7-A743-B9EB-9C7BBBD41028}"/>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023" y="4697390"/>
            <a:ext cx="13666540" cy="446110"/>
          </a:xfrm>
          <a:prstGeom prst="rect">
            <a:avLst/>
          </a:prstGeom>
        </p:spPr>
      </p:pic>
    </p:spTree>
    <p:extLst>
      <p:ext uri="{BB962C8B-B14F-4D97-AF65-F5344CB8AC3E}">
        <p14:creationId xmlns:p14="http://schemas.microsoft.com/office/powerpoint/2010/main" val="150976729"/>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1.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hoto of some industrial facility " title="Background Image">
            <a:extLst>
              <a:ext uri="{FF2B5EF4-FFF2-40B4-BE49-F238E27FC236}">
                <a16:creationId xmlns:a16="http://schemas.microsoft.com/office/drawing/2014/main" id="{FC928C96-81BC-9F48-B720-630AA4DC90B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753" b="27340"/>
          <a:stretch/>
        </p:blipFill>
        <p:spPr>
          <a:xfrm>
            <a:off x="1" y="0"/>
            <a:ext cx="9143999" cy="4721902"/>
          </a:xfrm>
          <a:prstGeom prst="rect">
            <a:avLst/>
          </a:prstGeom>
        </p:spPr>
      </p:pic>
      <p:sp>
        <p:nvSpPr>
          <p:cNvPr id="3" name="Subtitle 2" title="Presenter info"/>
          <p:cNvSpPr>
            <a:spLocks noGrp="1"/>
          </p:cNvSpPr>
          <p:nvPr>
            <p:ph type="subTitle" idx="4294967295"/>
          </p:nvPr>
        </p:nvSpPr>
        <p:spPr>
          <a:xfrm>
            <a:off x="2542032" y="3311913"/>
            <a:ext cx="6601967" cy="974330"/>
          </a:xfrm>
          <a:solidFill>
            <a:srgbClr val="FFFFFF">
              <a:alpha val="85098"/>
            </a:srgbClr>
          </a:solidFill>
        </p:spPr>
        <p:txBody>
          <a:bodyPr>
            <a:noAutofit/>
          </a:bodyPr>
          <a:lstStyle/>
          <a:p>
            <a:pPr marL="0" indent="0" algn="r">
              <a:buNone/>
            </a:pPr>
            <a:r>
              <a:rPr lang="en-US" sz="2200" b="1" dirty="0">
                <a:solidFill>
                  <a:srgbClr val="0C4781"/>
                </a:solidFill>
              </a:rPr>
              <a:t>Frank Loge, Ph.D.</a:t>
            </a:r>
            <a:br>
              <a:rPr lang="en-US" sz="2200" b="1" dirty="0">
                <a:solidFill>
                  <a:srgbClr val="0C4781"/>
                </a:solidFill>
              </a:rPr>
            </a:br>
            <a:r>
              <a:rPr lang="en-US" sz="2200" i="1" dirty="0">
                <a:solidFill>
                  <a:srgbClr val="0C4781"/>
                </a:solidFill>
              </a:rPr>
              <a:t>Professor, Civil and Environmental Engineering</a:t>
            </a:r>
            <a:br>
              <a:rPr lang="en-US" sz="2200" i="1" dirty="0">
                <a:solidFill>
                  <a:srgbClr val="0C4781"/>
                </a:solidFill>
              </a:rPr>
            </a:br>
            <a:r>
              <a:rPr lang="en-US" sz="2200" i="1" dirty="0">
                <a:solidFill>
                  <a:srgbClr val="0C4781"/>
                </a:solidFill>
              </a:rPr>
              <a:t>Director, Center for Water-Energy Efficiency</a:t>
            </a:r>
          </a:p>
        </p:txBody>
      </p:sp>
      <p:sp>
        <p:nvSpPr>
          <p:cNvPr id="2" name="Title 1"/>
          <p:cNvSpPr>
            <a:spLocks noGrp="1"/>
          </p:cNvSpPr>
          <p:nvPr>
            <p:ph type="title" idx="4294967295"/>
          </p:nvPr>
        </p:nvSpPr>
        <p:spPr>
          <a:xfrm>
            <a:off x="1" y="750013"/>
            <a:ext cx="7616952" cy="645914"/>
          </a:xfrm>
          <a:solidFill>
            <a:srgbClr val="FFFFFF">
              <a:alpha val="85098"/>
            </a:srgbClr>
          </a:solidFill>
        </p:spPr>
        <p:txBody>
          <a:bodyPr>
            <a:noAutofit/>
          </a:bodyPr>
          <a:lstStyle/>
          <a:p>
            <a:r>
              <a:rPr lang="en-US" sz="2800" b="1" dirty="0">
                <a:solidFill>
                  <a:schemeClr val="tx2"/>
                </a:solidFill>
                <a:latin typeface="+mn-lt"/>
                <a:cs typeface="Calibri" panose="020F0502020204030204" pitchFamily="34" charset="0"/>
              </a:rPr>
              <a:t> Advancing Demand Response in the Water Sector</a:t>
            </a:r>
            <a:endParaRPr lang="en-US" sz="2400" i="1" dirty="0">
              <a:solidFill>
                <a:schemeClr val="tx2"/>
              </a:solidFill>
              <a:cs typeface="Calibri" panose="020F0502020204030204" pitchFamily="34" charset="0"/>
            </a:endParaRPr>
          </a:p>
        </p:txBody>
      </p:sp>
      <p:sp>
        <p:nvSpPr>
          <p:cNvPr id="6" name="Title 13">
            <a:extLst>
              <a:ext uri="{FF2B5EF4-FFF2-40B4-BE49-F238E27FC236}">
                <a16:creationId xmlns:a16="http://schemas.microsoft.com/office/drawing/2014/main" id="{F4017999-4686-2E45-B07C-162FCBBA9339}"/>
              </a:ext>
            </a:extLst>
          </p:cNvPr>
          <p:cNvSpPr txBox="1">
            <a:spLocks/>
          </p:cNvSpPr>
          <p:nvPr/>
        </p:nvSpPr>
        <p:spPr>
          <a:xfrm>
            <a:off x="887663" y="4721902"/>
            <a:ext cx="7971524" cy="421598"/>
          </a:xfrm>
          <a:prstGeom prst="rect">
            <a:avLst/>
          </a:prstGeom>
        </p:spPr>
        <p:txBody>
          <a:bodyPr vert="horz" lIns="91440" tIns="45720" rIns="91440" bIns="45720" rtlCol="0" anchor="ctr">
            <a:noAutofit/>
          </a:bodyPr>
          <a:lstStyle>
            <a:lvl1pPr algn="r" defTabSz="914400" rtl="0" eaLnBrk="1" latinLnBrk="0" hangingPunct="1">
              <a:spcBef>
                <a:spcPct val="0"/>
              </a:spcBef>
              <a:buNone/>
              <a:defRPr sz="3200" b="0" i="0" kern="1200">
                <a:solidFill>
                  <a:schemeClr val="bg1"/>
                </a:solidFill>
                <a:latin typeface="Calibri" panose="020F0502020204030204" pitchFamily="34" charset="0"/>
                <a:ea typeface="+mj-ea"/>
                <a:cs typeface="+mj-cs"/>
              </a:defRPr>
            </a:lvl1pPr>
          </a:lstStyle>
          <a:p>
            <a:r>
              <a:rPr lang="en-US" sz="2400" b="1" dirty="0">
                <a:cs typeface="Calibri" panose="020F0502020204030204" pitchFamily="34" charset="0"/>
              </a:rPr>
              <a:t>November 19, 2019</a:t>
            </a:r>
          </a:p>
        </p:txBody>
      </p:sp>
      <p:sp>
        <p:nvSpPr>
          <p:cNvPr id="8" name="TextBox 7" title="textbox">
            <a:extLst>
              <a:ext uri="{FF2B5EF4-FFF2-40B4-BE49-F238E27FC236}">
                <a16:creationId xmlns:a16="http://schemas.microsoft.com/office/drawing/2014/main" id="{C408DAA6-1DD2-A846-9601-56162E9B06A2}"/>
              </a:ext>
            </a:extLst>
          </p:cNvPr>
          <p:cNvSpPr txBox="1"/>
          <p:nvPr/>
        </p:nvSpPr>
        <p:spPr>
          <a:xfrm>
            <a:off x="-847493" y="2141034"/>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760910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title="Background Color">
            <a:extLst>
              <a:ext uri="{FF2B5EF4-FFF2-40B4-BE49-F238E27FC236}">
                <a16:creationId xmlns:a16="http://schemas.microsoft.com/office/drawing/2014/main" id="{5E4A6DA1-F2AA-0A4F-B0A1-B6046E6FEC48}"/>
              </a:ext>
            </a:extLst>
          </p:cNvPr>
          <p:cNvGrpSpPr/>
          <p:nvPr/>
        </p:nvGrpSpPr>
        <p:grpSpPr>
          <a:xfrm>
            <a:off x="-1" y="-74245"/>
            <a:ext cx="3575957" cy="4774261"/>
            <a:chOff x="0" y="-74245"/>
            <a:chExt cx="3547020" cy="5271247"/>
          </a:xfrm>
        </p:grpSpPr>
        <p:grpSp>
          <p:nvGrpSpPr>
            <p:cNvPr id="13" name="Group 12">
              <a:extLst>
                <a:ext uri="{FF2B5EF4-FFF2-40B4-BE49-F238E27FC236}">
                  <a16:creationId xmlns:a16="http://schemas.microsoft.com/office/drawing/2014/main" id="{C27C5555-A3F1-6B49-BF64-48D5B671184D}"/>
                </a:ext>
              </a:extLst>
            </p:cNvPr>
            <p:cNvGrpSpPr/>
            <p:nvPr/>
          </p:nvGrpSpPr>
          <p:grpSpPr>
            <a:xfrm>
              <a:off x="0" y="-74245"/>
              <a:ext cx="3547020" cy="5271247"/>
              <a:chOff x="0" y="-74245"/>
              <a:chExt cx="3547020" cy="5271247"/>
            </a:xfrm>
          </p:grpSpPr>
          <p:sp>
            <p:nvSpPr>
              <p:cNvPr id="2" name="Rectangle 1">
                <a:extLst>
                  <a:ext uri="{FF2B5EF4-FFF2-40B4-BE49-F238E27FC236}">
                    <a16:creationId xmlns:a16="http://schemas.microsoft.com/office/drawing/2014/main" id="{3DE9E6E9-1812-8C49-AF2D-117F74087F08}"/>
                  </a:ext>
                </a:extLst>
              </p:cNvPr>
              <p:cNvSpPr/>
              <p:nvPr/>
            </p:nvSpPr>
            <p:spPr>
              <a:xfrm>
                <a:off x="0" y="-53502"/>
                <a:ext cx="3257550" cy="5250504"/>
              </a:xfrm>
              <a:prstGeom prst="rect">
                <a:avLst/>
              </a:prstGeom>
              <a:solidFill>
                <a:srgbClr val="203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riangle 11">
                <a:extLst>
                  <a:ext uri="{FF2B5EF4-FFF2-40B4-BE49-F238E27FC236}">
                    <a16:creationId xmlns:a16="http://schemas.microsoft.com/office/drawing/2014/main" id="{E3762C90-6D34-6B4C-BE70-B4FB674556DB}"/>
                  </a:ext>
                </a:extLst>
              </p:cNvPr>
              <p:cNvSpPr/>
              <p:nvPr/>
            </p:nvSpPr>
            <p:spPr>
              <a:xfrm rot="5400000">
                <a:off x="780037" y="2403268"/>
                <a:ext cx="5244496" cy="289470"/>
              </a:xfrm>
              <a:prstGeom prst="triangle">
                <a:avLst/>
              </a:prstGeom>
              <a:solidFill>
                <a:srgbClr val="162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riangle 13">
              <a:extLst>
                <a:ext uri="{FF2B5EF4-FFF2-40B4-BE49-F238E27FC236}">
                  <a16:creationId xmlns:a16="http://schemas.microsoft.com/office/drawing/2014/main" id="{245B4A9A-03BD-6F48-9E65-11D546365758}"/>
                </a:ext>
              </a:extLst>
            </p:cNvPr>
            <p:cNvSpPr/>
            <p:nvPr/>
          </p:nvSpPr>
          <p:spPr>
            <a:xfrm rot="5400000">
              <a:off x="777042" y="2424011"/>
              <a:ext cx="5244496" cy="289470"/>
            </a:xfrm>
            <a:prstGeom prst="triangle">
              <a:avLst/>
            </a:prstGeom>
            <a:solidFill>
              <a:srgbClr val="203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Rectangle 3">
            <a:extLst>
              <a:ext uri="{FF2B5EF4-FFF2-40B4-BE49-F238E27FC236}">
                <a16:creationId xmlns:a16="http://schemas.microsoft.com/office/drawing/2014/main" id="{A1038538-AA98-9B4F-9176-68F55C6FCD31}"/>
              </a:ext>
            </a:extLst>
          </p:cNvPr>
          <p:cNvSpPr/>
          <p:nvPr/>
        </p:nvSpPr>
        <p:spPr>
          <a:xfrm>
            <a:off x="176442" y="1390837"/>
            <a:ext cx="3036780" cy="1938992"/>
          </a:xfrm>
          <a:prstGeom prst="rect">
            <a:avLst/>
          </a:prstGeom>
        </p:spPr>
        <p:txBody>
          <a:bodyPr wrap="square">
            <a:spAutoFit/>
          </a:bodyPr>
          <a:lstStyle/>
          <a:p>
            <a:pPr defTabSz="914378">
              <a:spcBef>
                <a:spcPct val="20000"/>
              </a:spcBef>
            </a:pPr>
            <a:r>
              <a:rPr lang="en-US" sz="2400" dirty="0">
                <a:solidFill>
                  <a:srgbClr val="F3F5F8"/>
                </a:solidFill>
              </a:rPr>
              <a:t>Advance water management solutions for the integrated savings of </a:t>
            </a:r>
            <a:r>
              <a:rPr lang="en-US" sz="2400" dirty="0">
                <a:solidFill>
                  <a:srgbClr val="59A1BB"/>
                </a:solidFill>
              </a:rPr>
              <a:t>water</a:t>
            </a:r>
            <a:r>
              <a:rPr lang="en-US" sz="2400" dirty="0">
                <a:solidFill>
                  <a:srgbClr val="F3F5F8"/>
                </a:solidFill>
              </a:rPr>
              <a:t> &amp; </a:t>
            </a:r>
            <a:r>
              <a:rPr lang="en-US" sz="2400" dirty="0">
                <a:solidFill>
                  <a:srgbClr val="C2990E"/>
                </a:solidFill>
              </a:rPr>
              <a:t>energy</a:t>
            </a:r>
            <a:r>
              <a:rPr lang="en-US" sz="2400" dirty="0">
                <a:solidFill>
                  <a:srgbClr val="F3F5F8"/>
                </a:solidFill>
              </a:rPr>
              <a:t> resources</a:t>
            </a:r>
          </a:p>
        </p:txBody>
      </p:sp>
      <p:pic>
        <p:nvPicPr>
          <p:cNvPr id="6" name="Picture 5" descr="Water and Energy Efficiency, water loss, smart water &amp; internet of ythings, data privacy and security, education, food energy and water, water system economics, water demand management, energy demand management, and water reuse are all part of the solution." title="21st Century Water Management">
            <a:extLst>
              <a:ext uri="{FF2B5EF4-FFF2-40B4-BE49-F238E27FC236}">
                <a16:creationId xmlns:a16="http://schemas.microsoft.com/office/drawing/2014/main" id="{0E4416DE-C4EA-0A46-9F5E-19A25440B1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0251" y="614934"/>
            <a:ext cx="5572197" cy="3913632"/>
          </a:xfrm>
          <a:prstGeom prst="rect">
            <a:avLst/>
          </a:prstGeom>
        </p:spPr>
      </p:pic>
      <p:sp>
        <p:nvSpPr>
          <p:cNvPr id="5" name="Title 4"/>
          <p:cNvSpPr>
            <a:spLocks noGrp="1"/>
          </p:cNvSpPr>
          <p:nvPr>
            <p:ph type="title"/>
          </p:nvPr>
        </p:nvSpPr>
        <p:spPr>
          <a:xfrm>
            <a:off x="5733633" y="4734544"/>
            <a:ext cx="7886700" cy="994172"/>
          </a:xfrm>
        </p:spPr>
        <p:txBody>
          <a:bodyPr/>
          <a:lstStyle/>
          <a:p>
            <a:pPr lvl="0" defTabSz="914378">
              <a:lnSpc>
                <a:spcPct val="100000"/>
              </a:lnSpc>
              <a:spcBef>
                <a:spcPts val="0"/>
              </a:spcBef>
            </a:pPr>
            <a:r>
              <a:rPr lang="en-US" sz="2400" b="1" dirty="0">
                <a:solidFill>
                  <a:schemeClr val="bg1"/>
                </a:solidFill>
                <a:latin typeface="Calibri" panose="020F0502020204030204"/>
                <a:ea typeface="+mn-ea"/>
                <a:cs typeface="+mn-cs"/>
              </a:rPr>
              <a:t>Introduction to CWEE</a:t>
            </a:r>
            <a:r>
              <a:rPr lang="en-US" sz="2400" b="1" dirty="0">
                <a:solidFill>
                  <a:prstClr val="black"/>
                </a:solidFill>
                <a:latin typeface="Calibri" panose="020F0502020204030204"/>
                <a:ea typeface="+mn-ea"/>
                <a:cs typeface="+mn-cs"/>
              </a:rPr>
              <a:t/>
            </a:r>
            <a:br>
              <a:rPr lang="en-US" sz="2400" b="1" dirty="0">
                <a:solidFill>
                  <a:prstClr val="black"/>
                </a:solidFill>
                <a:latin typeface="Calibri" panose="020F0502020204030204"/>
                <a:ea typeface="+mn-ea"/>
                <a:cs typeface="+mn-cs"/>
              </a:rPr>
            </a:br>
            <a:endParaRPr lang="en-US" dirty="0"/>
          </a:p>
        </p:txBody>
      </p:sp>
    </p:spTree>
    <p:extLst>
      <p:ext uri="{BB962C8B-B14F-4D97-AF65-F5344CB8AC3E}">
        <p14:creationId xmlns:p14="http://schemas.microsoft.com/office/powerpoint/2010/main" val="2294732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asted-image.png" descr="Net load drops during the middle of the day due to high solar production, then ramps up sharply in the evening, creating demand response opportunities." title="Image of the Duck curve"/>
          <p:cNvPicPr>
            <a:picLocks noChangeAspect="1"/>
          </p:cNvPicPr>
          <p:nvPr/>
        </p:nvPicPr>
        <p:blipFill rotWithShape="1">
          <a:blip r:embed="rId3" cstate="print">
            <a:extLst>
              <a:ext uri="{28A0092B-C50C-407E-A947-70E740481C1C}">
                <a14:useLocalDpi xmlns:a14="http://schemas.microsoft.com/office/drawing/2010/main"/>
              </a:ext>
            </a:extLst>
          </a:blip>
          <a:srcRect l="1762" r="3092"/>
          <a:stretch/>
        </p:blipFill>
        <p:spPr>
          <a:xfrm>
            <a:off x="1493684" y="876756"/>
            <a:ext cx="6576750" cy="3535984"/>
          </a:xfrm>
          <a:prstGeom prst="rect">
            <a:avLst/>
          </a:prstGeom>
          <a:ln w="12700">
            <a:miter lim="400000"/>
          </a:ln>
        </p:spPr>
      </p:pic>
      <p:pic>
        <p:nvPicPr>
          <p:cNvPr id="8" name="pasted-image.png" descr="legend for net load graph" title="legend"/>
          <p:cNvPicPr>
            <a:picLocks noChangeAspect="1"/>
          </p:cNvPicPr>
          <p:nvPr/>
        </p:nvPicPr>
        <p:blipFill rotWithShape="1">
          <a:blip r:embed="rId4" cstate="print">
            <a:extLst>
              <a:ext uri="{28A0092B-C50C-407E-A947-70E740481C1C}">
                <a14:useLocalDpi xmlns:a14="http://schemas.microsoft.com/office/drawing/2010/main"/>
              </a:ext>
            </a:extLst>
          </a:blip>
          <a:srcRect t="14679" b="25148"/>
          <a:stretch/>
        </p:blipFill>
        <p:spPr>
          <a:xfrm>
            <a:off x="3277695" y="407784"/>
            <a:ext cx="1395006" cy="124178"/>
          </a:xfrm>
          <a:prstGeom prst="rect">
            <a:avLst/>
          </a:prstGeom>
          <a:ln w="12700">
            <a:miter lim="400000"/>
          </a:ln>
        </p:spPr>
      </p:pic>
      <p:pic>
        <p:nvPicPr>
          <p:cNvPr id="9" name="pasted-image.png" descr="legend for net load graph" title="legend"/>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4572000" y="377523"/>
            <a:ext cx="1428819" cy="145620"/>
          </a:xfrm>
          <a:prstGeom prst="rect">
            <a:avLst/>
          </a:prstGeom>
          <a:ln w="12700">
            <a:miter lim="400000"/>
          </a:ln>
        </p:spPr>
      </p:pic>
      <p:sp>
        <p:nvSpPr>
          <p:cNvPr id="10" name="Rectangle 9"/>
          <p:cNvSpPr/>
          <p:nvPr/>
        </p:nvSpPr>
        <p:spPr>
          <a:xfrm>
            <a:off x="6546754" y="4412740"/>
            <a:ext cx="2493259" cy="230832"/>
          </a:xfrm>
          <a:prstGeom prst="rect">
            <a:avLst/>
          </a:prstGeom>
          <a:noFill/>
        </p:spPr>
        <p:txBody>
          <a:bodyPr wrap="square" rtlCol="0" anchor="t">
            <a:spAutoFit/>
          </a:bodyPr>
          <a:lstStyle/>
          <a:p>
            <a:pPr algn="r"/>
            <a:r>
              <a:rPr lang="en-US" sz="900" dirty="0">
                <a:solidFill>
                  <a:schemeClr val="accent1">
                    <a:lumMod val="75000"/>
                  </a:schemeClr>
                </a:solidFill>
                <a:latin typeface="Calibri" panose="020F0502020204030204" pitchFamily="34" charset="0"/>
              </a:rPr>
              <a:t>Figure from Clean Coalition 2013</a:t>
            </a:r>
          </a:p>
        </p:txBody>
      </p:sp>
      <p:sp>
        <p:nvSpPr>
          <p:cNvPr id="2" name="Title 1"/>
          <p:cNvSpPr>
            <a:spLocks noGrp="1"/>
          </p:cNvSpPr>
          <p:nvPr>
            <p:ph type="title"/>
          </p:nvPr>
        </p:nvSpPr>
        <p:spPr>
          <a:xfrm>
            <a:off x="5432878" y="4643572"/>
            <a:ext cx="7886700" cy="994172"/>
          </a:xfrm>
        </p:spPr>
        <p:txBody>
          <a:bodyPr>
            <a:normAutofit fontScale="90000"/>
          </a:bodyPr>
          <a:lstStyle/>
          <a:p>
            <a:pPr lvl="0" defTabSz="914400">
              <a:lnSpc>
                <a:spcPct val="100000"/>
              </a:lnSpc>
              <a:spcBef>
                <a:spcPts val="0"/>
              </a:spcBef>
            </a:pPr>
            <a:r>
              <a:rPr lang="en-US" sz="2800" b="1" dirty="0">
                <a:solidFill>
                  <a:schemeClr val="bg1"/>
                </a:solidFill>
                <a:latin typeface="Calibri" panose="020F0502020204030204"/>
                <a:ea typeface="+mn-ea"/>
                <a:cs typeface="Calibri" panose="020F0502020204030204" pitchFamily="34" charset="0"/>
              </a:rPr>
              <a:t>Changing Energy Sector</a:t>
            </a:r>
            <a:r>
              <a:rPr lang="en-US" sz="2800" b="1" dirty="0">
                <a:solidFill>
                  <a:prstClr val="black"/>
                </a:solidFill>
                <a:latin typeface="Calibri" panose="020F0502020204030204"/>
                <a:ea typeface="+mn-ea"/>
                <a:cs typeface="Calibri" panose="020F0502020204030204" pitchFamily="34" charset="0"/>
              </a:rPr>
              <a:t/>
            </a:r>
            <a:br>
              <a:rPr lang="en-US" sz="2800" b="1" dirty="0">
                <a:solidFill>
                  <a:prstClr val="black"/>
                </a:solidFill>
                <a:latin typeface="Calibri" panose="020F0502020204030204"/>
                <a:ea typeface="+mn-ea"/>
                <a:cs typeface="Calibri" panose="020F0502020204030204" pitchFamily="34" charset="0"/>
              </a:rPr>
            </a:br>
            <a:endParaRPr lang="en-US" dirty="0"/>
          </a:p>
        </p:txBody>
      </p:sp>
    </p:spTree>
    <p:extLst>
      <p:ext uri="{BB962C8B-B14F-4D97-AF65-F5344CB8AC3E}">
        <p14:creationId xmlns:p14="http://schemas.microsoft.com/office/powerpoint/2010/main" val="3801011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descr="rectangle" title="Background color">
            <a:extLst>
              <a:ext uri="{FF2B5EF4-FFF2-40B4-BE49-F238E27FC236}">
                <a16:creationId xmlns:a16="http://schemas.microsoft.com/office/drawing/2014/main" id="{E83053B4-6E7A-FF4D-8A7C-83F3CD3F0313}"/>
              </a:ext>
            </a:extLst>
          </p:cNvPr>
          <p:cNvSpPr/>
          <p:nvPr/>
        </p:nvSpPr>
        <p:spPr>
          <a:xfrm>
            <a:off x="0" y="0"/>
            <a:ext cx="2726411" cy="4672931"/>
          </a:xfrm>
          <a:prstGeom prst="rect">
            <a:avLst/>
          </a:prstGeom>
          <a:solidFill>
            <a:srgbClr val="47A6B3">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56C7CB"/>
              </a:solidFill>
            </a:endParaRPr>
          </a:p>
        </p:txBody>
      </p:sp>
      <p:sp>
        <p:nvSpPr>
          <p:cNvPr id="13" name="Rectangle 12" title="background"/>
          <p:cNvSpPr/>
          <p:nvPr/>
        </p:nvSpPr>
        <p:spPr>
          <a:xfrm>
            <a:off x="184061" y="1197499"/>
            <a:ext cx="2542350" cy="2029235"/>
          </a:xfrm>
          <a:prstGeom prst="rect">
            <a:avLst/>
          </a:prstGeom>
        </p:spPr>
        <p:txBody>
          <a:bodyPr anchor="t"/>
          <a:lstStyle/>
          <a:p>
            <a:pPr>
              <a:spcAft>
                <a:spcPts val="1200"/>
              </a:spcAft>
              <a:buSzPct val="70000"/>
            </a:pPr>
            <a:endParaRPr lang="en-US" dirty="0">
              <a:solidFill>
                <a:schemeClr val="tx2"/>
              </a:solidFill>
              <a:latin typeface="Calibri" panose="020F0502020204030204" pitchFamily="34" charset="0"/>
            </a:endParaRPr>
          </a:p>
          <a:p>
            <a:pPr marL="800100" lvl="1" indent="-342900">
              <a:spcAft>
                <a:spcPts val="1200"/>
              </a:spcAft>
              <a:buSzPct val="70000"/>
              <a:buFont typeface="Century Gothic" panose="020B0502020202020204" pitchFamily="34" charset="0"/>
              <a:buChar char="►"/>
            </a:pPr>
            <a:endParaRPr lang="en-US" dirty="0">
              <a:solidFill>
                <a:schemeClr val="tx2"/>
              </a:solidFill>
              <a:latin typeface="Calibri" panose="020F0502020204030204" pitchFamily="34" charset="0"/>
            </a:endParaRPr>
          </a:p>
        </p:txBody>
      </p:sp>
      <p:pic>
        <p:nvPicPr>
          <p:cNvPr id="7" name="pasted-image.png" descr="Every year, due to the ceaseless expansion of solar production, the belly of the duck gets lower and lower." title="Net load over time"/>
          <p:cNvPicPr>
            <a:picLocks noChangeAspect="1"/>
          </p:cNvPicPr>
          <p:nvPr/>
        </p:nvPicPr>
        <p:blipFill rotWithShape="1">
          <a:blip r:embed="rId3" cstate="print">
            <a:extLst>
              <a:ext uri="{28A0092B-C50C-407E-A947-70E740481C1C}">
                <a14:useLocalDpi xmlns:a14="http://schemas.microsoft.com/office/drawing/2010/main"/>
              </a:ext>
            </a:extLst>
          </a:blip>
          <a:srcRect r="5642"/>
          <a:stretch/>
        </p:blipFill>
        <p:spPr>
          <a:xfrm>
            <a:off x="2828011" y="1076215"/>
            <a:ext cx="5935278" cy="3319718"/>
          </a:xfrm>
          <a:prstGeom prst="rect">
            <a:avLst/>
          </a:prstGeom>
          <a:ln w="12700">
            <a:miter lim="400000"/>
          </a:ln>
        </p:spPr>
      </p:pic>
      <p:sp>
        <p:nvSpPr>
          <p:cNvPr id="8" name="Rectangle 7"/>
          <p:cNvSpPr/>
          <p:nvPr/>
        </p:nvSpPr>
        <p:spPr>
          <a:xfrm>
            <a:off x="6243881" y="4395933"/>
            <a:ext cx="2417808" cy="276999"/>
          </a:xfrm>
          <a:prstGeom prst="rect">
            <a:avLst/>
          </a:prstGeom>
          <a:noFill/>
        </p:spPr>
        <p:txBody>
          <a:bodyPr wrap="square" rtlCol="0" anchor="t">
            <a:spAutoFit/>
          </a:bodyPr>
          <a:lstStyle/>
          <a:p>
            <a:pPr algn="r"/>
            <a:r>
              <a:rPr lang="en-US" sz="1200" dirty="0">
                <a:solidFill>
                  <a:schemeClr val="accent1">
                    <a:lumMod val="75000"/>
                  </a:schemeClr>
                </a:solidFill>
                <a:latin typeface="Calibri" panose="020F0502020204030204" pitchFamily="34" charset="0"/>
              </a:rPr>
              <a:t>Figure from CAISO 2013</a:t>
            </a:r>
          </a:p>
        </p:txBody>
      </p:sp>
      <p:sp>
        <p:nvSpPr>
          <p:cNvPr id="2" name="Rectangle 1" title="background color"/>
          <p:cNvSpPr/>
          <p:nvPr/>
        </p:nvSpPr>
        <p:spPr>
          <a:xfrm>
            <a:off x="7069668" y="1164137"/>
            <a:ext cx="1592021" cy="2789274"/>
          </a:xfrm>
          <a:prstGeom prst="rect">
            <a:avLst/>
          </a:prstGeom>
          <a:solidFill>
            <a:schemeClr val="accent2">
              <a:lumMod val="60000"/>
              <a:lumOff val="4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0" name="Rectangle 9" title="background color"/>
          <p:cNvSpPr/>
          <p:nvPr/>
        </p:nvSpPr>
        <p:spPr>
          <a:xfrm>
            <a:off x="5305648" y="1164666"/>
            <a:ext cx="1764020" cy="2789274"/>
          </a:xfrm>
          <a:prstGeom prst="rect">
            <a:avLst/>
          </a:prstGeom>
          <a:solidFill>
            <a:srgbClr val="92D05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9" name="Rectangle 8"/>
          <p:cNvSpPr/>
          <p:nvPr/>
        </p:nvSpPr>
        <p:spPr>
          <a:xfrm>
            <a:off x="243327" y="1370530"/>
            <a:ext cx="2423817" cy="2889662"/>
          </a:xfrm>
          <a:prstGeom prst="rect">
            <a:avLst/>
          </a:prstGeom>
        </p:spPr>
        <p:txBody>
          <a:bodyPr anchor="t"/>
          <a:lstStyle/>
          <a:p>
            <a:pPr>
              <a:spcAft>
                <a:spcPts val="600"/>
              </a:spcAft>
              <a:buSzPct val="70000"/>
            </a:pPr>
            <a:r>
              <a:rPr lang="en-US" sz="2800" b="1" dirty="0">
                <a:solidFill>
                  <a:schemeClr val="bg1"/>
                </a:solidFill>
                <a:latin typeface="Calibri" panose="020F0502020204030204" pitchFamily="34" charset="0"/>
              </a:rPr>
              <a:t>Pursued Energy Sector Solution:</a:t>
            </a:r>
          </a:p>
          <a:p>
            <a:pPr>
              <a:spcAft>
                <a:spcPts val="600"/>
              </a:spcAft>
              <a:buSzPct val="70000"/>
            </a:pPr>
            <a:r>
              <a:rPr lang="en-US" sz="2800" b="1" dirty="0">
                <a:solidFill>
                  <a:srgbClr val="0C4781"/>
                </a:solidFill>
                <a:latin typeface="Calibri" panose="020F0502020204030204" pitchFamily="34" charset="0"/>
              </a:rPr>
              <a:t>Energy Demand-Side Management</a:t>
            </a:r>
          </a:p>
          <a:p>
            <a:pPr>
              <a:spcAft>
                <a:spcPts val="1200"/>
              </a:spcAft>
              <a:buSzPct val="70000"/>
            </a:pPr>
            <a:endParaRPr lang="en-US" sz="2800" dirty="0">
              <a:solidFill>
                <a:schemeClr val="tx2"/>
              </a:solidFill>
              <a:latin typeface="Calibri" panose="020F0502020204030204" pitchFamily="34" charset="0"/>
            </a:endParaRPr>
          </a:p>
          <a:p>
            <a:pPr marL="800100" lvl="1" indent="-342900">
              <a:spcAft>
                <a:spcPts val="1200"/>
              </a:spcAft>
              <a:buSzPct val="70000"/>
              <a:buFont typeface="Century Gothic" panose="020B0502020202020204" pitchFamily="34" charset="0"/>
              <a:buChar char="►"/>
            </a:pPr>
            <a:endParaRPr lang="en-US" sz="2800" dirty="0">
              <a:solidFill>
                <a:schemeClr val="tx2"/>
              </a:solidFill>
              <a:latin typeface="Calibri" panose="020F0502020204030204" pitchFamily="34" charset="0"/>
            </a:endParaRPr>
          </a:p>
        </p:txBody>
      </p:sp>
      <p:cxnSp>
        <p:nvCxnSpPr>
          <p:cNvPr id="5" name="Straight Connector 4" title="background color">
            <a:extLst>
              <a:ext uri="{FF2B5EF4-FFF2-40B4-BE49-F238E27FC236}">
                <a16:creationId xmlns:a16="http://schemas.microsoft.com/office/drawing/2014/main" id="{AE0900C8-071C-B54E-8745-D0FABE1A6ED6}"/>
              </a:ext>
            </a:extLst>
          </p:cNvPr>
          <p:cNvCxnSpPr/>
          <p:nvPr/>
        </p:nvCxnSpPr>
        <p:spPr>
          <a:xfrm>
            <a:off x="184061" y="2748431"/>
            <a:ext cx="2312004" cy="0"/>
          </a:xfrm>
          <a:prstGeom prst="line">
            <a:avLst/>
          </a:prstGeom>
          <a:ln w="28575">
            <a:solidFill>
              <a:srgbClr val="1F497D"/>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5969907" y="4617839"/>
            <a:ext cx="7886700" cy="994172"/>
          </a:xfrm>
        </p:spPr>
        <p:txBody>
          <a:bodyPr>
            <a:normAutofit fontScale="90000"/>
          </a:bodyPr>
          <a:lstStyle/>
          <a:p>
            <a:pPr lvl="0" defTabSz="914400">
              <a:lnSpc>
                <a:spcPct val="100000"/>
              </a:lnSpc>
              <a:spcBef>
                <a:spcPts val="0"/>
              </a:spcBef>
            </a:pPr>
            <a:r>
              <a:rPr lang="en-US" sz="2800" b="1" dirty="0">
                <a:solidFill>
                  <a:schemeClr val="bg1"/>
                </a:solidFill>
                <a:latin typeface="Calibri" panose="020F0502020204030204"/>
                <a:ea typeface="+mn-ea"/>
                <a:cs typeface="Calibri" panose="020F0502020204030204" pitchFamily="34" charset="0"/>
              </a:rPr>
              <a:t>Shifting Energy Loads</a:t>
            </a:r>
            <a:r>
              <a:rPr lang="en-US" sz="2800" b="1" dirty="0">
                <a:solidFill>
                  <a:prstClr val="black"/>
                </a:solidFill>
                <a:latin typeface="Calibri" panose="020F0502020204030204"/>
                <a:ea typeface="+mn-ea"/>
                <a:cs typeface="Calibri" panose="020F0502020204030204" pitchFamily="34" charset="0"/>
              </a:rPr>
              <a:t/>
            </a:r>
            <a:br>
              <a:rPr lang="en-US" sz="2800" b="1" dirty="0">
                <a:solidFill>
                  <a:prstClr val="black"/>
                </a:solidFill>
                <a:latin typeface="Calibri" panose="020F0502020204030204"/>
                <a:ea typeface="+mn-ea"/>
                <a:cs typeface="Calibri" panose="020F0502020204030204" pitchFamily="34" charset="0"/>
              </a:rPr>
            </a:br>
            <a:endParaRPr lang="en-US" dirty="0"/>
          </a:p>
        </p:txBody>
      </p:sp>
    </p:spTree>
    <p:extLst>
      <p:ext uri="{BB962C8B-B14F-4D97-AF65-F5344CB8AC3E}">
        <p14:creationId xmlns:p14="http://schemas.microsoft.com/office/powerpoint/2010/main" val="1253957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title="background color"/>
          <p:cNvSpPr/>
          <p:nvPr/>
        </p:nvSpPr>
        <p:spPr>
          <a:xfrm>
            <a:off x="1" y="-930"/>
            <a:ext cx="9135908" cy="4725749"/>
          </a:xfrm>
          <a:prstGeom prst="rect">
            <a:avLst/>
          </a:prstGeom>
          <a:solidFill>
            <a:srgbClr val="F3F5F8"/>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7" name="Picture 6" descr="This project created a scada dashboard that allows water utilities to mintor both their energy use and tank levels, to move energy-intensive activities to times without demand charges." title="Project inf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728" y="9427"/>
            <a:ext cx="8394494" cy="4721902"/>
          </a:xfrm>
          <a:prstGeom prst="rect">
            <a:avLst/>
          </a:prstGeom>
        </p:spPr>
      </p:pic>
      <p:sp>
        <p:nvSpPr>
          <p:cNvPr id="2" name="Title 1"/>
          <p:cNvSpPr>
            <a:spLocks noGrp="1"/>
          </p:cNvSpPr>
          <p:nvPr>
            <p:ph type="title"/>
          </p:nvPr>
        </p:nvSpPr>
        <p:spPr>
          <a:xfrm>
            <a:off x="4678136" y="4646414"/>
            <a:ext cx="7886700" cy="994172"/>
          </a:xfrm>
        </p:spPr>
        <p:txBody>
          <a:bodyPr>
            <a:normAutofit fontScale="90000"/>
          </a:bodyPr>
          <a:lstStyle/>
          <a:p>
            <a:pPr lvl="0" defTabSz="914400">
              <a:lnSpc>
                <a:spcPct val="100000"/>
              </a:lnSpc>
              <a:spcBef>
                <a:spcPts val="0"/>
              </a:spcBef>
            </a:pPr>
            <a:r>
              <a:rPr lang="en-US" sz="2800" b="1" dirty="0">
                <a:solidFill>
                  <a:schemeClr val="bg1"/>
                </a:solidFill>
                <a:latin typeface="Calibri" panose="020F0502020204030204"/>
                <a:ea typeface="+mn-ea"/>
                <a:cs typeface="Calibri" panose="020F0502020204030204" pitchFamily="34" charset="0"/>
              </a:rPr>
              <a:t>Energy DMS: User Dashboard</a:t>
            </a:r>
            <a:br>
              <a:rPr lang="en-US" sz="2800" b="1" dirty="0">
                <a:solidFill>
                  <a:schemeClr val="bg1"/>
                </a:solidFill>
                <a:latin typeface="Calibri" panose="020F0502020204030204"/>
                <a:ea typeface="+mn-ea"/>
                <a:cs typeface="Calibri" panose="020F0502020204030204" pitchFamily="34" charset="0"/>
              </a:rPr>
            </a:br>
            <a:endParaRPr lang="en-US" dirty="0">
              <a:solidFill>
                <a:schemeClr val="bg1"/>
              </a:solidFill>
            </a:endParaRPr>
          </a:p>
        </p:txBody>
      </p:sp>
    </p:spTree>
    <p:extLst>
      <p:ext uri="{BB962C8B-B14F-4D97-AF65-F5344CB8AC3E}">
        <p14:creationId xmlns:p14="http://schemas.microsoft.com/office/powerpoint/2010/main" val="1296950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4D435D7-1146-EF43-835B-1D23E7BC0CBC}"/>
              </a:ext>
            </a:extLst>
          </p:cNvPr>
          <p:cNvSpPr txBox="1"/>
          <p:nvPr/>
        </p:nvSpPr>
        <p:spPr>
          <a:xfrm>
            <a:off x="0" y="4119582"/>
            <a:ext cx="9144000" cy="400110"/>
          </a:xfrm>
          <a:prstGeom prst="rect">
            <a:avLst/>
          </a:prstGeom>
          <a:noFill/>
        </p:spPr>
        <p:txBody>
          <a:bodyPr wrap="square" rtlCol="0">
            <a:spAutoFit/>
          </a:bodyPr>
          <a:lstStyle/>
          <a:p>
            <a:pPr algn="ctr"/>
            <a:r>
              <a:rPr lang="en-US" sz="2000" b="1" dirty="0">
                <a:solidFill>
                  <a:srgbClr val="3EA489"/>
                </a:solidFill>
                <a:latin typeface="Calibri" panose="020F0502020204030204" pitchFamily="34" charset="0"/>
                <a:cs typeface="Calibri" panose="020F0502020204030204" pitchFamily="34" charset="0"/>
              </a:rPr>
              <a:t>Total WWTP Energy Load ~3-5 MWH </a:t>
            </a:r>
          </a:p>
        </p:txBody>
      </p:sp>
      <p:pic>
        <p:nvPicPr>
          <p:cNvPr id="22" name="Picture 21" title="Photo of water treatment pond">
            <a:extLst>
              <a:ext uri="{FF2B5EF4-FFF2-40B4-BE49-F238E27FC236}">
                <a16:creationId xmlns:a16="http://schemas.microsoft.com/office/drawing/2014/main" id="{17EC7D58-1F0D-7E41-8A1A-B43E71C26F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5058" y="623807"/>
            <a:ext cx="6110252" cy="3458633"/>
          </a:xfrm>
          <a:prstGeom prst="rect">
            <a:avLst/>
          </a:prstGeom>
        </p:spPr>
      </p:pic>
      <p:pic>
        <p:nvPicPr>
          <p:cNvPr id="23" name="Picture 22" title="Photo of uv disinfectant area">
            <a:extLst>
              <a:ext uri="{FF2B5EF4-FFF2-40B4-BE49-F238E27FC236}">
                <a16:creationId xmlns:a16="http://schemas.microsoft.com/office/drawing/2014/main" id="{19005673-049E-464C-9970-3A2408C531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0" y="623808"/>
            <a:ext cx="6110251" cy="3458633"/>
          </a:xfrm>
          <a:prstGeom prst="rect">
            <a:avLst/>
          </a:prstGeom>
        </p:spPr>
      </p:pic>
      <p:sp>
        <p:nvSpPr>
          <p:cNvPr id="24" name="TextBox 23">
            <a:extLst>
              <a:ext uri="{FF2B5EF4-FFF2-40B4-BE49-F238E27FC236}">
                <a16:creationId xmlns:a16="http://schemas.microsoft.com/office/drawing/2014/main" id="{0AAC9BA1-6CF1-794F-AAE4-3EAEAA714407}"/>
              </a:ext>
            </a:extLst>
          </p:cNvPr>
          <p:cNvSpPr txBox="1"/>
          <p:nvPr/>
        </p:nvSpPr>
        <p:spPr>
          <a:xfrm>
            <a:off x="194733" y="783157"/>
            <a:ext cx="3726817" cy="461665"/>
          </a:xfrm>
          <a:prstGeom prst="rect">
            <a:avLst/>
          </a:prstGeom>
          <a:solidFill>
            <a:schemeClr val="bg1">
              <a:alpha val="64000"/>
            </a:schemeClr>
          </a:solidFill>
          <a:ln>
            <a:noFill/>
          </a:ln>
        </p:spPr>
        <p:txBody>
          <a:bodyPr wrap="square" rtlCol="0">
            <a:spAutoFit/>
          </a:bodyPr>
          <a:lstStyle/>
          <a:p>
            <a:r>
              <a:rPr lang="en-US" sz="2400" dirty="0"/>
              <a:t> </a:t>
            </a:r>
            <a:r>
              <a:rPr lang="en-US" sz="2400" dirty="0">
                <a:latin typeface="Proxima Nova Condensed Medium" panose="02000506030000020004" pitchFamily="2" charset="0"/>
              </a:rPr>
              <a:t>Water Treatment Pond</a:t>
            </a:r>
          </a:p>
        </p:txBody>
      </p:sp>
      <p:sp>
        <p:nvSpPr>
          <p:cNvPr id="25" name="TextBox 24">
            <a:extLst>
              <a:ext uri="{FF2B5EF4-FFF2-40B4-BE49-F238E27FC236}">
                <a16:creationId xmlns:a16="http://schemas.microsoft.com/office/drawing/2014/main" id="{F0F97F38-41EA-B34B-829A-288CB3465AF9}"/>
              </a:ext>
            </a:extLst>
          </p:cNvPr>
          <p:cNvSpPr txBox="1"/>
          <p:nvPr/>
        </p:nvSpPr>
        <p:spPr>
          <a:xfrm>
            <a:off x="6435644" y="783157"/>
            <a:ext cx="2328335" cy="461665"/>
          </a:xfrm>
          <a:prstGeom prst="rect">
            <a:avLst/>
          </a:prstGeom>
          <a:solidFill>
            <a:schemeClr val="bg1">
              <a:alpha val="64000"/>
            </a:schemeClr>
          </a:solidFill>
          <a:ln>
            <a:noFill/>
          </a:ln>
        </p:spPr>
        <p:txBody>
          <a:bodyPr wrap="square" rtlCol="0">
            <a:spAutoFit/>
          </a:bodyPr>
          <a:lstStyle/>
          <a:p>
            <a:pPr algn="r"/>
            <a:r>
              <a:rPr lang="en-US" sz="2400" dirty="0">
                <a:latin typeface="Proxima Nova Condensed Medium" panose="02000506030000020004" pitchFamily="2" charset="0"/>
              </a:rPr>
              <a:t>UV Disinfection</a:t>
            </a:r>
          </a:p>
        </p:txBody>
      </p:sp>
      <p:sp>
        <p:nvSpPr>
          <p:cNvPr id="2" name="Title 1"/>
          <p:cNvSpPr>
            <a:spLocks noGrp="1"/>
          </p:cNvSpPr>
          <p:nvPr>
            <p:ph type="title"/>
          </p:nvPr>
        </p:nvSpPr>
        <p:spPr>
          <a:xfrm>
            <a:off x="3656461" y="4646414"/>
            <a:ext cx="7886700" cy="994172"/>
          </a:xfrm>
        </p:spPr>
        <p:txBody>
          <a:bodyPr>
            <a:normAutofit fontScale="90000"/>
          </a:bodyPr>
          <a:lstStyle/>
          <a:p>
            <a:pPr lvl="0" defTabSz="914400">
              <a:lnSpc>
                <a:spcPct val="100000"/>
              </a:lnSpc>
              <a:spcBef>
                <a:spcPts val="0"/>
              </a:spcBef>
            </a:pPr>
            <a:r>
              <a:rPr lang="en-US" sz="2800" b="1" dirty="0">
                <a:solidFill>
                  <a:schemeClr val="bg1"/>
                </a:solidFill>
                <a:latin typeface="Calibri" panose="020F0502020204030204"/>
                <a:ea typeface="+mn-ea"/>
                <a:cs typeface="Calibri" panose="020F0502020204030204" pitchFamily="34" charset="0"/>
              </a:rPr>
              <a:t>Wastewater Sector: </a:t>
            </a:r>
            <a:r>
              <a:rPr lang="en-US" sz="2800" dirty="0" err="1" smtClean="0">
                <a:solidFill>
                  <a:schemeClr val="bg1"/>
                </a:solidFill>
                <a:latin typeface="Calibri" panose="020F0502020204030204"/>
                <a:ea typeface="+mn-ea"/>
                <a:cs typeface="Calibri" panose="020F0502020204030204" pitchFamily="34" charset="0"/>
              </a:rPr>
              <a:t>Microgrid</a:t>
            </a:r>
            <a:r>
              <a:rPr lang="en-US" sz="2800" dirty="0" smtClean="0">
                <a:solidFill>
                  <a:schemeClr val="bg1"/>
                </a:solidFill>
                <a:latin typeface="Calibri" panose="020F0502020204030204"/>
                <a:ea typeface="+mn-ea"/>
                <a:cs typeface="Calibri" panose="020F0502020204030204" pitchFamily="34" charset="0"/>
              </a:rPr>
              <a:t> </a:t>
            </a:r>
            <a:r>
              <a:rPr lang="en-US" sz="2800" dirty="0">
                <a:solidFill>
                  <a:schemeClr val="bg1"/>
                </a:solidFill>
                <a:latin typeface="Calibri" panose="020F0502020204030204"/>
                <a:ea typeface="+mn-ea"/>
                <a:cs typeface="Calibri" panose="020F0502020204030204" pitchFamily="34" charset="0"/>
              </a:rPr>
              <a:t>Potential</a:t>
            </a:r>
            <a:r>
              <a:rPr lang="en-US" sz="2800" dirty="0">
                <a:solidFill>
                  <a:prstClr val="black"/>
                </a:solidFill>
                <a:latin typeface="Calibri" panose="020F0502020204030204"/>
                <a:ea typeface="+mn-ea"/>
                <a:cs typeface="Calibri" panose="020F0502020204030204" pitchFamily="34" charset="0"/>
              </a:rPr>
              <a:t/>
            </a:r>
            <a:br>
              <a:rPr lang="en-US" sz="2800" dirty="0">
                <a:solidFill>
                  <a:prstClr val="black"/>
                </a:solidFill>
                <a:latin typeface="Calibri" panose="020F0502020204030204"/>
                <a:ea typeface="+mn-ea"/>
                <a:cs typeface="Calibri" panose="020F0502020204030204" pitchFamily="34" charset="0"/>
              </a:rPr>
            </a:br>
            <a:endParaRPr lang="en-US" dirty="0"/>
          </a:p>
        </p:txBody>
      </p:sp>
    </p:spTree>
    <p:extLst>
      <p:ext uri="{BB962C8B-B14F-4D97-AF65-F5344CB8AC3E}">
        <p14:creationId xmlns:p14="http://schemas.microsoft.com/office/powerpoint/2010/main" val="32793691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descr="There are three main options for utilities to change their demand times." title="Modifying operations">
            <a:extLst>
              <a:ext uri="{FF2B5EF4-FFF2-40B4-BE49-F238E27FC236}">
                <a16:creationId xmlns:a16="http://schemas.microsoft.com/office/drawing/2014/main" id="{7B5C2828-0A35-614A-8781-180730A51022}"/>
              </a:ext>
            </a:extLst>
          </p:cNvPr>
          <p:cNvGrpSpPr/>
          <p:nvPr/>
        </p:nvGrpSpPr>
        <p:grpSpPr>
          <a:xfrm>
            <a:off x="-271963" y="3666778"/>
            <a:ext cx="9402164" cy="718814"/>
            <a:chOff x="-258164" y="373566"/>
            <a:chExt cx="9402164" cy="718814"/>
          </a:xfrm>
        </p:grpSpPr>
        <p:sp>
          <p:nvSpPr>
            <p:cNvPr id="7" name="TextBox 6">
              <a:extLst>
                <a:ext uri="{FF2B5EF4-FFF2-40B4-BE49-F238E27FC236}">
                  <a16:creationId xmlns:a16="http://schemas.microsoft.com/office/drawing/2014/main" id="{5C4D2924-B36C-5B49-B38B-22C1EFC0328A}"/>
                </a:ext>
              </a:extLst>
            </p:cNvPr>
            <p:cNvSpPr txBox="1"/>
            <p:nvPr/>
          </p:nvSpPr>
          <p:spPr>
            <a:xfrm>
              <a:off x="3042277" y="373566"/>
              <a:ext cx="2986213" cy="707886"/>
            </a:xfrm>
            <a:prstGeom prst="rect">
              <a:avLst/>
            </a:prstGeom>
            <a:noFill/>
          </p:spPr>
          <p:txBody>
            <a:bodyPr wrap="square" rtlCol="0">
              <a:spAutoFit/>
            </a:bodyPr>
            <a:lstStyle/>
            <a:p>
              <a:pPr algn="ctr"/>
              <a:r>
                <a:rPr lang="en-US" sz="2000" b="1" dirty="0">
                  <a:solidFill>
                    <a:srgbClr val="3EA489"/>
                  </a:solidFill>
                  <a:latin typeface="Calibri" panose="020F0502020204030204" pitchFamily="34" charset="0"/>
                  <a:cs typeface="Calibri" panose="020F0502020204030204" pitchFamily="34" charset="0"/>
                </a:rPr>
                <a:t>~O.5 MWH LS </a:t>
              </a:r>
            </a:p>
            <a:p>
              <a:pPr algn="ctr"/>
              <a:r>
                <a:rPr lang="en-US" sz="2000" b="1" dirty="0">
                  <a:solidFill>
                    <a:srgbClr val="3EA489"/>
                  </a:solidFill>
                  <a:latin typeface="Calibri" panose="020F0502020204030204" pitchFamily="34" charset="0"/>
                  <a:cs typeface="Calibri" panose="020F0502020204030204" pitchFamily="34" charset="0"/>
                </a:rPr>
                <a:t>Capability</a:t>
              </a:r>
            </a:p>
          </p:txBody>
        </p:sp>
        <p:sp>
          <p:nvSpPr>
            <p:cNvPr id="8" name="TextBox 7">
              <a:extLst>
                <a:ext uri="{FF2B5EF4-FFF2-40B4-BE49-F238E27FC236}">
                  <a16:creationId xmlns:a16="http://schemas.microsoft.com/office/drawing/2014/main" id="{AA41F88F-23AC-994B-9C8F-8C07C7025A74}"/>
                </a:ext>
              </a:extLst>
            </p:cNvPr>
            <p:cNvSpPr txBox="1"/>
            <p:nvPr/>
          </p:nvSpPr>
          <p:spPr>
            <a:xfrm>
              <a:off x="6609226" y="527454"/>
              <a:ext cx="2534774" cy="400110"/>
            </a:xfrm>
            <a:prstGeom prst="rect">
              <a:avLst/>
            </a:prstGeom>
            <a:noFill/>
          </p:spPr>
          <p:txBody>
            <a:bodyPr wrap="square" rtlCol="0">
              <a:spAutoFit/>
            </a:bodyPr>
            <a:lstStyle>
              <a:defPPr>
                <a:defRPr lang="en-US"/>
              </a:defPPr>
              <a:lvl1pPr algn="ctr">
                <a:defRPr sz="2000">
                  <a:solidFill>
                    <a:srgbClr val="FF9900"/>
                  </a:solidFill>
                  <a:latin typeface="Proxima Nova Condensed Medium" panose="02000506030000020004" pitchFamily="2" charset="0"/>
                </a:defRPr>
              </a:lvl1pPr>
            </a:lstStyle>
            <a:p>
              <a:r>
                <a:rPr lang="en-US" b="1" dirty="0">
                  <a:solidFill>
                    <a:srgbClr val="3EA489"/>
                  </a:solidFill>
                  <a:latin typeface="Calibri" panose="020F0502020204030204" pitchFamily="34" charset="0"/>
                  <a:cs typeface="Calibri" panose="020F0502020204030204" pitchFamily="34" charset="0"/>
                </a:rPr>
                <a:t>Stabilizes Load</a:t>
              </a:r>
            </a:p>
          </p:txBody>
        </p:sp>
        <p:sp>
          <p:nvSpPr>
            <p:cNvPr id="9" name="TextBox 8">
              <a:extLst>
                <a:ext uri="{FF2B5EF4-FFF2-40B4-BE49-F238E27FC236}">
                  <a16:creationId xmlns:a16="http://schemas.microsoft.com/office/drawing/2014/main" id="{BAEC3CED-28AE-1B4F-B37C-C873FE578738}"/>
                </a:ext>
              </a:extLst>
            </p:cNvPr>
            <p:cNvSpPr txBox="1"/>
            <p:nvPr/>
          </p:nvSpPr>
          <p:spPr>
            <a:xfrm>
              <a:off x="-258164" y="384494"/>
              <a:ext cx="2989096" cy="707886"/>
            </a:xfrm>
            <a:prstGeom prst="rect">
              <a:avLst/>
            </a:prstGeom>
            <a:noFill/>
          </p:spPr>
          <p:txBody>
            <a:bodyPr wrap="square" rtlCol="0">
              <a:spAutoFit/>
            </a:bodyPr>
            <a:lstStyle/>
            <a:p>
              <a:pPr algn="ctr"/>
              <a:r>
                <a:rPr lang="en-US" sz="2000" b="1" dirty="0">
                  <a:solidFill>
                    <a:srgbClr val="3EA489"/>
                  </a:solidFill>
                  <a:latin typeface="Calibri" panose="020F0502020204030204" pitchFamily="34" charset="0"/>
                  <a:cs typeface="Calibri" panose="020F0502020204030204" pitchFamily="34" charset="0"/>
                </a:rPr>
                <a:t>~1-2 MWH LS </a:t>
              </a:r>
            </a:p>
            <a:p>
              <a:pPr algn="ctr"/>
              <a:r>
                <a:rPr lang="en-US" sz="2000" b="1" dirty="0">
                  <a:solidFill>
                    <a:srgbClr val="3EA489"/>
                  </a:solidFill>
                  <a:latin typeface="Calibri" panose="020F0502020204030204" pitchFamily="34" charset="0"/>
                  <a:cs typeface="Calibri" panose="020F0502020204030204" pitchFamily="34" charset="0"/>
                </a:rPr>
                <a:t>Capability</a:t>
              </a:r>
            </a:p>
          </p:txBody>
        </p:sp>
      </p:grpSp>
      <p:grpSp>
        <p:nvGrpSpPr>
          <p:cNvPr id="14" name="Group 13" title="Photo of Flow Equalization Basin">
            <a:extLst>
              <a:ext uri="{FF2B5EF4-FFF2-40B4-BE49-F238E27FC236}">
                <a16:creationId xmlns:a16="http://schemas.microsoft.com/office/drawing/2014/main" id="{F385F44C-4B07-6C42-AE57-33B407A37490}"/>
              </a:ext>
            </a:extLst>
          </p:cNvPr>
          <p:cNvGrpSpPr/>
          <p:nvPr/>
        </p:nvGrpSpPr>
        <p:grpSpPr>
          <a:xfrm>
            <a:off x="-190501" y="449563"/>
            <a:ext cx="9525001" cy="3178395"/>
            <a:chOff x="-258164" y="1096835"/>
            <a:chExt cx="9525001" cy="3178395"/>
          </a:xfrm>
        </p:grpSpPr>
        <p:grpSp>
          <p:nvGrpSpPr>
            <p:cNvPr id="2" name="Group 1">
              <a:extLst>
                <a:ext uri="{FF2B5EF4-FFF2-40B4-BE49-F238E27FC236}">
                  <a16:creationId xmlns:a16="http://schemas.microsoft.com/office/drawing/2014/main" id="{5B793526-A006-934E-920B-EB9F97065667}"/>
                </a:ext>
              </a:extLst>
            </p:cNvPr>
            <p:cNvGrpSpPr/>
            <p:nvPr/>
          </p:nvGrpSpPr>
          <p:grpSpPr>
            <a:xfrm>
              <a:off x="-258164" y="1096835"/>
              <a:ext cx="9525001" cy="3178395"/>
              <a:chOff x="-251919" y="1077891"/>
              <a:chExt cx="9525001" cy="3178395"/>
            </a:xfrm>
          </p:grpSpPr>
          <p:pic>
            <p:nvPicPr>
              <p:cNvPr id="3" name="Picture 2" title="Photo of Vey Large battery">
                <a:extLst>
                  <a:ext uri="{FF2B5EF4-FFF2-40B4-BE49-F238E27FC236}">
                    <a16:creationId xmlns:a16="http://schemas.microsoft.com/office/drawing/2014/main" id="{D230ED4B-22DB-9E40-8EE0-E452ABBFA92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453" r="26492"/>
              <a:stretch/>
            </p:blipFill>
            <p:spPr>
              <a:xfrm>
                <a:off x="5855506" y="1077891"/>
                <a:ext cx="3417576" cy="3168388"/>
              </a:xfrm>
              <a:prstGeom prst="rect">
                <a:avLst/>
              </a:prstGeom>
            </p:spPr>
          </p:pic>
          <p:pic>
            <p:nvPicPr>
              <p:cNvPr id="4" name="Picture 3" title="Photo of flo equalization basin">
                <a:extLst>
                  <a:ext uri="{FF2B5EF4-FFF2-40B4-BE49-F238E27FC236}">
                    <a16:creationId xmlns:a16="http://schemas.microsoft.com/office/drawing/2014/main" id="{FD8A9C3D-8E13-CE47-AC45-C5B748C341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275" r="17494"/>
              <a:stretch/>
            </p:blipFill>
            <p:spPr>
              <a:xfrm>
                <a:off x="-251919" y="1087899"/>
                <a:ext cx="3780697" cy="3168387"/>
              </a:xfrm>
              <a:prstGeom prst="rect">
                <a:avLst/>
              </a:prstGeom>
            </p:spPr>
          </p:pic>
          <p:pic>
            <p:nvPicPr>
              <p:cNvPr id="5" name="Picture 4" title="photo of large battery">
                <a:extLst>
                  <a:ext uri="{FF2B5EF4-FFF2-40B4-BE49-F238E27FC236}">
                    <a16:creationId xmlns:a16="http://schemas.microsoft.com/office/drawing/2014/main" id="{20192F0B-1614-D74B-B9CC-4F7C29B1A94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801" r="7904"/>
              <a:stretch/>
            </p:blipFill>
            <p:spPr>
              <a:xfrm>
                <a:off x="2660615" y="1086059"/>
                <a:ext cx="3822770" cy="3168387"/>
              </a:xfrm>
              <a:prstGeom prst="rect">
                <a:avLst/>
              </a:prstGeom>
              <a:ln w="57150">
                <a:solidFill>
                  <a:schemeClr val="bg1"/>
                </a:solidFill>
              </a:ln>
            </p:spPr>
          </p:pic>
        </p:grpSp>
        <p:sp>
          <p:nvSpPr>
            <p:cNvPr id="10" name="TextBox 9">
              <a:extLst>
                <a:ext uri="{FF2B5EF4-FFF2-40B4-BE49-F238E27FC236}">
                  <a16:creationId xmlns:a16="http://schemas.microsoft.com/office/drawing/2014/main" id="{D78FE9E3-F3A1-8E4F-9847-49467838B183}"/>
                </a:ext>
              </a:extLst>
            </p:cNvPr>
            <p:cNvSpPr txBox="1"/>
            <p:nvPr/>
          </p:nvSpPr>
          <p:spPr>
            <a:xfrm>
              <a:off x="-84267" y="1223400"/>
              <a:ext cx="2404533" cy="830997"/>
            </a:xfrm>
            <a:prstGeom prst="rect">
              <a:avLst/>
            </a:prstGeom>
            <a:solidFill>
              <a:schemeClr val="bg1">
                <a:alpha val="64000"/>
              </a:schemeClr>
            </a:solidFill>
            <a:ln>
              <a:noFill/>
            </a:ln>
          </p:spPr>
          <p:txBody>
            <a:bodyPr wrap="square" rtlCol="0">
              <a:spAutoFit/>
            </a:bodyPr>
            <a:lstStyle/>
            <a:p>
              <a:r>
                <a:rPr lang="en-US" sz="2400" dirty="0">
                  <a:latin typeface="Proxima Nova Condensed Medium" panose="02000506030000020004" pitchFamily="2" charset="0"/>
                </a:rPr>
                <a:t>Flow Equalization Basins</a:t>
              </a:r>
            </a:p>
          </p:txBody>
        </p:sp>
        <p:sp>
          <p:nvSpPr>
            <p:cNvPr id="11" name="TextBox 10">
              <a:extLst>
                <a:ext uri="{FF2B5EF4-FFF2-40B4-BE49-F238E27FC236}">
                  <a16:creationId xmlns:a16="http://schemas.microsoft.com/office/drawing/2014/main" id="{0B7B0CD1-26C0-3747-AAB8-D960B722B9E8}"/>
                </a:ext>
              </a:extLst>
            </p:cNvPr>
            <p:cNvSpPr txBox="1"/>
            <p:nvPr/>
          </p:nvSpPr>
          <p:spPr>
            <a:xfrm>
              <a:off x="3444727" y="1223400"/>
              <a:ext cx="2404533" cy="461665"/>
            </a:xfrm>
            <a:prstGeom prst="rect">
              <a:avLst/>
            </a:prstGeom>
            <a:solidFill>
              <a:schemeClr val="bg1">
                <a:alpha val="64000"/>
              </a:schemeClr>
            </a:solidFill>
            <a:ln>
              <a:noFill/>
            </a:ln>
          </p:spPr>
          <p:txBody>
            <a:bodyPr wrap="square" rtlCol="0">
              <a:spAutoFit/>
            </a:bodyPr>
            <a:lstStyle/>
            <a:p>
              <a:pPr algn="ctr"/>
              <a:r>
                <a:rPr lang="en-US" sz="2400" dirty="0"/>
                <a:t> </a:t>
              </a:r>
              <a:r>
                <a:rPr lang="en-US" sz="2400" dirty="0">
                  <a:latin typeface="Proxima Nova Condensed Medium" panose="02000506030000020004" pitchFamily="2" charset="0"/>
                </a:rPr>
                <a:t>Batteries</a:t>
              </a:r>
            </a:p>
          </p:txBody>
        </p:sp>
        <p:sp>
          <p:nvSpPr>
            <p:cNvPr id="12" name="TextBox 11">
              <a:extLst>
                <a:ext uri="{FF2B5EF4-FFF2-40B4-BE49-F238E27FC236}">
                  <a16:creationId xmlns:a16="http://schemas.microsoft.com/office/drawing/2014/main" id="{2DE7E9B9-222C-F14C-AABF-ECD6AF26C3E4}"/>
                </a:ext>
              </a:extLst>
            </p:cNvPr>
            <p:cNvSpPr txBox="1"/>
            <p:nvPr/>
          </p:nvSpPr>
          <p:spPr>
            <a:xfrm>
              <a:off x="6639618" y="1223399"/>
              <a:ext cx="2404533" cy="830997"/>
            </a:xfrm>
            <a:prstGeom prst="rect">
              <a:avLst/>
            </a:prstGeom>
            <a:solidFill>
              <a:schemeClr val="bg1">
                <a:alpha val="64000"/>
              </a:schemeClr>
            </a:solidFill>
            <a:ln>
              <a:noFill/>
            </a:ln>
          </p:spPr>
          <p:txBody>
            <a:bodyPr wrap="square" rtlCol="0">
              <a:spAutoFit/>
            </a:bodyPr>
            <a:lstStyle/>
            <a:p>
              <a:pPr algn="r"/>
              <a:r>
                <a:rPr lang="en-US" sz="2400" dirty="0"/>
                <a:t> </a:t>
              </a:r>
              <a:r>
                <a:rPr lang="en-US" sz="2400" dirty="0">
                  <a:latin typeface="Proxima Nova Condensed Medium" panose="02000506030000020004" pitchFamily="2" charset="0"/>
                </a:rPr>
                <a:t>Combined Heat &amp; Power</a:t>
              </a:r>
            </a:p>
          </p:txBody>
        </p:sp>
      </p:grpSp>
      <p:sp>
        <p:nvSpPr>
          <p:cNvPr id="15" name="Title 14"/>
          <p:cNvSpPr>
            <a:spLocks noGrp="1"/>
          </p:cNvSpPr>
          <p:nvPr>
            <p:ph type="title"/>
          </p:nvPr>
        </p:nvSpPr>
        <p:spPr>
          <a:xfrm>
            <a:off x="3342822" y="4646414"/>
            <a:ext cx="7886700" cy="994172"/>
          </a:xfrm>
        </p:spPr>
        <p:txBody>
          <a:bodyPr>
            <a:normAutofit fontScale="90000"/>
          </a:bodyPr>
          <a:lstStyle/>
          <a:p>
            <a:pPr lvl="0" defTabSz="914400">
              <a:lnSpc>
                <a:spcPct val="100000"/>
              </a:lnSpc>
              <a:spcBef>
                <a:spcPts val="0"/>
              </a:spcBef>
            </a:pPr>
            <a:r>
              <a:rPr lang="en-US" sz="2800" b="1" dirty="0">
                <a:solidFill>
                  <a:schemeClr val="bg1"/>
                </a:solidFill>
                <a:latin typeface="Calibri" panose="020F0502020204030204"/>
                <a:ea typeface="+mn-ea"/>
                <a:cs typeface="Calibri" panose="020F0502020204030204" pitchFamily="34" charset="0"/>
              </a:rPr>
              <a:t>Wastewater Sector: </a:t>
            </a:r>
            <a:r>
              <a:rPr lang="en-US" sz="2800" dirty="0">
                <a:solidFill>
                  <a:schemeClr val="bg1"/>
                </a:solidFill>
                <a:latin typeface="Calibri" panose="020F0502020204030204"/>
                <a:ea typeface="+mn-ea"/>
                <a:cs typeface="Calibri" panose="020F0502020204030204" pitchFamily="34" charset="0"/>
              </a:rPr>
              <a:t>Modifying Operations </a:t>
            </a:r>
            <a:br>
              <a:rPr lang="en-US" sz="2800" dirty="0">
                <a:solidFill>
                  <a:schemeClr val="bg1"/>
                </a:solidFill>
                <a:latin typeface="Calibri" panose="020F0502020204030204"/>
                <a:ea typeface="+mn-ea"/>
                <a:cs typeface="Calibri" panose="020F0502020204030204" pitchFamily="34" charset="0"/>
              </a:rPr>
            </a:br>
            <a:endParaRPr lang="en-US" dirty="0">
              <a:solidFill>
                <a:schemeClr val="bg1"/>
              </a:solidFill>
            </a:endParaRPr>
          </a:p>
        </p:txBody>
      </p:sp>
    </p:spTree>
    <p:extLst>
      <p:ext uri="{BB962C8B-B14F-4D97-AF65-F5344CB8AC3E}">
        <p14:creationId xmlns:p14="http://schemas.microsoft.com/office/powerpoint/2010/main" val="3459041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title="Background color">
            <a:extLst>
              <a:ext uri="{FF2B5EF4-FFF2-40B4-BE49-F238E27FC236}">
                <a16:creationId xmlns:a16="http://schemas.microsoft.com/office/drawing/2014/main" id="{E83053B4-6E7A-FF4D-8A7C-83F3CD3F0313}"/>
              </a:ext>
            </a:extLst>
          </p:cNvPr>
          <p:cNvSpPr/>
          <p:nvPr/>
        </p:nvSpPr>
        <p:spPr>
          <a:xfrm>
            <a:off x="1" y="0"/>
            <a:ext cx="1115568" cy="4672931"/>
          </a:xfrm>
          <a:prstGeom prst="rect">
            <a:avLst/>
          </a:prstGeom>
          <a:solidFill>
            <a:srgbClr val="47A6B3">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56C7CB"/>
              </a:solidFill>
            </a:endParaRPr>
          </a:p>
        </p:txBody>
      </p:sp>
      <p:sp>
        <p:nvSpPr>
          <p:cNvPr id="13" name="Rectangle 12" title="unused rectangle"/>
          <p:cNvSpPr/>
          <p:nvPr/>
        </p:nvSpPr>
        <p:spPr>
          <a:xfrm>
            <a:off x="184061" y="1197499"/>
            <a:ext cx="2542350" cy="2029235"/>
          </a:xfrm>
          <a:prstGeom prst="rect">
            <a:avLst/>
          </a:prstGeom>
        </p:spPr>
        <p:txBody>
          <a:bodyPr anchor="t"/>
          <a:lstStyle/>
          <a:p>
            <a:pPr>
              <a:spcAft>
                <a:spcPts val="1200"/>
              </a:spcAft>
              <a:buSzPct val="70000"/>
            </a:pPr>
            <a:endParaRPr lang="en-US" dirty="0">
              <a:solidFill>
                <a:schemeClr val="tx2"/>
              </a:solidFill>
              <a:latin typeface="Calibri" panose="020F0502020204030204" pitchFamily="34" charset="0"/>
            </a:endParaRPr>
          </a:p>
          <a:p>
            <a:pPr marL="800100" lvl="1" indent="-342900">
              <a:spcAft>
                <a:spcPts val="1200"/>
              </a:spcAft>
              <a:buSzPct val="70000"/>
              <a:buFont typeface="Century Gothic" panose="020B0502020202020204" pitchFamily="34" charset="0"/>
              <a:buChar char="►"/>
            </a:pPr>
            <a:endParaRPr lang="en-US" dirty="0">
              <a:solidFill>
                <a:schemeClr val="tx2"/>
              </a:solidFill>
              <a:latin typeface="Calibri" panose="020F0502020204030204" pitchFamily="34" charset="0"/>
            </a:endParaRPr>
          </a:p>
        </p:txBody>
      </p:sp>
      <p:sp>
        <p:nvSpPr>
          <p:cNvPr id="11" name="Title 13" title="unused rectangle">
            <a:extLst>
              <a:ext uri="{FF2B5EF4-FFF2-40B4-BE49-F238E27FC236}">
                <a16:creationId xmlns:a16="http://schemas.microsoft.com/office/drawing/2014/main" id="{13AB99DF-A181-0B4C-A61F-FA1B2B4A2894}"/>
              </a:ext>
            </a:extLst>
          </p:cNvPr>
          <p:cNvSpPr txBox="1">
            <a:spLocks/>
          </p:cNvSpPr>
          <p:nvPr/>
        </p:nvSpPr>
        <p:spPr>
          <a:xfrm>
            <a:off x="887663" y="4721902"/>
            <a:ext cx="7971524" cy="421598"/>
          </a:xfrm>
          <a:prstGeom prst="rect">
            <a:avLst/>
          </a:prstGeom>
        </p:spPr>
        <p:txBody>
          <a:bodyPr vert="horz" lIns="91440" tIns="45720" rIns="91440" bIns="45720" rtlCol="0" anchor="ctr">
            <a:noAutofit/>
          </a:bodyPr>
          <a:lstStyle>
            <a:lvl1pPr algn="r" defTabSz="914400" rtl="0" eaLnBrk="1" latinLnBrk="0" hangingPunct="1">
              <a:spcBef>
                <a:spcPct val="0"/>
              </a:spcBef>
              <a:buNone/>
              <a:defRPr sz="3200" b="0" i="0" kern="1200">
                <a:solidFill>
                  <a:schemeClr val="bg1"/>
                </a:solidFill>
                <a:latin typeface="Calibri" panose="020F0502020204030204" pitchFamily="34" charset="0"/>
                <a:ea typeface="+mj-ea"/>
                <a:cs typeface="+mj-cs"/>
              </a:defRPr>
            </a:lvl1pPr>
          </a:lstStyle>
          <a:p>
            <a:endParaRPr lang="en-US" sz="2800" b="1" dirty="0">
              <a:cs typeface="Calibri" panose="020F0502020204030204" pitchFamily="34" charset="0"/>
            </a:endParaRPr>
          </a:p>
        </p:txBody>
      </p:sp>
      <p:pic>
        <p:nvPicPr>
          <p:cNvPr id="6" name="Picture 5" descr="Baseline load is flat throughout the day. By ramping up CHP production during peak demand, net load drops during time of most expensive electricity." title="Graph of energy use">
            <a:extLst>
              <a:ext uri="{FF2B5EF4-FFF2-40B4-BE49-F238E27FC236}">
                <a16:creationId xmlns:a16="http://schemas.microsoft.com/office/drawing/2014/main" id="{9C46A8DD-5964-4C45-B1DC-A5F62FD8DDE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035" b="13989"/>
          <a:stretch/>
        </p:blipFill>
        <p:spPr>
          <a:xfrm>
            <a:off x="2569464" y="-61356"/>
            <a:ext cx="6518491" cy="4728394"/>
          </a:xfrm>
          <a:prstGeom prst="rect">
            <a:avLst/>
          </a:prstGeom>
        </p:spPr>
      </p:pic>
      <p:grpSp>
        <p:nvGrpSpPr>
          <p:cNvPr id="19" name="Group 18" title="legend for chart">
            <a:extLst>
              <a:ext uri="{FF2B5EF4-FFF2-40B4-BE49-F238E27FC236}">
                <a16:creationId xmlns:a16="http://schemas.microsoft.com/office/drawing/2014/main" id="{9AC91ED5-F2E1-3E4D-BD36-22B761EE606D}"/>
              </a:ext>
            </a:extLst>
          </p:cNvPr>
          <p:cNvGrpSpPr/>
          <p:nvPr/>
        </p:nvGrpSpPr>
        <p:grpSpPr>
          <a:xfrm>
            <a:off x="56045" y="2571750"/>
            <a:ext cx="2314004" cy="1754585"/>
            <a:chOff x="802678" y="2589690"/>
            <a:chExt cx="1759166" cy="1333881"/>
          </a:xfrm>
        </p:grpSpPr>
        <p:pic>
          <p:nvPicPr>
            <p:cNvPr id="16" name="Picture 15" descr="same as title" title="legend for chart">
              <a:extLst>
                <a:ext uri="{FF2B5EF4-FFF2-40B4-BE49-F238E27FC236}">
                  <a16:creationId xmlns:a16="http://schemas.microsoft.com/office/drawing/2014/main" id="{AABA0C53-CEE0-8B4E-980C-59FB386E7D9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979" t="87350" r="61688"/>
            <a:stretch/>
          </p:blipFill>
          <p:spPr>
            <a:xfrm>
              <a:off x="802678" y="2589690"/>
              <a:ext cx="1719072" cy="578358"/>
            </a:xfrm>
            <a:prstGeom prst="rect">
              <a:avLst/>
            </a:prstGeom>
          </p:spPr>
        </p:pic>
        <p:grpSp>
          <p:nvGrpSpPr>
            <p:cNvPr id="17" name="Group 16">
              <a:extLst>
                <a:ext uri="{FF2B5EF4-FFF2-40B4-BE49-F238E27FC236}">
                  <a16:creationId xmlns:a16="http://schemas.microsoft.com/office/drawing/2014/main" id="{35403430-4F9D-4A43-A14F-68AFEB36B976}"/>
                </a:ext>
              </a:extLst>
            </p:cNvPr>
            <p:cNvGrpSpPr/>
            <p:nvPr/>
          </p:nvGrpSpPr>
          <p:grpSpPr>
            <a:xfrm>
              <a:off x="805015" y="3168048"/>
              <a:ext cx="1756829" cy="755523"/>
              <a:chOff x="805015" y="3168048"/>
              <a:chExt cx="1756829" cy="755523"/>
            </a:xfrm>
          </p:grpSpPr>
          <p:pic>
            <p:nvPicPr>
              <p:cNvPr id="15" name="Picture 14" descr="same as title" title="legend for chart">
                <a:extLst>
                  <a:ext uri="{FF2B5EF4-FFF2-40B4-BE49-F238E27FC236}">
                    <a16:creationId xmlns:a16="http://schemas.microsoft.com/office/drawing/2014/main" id="{75F762A4-0753-8F40-8D6E-6A11D24FFC3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311" t="87350" r="31522"/>
              <a:stretch/>
            </p:blipFill>
            <p:spPr>
              <a:xfrm>
                <a:off x="805015" y="3168048"/>
                <a:ext cx="1709929" cy="578358"/>
              </a:xfrm>
              <a:prstGeom prst="rect">
                <a:avLst/>
              </a:prstGeom>
            </p:spPr>
          </p:pic>
          <p:pic>
            <p:nvPicPr>
              <p:cNvPr id="14" name="Picture 13" descr="same as title" title="legend for chart">
                <a:extLst>
                  <a:ext uri="{FF2B5EF4-FFF2-40B4-BE49-F238E27FC236}">
                    <a16:creationId xmlns:a16="http://schemas.microsoft.com/office/drawing/2014/main" id="{2DF6382F-79C3-A14C-B00A-AE935184C43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978" t="91950" b="3850"/>
              <a:stretch/>
            </p:blipFill>
            <p:spPr>
              <a:xfrm>
                <a:off x="805015" y="3731547"/>
                <a:ext cx="1756829" cy="192024"/>
              </a:xfrm>
              <a:prstGeom prst="rect">
                <a:avLst/>
              </a:prstGeom>
            </p:spPr>
          </p:pic>
        </p:grpSp>
      </p:grpSp>
      <p:sp>
        <p:nvSpPr>
          <p:cNvPr id="2" name="Title 1"/>
          <p:cNvSpPr>
            <a:spLocks noGrp="1"/>
          </p:cNvSpPr>
          <p:nvPr>
            <p:ph type="title"/>
          </p:nvPr>
        </p:nvSpPr>
        <p:spPr>
          <a:xfrm>
            <a:off x="5592536" y="4682266"/>
            <a:ext cx="7886700" cy="994172"/>
          </a:xfrm>
        </p:spPr>
        <p:txBody>
          <a:bodyPr>
            <a:normAutofit fontScale="90000"/>
          </a:bodyPr>
          <a:lstStyle/>
          <a:p>
            <a:pPr lvl="0" defTabSz="914400">
              <a:lnSpc>
                <a:spcPct val="100000"/>
              </a:lnSpc>
              <a:spcBef>
                <a:spcPts val="0"/>
              </a:spcBef>
            </a:pPr>
            <a:r>
              <a:rPr lang="en-US" sz="2800" b="1" dirty="0">
                <a:solidFill>
                  <a:schemeClr val="bg1"/>
                </a:solidFill>
                <a:latin typeface="Calibri" panose="020F0502020204030204"/>
                <a:ea typeface="+mn-ea"/>
                <a:cs typeface="Calibri" panose="020F0502020204030204" pitchFamily="34" charset="0"/>
              </a:rPr>
              <a:t>PDR at Laguna WWTP</a:t>
            </a:r>
            <a:r>
              <a:rPr lang="en-US" sz="2800" dirty="0">
                <a:solidFill>
                  <a:schemeClr val="bg1"/>
                </a:solidFill>
                <a:latin typeface="Calibri" panose="020F0502020204030204"/>
                <a:ea typeface="+mn-ea"/>
                <a:cs typeface="Calibri" panose="020F0502020204030204" pitchFamily="34" charset="0"/>
              </a:rPr>
              <a:t/>
            </a:r>
            <a:br>
              <a:rPr lang="en-US" sz="2800" dirty="0">
                <a:solidFill>
                  <a:schemeClr val="bg1"/>
                </a:solidFill>
                <a:latin typeface="Calibri" panose="020F0502020204030204"/>
                <a:ea typeface="+mn-ea"/>
                <a:cs typeface="Calibri" panose="020F0502020204030204" pitchFamily="34" charset="0"/>
              </a:rPr>
            </a:br>
            <a:endParaRPr lang="en-US" dirty="0">
              <a:solidFill>
                <a:schemeClr val="bg1"/>
              </a:solidFill>
            </a:endParaRPr>
          </a:p>
        </p:txBody>
      </p:sp>
    </p:spTree>
    <p:extLst>
      <p:ext uri="{BB962C8B-B14F-4D97-AF65-F5344CB8AC3E}">
        <p14:creationId xmlns:p14="http://schemas.microsoft.com/office/powerpoint/2010/main" val="1535737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1177" y="4712178"/>
            <a:ext cx="7886700" cy="994172"/>
          </a:xfrm>
        </p:spPr>
        <p:txBody>
          <a:bodyPr>
            <a:normAutofit fontScale="90000"/>
          </a:bodyPr>
          <a:lstStyle/>
          <a:p>
            <a:pPr lvl="0" defTabSz="914400">
              <a:lnSpc>
                <a:spcPct val="100000"/>
              </a:lnSpc>
              <a:spcBef>
                <a:spcPts val="0"/>
              </a:spcBef>
            </a:pPr>
            <a:r>
              <a:rPr lang="en-US" sz="2800" b="1" dirty="0">
                <a:solidFill>
                  <a:schemeClr val="bg1"/>
                </a:solidFill>
                <a:latin typeface="Calibri" panose="020F0502020204030204"/>
                <a:ea typeface="+mn-ea"/>
                <a:cs typeface="Calibri" panose="020F0502020204030204" pitchFamily="34" charset="0"/>
              </a:rPr>
              <a:t>Thank You</a:t>
            </a:r>
            <a:br>
              <a:rPr lang="en-US" sz="2800" b="1" dirty="0">
                <a:solidFill>
                  <a:schemeClr val="bg1"/>
                </a:solidFill>
                <a:latin typeface="Calibri" panose="020F0502020204030204"/>
                <a:ea typeface="+mn-ea"/>
                <a:cs typeface="Calibri" panose="020F0502020204030204" pitchFamily="34" charset="0"/>
              </a:rPr>
            </a:br>
            <a:endParaRPr lang="en-US" dirty="0">
              <a:solidFill>
                <a:schemeClr val="bg1"/>
              </a:solidFill>
            </a:endParaRPr>
          </a:p>
        </p:txBody>
      </p:sp>
      <p:sp>
        <p:nvSpPr>
          <p:cNvPr id="10" name="Content Placeholder 2"/>
          <p:cNvSpPr txBox="1">
            <a:spLocks noGrp="1"/>
          </p:cNvSpPr>
          <p:nvPr>
            <p:ph idx="4294967295"/>
          </p:nvPr>
        </p:nvSpPr>
        <p:spPr>
          <a:xfrm>
            <a:off x="0" y="1695450"/>
            <a:ext cx="4167188" cy="1558925"/>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b="1" dirty="0">
                <a:solidFill>
                  <a:srgbClr val="58CDCB"/>
                </a:solidFill>
              </a:rPr>
              <a:t>Contact Info:</a:t>
            </a:r>
          </a:p>
          <a:p>
            <a:pPr marL="0" indent="0">
              <a:buNone/>
            </a:pPr>
            <a:r>
              <a:rPr lang="en-US" sz="2400" b="1" dirty="0">
                <a:solidFill>
                  <a:schemeClr val="tx1">
                    <a:lumMod val="75000"/>
                    <a:lumOff val="25000"/>
                  </a:schemeClr>
                </a:solidFill>
                <a:latin typeface="Calibri" panose="020F0502020204030204" pitchFamily="34" charset="0"/>
              </a:rPr>
              <a:t>Frank Loge</a:t>
            </a:r>
          </a:p>
          <a:p>
            <a:pPr marL="0" indent="0">
              <a:buNone/>
            </a:pPr>
            <a:r>
              <a:rPr lang="en-US" sz="1800" dirty="0">
                <a:solidFill>
                  <a:schemeClr val="tx1">
                    <a:lumMod val="75000"/>
                    <a:lumOff val="25000"/>
                  </a:schemeClr>
                </a:solidFill>
                <a:latin typeface="Calibri" panose="020F0502020204030204" pitchFamily="34" charset="0"/>
              </a:rPr>
              <a:t>(530) 754-2297</a:t>
            </a:r>
          </a:p>
          <a:p>
            <a:pPr marL="0" indent="0">
              <a:buNone/>
            </a:pPr>
            <a:r>
              <a:rPr lang="en-US" sz="1800" dirty="0" err="1">
                <a:solidFill>
                  <a:schemeClr val="tx1">
                    <a:lumMod val="75000"/>
                    <a:lumOff val="25000"/>
                  </a:schemeClr>
                </a:solidFill>
                <a:latin typeface="Calibri" panose="020F0502020204030204" pitchFamily="34" charset="0"/>
              </a:rPr>
              <a:t>fjloge@ucdavis.edu</a:t>
            </a:r>
            <a:endParaRPr lang="en-US" sz="1800" dirty="0">
              <a:solidFill>
                <a:schemeClr val="tx1">
                  <a:lumMod val="75000"/>
                  <a:lumOff val="25000"/>
                </a:schemeClr>
              </a:solidFill>
              <a:latin typeface="Calibri" panose="020F0502020204030204" pitchFamily="34" charset="0"/>
            </a:endParaRPr>
          </a:p>
        </p:txBody>
      </p:sp>
      <p:pic>
        <p:nvPicPr>
          <p:cNvPr id="5" name="Picture 4" descr="same as title" title="uc davis center for water-energy efficiency logo">
            <a:extLst>
              <a:ext uri="{FF2B5EF4-FFF2-40B4-BE49-F238E27FC236}">
                <a16:creationId xmlns:a16="http://schemas.microsoft.com/office/drawing/2014/main" id="{774942F6-57D5-7D46-A442-E0263EED87B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683" t="12577" r="7027" b="10478"/>
          <a:stretch/>
        </p:blipFill>
        <p:spPr>
          <a:xfrm>
            <a:off x="5725796" y="1351280"/>
            <a:ext cx="2830763" cy="2247396"/>
          </a:xfrm>
          <a:prstGeom prst="rect">
            <a:avLst/>
          </a:prstGeom>
        </p:spPr>
      </p:pic>
    </p:spTree>
    <p:extLst>
      <p:ext uri="{BB962C8B-B14F-4D97-AF65-F5344CB8AC3E}">
        <p14:creationId xmlns:p14="http://schemas.microsoft.com/office/powerpoint/2010/main" val="3123205513"/>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WEE_ppt" id="{3DD8A2EE-87DA-E04F-8505-D38DD58571EB}" vid="{5CD73367-AC57-CF4E-95E4-21B56923D44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3682</TotalTime>
  <Words>468</Words>
  <Application>Microsoft Office PowerPoint</Application>
  <PresentationFormat>On-screen Show (16:9)</PresentationFormat>
  <Paragraphs>46</Paragraphs>
  <Slides>9</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9</vt:i4>
      </vt:variant>
    </vt:vector>
  </HeadingPairs>
  <TitlesOfParts>
    <vt:vector size="16" baseType="lpstr">
      <vt:lpstr>Arial</vt:lpstr>
      <vt:lpstr>Calibri</vt:lpstr>
      <vt:lpstr>Calibri Light</vt:lpstr>
      <vt:lpstr>Century Gothic</vt:lpstr>
      <vt:lpstr>Proxima Nova Condensed Medium</vt:lpstr>
      <vt:lpstr>Custom Design</vt:lpstr>
      <vt:lpstr>Office Theme</vt:lpstr>
      <vt:lpstr> Advancing Demand Response in the Water Sector</vt:lpstr>
      <vt:lpstr>Introduction to CWEE </vt:lpstr>
      <vt:lpstr>Changing Energy Sector </vt:lpstr>
      <vt:lpstr>Shifting Energy Loads </vt:lpstr>
      <vt:lpstr>Energy DMS: User Dashboard </vt:lpstr>
      <vt:lpstr>Wastewater Sector: Microgrid Potential </vt:lpstr>
      <vt:lpstr>Wastewater Sector: Modifying Operations  </vt:lpstr>
      <vt:lpstr>PDR at Laguna WWTP </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Ensure Effective Water Delivery and  Optimize Energy Use:   Enabling data driven choices with smart software</dc:title>
  <dc:creator>Halona Leung</dc:creator>
  <cp:lastModifiedBy>Craig, Hannah@Energy</cp:lastModifiedBy>
  <cp:revision>93</cp:revision>
  <dcterms:created xsi:type="dcterms:W3CDTF">2019-08-23T15:09:04Z</dcterms:created>
  <dcterms:modified xsi:type="dcterms:W3CDTF">2019-12-06T17:51:10Z</dcterms:modified>
</cp:coreProperties>
</file>