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4.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5.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 id="2147483697" r:id="rId5"/>
    <p:sldMasterId id="2147483699" r:id="rId6"/>
    <p:sldMasterId id="2147483704" r:id="rId7"/>
    <p:sldMasterId id="2147483709" r:id="rId8"/>
    <p:sldMasterId id="2147483713" r:id="rId9"/>
  </p:sldMasterIdLst>
  <p:notesMasterIdLst>
    <p:notesMasterId r:id="rId25"/>
  </p:notesMasterIdLst>
  <p:sldIdLst>
    <p:sldId id="305" r:id="rId10"/>
    <p:sldId id="307" r:id="rId11"/>
    <p:sldId id="266" r:id="rId12"/>
    <p:sldId id="339" r:id="rId13"/>
    <p:sldId id="271" r:id="rId14"/>
    <p:sldId id="300" r:id="rId15"/>
    <p:sldId id="340" r:id="rId16"/>
    <p:sldId id="545" r:id="rId17"/>
    <p:sldId id="342" r:id="rId18"/>
    <p:sldId id="542" r:id="rId19"/>
    <p:sldId id="543" r:id="rId20"/>
    <p:sldId id="544" r:id="rId21"/>
    <p:sldId id="546" r:id="rId22"/>
    <p:sldId id="341" r:id="rId23"/>
    <p:sldId id="299" r:id="rId24"/>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ABF3894E-DBD2-462B-B4A0-F9A082201504}">
          <p14:sldIdLst>
            <p14:sldId id="305"/>
            <p14:sldId id="307"/>
            <p14:sldId id="266"/>
            <p14:sldId id="339"/>
            <p14:sldId id="271"/>
            <p14:sldId id="300"/>
            <p14:sldId id="340"/>
            <p14:sldId id="545"/>
            <p14:sldId id="342"/>
            <p14:sldId id="542"/>
            <p14:sldId id="543"/>
            <p14:sldId id="544"/>
            <p14:sldId id="546"/>
            <p14:sldId id="341"/>
            <p14:sldId id="29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48D7F87-4F45-1743-388E-9DC1A71A70F7}" name="Moezzi, Mithra@Energy" initials="MM" userId="S::mithra.moezzi@energy.ca.gov::3278a12f-cb7f-4a7f-9d1d-f55d34f7566e" providerId="AD"/>
  <p188:author id="{1171B0C7-9F9F-7F58-E2C3-9EC1931AE54D}" name="Schmidt-Poolman, Martine@Energy" initials="MS" userId="S::Martine.Schmidt-Poolman@energy.ca.gov::3be5bbdf-b139-4f3b-b926-44ba16c2a536" providerId="AD"/>
  <p188:author id="{C82150CA-88D2-92E1-0E5B-FFE143AF912E}" name="Wilhelm, Susan@Energy" initials="SW" userId="S::susan.wilhelm@energy.ca.gov::5ed20752-d5d1-4cec-8bc6-2afe5167eb7c"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Gonzalez, Reynaldo@Energy" initials="GR" lastIdx="0" clrIdx="0">
    <p:extLst>
      <p:ext uri="{19B8F6BF-5375-455C-9EA6-DF929625EA0E}">
        <p15:presenceInfo xmlns:p15="http://schemas.microsoft.com/office/powerpoint/2012/main" userId="S-1-5-21-606747145-1060284298-682003330-5012" providerId="AD"/>
      </p:ext>
    </p:extLst>
  </p:cmAuthor>
  <p:cmAuthor id="2" name="Ortiz, Reta@Energy" initials="OR" lastIdx="2" clrIdx="1">
    <p:extLst>
      <p:ext uri="{19B8F6BF-5375-455C-9EA6-DF929625EA0E}">
        <p15:presenceInfo xmlns:p15="http://schemas.microsoft.com/office/powerpoint/2012/main" userId="Ortiz, Reta@Energ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4061"/>
    <a:srgbClr val="376092"/>
    <a:srgbClr val="F6820F"/>
    <a:srgbClr val="F29A3A"/>
    <a:srgbClr val="FFE49F"/>
    <a:srgbClr val="FAFFB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07C272-8764-4D33-B80D-9792960D4622}" v="4" dt="2025-10-13T21:09:48.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482" autoAdjust="0"/>
    <p:restoredTop sz="67497" autoAdjust="0"/>
  </p:normalViewPr>
  <p:slideViewPr>
    <p:cSldViewPr snapToGrid="0" snapToObjects="1">
      <p:cViewPr varScale="1">
        <p:scale>
          <a:sx n="42" d="100"/>
          <a:sy n="42" d="100"/>
        </p:scale>
        <p:origin x="1277" y="34"/>
      </p:cViewPr>
      <p:guideLst>
        <p:guide orient="horz" pos="2160"/>
        <p:guide pos="3840"/>
      </p:guideLst>
    </p:cSldViewPr>
  </p:slideViewPr>
  <p:notesTextViewPr>
    <p:cViewPr>
      <p:scale>
        <a:sx n="100" d="100"/>
        <a:sy n="100" d="100"/>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2.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notesMaster" Target="notesMasters/notesMaster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viewProps" Target="viewProps.xml"/><Relationship Id="rId10" Type="http://schemas.openxmlformats.org/officeDocument/2006/relationships/slide" Target="slides/slide1.xml"/><Relationship Id="rId19" Type="http://schemas.openxmlformats.org/officeDocument/2006/relationships/slide" Target="slides/slide10.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chmidt-Poolman, Martine@Energy" userId="3be5bbdf-b139-4f3b-b926-44ba16c2a536" providerId="ADAL" clId="{F907C272-8764-4D33-B80D-9792960D4622}"/>
    <pc:docChg chg="custSel delSld modSld modSection">
      <pc:chgData name="Schmidt-Poolman, Martine@Energy" userId="3be5bbdf-b139-4f3b-b926-44ba16c2a536" providerId="ADAL" clId="{F907C272-8764-4D33-B80D-9792960D4622}" dt="2025-10-13T22:58:07.185" v="116" actId="1038"/>
      <pc:docMkLst>
        <pc:docMk/>
      </pc:docMkLst>
      <pc:sldChg chg="modNotesTx">
        <pc:chgData name="Schmidt-Poolman, Martine@Energy" userId="3be5bbdf-b139-4f3b-b926-44ba16c2a536" providerId="ADAL" clId="{F907C272-8764-4D33-B80D-9792960D4622}" dt="2025-10-13T19:00:23.962" v="2" actId="20577"/>
        <pc:sldMkLst>
          <pc:docMk/>
          <pc:sldMk cId="1340803821" sldId="266"/>
        </pc:sldMkLst>
      </pc:sldChg>
      <pc:sldChg chg="modSp mod modNotesTx">
        <pc:chgData name="Schmidt-Poolman, Martine@Energy" userId="3be5bbdf-b139-4f3b-b926-44ba16c2a536" providerId="ADAL" clId="{F907C272-8764-4D33-B80D-9792960D4622}" dt="2025-10-13T21:13:41.932" v="92" actId="13244"/>
        <pc:sldMkLst>
          <pc:docMk/>
          <pc:sldMk cId="17874715" sldId="271"/>
        </pc:sldMkLst>
        <pc:spChg chg="ord">
          <ac:chgData name="Schmidt-Poolman, Martine@Energy" userId="3be5bbdf-b139-4f3b-b926-44ba16c2a536" providerId="ADAL" clId="{F907C272-8764-4D33-B80D-9792960D4622}" dt="2025-10-13T21:13:41.932" v="92" actId="13244"/>
          <ac:spMkLst>
            <pc:docMk/>
            <pc:sldMk cId="17874715" sldId="271"/>
            <ac:spMk id="2" creationId="{BCF6018C-9572-49A6-88F3-2C61EF5088C9}"/>
          </ac:spMkLst>
        </pc:spChg>
        <pc:spChg chg="mod">
          <ac:chgData name="Schmidt-Poolman, Martine@Energy" userId="3be5bbdf-b139-4f3b-b926-44ba16c2a536" providerId="ADAL" clId="{F907C272-8764-4D33-B80D-9792960D4622}" dt="2025-10-13T21:13:37.375" v="91" actId="1036"/>
          <ac:spMkLst>
            <pc:docMk/>
            <pc:sldMk cId="17874715" sldId="271"/>
            <ac:spMk id="7" creationId="{DE5B14A8-E48A-C540-9214-39685A723586}"/>
          </ac:spMkLst>
        </pc:spChg>
        <pc:picChg chg="mod">
          <ac:chgData name="Schmidt-Poolman, Martine@Energy" userId="3be5bbdf-b139-4f3b-b926-44ba16c2a536" providerId="ADAL" clId="{F907C272-8764-4D33-B80D-9792960D4622}" dt="2025-10-13T19:08:40.913" v="14" actId="962"/>
          <ac:picMkLst>
            <pc:docMk/>
            <pc:sldMk cId="17874715" sldId="271"/>
            <ac:picMk id="4" creationId="{E1FE9B74-862E-6946-CF98-671B44B0DA81}"/>
          </ac:picMkLst>
        </pc:picChg>
      </pc:sldChg>
      <pc:sldChg chg="modSp mod">
        <pc:chgData name="Schmidt-Poolman, Martine@Energy" userId="3be5bbdf-b139-4f3b-b926-44ba16c2a536" providerId="ADAL" clId="{F907C272-8764-4D33-B80D-9792960D4622}" dt="2025-10-13T21:17:01.256" v="101" actId="13244"/>
        <pc:sldMkLst>
          <pc:docMk/>
          <pc:sldMk cId="3886635779" sldId="299"/>
        </pc:sldMkLst>
        <pc:spChg chg="ord">
          <ac:chgData name="Schmidt-Poolman, Martine@Energy" userId="3be5bbdf-b139-4f3b-b926-44ba16c2a536" providerId="ADAL" clId="{F907C272-8764-4D33-B80D-9792960D4622}" dt="2025-10-13T21:17:01.256" v="101" actId="13244"/>
          <ac:spMkLst>
            <pc:docMk/>
            <pc:sldMk cId="3886635779" sldId="299"/>
            <ac:spMk id="2" creationId="{FE3DD8A1-59C2-4AAE-8FD0-E060937F0CE3}"/>
          </ac:spMkLst>
        </pc:spChg>
      </pc:sldChg>
      <pc:sldChg chg="modNotesTx">
        <pc:chgData name="Schmidt-Poolman, Martine@Energy" userId="3be5bbdf-b139-4f3b-b926-44ba16c2a536" providerId="ADAL" clId="{F907C272-8764-4D33-B80D-9792960D4622}" dt="2025-10-13T19:00:42.374" v="5" actId="20577"/>
        <pc:sldMkLst>
          <pc:docMk/>
          <pc:sldMk cId="3178909269" sldId="300"/>
        </pc:sldMkLst>
      </pc:sldChg>
      <pc:sldChg chg="modNotesTx">
        <pc:chgData name="Schmidt-Poolman, Martine@Energy" userId="3be5bbdf-b139-4f3b-b926-44ba16c2a536" providerId="ADAL" clId="{F907C272-8764-4D33-B80D-9792960D4622}" dt="2025-10-13T19:00:18.047" v="0" actId="20577"/>
        <pc:sldMkLst>
          <pc:docMk/>
          <pc:sldMk cId="1975939034" sldId="305"/>
        </pc:sldMkLst>
      </pc:sldChg>
      <pc:sldChg chg="modNotesTx">
        <pc:chgData name="Schmidt-Poolman, Martine@Energy" userId="3be5bbdf-b139-4f3b-b926-44ba16c2a536" providerId="ADAL" clId="{F907C272-8764-4D33-B80D-9792960D4622}" dt="2025-10-13T19:00:21.407" v="1" actId="20577"/>
        <pc:sldMkLst>
          <pc:docMk/>
          <pc:sldMk cId="2272907920" sldId="307"/>
        </pc:sldMkLst>
      </pc:sldChg>
      <pc:sldChg chg="modNotesTx">
        <pc:chgData name="Schmidt-Poolman, Martine@Energy" userId="3be5bbdf-b139-4f3b-b926-44ba16c2a536" providerId="ADAL" clId="{F907C272-8764-4D33-B80D-9792960D4622}" dt="2025-10-13T19:00:29.758" v="3" actId="20577"/>
        <pc:sldMkLst>
          <pc:docMk/>
          <pc:sldMk cId="1685869706" sldId="339"/>
        </pc:sldMkLst>
      </pc:sldChg>
      <pc:sldChg chg="modNotesTx">
        <pc:chgData name="Schmidt-Poolman, Martine@Energy" userId="3be5bbdf-b139-4f3b-b926-44ba16c2a536" providerId="ADAL" clId="{F907C272-8764-4D33-B80D-9792960D4622}" dt="2025-10-13T19:01:18.335" v="12" actId="20577"/>
        <pc:sldMkLst>
          <pc:docMk/>
          <pc:sldMk cId="3393418289" sldId="341"/>
        </pc:sldMkLst>
      </pc:sldChg>
      <pc:sldChg chg="modNotesTx">
        <pc:chgData name="Schmidt-Poolman, Martine@Energy" userId="3be5bbdf-b139-4f3b-b926-44ba16c2a536" providerId="ADAL" clId="{F907C272-8764-4D33-B80D-9792960D4622}" dt="2025-10-13T19:00:50.016" v="7" actId="20577"/>
        <pc:sldMkLst>
          <pc:docMk/>
          <pc:sldMk cId="1895089250" sldId="342"/>
        </pc:sldMkLst>
      </pc:sldChg>
      <pc:sldChg chg="del">
        <pc:chgData name="Schmidt-Poolman, Martine@Energy" userId="3be5bbdf-b139-4f3b-b926-44ba16c2a536" providerId="ADAL" clId="{F907C272-8764-4D33-B80D-9792960D4622}" dt="2025-10-13T21:11:36.355" v="67" actId="47"/>
        <pc:sldMkLst>
          <pc:docMk/>
          <pc:sldMk cId="4284072371" sldId="535"/>
        </pc:sldMkLst>
      </pc:sldChg>
      <pc:sldChg chg="modNotesTx">
        <pc:chgData name="Schmidt-Poolman, Martine@Energy" userId="3be5bbdf-b139-4f3b-b926-44ba16c2a536" providerId="ADAL" clId="{F907C272-8764-4D33-B80D-9792960D4622}" dt="2025-10-13T19:00:53.403" v="8" actId="20577"/>
        <pc:sldMkLst>
          <pc:docMk/>
          <pc:sldMk cId="2808906852" sldId="542"/>
        </pc:sldMkLst>
      </pc:sldChg>
      <pc:sldChg chg="addSp modSp mod modNotesTx">
        <pc:chgData name="Schmidt-Poolman, Martine@Energy" userId="3be5bbdf-b139-4f3b-b926-44ba16c2a536" providerId="ADAL" clId="{F907C272-8764-4D33-B80D-9792960D4622}" dt="2025-10-13T22:58:07.185" v="116" actId="1038"/>
        <pc:sldMkLst>
          <pc:docMk/>
          <pc:sldMk cId="2761699587" sldId="543"/>
        </pc:sldMkLst>
        <pc:spChg chg="ord">
          <ac:chgData name="Schmidt-Poolman, Martine@Energy" userId="3be5bbdf-b139-4f3b-b926-44ba16c2a536" providerId="ADAL" clId="{F907C272-8764-4D33-B80D-9792960D4622}" dt="2025-10-13T21:16:45.227" v="98" actId="13244"/>
          <ac:spMkLst>
            <pc:docMk/>
            <pc:sldMk cId="2761699587" sldId="543"/>
            <ac:spMk id="2" creationId="{EB9FE698-C906-CB51-9701-DA73B0DE4F72}"/>
          </ac:spMkLst>
        </pc:spChg>
        <pc:spChg chg="mod ord">
          <ac:chgData name="Schmidt-Poolman, Martine@Energy" userId="3be5bbdf-b139-4f3b-b926-44ba16c2a536" providerId="ADAL" clId="{F907C272-8764-4D33-B80D-9792960D4622}" dt="2025-10-13T21:16:52.960" v="100" actId="13244"/>
          <ac:spMkLst>
            <pc:docMk/>
            <pc:sldMk cId="2761699587" sldId="543"/>
            <ac:spMk id="5" creationId="{A9A9584A-3C25-7458-10F5-946B6B3A68DF}"/>
          </ac:spMkLst>
        </pc:spChg>
        <pc:spChg chg="add mod">
          <ac:chgData name="Schmidt-Poolman, Martine@Energy" userId="3be5bbdf-b139-4f3b-b926-44ba16c2a536" providerId="ADAL" clId="{F907C272-8764-4D33-B80D-9792960D4622}" dt="2025-10-13T21:10:01.703" v="63" actId="1076"/>
          <ac:spMkLst>
            <pc:docMk/>
            <pc:sldMk cId="2761699587" sldId="543"/>
            <ac:spMk id="6" creationId="{76FEFFA4-7691-04BF-48F2-2C907F6A1DD6}"/>
          </ac:spMkLst>
        </pc:spChg>
        <pc:spChg chg="mod">
          <ac:chgData name="Schmidt-Poolman, Martine@Energy" userId="3be5bbdf-b139-4f3b-b926-44ba16c2a536" providerId="ADAL" clId="{F907C272-8764-4D33-B80D-9792960D4622}" dt="2025-10-13T21:11:53.226" v="79" actId="20577"/>
          <ac:spMkLst>
            <pc:docMk/>
            <pc:sldMk cId="2761699587" sldId="543"/>
            <ac:spMk id="7" creationId="{753FE313-DEF9-84E7-8367-E414353E8E01}"/>
          </ac:spMkLst>
        </pc:spChg>
        <pc:spChg chg="mod">
          <ac:chgData name="Schmidt-Poolman, Martine@Energy" userId="3be5bbdf-b139-4f3b-b926-44ba16c2a536" providerId="ADAL" clId="{F907C272-8764-4D33-B80D-9792960D4622}" dt="2025-10-13T22:58:02.487" v="110" actId="1038"/>
          <ac:spMkLst>
            <pc:docMk/>
            <pc:sldMk cId="2761699587" sldId="543"/>
            <ac:spMk id="8" creationId="{0CFF81EA-79DD-D600-48B0-7D0A50796119}"/>
          </ac:spMkLst>
        </pc:spChg>
        <pc:picChg chg="mod">
          <ac:chgData name="Schmidt-Poolman, Martine@Energy" userId="3be5bbdf-b139-4f3b-b926-44ba16c2a536" providerId="ADAL" clId="{F907C272-8764-4D33-B80D-9792960D4622}" dt="2025-10-13T22:58:07.185" v="116" actId="1038"/>
          <ac:picMkLst>
            <pc:docMk/>
            <pc:sldMk cId="2761699587" sldId="543"/>
            <ac:picMk id="3" creationId="{F9456CD8-4E55-57A2-AD04-C70E7A3E4E2F}"/>
          </ac:picMkLst>
        </pc:picChg>
        <pc:picChg chg="mod">
          <ac:chgData name="Schmidt-Poolman, Martine@Energy" userId="3be5bbdf-b139-4f3b-b926-44ba16c2a536" providerId="ADAL" clId="{F907C272-8764-4D33-B80D-9792960D4622}" dt="2025-10-13T21:16:52.162" v="99" actId="962"/>
          <ac:picMkLst>
            <pc:docMk/>
            <pc:sldMk cId="2761699587" sldId="543"/>
            <ac:picMk id="4" creationId="{5E4695F4-80F2-FD78-CEB3-4A222DE3D4C8}"/>
          </ac:picMkLst>
        </pc:picChg>
      </pc:sldChg>
      <pc:sldChg chg="modNotesTx">
        <pc:chgData name="Schmidt-Poolman, Martine@Energy" userId="3be5bbdf-b139-4f3b-b926-44ba16c2a536" providerId="ADAL" clId="{F907C272-8764-4D33-B80D-9792960D4622}" dt="2025-10-13T19:01:05.996" v="10" actId="20577"/>
        <pc:sldMkLst>
          <pc:docMk/>
          <pc:sldMk cId="2790194250" sldId="544"/>
        </pc:sldMkLst>
      </pc:sldChg>
      <pc:sldChg chg="modSp mod modNotesTx">
        <pc:chgData name="Schmidt-Poolman, Martine@Energy" userId="3be5bbdf-b139-4f3b-b926-44ba16c2a536" providerId="ADAL" clId="{F907C272-8764-4D33-B80D-9792960D4622}" dt="2025-10-13T21:16:29.424" v="97" actId="13244"/>
        <pc:sldMkLst>
          <pc:docMk/>
          <pc:sldMk cId="1054842620" sldId="545"/>
        </pc:sldMkLst>
        <pc:spChg chg="ord">
          <ac:chgData name="Schmidt-Poolman, Martine@Energy" userId="3be5bbdf-b139-4f3b-b926-44ba16c2a536" providerId="ADAL" clId="{F907C272-8764-4D33-B80D-9792960D4622}" dt="2025-10-13T21:14:09.126" v="93" actId="13244"/>
          <ac:spMkLst>
            <pc:docMk/>
            <pc:sldMk cId="1054842620" sldId="545"/>
            <ac:spMk id="2" creationId="{C088EB37-77D5-C886-021B-A6592D06C4D4}"/>
          </ac:spMkLst>
        </pc:spChg>
        <pc:spChg chg="ord">
          <ac:chgData name="Schmidt-Poolman, Martine@Energy" userId="3be5bbdf-b139-4f3b-b926-44ba16c2a536" providerId="ADAL" clId="{F907C272-8764-4D33-B80D-9792960D4622}" dt="2025-10-13T21:14:19.100" v="94" actId="13244"/>
          <ac:spMkLst>
            <pc:docMk/>
            <pc:sldMk cId="1054842620" sldId="545"/>
            <ac:spMk id="6" creationId="{273D93F0-CD32-832B-0592-2DFE04AC5020}"/>
          </ac:spMkLst>
        </pc:spChg>
        <pc:spChg chg="mod">
          <ac:chgData name="Schmidt-Poolman, Martine@Energy" userId="3be5bbdf-b139-4f3b-b926-44ba16c2a536" providerId="ADAL" clId="{F907C272-8764-4D33-B80D-9792960D4622}" dt="2025-10-13T21:12:02.058" v="90" actId="20577"/>
          <ac:spMkLst>
            <pc:docMk/>
            <pc:sldMk cId="1054842620" sldId="545"/>
            <ac:spMk id="7" creationId="{176E829A-4529-5226-18BA-F76F832515C1}"/>
          </ac:spMkLst>
        </pc:spChg>
        <pc:spChg chg="mod">
          <ac:chgData name="Schmidt-Poolman, Martine@Energy" userId="3be5bbdf-b139-4f3b-b926-44ba16c2a536" providerId="ADAL" clId="{F907C272-8764-4D33-B80D-9792960D4622}" dt="2025-10-13T21:02:32.871" v="16" actId="962"/>
          <ac:spMkLst>
            <pc:docMk/>
            <pc:sldMk cId="1054842620" sldId="545"/>
            <ac:spMk id="10" creationId="{E894CF0B-2C1D-3894-1406-3A6A1CFF6B72}"/>
          </ac:spMkLst>
        </pc:spChg>
        <pc:spChg chg="mod">
          <ac:chgData name="Schmidt-Poolman, Martine@Energy" userId="3be5bbdf-b139-4f3b-b926-44ba16c2a536" providerId="ADAL" clId="{F907C272-8764-4D33-B80D-9792960D4622}" dt="2025-10-13T21:02:57.120" v="18" actId="962"/>
          <ac:spMkLst>
            <pc:docMk/>
            <pc:sldMk cId="1054842620" sldId="545"/>
            <ac:spMk id="11" creationId="{4D2DDC88-49E6-28FC-B9D0-2B970B289462}"/>
          </ac:spMkLst>
        </pc:spChg>
        <pc:spChg chg="ord">
          <ac:chgData name="Schmidt-Poolman, Martine@Energy" userId="3be5bbdf-b139-4f3b-b926-44ba16c2a536" providerId="ADAL" clId="{F907C272-8764-4D33-B80D-9792960D4622}" dt="2025-10-13T21:14:27.089" v="95" actId="13244"/>
          <ac:spMkLst>
            <pc:docMk/>
            <pc:sldMk cId="1054842620" sldId="545"/>
            <ac:spMk id="12" creationId="{13560B79-1C79-DF30-34D0-C49A59D3DDA1}"/>
          </ac:spMkLst>
        </pc:spChg>
        <pc:spChg chg="ord">
          <ac:chgData name="Schmidt-Poolman, Martine@Energy" userId="3be5bbdf-b139-4f3b-b926-44ba16c2a536" providerId="ADAL" clId="{F907C272-8764-4D33-B80D-9792960D4622}" dt="2025-10-13T21:14:44.504" v="96" actId="13244"/>
          <ac:spMkLst>
            <pc:docMk/>
            <pc:sldMk cId="1054842620" sldId="545"/>
            <ac:spMk id="13" creationId="{71DEAB06-5871-931C-1BF9-FA3440288C21}"/>
          </ac:spMkLst>
        </pc:spChg>
        <pc:spChg chg="mod">
          <ac:chgData name="Schmidt-Poolman, Martine@Energy" userId="3be5bbdf-b139-4f3b-b926-44ba16c2a536" providerId="ADAL" clId="{F907C272-8764-4D33-B80D-9792960D4622}" dt="2025-10-13T21:03:28.430" v="20" actId="962"/>
          <ac:spMkLst>
            <pc:docMk/>
            <pc:sldMk cId="1054842620" sldId="545"/>
            <ac:spMk id="15" creationId="{141DBC93-EFEB-56C3-AED4-34A5D1219539}"/>
          </ac:spMkLst>
        </pc:spChg>
        <pc:spChg chg="mod ord">
          <ac:chgData name="Schmidt-Poolman, Martine@Energy" userId="3be5bbdf-b139-4f3b-b926-44ba16c2a536" providerId="ADAL" clId="{F907C272-8764-4D33-B80D-9792960D4622}" dt="2025-10-13T21:16:29.424" v="97" actId="13244"/>
          <ac:spMkLst>
            <pc:docMk/>
            <pc:sldMk cId="1054842620" sldId="545"/>
            <ac:spMk id="21" creationId="{B34719B8-E2B0-52AD-F7A9-3B124D4452FE}"/>
          </ac:spMkLst>
        </pc:spChg>
        <pc:spChg chg="mod">
          <ac:chgData name="Schmidt-Poolman, Martine@Energy" userId="3be5bbdf-b139-4f3b-b926-44ba16c2a536" providerId="ADAL" clId="{F907C272-8764-4D33-B80D-9792960D4622}" dt="2025-10-13T21:08:34.807" v="24" actId="962"/>
          <ac:spMkLst>
            <pc:docMk/>
            <pc:sldMk cId="1054842620" sldId="545"/>
            <ac:spMk id="22" creationId="{B41298F0-36D9-25E1-29F8-96774E3B054B}"/>
          </ac:spMkLst>
        </pc:spChg>
        <pc:spChg chg="mod">
          <ac:chgData name="Schmidt-Poolman, Martine@Energy" userId="3be5bbdf-b139-4f3b-b926-44ba16c2a536" providerId="ADAL" clId="{F907C272-8764-4D33-B80D-9792960D4622}" dt="2025-10-13T21:08:35.228" v="25" actId="962"/>
          <ac:spMkLst>
            <pc:docMk/>
            <pc:sldMk cId="1054842620" sldId="545"/>
            <ac:spMk id="23" creationId="{AB78B8A2-1331-73E8-F9EB-7B7BE3D326D9}"/>
          </ac:spMkLst>
        </pc:spChg>
        <pc:spChg chg="mod">
          <ac:chgData name="Schmidt-Poolman, Martine@Energy" userId="3be5bbdf-b139-4f3b-b926-44ba16c2a536" providerId="ADAL" clId="{F907C272-8764-4D33-B80D-9792960D4622}" dt="2025-10-13T21:08:35.715" v="26" actId="962"/>
          <ac:spMkLst>
            <pc:docMk/>
            <pc:sldMk cId="1054842620" sldId="545"/>
            <ac:spMk id="24" creationId="{1FE94764-10CF-29A1-3BF8-6B6057AC51E6}"/>
          </ac:spMkLst>
        </pc:spChg>
        <pc:spChg chg="mod">
          <ac:chgData name="Schmidt-Poolman, Martine@Energy" userId="3be5bbdf-b139-4f3b-b926-44ba16c2a536" providerId="ADAL" clId="{F907C272-8764-4D33-B80D-9792960D4622}" dt="2025-10-13T21:08:36.452" v="27" actId="962"/>
          <ac:spMkLst>
            <pc:docMk/>
            <pc:sldMk cId="1054842620" sldId="545"/>
            <ac:spMk id="25" creationId="{C7A7721D-31A0-2235-3491-EDD7321FFB05}"/>
          </ac:spMkLst>
        </pc:spChg>
        <pc:grpChg chg="mod">
          <ac:chgData name="Schmidt-Poolman, Martine@Energy" userId="3be5bbdf-b139-4f3b-b926-44ba16c2a536" providerId="ADAL" clId="{F907C272-8764-4D33-B80D-9792960D4622}" dt="2025-10-13T21:08:22.744" v="22" actId="962"/>
          <ac:grpSpMkLst>
            <pc:docMk/>
            <pc:sldMk cId="1054842620" sldId="545"/>
            <ac:grpSpMk id="17" creationId="{8562D988-BA4D-488F-475F-C7ED6874D8D8}"/>
          </ac:grpSpMkLst>
        </pc:grpChg>
      </pc:sldChg>
      <pc:sldChg chg="del">
        <pc:chgData name="Schmidt-Poolman, Martine@Energy" userId="3be5bbdf-b139-4f3b-b926-44ba16c2a536" providerId="ADAL" clId="{F907C272-8764-4D33-B80D-9792960D4622}" dt="2025-10-13T21:11:38.253" v="68" actId="47"/>
        <pc:sldMkLst>
          <pc:docMk/>
          <pc:sldMk cId="806545221" sldId="547"/>
        </pc:sldMkLst>
      </pc:sldChg>
      <pc:sldChg chg="del">
        <pc:chgData name="Schmidt-Poolman, Martine@Energy" userId="3be5bbdf-b139-4f3b-b926-44ba16c2a536" providerId="ADAL" clId="{F907C272-8764-4D33-B80D-9792960D4622}" dt="2025-10-13T19:01:15.251" v="11" actId="47"/>
        <pc:sldMkLst>
          <pc:docMk/>
          <pc:sldMk cId="4061338010" sldId="54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10BBBC34-1609-2F4B-B1B4-CA762E9FB424}" type="datetimeFigureOut">
              <a:rPr lang="en-US" smtClean="0"/>
              <a:t>10/13/2025</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0B67BDF7-E776-6644-B0FD-0131F7606DCF}" type="slidenum">
              <a:rPr lang="en-US" smtClean="0"/>
              <a:t>‹#›</a:t>
            </a:fld>
            <a:endParaRPr lang="en-US"/>
          </a:p>
        </p:txBody>
      </p:sp>
    </p:spTree>
    <p:extLst>
      <p:ext uri="{BB962C8B-B14F-4D97-AF65-F5344CB8AC3E}">
        <p14:creationId xmlns:p14="http://schemas.microsoft.com/office/powerpoint/2010/main" val="347392480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16451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67BDF7-E776-6644-B0FD-0131F7606DCF}" type="slidenum">
              <a:rPr lang="en-US" smtClean="0"/>
              <a:t>2</a:t>
            </a:fld>
            <a:endParaRPr lang="en-US"/>
          </a:p>
        </p:txBody>
      </p:sp>
    </p:spTree>
    <p:extLst>
      <p:ext uri="{BB962C8B-B14F-4D97-AF65-F5344CB8AC3E}">
        <p14:creationId xmlns:p14="http://schemas.microsoft.com/office/powerpoint/2010/main" val="31952999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67BDF7-E776-6644-B0FD-0131F7606DCF}" type="slidenum">
              <a:rPr lang="en-US" smtClean="0"/>
              <a:t>3</a:t>
            </a:fld>
            <a:endParaRPr lang="en-US"/>
          </a:p>
        </p:txBody>
      </p:sp>
    </p:spTree>
    <p:extLst>
      <p:ext uri="{BB962C8B-B14F-4D97-AF65-F5344CB8AC3E}">
        <p14:creationId xmlns:p14="http://schemas.microsoft.com/office/powerpoint/2010/main" val="2208254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67BDF7-E776-6644-B0FD-0131F7606DCF}" type="slidenum">
              <a:rPr lang="en-US" smtClean="0"/>
              <a:t>4</a:t>
            </a:fld>
            <a:endParaRPr lang="en-US"/>
          </a:p>
        </p:txBody>
      </p:sp>
    </p:spTree>
    <p:extLst>
      <p:ext uri="{BB962C8B-B14F-4D97-AF65-F5344CB8AC3E}">
        <p14:creationId xmlns:p14="http://schemas.microsoft.com/office/powerpoint/2010/main" val="24670399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67BDF7-E776-6644-B0FD-0131F7606DCF}" type="slidenum">
              <a:rPr lang="en-US" smtClean="0"/>
              <a:t>5</a:t>
            </a:fld>
            <a:endParaRPr lang="en-US"/>
          </a:p>
        </p:txBody>
      </p:sp>
    </p:spTree>
    <p:extLst>
      <p:ext uri="{BB962C8B-B14F-4D97-AF65-F5344CB8AC3E}">
        <p14:creationId xmlns:p14="http://schemas.microsoft.com/office/powerpoint/2010/main" val="35373589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0B67BDF7-E776-6644-B0FD-0131F7606DCF}" type="slidenum">
              <a:rPr lang="en-US" smtClean="0"/>
              <a:t>6</a:t>
            </a:fld>
            <a:endParaRPr lang="en-US"/>
          </a:p>
        </p:txBody>
      </p:sp>
    </p:spTree>
    <p:extLst>
      <p:ext uri="{BB962C8B-B14F-4D97-AF65-F5344CB8AC3E}">
        <p14:creationId xmlns:p14="http://schemas.microsoft.com/office/powerpoint/2010/main" val="9327320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B49E3-FC5D-3F63-284F-46E4928D29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BAD605-DC35-D19E-4104-26CCC4D16A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7D40DD-CF2A-FCDA-71A5-C832AA031A61}"/>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Starting with research topic 1: </a:t>
            </a:r>
            <a:r>
              <a:rPr lang="en-US" sz="1200" b="0" kern="1200" dirty="0">
                <a:solidFill>
                  <a:schemeClr val="tx1"/>
                </a:solidFill>
                <a:effectLst/>
                <a:latin typeface="+mn-lt"/>
                <a:ea typeface="+mn-ea"/>
                <a:cs typeface="+mn-cs"/>
              </a:rPr>
              <a:t>Enhancement of integrated planning tools to support gas planning efforts,</a:t>
            </a:r>
          </a:p>
          <a:p>
            <a:r>
              <a:rPr lang="en-US" sz="1200" kern="1200" dirty="0">
                <a:solidFill>
                  <a:schemeClr val="tx1"/>
                </a:solidFill>
                <a:effectLst/>
                <a:latin typeface="+mn-lt"/>
                <a:ea typeface="+mn-ea"/>
                <a:cs typeface="+mn-cs"/>
              </a:rPr>
              <a:t>For which we anticipate $2 million in funding</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Research from this group will build on recent</a:t>
            </a:r>
            <a:r>
              <a:rPr lang="en-US" sz="1200" kern="1200" baseline="300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and ongoing Gas R&amp;D-funded decommissioning research, which has laid a valuable foundation for assessing the technical and economic feasibility of decommissioning segments of the gas distribution system.</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Since that research launched in early 2020, state gas planning activities have </a:t>
            </a:r>
          </a:p>
          <a:p>
            <a:r>
              <a:rPr lang="en-US" sz="1200" kern="1200" dirty="0">
                <a:solidFill>
                  <a:schemeClr val="tx1"/>
                </a:solidFill>
                <a:effectLst/>
                <a:latin typeface="+mn-lt"/>
                <a:ea typeface="+mn-ea"/>
                <a:cs typeface="+mn-cs"/>
              </a:rPr>
              <a:t>advanced analytical work to respond to energy system transition risks and challenges in the short and medium term.</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Various guidelines for cost-effective decarbonization and leveraging of infrastructure data are ongoing. It is clear that existing gas decommissioning tools and frameworks need to be  updated, refined, and expanded to support more recent legislative mandates and long-term planning, including long-term gas scenarios, mapping requirements, and community outreach. We are specifically calling out refinements to be made the Gas Distribution System Screening Tool (which we often refer to as the Data Driven Tool). </a:t>
            </a:r>
          </a:p>
          <a:p>
            <a:r>
              <a:rPr lang="en-US" sz="1200" kern="1200" dirty="0">
                <a:solidFill>
                  <a:schemeClr val="tx1"/>
                </a:solidFill>
                <a:effectLst/>
                <a:latin typeface="+mn-lt"/>
                <a:ea typeface="+mn-ea"/>
                <a:cs typeface="+mn-cs"/>
              </a:rPr>
              <a:t>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r>
              <a:rPr lang="en-US" sz="1200" i="1" kern="1200" dirty="0">
                <a:solidFill>
                  <a:schemeClr val="tx1"/>
                </a:solidFill>
                <a:effectLst/>
                <a:latin typeface="+mn-lt"/>
                <a:ea typeface="+mn-ea"/>
                <a:cs typeface="+mn-cs"/>
              </a:rPr>
              <a:t>Notes: [The DNV and UCLA research team developed the resulting Gas Distribution System Screening Tool to support the state in its ability to explore characteristics of promising sites for decommissioning gas assets and it is a first step in a larger research portfolio intended to support collaborative planning for California’s gas system in a low-carbon future. </a:t>
            </a:r>
          </a:p>
          <a:p>
            <a:r>
              <a:rPr lang="en-US" sz="1200" b="1" i="1" kern="1200" dirty="0">
                <a:solidFill>
                  <a:schemeClr val="tx1"/>
                </a:solidFill>
                <a:effectLst/>
                <a:latin typeface="+mn-lt"/>
                <a:ea typeface="+mn-ea"/>
                <a:cs typeface="+mn-cs"/>
              </a:rPr>
              <a:t> </a:t>
            </a:r>
            <a:endParaRPr lang="en-US" sz="1200" i="1"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Gold-Parker et al, 2024; Klima et al, forthcoming.</a:t>
            </a:r>
          </a:p>
          <a:p>
            <a:r>
              <a:rPr lang="en-US" sz="1200" i="1" kern="1200" dirty="0">
                <a:solidFill>
                  <a:schemeClr val="tx1"/>
                </a:solidFill>
                <a:effectLst/>
                <a:latin typeface="+mn-lt"/>
                <a:ea typeface="+mn-ea"/>
                <a:cs typeface="+mn-cs"/>
              </a:rPr>
              <a:t>Data-Driven Tool: research agreement PIR-22-002 funded by FY 2020-2021 Gas R&amp;D Budget Plan]</a:t>
            </a:r>
          </a:p>
        </p:txBody>
      </p:sp>
      <p:sp>
        <p:nvSpPr>
          <p:cNvPr id="4" name="Slide Number Placeholder 3">
            <a:extLst>
              <a:ext uri="{FF2B5EF4-FFF2-40B4-BE49-F238E27FC236}">
                <a16:creationId xmlns:a16="http://schemas.microsoft.com/office/drawing/2014/main" id="{F2E09E0C-1B1C-CA52-E70C-D33AAE6E2B56}"/>
              </a:ext>
            </a:extLst>
          </p:cNvPr>
          <p:cNvSpPr>
            <a:spLocks noGrp="1"/>
          </p:cNvSpPr>
          <p:nvPr>
            <p:ph type="sldNum" sz="quarter" idx="5"/>
          </p:nvPr>
        </p:nvSpPr>
        <p:spPr/>
        <p:txBody>
          <a:bodyPr/>
          <a:lstStyle/>
          <a:p>
            <a:fld id="{0B67BDF7-E776-6644-B0FD-0131F7606DCF}" type="slidenum">
              <a:rPr lang="en-US" smtClean="0"/>
              <a:t>7</a:t>
            </a:fld>
            <a:endParaRPr lang="en-US"/>
          </a:p>
        </p:txBody>
      </p:sp>
    </p:spTree>
    <p:extLst>
      <p:ext uri="{BB962C8B-B14F-4D97-AF65-F5344CB8AC3E}">
        <p14:creationId xmlns:p14="http://schemas.microsoft.com/office/powerpoint/2010/main" val="15215301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90AFB4-97D0-91E5-A584-21B4F8FFA4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8A0BC7-B7F3-AE88-0F16-CC9491A025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9CA329-C5AF-6192-11C0-67F03F92F960}"/>
              </a:ext>
            </a:extLst>
          </p:cNvPr>
          <p:cNvSpPr>
            <a:spLocks noGrp="1"/>
          </p:cNvSpPr>
          <p:nvPr>
            <p:ph type="body" idx="1"/>
          </p:nvPr>
        </p:nvSpPr>
        <p:spPr/>
        <p:txBody>
          <a:bodyPr/>
          <a:lstStyle/>
          <a:p>
            <a:endParaRPr lang="en-US" sz="1200" i="1"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9801C82A-6DB1-D36F-F2CE-0AECB3046BFD}"/>
              </a:ext>
            </a:extLst>
          </p:cNvPr>
          <p:cNvSpPr>
            <a:spLocks noGrp="1"/>
          </p:cNvSpPr>
          <p:nvPr>
            <p:ph type="sldNum" sz="quarter" idx="5"/>
          </p:nvPr>
        </p:nvSpPr>
        <p:spPr/>
        <p:txBody>
          <a:bodyPr/>
          <a:lstStyle/>
          <a:p>
            <a:fld id="{0B67BDF7-E776-6644-B0FD-0131F7606DCF}" type="slidenum">
              <a:rPr lang="en-US" smtClean="0"/>
              <a:t>8</a:t>
            </a:fld>
            <a:endParaRPr lang="en-US"/>
          </a:p>
        </p:txBody>
      </p:sp>
    </p:spTree>
    <p:extLst>
      <p:ext uri="{BB962C8B-B14F-4D97-AF65-F5344CB8AC3E}">
        <p14:creationId xmlns:p14="http://schemas.microsoft.com/office/powerpoint/2010/main" val="4987682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AE435-672C-2A77-12F6-8A2E4E55EB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1FFDDF-4C49-C3BD-89A7-82C62EA686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8FED18-C8BA-6C5D-DE03-FA68FB818E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4191312-8DF8-D33F-575B-D187F0BCD8E2}"/>
              </a:ext>
            </a:extLst>
          </p:cNvPr>
          <p:cNvSpPr>
            <a:spLocks noGrp="1"/>
          </p:cNvSpPr>
          <p:nvPr>
            <p:ph type="sldNum" sz="quarter" idx="5"/>
          </p:nvPr>
        </p:nvSpPr>
        <p:spPr/>
        <p:txBody>
          <a:bodyPr/>
          <a:lstStyle/>
          <a:p>
            <a:fld id="{0B67BDF7-E776-6644-B0FD-0131F7606DCF}" type="slidenum">
              <a:rPr lang="en-US" smtClean="0"/>
              <a:t>9</a:t>
            </a:fld>
            <a:endParaRPr lang="en-US"/>
          </a:p>
        </p:txBody>
      </p:sp>
    </p:spTree>
    <p:extLst>
      <p:ext uri="{BB962C8B-B14F-4D97-AF65-F5344CB8AC3E}">
        <p14:creationId xmlns:p14="http://schemas.microsoft.com/office/powerpoint/2010/main" val="23880845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3A658A-A108-45FF-77FE-E3AAD961AE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9D71F2-AFC0-5F73-5E3F-0399C32A04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6DA82C-9001-AE59-E838-B4A1DD985D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09AB27-E8E2-0ACB-950B-5B593F4ACCB4}"/>
              </a:ext>
            </a:extLst>
          </p:cNvPr>
          <p:cNvSpPr>
            <a:spLocks noGrp="1"/>
          </p:cNvSpPr>
          <p:nvPr>
            <p:ph type="sldNum" sz="quarter" idx="5"/>
          </p:nvPr>
        </p:nvSpPr>
        <p:spPr/>
        <p:txBody>
          <a:bodyPr/>
          <a:lstStyle/>
          <a:p>
            <a:fld id="{0B67BDF7-E776-6644-B0FD-0131F7606DCF}" type="slidenum">
              <a:rPr lang="en-US" smtClean="0"/>
              <a:t>10</a:t>
            </a:fld>
            <a:endParaRPr lang="en-US"/>
          </a:p>
        </p:txBody>
      </p:sp>
    </p:spTree>
    <p:extLst>
      <p:ext uri="{BB962C8B-B14F-4D97-AF65-F5344CB8AC3E}">
        <p14:creationId xmlns:p14="http://schemas.microsoft.com/office/powerpoint/2010/main" val="42333436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B105A4-A098-EACD-DA8F-2A5D0CAF3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E161EF-2B02-53B5-E41D-D3628EEB2E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AAF0EB-2C14-A340-B30A-97E14C8C16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5F37E0-A6F8-B8A5-ABF1-2E4127EE2E06}"/>
              </a:ext>
            </a:extLst>
          </p:cNvPr>
          <p:cNvSpPr>
            <a:spLocks noGrp="1"/>
          </p:cNvSpPr>
          <p:nvPr>
            <p:ph type="sldNum" sz="quarter" idx="5"/>
          </p:nvPr>
        </p:nvSpPr>
        <p:spPr/>
        <p:txBody>
          <a:bodyPr/>
          <a:lstStyle/>
          <a:p>
            <a:fld id="{0B67BDF7-E776-6644-B0FD-0131F7606DCF}" type="slidenum">
              <a:rPr lang="en-US" smtClean="0"/>
              <a:t>11</a:t>
            </a:fld>
            <a:endParaRPr lang="en-US"/>
          </a:p>
        </p:txBody>
      </p:sp>
    </p:spTree>
    <p:extLst>
      <p:ext uri="{BB962C8B-B14F-4D97-AF65-F5344CB8AC3E}">
        <p14:creationId xmlns:p14="http://schemas.microsoft.com/office/powerpoint/2010/main" val="1232016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577FB-2262-8677-BBF1-E689CB2C0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C6F420-1EFA-D502-9979-A2DB288C7F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250EC8-6D54-6065-9E9A-E26FBA31E7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C20E06-7606-A976-7486-6E41E7F91473}"/>
              </a:ext>
            </a:extLst>
          </p:cNvPr>
          <p:cNvSpPr>
            <a:spLocks noGrp="1"/>
          </p:cNvSpPr>
          <p:nvPr>
            <p:ph type="sldNum" sz="quarter" idx="5"/>
          </p:nvPr>
        </p:nvSpPr>
        <p:spPr/>
        <p:txBody>
          <a:bodyPr/>
          <a:lstStyle/>
          <a:p>
            <a:fld id="{0B67BDF7-E776-6644-B0FD-0131F7606DCF}" type="slidenum">
              <a:rPr lang="en-US" smtClean="0"/>
              <a:t>12</a:t>
            </a:fld>
            <a:endParaRPr lang="en-US"/>
          </a:p>
        </p:txBody>
      </p:sp>
    </p:spTree>
    <p:extLst>
      <p:ext uri="{BB962C8B-B14F-4D97-AF65-F5344CB8AC3E}">
        <p14:creationId xmlns:p14="http://schemas.microsoft.com/office/powerpoint/2010/main" val="15284263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0BB770-A45E-52E2-B307-37849BBA51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71B799-895B-F4D1-9630-7151F7CEA7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17B520-CB1C-7116-2407-3ECB6680D909}"/>
              </a:ext>
            </a:extLst>
          </p:cNvPr>
          <p:cNvSpPr>
            <a:spLocks noGrp="1"/>
          </p:cNvSpPr>
          <p:nvPr>
            <p:ph type="body" idx="1"/>
          </p:nvPr>
        </p:nvSpPr>
        <p:spPr/>
        <p:txBody>
          <a:bodyPr/>
          <a:lstStyle/>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786368D3-011E-5E9F-D476-A87EB9E40777}"/>
              </a:ext>
            </a:extLst>
          </p:cNvPr>
          <p:cNvSpPr>
            <a:spLocks noGrp="1"/>
          </p:cNvSpPr>
          <p:nvPr>
            <p:ph type="sldNum" sz="quarter" idx="5"/>
          </p:nvPr>
        </p:nvSpPr>
        <p:spPr/>
        <p:txBody>
          <a:bodyPr/>
          <a:lstStyle/>
          <a:p>
            <a:fld id="{0B67BDF7-E776-6644-B0FD-0131F7606DCF}" type="slidenum">
              <a:rPr lang="en-US" smtClean="0"/>
              <a:t>13</a:t>
            </a:fld>
            <a:endParaRPr lang="en-US"/>
          </a:p>
        </p:txBody>
      </p:sp>
    </p:spTree>
    <p:extLst>
      <p:ext uri="{BB962C8B-B14F-4D97-AF65-F5344CB8AC3E}">
        <p14:creationId xmlns:p14="http://schemas.microsoft.com/office/powerpoint/2010/main" val="28717519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8114E-9EE8-A5FC-4D21-FA8FDFC2D1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95F0C7-E58F-D32E-604A-47A4DB2FDB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BE9DF7-8BFE-F511-80EC-6C64CC285C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0094BC-A18F-8E5B-9A85-8A0C5E9C6914}"/>
              </a:ext>
            </a:extLst>
          </p:cNvPr>
          <p:cNvSpPr>
            <a:spLocks noGrp="1"/>
          </p:cNvSpPr>
          <p:nvPr>
            <p:ph type="sldNum" sz="quarter" idx="5"/>
          </p:nvPr>
        </p:nvSpPr>
        <p:spPr/>
        <p:txBody>
          <a:bodyPr/>
          <a:lstStyle/>
          <a:p>
            <a:fld id="{0B67BDF7-E776-6644-B0FD-0131F7606DCF}" type="slidenum">
              <a:rPr lang="en-US" smtClean="0"/>
              <a:t>14</a:t>
            </a:fld>
            <a:endParaRPr lang="en-US"/>
          </a:p>
        </p:txBody>
      </p:sp>
    </p:spTree>
    <p:extLst>
      <p:ext uri="{BB962C8B-B14F-4D97-AF65-F5344CB8AC3E}">
        <p14:creationId xmlns:p14="http://schemas.microsoft.com/office/powerpoint/2010/main" val="31948933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15</a:t>
            </a:fld>
            <a:endParaRPr lang="en-US"/>
          </a:p>
        </p:txBody>
      </p:sp>
    </p:spTree>
    <p:extLst>
      <p:ext uri="{BB962C8B-B14F-4D97-AF65-F5344CB8AC3E}">
        <p14:creationId xmlns:p14="http://schemas.microsoft.com/office/powerpoint/2010/main" val="23579920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708F4D2-989C-42A9-A3C0-EA9B05307234}"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10/13/2025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54663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E7DCEFD0-390F-448F-9311-D8F8E8B8F310}"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10/13/2025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51077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344669A4-4ADB-45A1-A252-871ADA9DCF6E}"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10/13/2025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008926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7B44D9A-8D98-48B3-8E14-076639DD3FC1}"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10/13/2025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704932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08C2B9B6-A26A-4FD2-9383-4BE01FB1C04A}"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10/13/2025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76455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454196BA-1ECC-43DE-9255-2B7B3D75C0D9}"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10/13/2025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21581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C6C8186-A2CD-49AC-ADAA-4ECF1C1A6B91}"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10/13/2025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97248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6A12F162-25B2-44AB-B11F-1A8CD3A47843}"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10/13/2025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86200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D3879328-9394-4881-8F85-D3C0DE05E919}"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10/13/2025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26456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32680DD9-CBFB-4F64-8F60-B4171B5CBFEC}"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10/13/2025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073629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470F858B-7C0E-4C5F-95B6-D915B6E5690E}"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10/13/2025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422504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B5D2AC9C-603C-45C3-84C6-312E84F879E8}"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10/13/2025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383688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1: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EDD649A-067E-4C0E-97B0-5E29016022E8}" type="datetime1">
              <a:rPr lang="en-US" smtClean="0"/>
              <a:t>10/13/2025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Enter Title Here"/>
          <p:cNvSpPr>
            <a:spLocks noGrp="1"/>
          </p:cNvSpPr>
          <p:nvPr>
            <p:ph type="title"/>
          </p:nvPr>
        </p:nvSpPr>
        <p:spPr>
          <a:xfrm>
            <a:off x="831850" y="4289258"/>
            <a:ext cx="10515600" cy="1356059"/>
          </a:xfrm>
          <a:prstGeom prst="rect">
            <a:avLst/>
          </a:prstGeom>
        </p:spPr>
        <p:txBody>
          <a:bodyPr anchor="b"/>
          <a:lstStyle>
            <a:lvl1pPr>
              <a:defRPr sz="4800">
                <a:solidFill>
                  <a:schemeClr val="tx2">
                    <a:lumMod val="75000"/>
                  </a:schemeClr>
                </a:solidFill>
              </a:defRPr>
            </a:lvl1pPr>
          </a:lstStyle>
          <a:p>
            <a:r>
              <a:rPr lang="en-US"/>
              <a:t>Click to edit Master title style</a:t>
            </a:r>
            <a:endParaRPr lang="en-US" dirty="0"/>
          </a:p>
        </p:txBody>
      </p:sp>
      <p:sp>
        <p:nvSpPr>
          <p:cNvPr id="8" name="Text Placeholder 2"/>
          <p:cNvSpPr>
            <a:spLocks noGrp="1"/>
          </p:cNvSpPr>
          <p:nvPr>
            <p:ph type="body" idx="1"/>
          </p:nvPr>
        </p:nvSpPr>
        <p:spPr>
          <a:xfrm>
            <a:off x="831850" y="5672305"/>
            <a:ext cx="10515600" cy="684045"/>
          </a:xfrm>
          <a:prstGeom prst="rect">
            <a:avLst/>
          </a:prstGeo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pic>
        <p:nvPicPr>
          <p:cNvPr id="9" name="Picture 8" descr="California Energy Commission Logo"/>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38200" y="815165"/>
            <a:ext cx="1287483" cy="1131555"/>
          </a:xfrm>
          <a:prstGeom prst="rect">
            <a:avLst/>
          </a:prstGeom>
        </p:spPr>
      </p:pic>
    </p:spTree>
    <p:extLst>
      <p:ext uri="{BB962C8B-B14F-4D97-AF65-F5344CB8AC3E}">
        <p14:creationId xmlns:p14="http://schemas.microsoft.com/office/powerpoint/2010/main" val="27376552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EE8B17DA-1118-4913-ABED-62143E6DA972}" type="datetime1">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30953587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3F41E4F-FF47-4E7C-AD7A-EB483E2D81E2}" type="datetime1">
              <a:rPr lang="en-US" smtClean="0"/>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42438504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14085A1-90D9-4655-BC50-F7CCF1BACC38}" type="datetime1">
              <a:rPr lang="en-US" smtClean="0"/>
              <a:t>10/13/2025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6381993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28A7471-AF1B-4F0E-8832-2632197088F0}" type="datetime1">
              <a:rPr lang="en-US" smtClean="0"/>
              <a:t>10/13/2025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3456495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46BF6D2-3F00-4CDA-8401-0EED0A578132}" type="datetime1">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19319175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9690FF0-C0C8-410C-B553-C3E8362BA6AD}" type="datetime1">
              <a:rPr lang="en-US" smtClean="0"/>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4137583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82D6659-8050-45B9-A126-15A6A4BEBAD3}" type="datetime1">
              <a:rPr lang="en-US" smtClean="0"/>
              <a:t>10/13/2025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1512361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599D5D3-3677-4D9C-B11F-7BE09EF15970}" type="datetime1">
              <a:rPr lang="en-US" smtClean="0"/>
              <a:t>10/13/2025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22857981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5584D28-CAAF-4416-9272-3749C11D86F6}" type="datetime1">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p:spPr>
        <p:txBody>
          <a:bodyPr/>
          <a:lstStyle/>
          <a:p>
            <a:r>
              <a:rPr lang="en-US"/>
              <a:t>Click to edit Master title style</a:t>
            </a:r>
          </a:p>
        </p:txBody>
      </p:sp>
      <p:sp>
        <p:nvSpPr>
          <p:cNvPr id="8" name="Content Placeholder 2"/>
          <p:cNvSpPr>
            <a:spLocks noGrp="1"/>
          </p:cNvSpPr>
          <p:nvPr>
            <p:ph idx="1"/>
          </p:nvPr>
        </p:nvSpPr>
        <p:spPr>
          <a:xfrm>
            <a:off x="1399822" y="1825625"/>
            <a:ext cx="995397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52968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F28DA6A-5CBB-4127-947E-7EF331B2CA22}" type="datetime1">
              <a:rPr lang="en-US" smtClean="0"/>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09A1A5-4186-AE45-B489-8F93D826EB49}" type="slidenum">
              <a:rPr lang="en-US" smtClean="0"/>
              <a:t>‹#›</a:t>
            </a:fld>
            <a:endParaRPr lang="en-US"/>
          </a:p>
        </p:txBody>
      </p:sp>
      <p:sp>
        <p:nvSpPr>
          <p:cNvPr id="8"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7878511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D9F9C79-A3D6-4CCB-AFF7-CD250A093D5B}" type="datetime1">
              <a:rPr lang="en-US" smtClean="0"/>
              <a:t>10/13/2025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09A1A5-4186-AE45-B489-8F93D826EB49}" type="slidenum">
              <a:rPr lang="en-US" smtClean="0"/>
              <a:t>‹#›</a:t>
            </a:fld>
            <a:endParaRPr lang="en-US"/>
          </a:p>
        </p:txBody>
      </p:sp>
      <p:sp>
        <p:nvSpPr>
          <p:cNvPr id="10"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21524146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2: Centered">
    <p:spTree>
      <p:nvGrpSpPr>
        <p:cNvPr id="1" name=""/>
        <p:cNvGrpSpPr/>
        <p:nvPr/>
      </p:nvGrpSpPr>
      <p:grpSpPr>
        <a:xfrm>
          <a:off x="0" y="0"/>
          <a:ext cx="0" cy="0"/>
          <a:chOff x="0" y="0"/>
          <a:chExt cx="0" cy="0"/>
        </a:xfrm>
      </p:grpSpPr>
      <p:sp>
        <p:nvSpPr>
          <p:cNvPr id="2" name="Enter Title Here"/>
          <p:cNvSpPr>
            <a:spLocks noGrp="1"/>
          </p:cNvSpPr>
          <p:nvPr>
            <p:ph type="ctrTitle"/>
          </p:nvPr>
        </p:nvSpPr>
        <p:spPr>
          <a:xfrm>
            <a:off x="890016" y="809622"/>
            <a:ext cx="10411968" cy="2387600"/>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890016" y="3289297"/>
            <a:ext cx="1041196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a:xfrm>
            <a:off x="4724400" y="5614142"/>
            <a:ext cx="2743200" cy="365125"/>
          </a:xfrm>
        </p:spPr>
        <p:txBody>
          <a:bodyPr/>
          <a:lstStyle>
            <a:lvl1pPr algn="ctr">
              <a:defRPr/>
            </a:lvl1pPr>
          </a:lstStyle>
          <a:p>
            <a:fld id="{B1C54985-49AB-40FC-B88D-EE7E01963753}" type="datetime1">
              <a:rPr lang="en-US" smtClean="0"/>
              <a:t>10/13/2025</a:t>
            </a:fld>
            <a:endParaRPr lang="en-US"/>
          </a:p>
        </p:txBody>
      </p:sp>
      <p:sp>
        <p:nvSpPr>
          <p:cNvPr id="5" name="Footer Placeholder 4"/>
          <p:cNvSpPr>
            <a:spLocks noGrp="1"/>
          </p:cNvSpPr>
          <p:nvPr>
            <p:ph type="ftr" sz="quarter" idx="11"/>
          </p:nvPr>
        </p:nvSpPr>
        <p:spPr>
          <a:xfrm>
            <a:off x="4038600" y="6095093"/>
            <a:ext cx="4114800" cy="365125"/>
          </a:xfrm>
        </p:spPr>
        <p:txBody>
          <a:bodyPr/>
          <a:lstStyle>
            <a:lvl1pPr algn="ctr">
              <a:defRPr/>
            </a:lvl1pPr>
          </a:lstStyle>
          <a:p>
            <a:endParaRPr lang="en-US" dirty="0"/>
          </a:p>
        </p:txBody>
      </p:sp>
      <p:pic>
        <p:nvPicPr>
          <p:cNvPr id="7" name="Picture 6"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72364" y="666179"/>
            <a:ext cx="1247274" cy="1096212"/>
          </a:xfrm>
          <a:prstGeom prst="rect">
            <a:avLst/>
          </a:prstGeom>
        </p:spPr>
      </p:pic>
    </p:spTree>
    <p:extLst>
      <p:ext uri="{BB962C8B-B14F-4D97-AF65-F5344CB8AC3E}">
        <p14:creationId xmlns:p14="http://schemas.microsoft.com/office/powerpoint/2010/main" val="27564184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712801"/>
            <a:ext cx="10515600" cy="2852737"/>
          </a:xfrm>
        </p:spPr>
        <p:txBody>
          <a:bodyPr anchor="b">
            <a:normAutofit/>
          </a:bodyPr>
          <a:lstStyle>
            <a:lvl1pPr>
              <a:defRPr sz="4800"/>
            </a:lvl1pPr>
          </a:lstStyle>
          <a:p>
            <a:r>
              <a:rPr lang="en-US" dirty="0"/>
              <a:t>Click to edit Master title style</a:t>
            </a:r>
          </a:p>
        </p:txBody>
      </p:sp>
      <p:sp>
        <p:nvSpPr>
          <p:cNvPr id="3" name="Text Placeholder 2"/>
          <p:cNvSpPr>
            <a:spLocks noGrp="1"/>
          </p:cNvSpPr>
          <p:nvPr>
            <p:ph type="body" idx="1"/>
          </p:nvPr>
        </p:nvSpPr>
        <p:spPr>
          <a:xfrm>
            <a:off x="831850" y="3592526"/>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D117828E-9E41-4CB2-8AE8-DCC3470B9CE3}" type="datetime1">
              <a:rPr lang="en-US" smtClean="0"/>
              <a:t>10/13/2025</a:t>
            </a:fld>
            <a:endParaRPr lang="en-US"/>
          </a:p>
        </p:txBody>
      </p:sp>
      <p:pic>
        <p:nvPicPr>
          <p:cNvPr id="8" name="Picture 7"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1850" y="4883817"/>
            <a:ext cx="1247274" cy="1096212"/>
          </a:xfrm>
          <a:prstGeom prst="rect">
            <a:avLst/>
          </a:prstGeom>
        </p:spPr>
      </p:pic>
      <p:sp>
        <p:nvSpPr>
          <p:cNvPr id="10" name="Content Placeholder 9"/>
          <p:cNvSpPr>
            <a:spLocks noGrp="1"/>
          </p:cNvSpPr>
          <p:nvPr>
            <p:ph sz="quarter" idx="13" hasCustomPrompt="1"/>
          </p:nvPr>
        </p:nvSpPr>
        <p:spPr>
          <a:xfrm>
            <a:off x="2363788" y="4813085"/>
            <a:ext cx="2911475" cy="1022350"/>
          </a:xfrm>
        </p:spPr>
        <p:txBody>
          <a:bodyPr>
            <a:noAutofit/>
          </a:bodyPr>
          <a:lstStyle>
            <a:lvl1pPr marL="0" indent="0">
              <a:buNone/>
              <a:defRPr sz="24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dirty="0"/>
              <a:t>Presenters:</a:t>
            </a:r>
          </a:p>
          <a:p>
            <a:pPr lvl="0"/>
            <a:r>
              <a:rPr lang="en-US" dirty="0"/>
              <a:t>Name 1</a:t>
            </a:r>
          </a:p>
          <a:p>
            <a:pPr lvl="0"/>
            <a:r>
              <a:rPr lang="en-US" dirty="0"/>
              <a:t>Name 2</a:t>
            </a:r>
          </a:p>
        </p:txBody>
      </p:sp>
    </p:spTree>
    <p:extLst>
      <p:ext uri="{BB962C8B-B14F-4D97-AF65-F5344CB8AC3E}">
        <p14:creationId xmlns:p14="http://schemas.microsoft.com/office/powerpoint/2010/main" val="4996270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2: Simple">
    <p:spTree>
      <p:nvGrpSpPr>
        <p:cNvPr id="1" name=""/>
        <p:cNvGrpSpPr/>
        <p:nvPr/>
      </p:nvGrpSpPr>
      <p:grpSpPr>
        <a:xfrm>
          <a:off x="0" y="0"/>
          <a:ext cx="0" cy="0"/>
          <a:chOff x="0" y="0"/>
          <a:chExt cx="0" cy="0"/>
        </a:xfrm>
      </p:grpSpPr>
      <p:sp>
        <p:nvSpPr>
          <p:cNvPr id="2" name="Enter Title Here"/>
          <p:cNvSpPr>
            <a:spLocks noGrp="1"/>
          </p:cNvSpPr>
          <p:nvPr>
            <p:ph type="title"/>
          </p:nvPr>
        </p:nvSpPr>
        <p:spPr>
          <a:xfrm>
            <a:off x="838200" y="3012554"/>
            <a:ext cx="10515600" cy="1325563"/>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A6E52428-A2CA-4C7A-B5CC-74C843A9DDFE}" type="datetime1">
              <a:rPr lang="en-US" smtClean="0"/>
              <a:t>10/13/2025</a:t>
            </a:fld>
            <a:endParaRPr lang="en-US"/>
          </a:p>
        </p:txBody>
      </p:sp>
      <p:pic>
        <p:nvPicPr>
          <p:cNvPr id="6" name="Picture 5"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8200" y="656202"/>
            <a:ext cx="1247274" cy="1096212"/>
          </a:xfrm>
          <a:prstGeom prst="rect">
            <a:avLst/>
          </a:prstGeom>
        </p:spPr>
      </p:pic>
    </p:spTree>
    <p:extLst>
      <p:ext uri="{BB962C8B-B14F-4D97-AF65-F5344CB8AC3E}">
        <p14:creationId xmlns:p14="http://schemas.microsoft.com/office/powerpoint/2010/main" val="3766066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theme" Target="../theme/theme3.xml"/><Relationship Id="rId4" Type="http://schemas.openxmlformats.org/officeDocument/2006/relationships/slideLayout" Target="../slideLayouts/slideLayout17.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image" Target="../media/image3.png"/><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image" Target="../media/image4.png"/><Relationship Id="rId5" Type="http://schemas.openxmlformats.org/officeDocument/2006/relationships/theme" Target="../theme/theme4.xml"/><Relationship Id="rId4" Type="http://schemas.openxmlformats.org/officeDocument/2006/relationships/slideLayout" Target="../slideLayouts/slideLayout21.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5" Type="http://schemas.openxmlformats.org/officeDocument/2006/relationships/image" Target="../media/image6.png"/><Relationship Id="rId4"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E18B996A-BFBA-4CD8-8984-C050929D573E}"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10/13/2025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pic>
        <p:nvPicPr>
          <p:cNvPr id="7" name="Picture 6" descr="This provides the agerenda for the Pre-Application Workshop. " title="Agenda Slide">
            <a:extLst>
              <a:ext uri="{FF2B5EF4-FFF2-40B4-BE49-F238E27FC236}">
                <a16:creationId xmlns:a16="http://schemas.microsoft.com/office/drawing/2014/main" id="{9E744614-DDAC-3544-BC23-283A46340461}"/>
              </a:ext>
            </a:extLst>
          </p:cNvPr>
          <p:cNvPicPr>
            <a:picLocks noChangeAspect="1"/>
          </p:cNvPicPr>
          <p:nvPr userDrawn="1"/>
        </p:nvPicPr>
        <p:blipFill>
          <a:blip r:embed="rId14"/>
          <a:stretch>
            <a:fillRect/>
          </a:stretch>
        </p:blipFill>
        <p:spPr>
          <a:xfrm>
            <a:off x="0" y="-90311"/>
            <a:ext cx="12192000" cy="6858000"/>
          </a:xfrm>
          <a:prstGeom prst="rect">
            <a:avLst/>
          </a:prstGeom>
        </p:spPr>
      </p:pic>
    </p:spTree>
    <p:extLst>
      <p:ext uri="{BB962C8B-B14F-4D97-AF65-F5344CB8AC3E}">
        <p14:creationId xmlns:p14="http://schemas.microsoft.com/office/powerpoint/2010/main" val="30262542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F4A540-2F10-4048-A0B3-A5BACFFBF0DD}" type="datetime1">
              <a:rPr lang="en-US" smtClean="0"/>
              <a:t>10/13/2025</a:t>
            </a:fld>
            <a:endParaRPr lang="en-US"/>
          </a:p>
        </p:txBody>
      </p:sp>
    </p:spTree>
    <p:extLst>
      <p:ext uri="{BB962C8B-B14F-4D97-AF65-F5344CB8AC3E}">
        <p14:creationId xmlns:p14="http://schemas.microsoft.com/office/powerpoint/2010/main" val="2927634303"/>
      </p:ext>
    </p:extLst>
  </p:cSld>
  <p:clrMap bg1="lt1" tx1="dk1" bg2="lt2" tx2="dk2" accent1="accent1" accent2="accent2" accent3="accent3" accent4="accent4" accent5="accent5" accent6="accent6" hlink="hlink" folHlink="folHlink"/>
  <p:sldLayoutIdLst>
    <p:sldLayoutId id="2147483698"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6F1169AF-EDC4-4F2D-9C47-FD97B7AC7C5C}" type="datetime1">
              <a:rPr lang="en-US" smtClean="0"/>
              <a:t>10/13/2025</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1"/>
                </a:solidFill>
              </a:defRPr>
            </a:lvl1pPr>
          </a:lstStyle>
          <a:p>
            <a:fld id="{005C4985-ACD0-2B4C-8981-36243250F268}" type="slidenum">
              <a:rPr lang="en-US" smtClean="0"/>
              <a:pPr/>
              <a:t>‹#›</a:t>
            </a:fld>
            <a:endParaRPr lang="en-US"/>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1262156679"/>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ABAEAD3F-D127-4D69-B09B-716133DDE5A1}" type="datetime1">
              <a:rPr lang="en-US" smtClean="0"/>
              <a:t>10/13/2025</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1"/>
                </a:solidFill>
              </a:defRPr>
            </a:lvl1pPr>
          </a:lstStyle>
          <a:p>
            <a:fld id="{005C4985-ACD0-2B4C-8981-36243250F268}" type="slidenum">
              <a:rPr lang="en-US" smtClean="0"/>
              <a:pPr/>
              <a:t>‹#›</a:t>
            </a:fld>
            <a:endParaRPr lang="en-US"/>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3135166349"/>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C7D205-47A8-4B90-9D18-6A8813BC30A2}" type="datetime1">
              <a:rPr lang="en-US" smtClean="0"/>
              <a:t>10/13/2025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1340955399"/>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28D5F6-1772-4491-A9AC-83759608AA9C}" type="datetime1">
              <a:rPr lang="en-US" smtClean="0"/>
              <a:t>10/13/2025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B12032-C4BC-1846-BCAE-83F2C463453C}" type="slidenum">
              <a:rPr lang="en-US" smtClean="0"/>
              <a:t>‹#›</a:t>
            </a:fld>
            <a:endParaRPr lang="en-US"/>
          </a:p>
        </p:txBody>
      </p:sp>
    </p:spTree>
    <p:extLst>
      <p:ext uri="{BB962C8B-B14F-4D97-AF65-F5344CB8AC3E}">
        <p14:creationId xmlns:p14="http://schemas.microsoft.com/office/powerpoint/2010/main" val="1944682562"/>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hyperlink" Target="https://www.energy.ca.gov/event/workshop/2025-10/scoping-workshop-funding-advance-integrated-planning-gas-system" TargetMode="External"/><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hyperlink" Target="https://efiling.energy.ca.gov/Lists/DocketLog.aspx?docketnumber=23-ERDD-02%20"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hyperlink" Target="https://www.energy.ca.gov/data-reports/reports/energy-research-and-development-investment-plans-and-annual-reports" TargetMode="External"/><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8.xml"/><Relationship Id="rId5" Type="http://schemas.openxmlformats.org/officeDocument/2006/relationships/image" Target="../media/image16.sv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hyperlink" Target="https://efiling.energy.ca.gov/EComment/EComment.aspx?docketnumber=23-ERDD-02" TargetMode="External"/><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hyperlink" Target="https://efiling.energy.ca.gov/Lists/DocketLog.aspx?docketnumber=23-ERDD-02%20" TargetMode="External"/><Relationship Id="rId5" Type="http://schemas.openxmlformats.org/officeDocument/2006/relationships/hyperlink" Target="https://www.energy.ca.gov/event/workshop/2025-10/scoping-workshop-funding-advance-integrated-planning-gas-system" TargetMode="External"/><Relationship Id="rId4" Type="http://schemas.openxmlformats.org/officeDocument/2006/relationships/hyperlink" Target="mailto:docket@energy.ca.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831850" y="5169878"/>
            <a:ext cx="10515600" cy="1559536"/>
          </a:xfrm>
        </p:spPr>
        <p:txBody>
          <a:bodyPr/>
          <a:lstStyle/>
          <a:p>
            <a:r>
              <a:rPr lang="en-US" dirty="0">
                <a:solidFill>
                  <a:srgbClr val="376092"/>
                </a:solidFill>
                <a:latin typeface="Segoe UI" panose="020B0502040204020203" pitchFamily="34" charset="0"/>
                <a:cs typeface="Segoe UI" panose="020B0502040204020203" pitchFamily="34" charset="0"/>
              </a:rPr>
              <a:t>Funding to Advance Integrated Planning of Gas System Decommissioning</a:t>
            </a:r>
          </a:p>
          <a:p>
            <a:pPr>
              <a:spcBef>
                <a:spcPts val="0"/>
              </a:spcBef>
            </a:pPr>
            <a:endParaRPr lang="en-US" sz="1800" dirty="0">
              <a:solidFill>
                <a:srgbClr val="376092"/>
              </a:solidFill>
              <a:latin typeface="Segoe UI" panose="020B0502040204020203" pitchFamily="34" charset="0"/>
              <a:cs typeface="Segoe UI" panose="020B0502040204020203" pitchFamily="34" charset="0"/>
            </a:endParaRPr>
          </a:p>
          <a:p>
            <a:pPr>
              <a:lnSpc>
                <a:spcPct val="100000"/>
              </a:lnSpc>
              <a:spcBef>
                <a:spcPts val="0"/>
              </a:spcBef>
            </a:pPr>
            <a:r>
              <a:rPr lang="en-US" sz="1800" dirty="0">
                <a:solidFill>
                  <a:srgbClr val="376092"/>
                </a:solidFill>
                <a:latin typeface="Segoe UI" panose="020B0502040204020203" pitchFamily="34" charset="0"/>
                <a:cs typeface="Segoe UI" panose="020B0502040204020203" pitchFamily="34" charset="0"/>
              </a:rPr>
              <a:t>Energy Research and Development Division, California Energy Commission</a:t>
            </a:r>
          </a:p>
          <a:p>
            <a:pPr>
              <a:lnSpc>
                <a:spcPct val="100000"/>
              </a:lnSpc>
              <a:spcBef>
                <a:spcPts val="0"/>
              </a:spcBef>
            </a:pPr>
            <a:r>
              <a:rPr lang="en-US" sz="1800" dirty="0">
                <a:solidFill>
                  <a:srgbClr val="376092"/>
                </a:solidFill>
                <a:latin typeface="Segoe UI" panose="020B0502040204020203" pitchFamily="34" charset="0"/>
                <a:cs typeface="Segoe UI" panose="020B0502040204020203" pitchFamily="34" charset="0"/>
              </a:rPr>
              <a:t>Presenter: Martine Schmidt-Poolman, PhD</a:t>
            </a:r>
          </a:p>
          <a:p>
            <a:pPr>
              <a:lnSpc>
                <a:spcPct val="100000"/>
              </a:lnSpc>
              <a:spcBef>
                <a:spcPts val="0"/>
              </a:spcBef>
            </a:pPr>
            <a:r>
              <a:rPr lang="en-US" sz="1800" dirty="0">
                <a:solidFill>
                  <a:srgbClr val="376092"/>
                </a:solidFill>
                <a:latin typeface="Segoe UI" panose="020B0502040204020203" pitchFamily="34" charset="0"/>
                <a:cs typeface="Segoe UI" panose="020B0502040204020203" pitchFamily="34" charset="0"/>
              </a:rPr>
              <a:t>October 13, 2025</a:t>
            </a:r>
          </a:p>
        </p:txBody>
      </p:sp>
      <p:sp>
        <p:nvSpPr>
          <p:cNvPr id="4" name="Title 3"/>
          <p:cNvSpPr>
            <a:spLocks noGrp="1"/>
          </p:cNvSpPr>
          <p:nvPr>
            <p:ph type="title"/>
          </p:nvPr>
        </p:nvSpPr>
        <p:spPr>
          <a:xfrm>
            <a:off x="831850" y="4454161"/>
            <a:ext cx="10515600" cy="722751"/>
          </a:xfrm>
        </p:spPr>
        <p:txBody>
          <a:bodyPr/>
          <a:lstStyle/>
          <a:p>
            <a:r>
              <a:rPr kumimoji="0" lang="en-US" sz="3600" b="1" i="0" u="none" strike="noStrike" kern="1200" cap="none" spc="0" normalizeH="0" baseline="0" noProof="0" dirty="0">
                <a:ln>
                  <a:noFill/>
                </a:ln>
                <a:solidFill>
                  <a:srgbClr val="4F81BD">
                    <a:lumMod val="50000"/>
                  </a:srgbClr>
                </a:solidFill>
                <a:effectLst/>
                <a:uLnTx/>
                <a:uFillTx/>
                <a:latin typeface="Arial"/>
                <a:ea typeface="+mj-ea"/>
                <a:cs typeface="Arial"/>
              </a:rPr>
              <a:t>Scoping Workshop</a:t>
            </a:r>
            <a:endParaRPr lang="en-US" dirty="0"/>
          </a:p>
        </p:txBody>
      </p:sp>
    </p:spTree>
    <p:extLst>
      <p:ext uri="{BB962C8B-B14F-4D97-AF65-F5344CB8AC3E}">
        <p14:creationId xmlns:p14="http://schemas.microsoft.com/office/powerpoint/2010/main" val="19759390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latin typeface="+mn-lt"/>
              </a:rPr>
              <a:t>Housekeeping</a:t>
            </a:r>
          </a:p>
        </p:txBody>
      </p:sp>
      <p:sp>
        <p:nvSpPr>
          <p:cNvPr id="5" name="Slide Number Placeholder 4"/>
          <p:cNvSpPr>
            <a:spLocks noGrp="1"/>
          </p:cNvSpPr>
          <p:nvPr>
            <p:ph type="sldNum" sz="quarter" idx="12"/>
          </p:nvPr>
        </p:nvSpPr>
        <p:spPr>
          <a:xfrm>
            <a:off x="9569969" y="6463234"/>
            <a:ext cx="18034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chemeClr val="tx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7" name="Content Placeholder 5">
            <a:extLst>
              <a:ext uri="{FF2B5EF4-FFF2-40B4-BE49-F238E27FC236}">
                <a16:creationId xmlns:a16="http://schemas.microsoft.com/office/drawing/2014/main" id="{9B912184-A9F8-4AB9-A395-9F6E5FACAE21}"/>
              </a:ext>
            </a:extLst>
          </p:cNvPr>
          <p:cNvSpPr txBox="1">
            <a:spLocks/>
          </p:cNvSpPr>
          <p:nvPr/>
        </p:nvSpPr>
        <p:spPr>
          <a:xfrm>
            <a:off x="609600" y="1729409"/>
            <a:ext cx="10972800" cy="4891524"/>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600"/>
              </a:spcBef>
              <a:defRPr/>
            </a:pPr>
            <a:r>
              <a:rPr kumimoji="0" lang="en-US" sz="3000" b="0" i="0" u="none" strike="noStrike" kern="1200" cap="none" spc="0" normalizeH="0" baseline="0" noProof="0" dirty="0">
                <a:ln>
                  <a:noFill/>
                </a:ln>
                <a:solidFill>
                  <a:srgbClr val="4F81BD">
                    <a:lumMod val="75000"/>
                  </a:srgbClr>
                </a:solidFill>
                <a:effectLst/>
                <a:uLnTx/>
                <a:uFillTx/>
                <a:latin typeface="Segoe UI" panose="020B0502040204020203" pitchFamily="34" charset="0"/>
                <a:cs typeface="Segoe UI" panose="020B0502040204020203" pitchFamily="34" charset="0"/>
              </a:rPr>
              <a:t>Participants will be muted during the presentation </a:t>
            </a:r>
          </a:p>
          <a:p>
            <a:pPr>
              <a:spcBef>
                <a:spcPts val="600"/>
              </a:spcBef>
              <a:defRPr/>
            </a:pPr>
            <a:r>
              <a:rPr kumimoji="0" lang="en-US" sz="3000" b="0" i="0" u="none" strike="noStrike" kern="1200" cap="none" spc="0" normalizeH="0" baseline="0" noProof="0" dirty="0">
                <a:ln>
                  <a:noFill/>
                </a:ln>
                <a:solidFill>
                  <a:srgbClr val="4F81BD">
                    <a:lumMod val="75000"/>
                  </a:srgbClr>
                </a:solidFill>
                <a:effectLst/>
                <a:uLnTx/>
                <a:uFillTx/>
                <a:latin typeface="Segoe UI" panose="020B0502040204020203" pitchFamily="34" charset="0"/>
                <a:cs typeface="Segoe UI" panose="020B0502040204020203" pitchFamily="34" charset="0"/>
              </a:rPr>
              <a:t>Please </a:t>
            </a:r>
            <a:r>
              <a:rPr lang="en-US" sz="3000" dirty="0">
                <a:solidFill>
                  <a:srgbClr val="4F81BD">
                    <a:lumMod val="75000"/>
                  </a:srgbClr>
                </a:solidFill>
                <a:latin typeface="Segoe UI" panose="020B0502040204020203" pitchFamily="34" charset="0"/>
                <a:cs typeface="Segoe UI" panose="020B0502040204020203" pitchFamily="34" charset="0"/>
              </a:rPr>
              <a:t>type</a:t>
            </a:r>
            <a:r>
              <a:rPr kumimoji="0" lang="en-US" sz="3000" b="0" i="0" u="none" strike="noStrike" kern="1200" cap="none" spc="0" normalizeH="0" baseline="0" noProof="0" dirty="0">
                <a:ln>
                  <a:noFill/>
                </a:ln>
                <a:solidFill>
                  <a:srgbClr val="4F81BD">
                    <a:lumMod val="75000"/>
                  </a:srgbClr>
                </a:solidFill>
                <a:effectLst/>
                <a:uLnTx/>
                <a:uFillTx/>
                <a:latin typeface="Segoe UI" panose="020B0502040204020203" pitchFamily="34" charset="0"/>
                <a:cs typeface="Segoe UI" panose="020B0502040204020203" pitchFamily="34" charset="0"/>
              </a:rPr>
              <a:t> your question in the Q&amp;A window </a:t>
            </a:r>
          </a:p>
          <a:p>
            <a:pPr>
              <a:spcBef>
                <a:spcPts val="600"/>
              </a:spcBef>
              <a:defRPr/>
            </a:pPr>
            <a:r>
              <a:rPr lang="en-US" sz="3000" dirty="0">
                <a:solidFill>
                  <a:srgbClr val="376092"/>
                </a:solidFill>
                <a:latin typeface="Segoe UI" panose="020B0502040204020203" pitchFamily="34" charset="0"/>
                <a:cs typeface="Segoe UI" panose="020B0502040204020203" pitchFamily="34" charset="0"/>
              </a:rPr>
              <a:t>This workshop will be recorded</a:t>
            </a:r>
            <a:endParaRPr kumimoji="0" lang="en-US" sz="3000" b="0" i="0" u="none" strike="noStrike" kern="1200" cap="none" spc="0" normalizeH="0" baseline="0" noProof="0" dirty="0">
              <a:ln>
                <a:noFill/>
              </a:ln>
              <a:solidFill>
                <a:srgbClr val="376092"/>
              </a:solidFill>
              <a:effectLst/>
              <a:uLnTx/>
              <a:uFillTx/>
              <a:latin typeface="Segoe UI" panose="020B0502040204020203" pitchFamily="34" charset="0"/>
              <a:cs typeface="Segoe UI" panose="020B0502040204020203" pitchFamily="34" charset="0"/>
            </a:endParaRPr>
          </a:p>
          <a:p>
            <a:pPr marL="342900" marR="0" lvl="0" indent="-342900" algn="l" defTabSz="457200" rtl="0" eaLnBrk="1" fontAlgn="auto" latinLnBrk="0" hangingPunct="1">
              <a:spcBef>
                <a:spcPts val="600"/>
              </a:spcBef>
              <a:spcAft>
                <a:spcPts val="0"/>
              </a:spcAft>
              <a:buClrTx/>
              <a:buSzTx/>
              <a:buFont typeface="Arial"/>
              <a:buChar char="•"/>
              <a:tabLst/>
              <a:defRPr/>
            </a:pPr>
            <a:r>
              <a:rPr kumimoji="0" lang="en-US" sz="3000" b="0" i="0" u="none" strike="noStrike" kern="1200" cap="none" spc="0" normalizeH="0" baseline="0" noProof="0" dirty="0">
                <a:ln>
                  <a:noFill/>
                </a:ln>
                <a:solidFill>
                  <a:srgbClr val="4F81BD">
                    <a:lumMod val="75000"/>
                  </a:srgbClr>
                </a:solidFill>
                <a:effectLst/>
                <a:uLnTx/>
                <a:uFillTx/>
                <a:latin typeface="Segoe UI" panose="020B0502040204020203" pitchFamily="34" charset="0"/>
                <a:cs typeface="Segoe UI" panose="020B0502040204020203" pitchFamily="34" charset="0"/>
              </a:rPr>
              <a:t>Workshop documents and written responses:</a:t>
            </a:r>
            <a:endParaRPr lang="en-US" sz="2400" dirty="0">
              <a:solidFill>
                <a:srgbClr val="376092"/>
              </a:solidFill>
              <a:latin typeface="Segoe UI" panose="020B0502040204020203" pitchFamily="34" charset="0"/>
              <a:cs typeface="Segoe UI" panose="020B0502040204020203" pitchFamily="34" charset="0"/>
            </a:endParaRPr>
          </a:p>
          <a:p>
            <a:pPr marL="857250" lvl="1" indent="-457200">
              <a:buFont typeface="Segoe UI" panose="020B0502040204020203" pitchFamily="34" charset="0"/>
              <a:buChar char="-"/>
              <a:defRPr/>
            </a:pPr>
            <a:r>
              <a:rPr lang="en-US" sz="2400" b="1" dirty="0">
                <a:solidFill>
                  <a:srgbClr val="376092"/>
                </a:solidFill>
                <a:latin typeface="Segoe UI" panose="020B0502040204020203" pitchFamily="34" charset="0"/>
                <a:cs typeface="Segoe UI" panose="020B0502040204020203" pitchFamily="34" charset="0"/>
              </a:rPr>
              <a:t>Workshop page </a:t>
            </a:r>
            <a:r>
              <a:rPr lang="en-US" sz="2400" dirty="0">
                <a:solidFill>
                  <a:srgbClr val="376092"/>
                </a:solidFill>
                <a:latin typeface="Segoe UI" panose="020B0502040204020203" pitchFamily="34" charset="0"/>
                <a:cs typeface="Segoe UI" panose="020B0502040204020203" pitchFamily="34" charset="0"/>
              </a:rPr>
              <a:t>for</a:t>
            </a:r>
            <a:r>
              <a:rPr lang="en-US" sz="2400" b="1" dirty="0">
                <a:solidFill>
                  <a:srgbClr val="376092"/>
                </a:solidFill>
                <a:latin typeface="Segoe UI" panose="020B0502040204020203" pitchFamily="34" charset="0"/>
                <a:cs typeface="Segoe UI" panose="020B0502040204020203" pitchFamily="34" charset="0"/>
              </a:rPr>
              <a:t> </a:t>
            </a:r>
            <a:r>
              <a:rPr lang="en-US" sz="2400" dirty="0">
                <a:solidFill>
                  <a:srgbClr val="376092"/>
                </a:solidFill>
                <a:latin typeface="Segoe UI" panose="020B0502040204020203" pitchFamily="34" charset="0"/>
                <a:cs typeface="Segoe UI" panose="020B0502040204020203" pitchFamily="34" charset="0"/>
              </a:rPr>
              <a:t>workshop notice, presentation, and recording (</a:t>
            </a:r>
            <a:r>
              <a:rPr lang="en-US" sz="2400" i="1" dirty="0">
                <a:solidFill>
                  <a:srgbClr val="376092"/>
                </a:solidFill>
                <a:latin typeface="Segoe UI" panose="020B0502040204020203" pitchFamily="34" charset="0"/>
                <a:cs typeface="Segoe UI" panose="020B0502040204020203" pitchFamily="34" charset="0"/>
              </a:rPr>
              <a:t>forthcoming</a:t>
            </a:r>
            <a:r>
              <a:rPr lang="en-US" sz="2400" dirty="0">
                <a:solidFill>
                  <a:srgbClr val="376092"/>
                </a:solidFill>
                <a:latin typeface="Segoe UI" panose="020B0502040204020203" pitchFamily="34" charset="0"/>
                <a:cs typeface="Segoe UI" panose="020B0502040204020203" pitchFamily="34" charset="0"/>
              </a:rPr>
              <a:t>) </a:t>
            </a:r>
            <a:r>
              <a:rPr lang="en-US" sz="2400" dirty="0">
                <a:solidFill>
                  <a:srgbClr val="F49100"/>
                </a:solidFill>
                <a:latin typeface="Segoe UI" panose="020B0502040204020203" pitchFamily="34" charset="0"/>
                <a:cs typeface="Segoe UI" panose="020B0502040204020203" pitchFamily="34" charset="0"/>
                <a:hlinkClick r:id="rId3">
                  <a:extLst>
                    <a:ext uri="{A12FA001-AC4F-418D-AE19-62706E023703}">
                      <ahyp:hlinkClr xmlns:ahyp="http://schemas.microsoft.com/office/drawing/2018/hyperlinkcolor" val="tx"/>
                    </a:ext>
                  </a:extLst>
                </a:hlinkClick>
              </a:rPr>
              <a:t>https://www.energy.ca.gov/event/workshop/2025-10/scoping-workshop-funding-advance-integrated-planning-gas-system</a:t>
            </a:r>
            <a:endParaRPr lang="en-US" sz="2400" dirty="0">
              <a:solidFill>
                <a:srgbClr val="F49100"/>
              </a:solidFill>
              <a:latin typeface="Segoe UI" panose="020B0502040204020203" pitchFamily="34" charset="0"/>
              <a:cs typeface="Segoe UI" panose="020B0502040204020203" pitchFamily="34" charset="0"/>
            </a:endParaRPr>
          </a:p>
          <a:p>
            <a:pPr marL="857250" lvl="1" indent="-457200">
              <a:buFont typeface="Segoe UI" panose="020B0502040204020203" pitchFamily="34" charset="0"/>
              <a:buChar char="-"/>
              <a:defRPr/>
            </a:pPr>
            <a:r>
              <a:rPr lang="en-US" sz="2400" b="1" dirty="0">
                <a:solidFill>
                  <a:srgbClr val="376092"/>
                </a:solidFill>
                <a:latin typeface="Segoe UI" panose="020B0502040204020203" pitchFamily="34" charset="0"/>
                <a:cs typeface="Segoe UI" panose="020B0502040204020203" pitchFamily="34" charset="0"/>
              </a:rPr>
              <a:t>Docket 23-ERDD-02 </a:t>
            </a:r>
            <a:r>
              <a:rPr lang="en-US" sz="2400" dirty="0">
                <a:solidFill>
                  <a:srgbClr val="376092"/>
                </a:solidFill>
                <a:latin typeface="Segoe UI" panose="020B0502040204020203" pitchFamily="34" charset="0"/>
                <a:cs typeface="Segoe UI" panose="020B0502040204020203" pitchFamily="34" charset="0"/>
              </a:rPr>
              <a:t>for the docketed responses:</a:t>
            </a:r>
            <a:r>
              <a:rPr lang="en-US" sz="2400" dirty="0">
                <a:solidFill>
                  <a:srgbClr val="376092"/>
                </a:solidFill>
                <a:latin typeface="Segoe UI" panose="020B0502040204020203" pitchFamily="34" charset="0"/>
                <a:cs typeface="Segoe UI" panose="020B0502040204020203" pitchFamily="34" charset="0"/>
                <a:hlinkClick r:id="rId4">
                  <a:extLst>
                    <a:ext uri="{A12FA001-AC4F-418D-AE19-62706E023703}">
                      <ahyp:hlinkClr xmlns:ahyp="http://schemas.microsoft.com/office/drawing/2018/hyperlinkcolor" val="tx"/>
                    </a:ext>
                  </a:extLst>
                </a:hlinkClick>
              </a:rPr>
              <a:t> </a:t>
            </a:r>
            <a:r>
              <a:rPr lang="en-US" sz="2400" dirty="0">
                <a:solidFill>
                  <a:srgbClr val="F49100"/>
                </a:solidFill>
                <a:latin typeface="Segoe UI" panose="020B0502040204020203" pitchFamily="34" charset="0"/>
                <a:cs typeface="Segoe UI" panose="020B0502040204020203" pitchFamily="34" charset="0"/>
                <a:hlinkClick r:id="rId4">
                  <a:extLst>
                    <a:ext uri="{A12FA001-AC4F-418D-AE19-62706E023703}">
                      <ahyp:hlinkClr xmlns:ahyp="http://schemas.microsoft.com/office/drawing/2018/hyperlinkcolor" val="tx"/>
                    </a:ext>
                  </a:extLst>
                </a:hlinkClick>
              </a:rPr>
              <a:t>https://efiling.energy.ca.gov/Lists/DocketLog.aspx?docketnumber=23-ERDD-02%20</a:t>
            </a:r>
            <a:endParaRPr lang="en-US" sz="2400" dirty="0">
              <a:solidFill>
                <a:srgbClr val="F491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2729079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p:txBody>
          <a:bodyPr>
            <a:normAutofit/>
          </a:bodyPr>
          <a:lstStyle/>
          <a:p>
            <a:pPr algn="l"/>
            <a:r>
              <a:rPr lang="en-US" sz="4000" b="1" dirty="0">
                <a:solidFill>
                  <a:srgbClr val="254061"/>
                </a:solidFill>
                <a:latin typeface="Arial"/>
                <a:cs typeface="Arial"/>
              </a:rPr>
              <a:t>Why Are We Seeking Input?</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606983" y="1669774"/>
            <a:ext cx="9953978" cy="4024633"/>
          </a:xfrm>
        </p:spPr>
        <p:txBody>
          <a:bodyPr vert="horz" lIns="91440" tIns="45720" rIns="91440" bIns="45720" rtlCol="0" anchor="t">
            <a:normAutofit/>
          </a:bodyPr>
          <a:lstStyle/>
          <a:p>
            <a:pPr marL="342900" indent="-342900" defTabSz="457200">
              <a:lnSpc>
                <a:spcPct val="100000"/>
              </a:lnSpc>
              <a:spcBef>
                <a:spcPts val="0"/>
              </a:spcBef>
              <a:spcAft>
                <a:spcPts val="600"/>
              </a:spcAft>
              <a:defRPr/>
            </a:pPr>
            <a:r>
              <a:rPr lang="en-US" sz="3200" dirty="0">
                <a:solidFill>
                  <a:srgbClr val="4F81BD">
                    <a:lumMod val="75000"/>
                  </a:srgbClr>
                </a:solidFill>
                <a:latin typeface="Segoe UI" panose="020B0502040204020203" pitchFamily="34" charset="0"/>
                <a:cs typeface="Segoe UI" panose="020B0502040204020203" pitchFamily="34" charset="0"/>
              </a:rPr>
              <a:t>Forthcoming Grant Funding Opportunity: </a:t>
            </a:r>
          </a:p>
          <a:p>
            <a:pPr lvl="1" defTabSz="457200">
              <a:lnSpc>
                <a:spcPct val="100000"/>
              </a:lnSpc>
              <a:spcBef>
                <a:spcPts val="0"/>
              </a:spcBef>
              <a:spcAft>
                <a:spcPts val="600"/>
              </a:spcAft>
              <a:buFont typeface="Segoe UI" panose="020B0502040204020203" pitchFamily="34" charset="0"/>
              <a:buChar char="-"/>
              <a:defRPr/>
            </a:pPr>
            <a:r>
              <a:rPr lang="en-US" sz="2800" dirty="0">
                <a:solidFill>
                  <a:srgbClr val="4F81BD">
                    <a:lumMod val="75000"/>
                  </a:srgbClr>
                </a:solidFill>
                <a:latin typeface="Segoe UI" panose="020B0502040204020203" pitchFamily="34" charset="0"/>
                <a:cs typeface="Segoe UI" panose="020B0502040204020203" pitchFamily="34" charset="0"/>
              </a:rPr>
              <a:t>Up to $2.5M available</a:t>
            </a:r>
          </a:p>
          <a:p>
            <a:pPr lvl="1" defTabSz="457200">
              <a:lnSpc>
                <a:spcPct val="100000"/>
              </a:lnSpc>
              <a:spcBef>
                <a:spcPts val="0"/>
              </a:spcBef>
              <a:spcAft>
                <a:spcPts val="600"/>
              </a:spcAft>
              <a:buFont typeface="Segoe UI" panose="020B0502040204020203" pitchFamily="34" charset="0"/>
              <a:buChar char="-"/>
              <a:defRPr/>
            </a:pPr>
            <a:r>
              <a:rPr lang="en-US" sz="2800" dirty="0">
                <a:solidFill>
                  <a:srgbClr val="4F81BD">
                    <a:lumMod val="75000"/>
                  </a:srgbClr>
                </a:solidFill>
                <a:latin typeface="Segoe UI" panose="020B0502040204020203" pitchFamily="34" charset="0"/>
                <a:cs typeface="Segoe UI" panose="020B0502040204020203" pitchFamily="34" charset="0"/>
              </a:rPr>
              <a:t>Research to develop frameworks, strategies, and tools needed to collaboratively chart a strategic energy transition</a:t>
            </a:r>
          </a:p>
          <a:p>
            <a:pPr marL="342900" indent="-342900" defTabSz="457200">
              <a:lnSpc>
                <a:spcPct val="100000"/>
              </a:lnSpc>
              <a:spcBef>
                <a:spcPts val="0"/>
              </a:spcBef>
              <a:spcAft>
                <a:spcPts val="600"/>
              </a:spcAft>
              <a:defRPr/>
            </a:pPr>
            <a:r>
              <a:rPr lang="en-US" sz="3200" dirty="0">
                <a:solidFill>
                  <a:srgbClr val="4F81BD">
                    <a:lumMod val="75000"/>
                  </a:srgbClr>
                </a:solidFill>
                <a:latin typeface="Segoe UI" panose="020B0502040204020203" pitchFamily="34" charset="0"/>
                <a:cs typeface="Segoe UI" panose="020B0502040204020203" pitchFamily="34" charset="0"/>
              </a:rPr>
              <a:t>Public input to inform solicitation development</a:t>
            </a:r>
          </a:p>
          <a:p>
            <a:pPr>
              <a:lnSpc>
                <a:spcPct val="110000"/>
              </a:lnSpc>
            </a:pPr>
            <a:endParaRPr lang="en-US" sz="3200" dirty="0">
              <a:solidFill>
                <a:schemeClr val="accent1">
                  <a:lumMod val="75000"/>
                </a:schemeClr>
              </a:solidFill>
              <a:latin typeface="Arial"/>
              <a:cs typeface="Arial"/>
            </a:endParaRPr>
          </a:p>
        </p:txBody>
      </p:sp>
      <p:sp>
        <p:nvSpPr>
          <p:cNvPr id="2" name="Slide Number Placeholder 1">
            <a:extLst>
              <a:ext uri="{FF2B5EF4-FFF2-40B4-BE49-F238E27FC236}">
                <a16:creationId xmlns:a16="http://schemas.microsoft.com/office/drawing/2014/main" id="{637CD805-6CFC-40EA-84AF-95539A5AE6EB}"/>
              </a:ext>
            </a:extLst>
          </p:cNvPr>
          <p:cNvSpPr>
            <a:spLocks noGrp="1"/>
          </p:cNvSpPr>
          <p:nvPr>
            <p:ph type="sldNum" sz="quarter" idx="12"/>
          </p:nvPr>
        </p:nvSpPr>
        <p:spPr>
          <a:xfrm>
            <a:off x="9674900" y="6463234"/>
            <a:ext cx="1803400" cy="365125"/>
          </a:xfrm>
        </p:spPr>
        <p:txBody>
          <a:bodyPr/>
          <a:lstStyle/>
          <a:p>
            <a:fld id="{005C4985-ACD0-2B4C-8981-36243250F268}" type="slidenum">
              <a:rPr lang="en-US" smtClean="0">
                <a:solidFill>
                  <a:schemeClr val="tx1"/>
                </a:solidFill>
              </a:rPr>
              <a:t>3</a:t>
            </a:fld>
            <a:endParaRPr lang="en-US">
              <a:solidFill>
                <a:schemeClr val="tx1"/>
              </a:solidFill>
            </a:endParaRPr>
          </a:p>
        </p:txBody>
      </p:sp>
    </p:spTree>
    <p:extLst>
      <p:ext uri="{BB962C8B-B14F-4D97-AF65-F5344CB8AC3E}">
        <p14:creationId xmlns:p14="http://schemas.microsoft.com/office/powerpoint/2010/main" val="1340803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C3186-74E3-8D8A-EA4B-AB6760FC5A55}"/>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3376251B-30EB-D095-A24C-17D580F31928}"/>
              </a:ext>
            </a:extLst>
          </p:cNvPr>
          <p:cNvSpPr>
            <a:spLocks noGrp="1"/>
          </p:cNvSpPr>
          <p:nvPr>
            <p:ph type="title"/>
          </p:nvPr>
        </p:nvSpPr>
        <p:spPr/>
        <p:txBody>
          <a:bodyPr>
            <a:normAutofit/>
          </a:bodyPr>
          <a:lstStyle/>
          <a:p>
            <a:pPr algn="l"/>
            <a:r>
              <a:rPr lang="en-US" sz="4000" b="1" dirty="0">
                <a:solidFill>
                  <a:srgbClr val="254061"/>
                </a:solidFill>
                <a:latin typeface="Arial"/>
                <a:cs typeface="Arial"/>
              </a:rPr>
              <a:t>Workshop Agenda</a:t>
            </a:r>
          </a:p>
        </p:txBody>
      </p:sp>
      <p:sp>
        <p:nvSpPr>
          <p:cNvPr id="8" name="Content Placeholder 5">
            <a:extLst>
              <a:ext uri="{FF2B5EF4-FFF2-40B4-BE49-F238E27FC236}">
                <a16:creationId xmlns:a16="http://schemas.microsoft.com/office/drawing/2014/main" id="{BF7E42DD-E55F-14B6-ACCA-27A9499589B5}"/>
              </a:ext>
            </a:extLst>
          </p:cNvPr>
          <p:cNvSpPr>
            <a:spLocks noGrp="1"/>
          </p:cNvSpPr>
          <p:nvPr>
            <p:ph idx="1"/>
          </p:nvPr>
        </p:nvSpPr>
        <p:spPr>
          <a:xfrm>
            <a:off x="828052" y="2007704"/>
            <a:ext cx="9953978" cy="3686704"/>
          </a:xfrm>
        </p:spPr>
        <p:txBody>
          <a:bodyPr vert="horz" lIns="91440" tIns="45720" rIns="91440" bIns="45720" rtlCol="0" anchor="t">
            <a:normAutofit/>
          </a:bodyPr>
          <a:lstStyle/>
          <a:p>
            <a:pPr marL="514350" indent="-514350" defTabSz="457200">
              <a:lnSpc>
                <a:spcPct val="100000"/>
              </a:lnSpc>
              <a:spcBef>
                <a:spcPts val="0"/>
              </a:spcBef>
              <a:spcAft>
                <a:spcPts val="600"/>
              </a:spcAft>
              <a:buFont typeface="+mj-lt"/>
              <a:buAutoNum type="arabicPeriod"/>
              <a:defRPr/>
            </a:pPr>
            <a:r>
              <a:rPr lang="en-US" sz="3200" dirty="0">
                <a:solidFill>
                  <a:srgbClr val="4F81BD">
                    <a:lumMod val="75000"/>
                  </a:srgbClr>
                </a:solidFill>
                <a:latin typeface="Segoe UI" panose="020B0502040204020203" pitchFamily="34" charset="0"/>
                <a:cs typeface="Segoe UI" panose="020B0502040204020203" pitchFamily="34" charset="0"/>
              </a:rPr>
              <a:t>Background on Gas R&amp;D funding program</a:t>
            </a:r>
          </a:p>
          <a:p>
            <a:pPr marL="514350" indent="-514350" defTabSz="457200">
              <a:lnSpc>
                <a:spcPct val="100000"/>
              </a:lnSpc>
              <a:spcBef>
                <a:spcPts val="0"/>
              </a:spcBef>
              <a:spcAft>
                <a:spcPts val="600"/>
              </a:spcAft>
              <a:buFont typeface="+mj-lt"/>
              <a:buAutoNum type="arabicPeriod"/>
              <a:defRPr/>
            </a:pPr>
            <a:r>
              <a:rPr lang="en-US" sz="3200" dirty="0">
                <a:solidFill>
                  <a:srgbClr val="4F81BD">
                    <a:lumMod val="75000"/>
                  </a:srgbClr>
                </a:solidFill>
                <a:latin typeface="Segoe UI" panose="020B0502040204020203" pitchFamily="34" charset="0"/>
                <a:cs typeface="Segoe UI" panose="020B0502040204020203" pitchFamily="34" charset="0"/>
              </a:rPr>
              <a:t>Initial ideas regarding scope and focus of anticipated solicitation</a:t>
            </a:r>
          </a:p>
          <a:p>
            <a:pPr marL="514350" indent="-514350" defTabSz="457200">
              <a:lnSpc>
                <a:spcPct val="100000"/>
              </a:lnSpc>
              <a:spcBef>
                <a:spcPts val="0"/>
              </a:spcBef>
              <a:spcAft>
                <a:spcPts val="600"/>
              </a:spcAft>
              <a:buFont typeface="+mj-lt"/>
              <a:buAutoNum type="arabicPeriod"/>
              <a:defRPr/>
            </a:pPr>
            <a:r>
              <a:rPr lang="en-US" sz="3200" dirty="0">
                <a:solidFill>
                  <a:srgbClr val="4F81BD">
                    <a:lumMod val="75000"/>
                  </a:srgbClr>
                </a:solidFill>
                <a:latin typeface="Segoe UI" panose="020B0502040204020203" pitchFamily="34" charset="0"/>
                <a:cs typeface="Segoe UI" panose="020B0502040204020203" pitchFamily="34" charset="0"/>
              </a:rPr>
              <a:t>Seeking input on specific discussion questions regarding proposed research </a:t>
            </a:r>
          </a:p>
        </p:txBody>
      </p:sp>
      <p:sp>
        <p:nvSpPr>
          <p:cNvPr id="2" name="Slide Number Placeholder 1">
            <a:extLst>
              <a:ext uri="{FF2B5EF4-FFF2-40B4-BE49-F238E27FC236}">
                <a16:creationId xmlns:a16="http://schemas.microsoft.com/office/drawing/2014/main" id="{733FBC67-3657-BAFC-16F7-4E29B20260A2}"/>
              </a:ext>
            </a:extLst>
          </p:cNvPr>
          <p:cNvSpPr>
            <a:spLocks noGrp="1"/>
          </p:cNvSpPr>
          <p:nvPr>
            <p:ph type="sldNum" sz="quarter" idx="12"/>
          </p:nvPr>
        </p:nvSpPr>
        <p:spPr>
          <a:xfrm>
            <a:off x="9674900" y="6463234"/>
            <a:ext cx="1803400" cy="365125"/>
          </a:xfrm>
        </p:spPr>
        <p:txBody>
          <a:bodyPr/>
          <a:lstStyle/>
          <a:p>
            <a:fld id="{005C4985-ACD0-2B4C-8981-36243250F268}" type="slidenum">
              <a:rPr lang="en-US" smtClean="0">
                <a:solidFill>
                  <a:schemeClr val="tx1"/>
                </a:solidFill>
              </a:rPr>
              <a:t>4</a:t>
            </a:fld>
            <a:endParaRPr lang="en-US">
              <a:solidFill>
                <a:schemeClr val="tx1"/>
              </a:solidFill>
            </a:endParaRPr>
          </a:p>
        </p:txBody>
      </p:sp>
    </p:spTree>
    <p:extLst>
      <p:ext uri="{BB962C8B-B14F-4D97-AF65-F5344CB8AC3E}">
        <p14:creationId xmlns:p14="http://schemas.microsoft.com/office/powerpoint/2010/main" val="1685869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1399822" y="255355"/>
            <a:ext cx="10324540" cy="1038840"/>
          </a:xfrm>
        </p:spPr>
        <p:txBody>
          <a:bodyPr>
            <a:normAutofit fontScale="90000"/>
          </a:bodyPr>
          <a:lstStyle/>
          <a:p>
            <a:pPr algn="l"/>
            <a:r>
              <a:rPr lang="en-US" b="1" dirty="0">
                <a:solidFill>
                  <a:srgbClr val="254061"/>
                </a:solidFill>
                <a:latin typeface="Arial"/>
                <a:cs typeface="Arial"/>
              </a:rPr>
              <a:t>Gas Research and Development Program</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818417" y="1648496"/>
            <a:ext cx="5998019" cy="4010248"/>
          </a:xfrm>
        </p:spPr>
        <p:txBody>
          <a:bodyPr vert="horz" lIns="91440" tIns="45720" rIns="91440" bIns="45720" rtlCol="0" anchor="t">
            <a:normAutofit fontScale="92500" lnSpcReduction="10000"/>
          </a:bodyPr>
          <a:lstStyle/>
          <a:p>
            <a:pPr marL="0" indent="0" fontAlgn="base">
              <a:lnSpc>
                <a:spcPct val="110000"/>
              </a:lnSpc>
              <a:spcBef>
                <a:spcPts val="600"/>
              </a:spcBef>
              <a:buNone/>
            </a:pPr>
            <a:r>
              <a:rPr lang="en-US" sz="3100" dirty="0">
                <a:solidFill>
                  <a:srgbClr val="376092"/>
                </a:solidFill>
                <a:latin typeface="Segoe UI" panose="020B0502040204020203" pitchFamily="34" charset="0"/>
                <a:cs typeface="Segoe UI" panose="020B0502040204020203" pitchFamily="34" charset="0"/>
              </a:rPr>
              <a:t>Proposed research supports​ the Gas R&amp;D Program:</a:t>
            </a:r>
          </a:p>
          <a:p>
            <a:pPr fontAlgn="base">
              <a:lnSpc>
                <a:spcPct val="110000"/>
              </a:lnSpc>
              <a:spcBef>
                <a:spcPts val="600"/>
              </a:spcBef>
            </a:pPr>
            <a:r>
              <a:rPr lang="en-US" sz="1900" dirty="0">
                <a:solidFill>
                  <a:srgbClr val="376092"/>
                </a:solidFill>
                <a:latin typeface="Segoe UI" panose="020B0502040204020203" pitchFamily="34" charset="0"/>
                <a:cs typeface="Segoe UI" panose="020B0502040204020203" pitchFamily="34" charset="0"/>
              </a:rPr>
              <a:t>Scaled-Up Gas Decommissioning Pilots and Integrated Planning Tools (FY 2022/23, FY 2023/24**)​</a:t>
            </a:r>
          </a:p>
          <a:p>
            <a:pPr marL="0" indent="0" fontAlgn="base">
              <a:lnSpc>
                <a:spcPct val="110000"/>
              </a:lnSpc>
              <a:spcBef>
                <a:spcPts val="600"/>
              </a:spcBef>
              <a:buNone/>
            </a:pPr>
            <a:endParaRPr lang="en-US" sz="3200" dirty="0">
              <a:solidFill>
                <a:srgbClr val="376092"/>
              </a:solidFill>
              <a:latin typeface="Segoe UI" panose="020B0502040204020203" pitchFamily="34" charset="0"/>
              <a:cs typeface="Segoe UI" panose="020B0502040204020203" pitchFamily="34" charset="0"/>
            </a:endParaRPr>
          </a:p>
          <a:p>
            <a:pPr marL="0" indent="0" fontAlgn="base">
              <a:lnSpc>
                <a:spcPct val="110000"/>
              </a:lnSpc>
              <a:spcBef>
                <a:spcPts val="600"/>
              </a:spcBef>
              <a:buNone/>
            </a:pPr>
            <a:r>
              <a:rPr lang="en-US" sz="3100" dirty="0">
                <a:solidFill>
                  <a:srgbClr val="376092"/>
                </a:solidFill>
                <a:latin typeface="Segoe UI" panose="020B0502040204020203" pitchFamily="34" charset="0"/>
                <a:cs typeface="Segoe UI" panose="020B0502040204020203" pitchFamily="34" charset="0"/>
              </a:rPr>
              <a:t>For further information on​ gas research plans and annual reports​:</a:t>
            </a:r>
          </a:p>
          <a:p>
            <a:pPr fontAlgn="base">
              <a:lnSpc>
                <a:spcPct val="110000"/>
              </a:lnSpc>
              <a:spcBef>
                <a:spcPts val="600"/>
              </a:spcBef>
            </a:pPr>
            <a:r>
              <a:rPr lang="en-US" sz="1900" u="sng" dirty="0">
                <a:latin typeface="Segoe UI" panose="020B0502040204020203" pitchFamily="34" charset="0"/>
                <a:cs typeface="Segoe UI" panose="020B0502040204020203" pitchFamily="34" charset="0"/>
                <a:hlinkClick r:id="rId3"/>
              </a:rPr>
              <a:t>https://www.energy.ca.gov/data-reports/reports/energy-research-and-development-investment-plans-and-annual-reports</a:t>
            </a:r>
            <a:endParaRPr lang="en-US" sz="1900" b="0" i="0" dirty="0">
              <a:effectLst/>
              <a:latin typeface="Segoe UI" panose="020B0502040204020203" pitchFamily="34" charset="0"/>
              <a:cs typeface="Segoe UI" panose="020B0502040204020203" pitchFamily="34" charset="0"/>
            </a:endParaRPr>
          </a:p>
        </p:txBody>
      </p:sp>
      <p:pic>
        <p:nvPicPr>
          <p:cNvPr id="4" name="Picture 3" descr="Image of the front page of the Gas Research and Development Program, Fiscal year 2022-23. This is a staff report from May 2023.">
            <a:extLst>
              <a:ext uri="{FF2B5EF4-FFF2-40B4-BE49-F238E27FC236}">
                <a16:creationId xmlns:a16="http://schemas.microsoft.com/office/drawing/2014/main" id="{E1FE9B74-862E-6946-CF98-671B44B0DA81}"/>
              </a:ext>
            </a:extLst>
          </p:cNvPr>
          <p:cNvPicPr>
            <a:picLocks noChangeAspect="1"/>
          </p:cNvPicPr>
          <p:nvPr/>
        </p:nvPicPr>
        <p:blipFill>
          <a:blip r:embed="rId4"/>
          <a:stretch>
            <a:fillRect/>
          </a:stretch>
        </p:blipFill>
        <p:spPr>
          <a:xfrm>
            <a:off x="7268243" y="1275907"/>
            <a:ext cx="4105125" cy="4785114"/>
          </a:xfrm>
          <a:prstGeom prst="rect">
            <a:avLst/>
          </a:prstGeom>
        </p:spPr>
      </p:pic>
      <p:sp>
        <p:nvSpPr>
          <p:cNvPr id="3" name="TextBox 2">
            <a:extLst>
              <a:ext uri="{FF2B5EF4-FFF2-40B4-BE49-F238E27FC236}">
                <a16:creationId xmlns:a16="http://schemas.microsoft.com/office/drawing/2014/main" id="{B85E4674-52AD-238A-756D-01C42B851B2F}"/>
              </a:ext>
            </a:extLst>
          </p:cNvPr>
          <p:cNvSpPr txBox="1"/>
          <p:nvPr/>
        </p:nvSpPr>
        <p:spPr>
          <a:xfrm>
            <a:off x="517208" y="6061021"/>
            <a:ext cx="8669090" cy="584775"/>
          </a:xfrm>
          <a:prstGeom prst="rect">
            <a:avLst/>
          </a:prstGeom>
          <a:noFill/>
        </p:spPr>
        <p:txBody>
          <a:bodyPr wrap="square" rtlCol="0">
            <a:spAutoFit/>
          </a:bodyPr>
          <a:lstStyle/>
          <a:p>
            <a:pPr marL="228600" indent="-228600"/>
            <a:r>
              <a:rPr lang="en-US" sz="1600" dirty="0">
                <a:solidFill>
                  <a:schemeClr val="tx2"/>
                </a:solidFill>
                <a:latin typeface="Segoe UI" panose="020B0502040204020203" pitchFamily="34" charset="0"/>
                <a:cs typeface="Segoe UI" panose="020B0502040204020203" pitchFamily="34" charset="0"/>
              </a:rPr>
              <a:t>** CPUC Resolution G-3603 approves $2 million for the “Scaled-up Gas Decommissioning Pilots and Integrated Planning Tools” Initiative, although the full plan is still under review.</a:t>
            </a:r>
          </a:p>
        </p:txBody>
      </p:sp>
      <p:sp>
        <p:nvSpPr>
          <p:cNvPr id="2" name="Slide Number Placeholder 1">
            <a:extLst>
              <a:ext uri="{FF2B5EF4-FFF2-40B4-BE49-F238E27FC236}">
                <a16:creationId xmlns:a16="http://schemas.microsoft.com/office/drawing/2014/main" id="{BCF6018C-9572-49A6-88F3-2C61EF5088C9}"/>
              </a:ext>
            </a:extLst>
          </p:cNvPr>
          <p:cNvSpPr>
            <a:spLocks noGrp="1"/>
          </p:cNvSpPr>
          <p:nvPr>
            <p:ph type="sldNum" sz="quarter" idx="12"/>
          </p:nvPr>
        </p:nvSpPr>
        <p:spPr>
          <a:xfrm>
            <a:off x="9569969" y="6463234"/>
            <a:ext cx="1803400" cy="365125"/>
          </a:xfrm>
        </p:spPr>
        <p:txBody>
          <a:bodyPr/>
          <a:lstStyle/>
          <a:p>
            <a:fld id="{005C4985-ACD0-2B4C-8981-36243250F268}" type="slidenum">
              <a:rPr lang="en-US" smtClean="0">
                <a:solidFill>
                  <a:schemeClr val="tx1"/>
                </a:solidFill>
              </a:rPr>
              <a:t>5</a:t>
            </a:fld>
            <a:endParaRPr lang="en-US" dirty="0">
              <a:solidFill>
                <a:schemeClr val="tx1"/>
              </a:solidFill>
            </a:endParaRPr>
          </a:p>
        </p:txBody>
      </p:sp>
    </p:spTree>
    <p:extLst>
      <p:ext uri="{BB962C8B-B14F-4D97-AF65-F5344CB8AC3E}">
        <p14:creationId xmlns:p14="http://schemas.microsoft.com/office/powerpoint/2010/main" val="17874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p:txBody>
          <a:bodyPr>
            <a:normAutofit/>
          </a:bodyPr>
          <a:lstStyle/>
          <a:p>
            <a:pPr algn="l"/>
            <a:r>
              <a:rPr lang="en-US" b="1" dirty="0">
                <a:solidFill>
                  <a:srgbClr val="254061"/>
                </a:solidFill>
                <a:latin typeface="Arial"/>
                <a:cs typeface="Arial"/>
              </a:rPr>
              <a:t>Purpose of Forthcoming Solicitation</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824110" y="1651429"/>
            <a:ext cx="9953978" cy="4298610"/>
          </a:xfrm>
        </p:spPr>
        <p:txBody>
          <a:bodyPr>
            <a:noAutofit/>
          </a:bodyPr>
          <a:lstStyle/>
          <a:p>
            <a:pPr marL="0" indent="0">
              <a:lnSpc>
                <a:spcPct val="100000"/>
              </a:lnSpc>
              <a:spcBef>
                <a:spcPts val="0"/>
              </a:spcBef>
              <a:spcAft>
                <a:spcPts val="600"/>
              </a:spcAft>
              <a:buNone/>
            </a:pPr>
            <a:r>
              <a:rPr lang="en-US" sz="2800" dirty="0">
                <a:solidFill>
                  <a:srgbClr val="376092"/>
                </a:solidFill>
                <a:latin typeface="Segoe UI" panose="020B0502040204020203" pitchFamily="34" charset="0"/>
                <a:cs typeface="Segoe UI" panose="020B0502040204020203" pitchFamily="34" charset="0"/>
              </a:rPr>
              <a:t>Advance collaborative planning capacity for a strategic energy transition by improving understanding of infrastructure, operations, and multiple actors’ needs, abilities, and concerns.</a:t>
            </a:r>
          </a:p>
          <a:p>
            <a:pPr marL="0" indent="0">
              <a:lnSpc>
                <a:spcPct val="100000"/>
              </a:lnSpc>
              <a:spcBef>
                <a:spcPts val="0"/>
              </a:spcBef>
              <a:spcAft>
                <a:spcPts val="600"/>
              </a:spcAft>
              <a:buNone/>
            </a:pPr>
            <a:r>
              <a:rPr lang="en-US" sz="2800" dirty="0">
                <a:solidFill>
                  <a:srgbClr val="376092"/>
                </a:solidFill>
                <a:latin typeface="Segoe UI" panose="020B0502040204020203" pitchFamily="34" charset="0"/>
                <a:cs typeface="Segoe UI" panose="020B0502040204020203" pitchFamily="34" charset="0"/>
              </a:rPr>
              <a:t>Develop:</a:t>
            </a:r>
          </a:p>
          <a:p>
            <a:pPr marL="1022350" lvl="1" indent="-565150">
              <a:lnSpc>
                <a:spcPct val="100000"/>
              </a:lnSpc>
              <a:spcBef>
                <a:spcPts val="0"/>
              </a:spcBef>
              <a:spcAft>
                <a:spcPts val="600"/>
              </a:spcAft>
            </a:pPr>
            <a:r>
              <a:rPr lang="en-US" sz="2800" dirty="0">
                <a:solidFill>
                  <a:srgbClr val="376092"/>
                </a:solidFill>
                <a:latin typeface="Segoe UI" panose="020B0502040204020203" pitchFamily="34" charset="0"/>
                <a:cs typeface="Segoe UI" panose="020B0502040204020203" pitchFamily="34" charset="0"/>
              </a:rPr>
              <a:t>Enhanced planning tool for robust site identification</a:t>
            </a:r>
          </a:p>
          <a:p>
            <a:pPr marL="1022350" lvl="1" indent="-565150">
              <a:lnSpc>
                <a:spcPct val="100000"/>
              </a:lnSpc>
              <a:spcBef>
                <a:spcPts val="0"/>
              </a:spcBef>
              <a:spcAft>
                <a:spcPts val="600"/>
              </a:spcAft>
            </a:pPr>
            <a:r>
              <a:rPr lang="en-US" sz="2800" dirty="0">
                <a:solidFill>
                  <a:srgbClr val="376092"/>
                </a:solidFill>
                <a:latin typeface="Segoe UI" panose="020B0502040204020203" pitchFamily="34" charset="0"/>
                <a:cs typeface="Segoe UI" panose="020B0502040204020203" pitchFamily="34" charset="0"/>
              </a:rPr>
              <a:t>Framing of the network of actor dependencies</a:t>
            </a:r>
          </a:p>
          <a:p>
            <a:pPr marL="1022350" lvl="1" indent="-565150">
              <a:lnSpc>
                <a:spcPct val="100000"/>
              </a:lnSpc>
              <a:spcBef>
                <a:spcPts val="0"/>
              </a:spcBef>
              <a:spcAft>
                <a:spcPts val="600"/>
              </a:spcAft>
            </a:pPr>
            <a:r>
              <a:rPr lang="en-US" sz="2800" dirty="0">
                <a:solidFill>
                  <a:srgbClr val="376092"/>
                </a:solidFill>
                <a:latin typeface="Segoe UI" panose="020B0502040204020203" pitchFamily="34" charset="0"/>
                <a:cs typeface="Segoe UI" panose="020B0502040204020203" pitchFamily="34" charset="0"/>
              </a:rPr>
              <a:t>Lexicon: consistent terminology to foster collective learning and collaboration</a:t>
            </a:r>
          </a:p>
        </p:txBody>
      </p:sp>
      <p:sp>
        <p:nvSpPr>
          <p:cNvPr id="2" name="Slide Number Placeholder 1">
            <a:extLst>
              <a:ext uri="{FF2B5EF4-FFF2-40B4-BE49-F238E27FC236}">
                <a16:creationId xmlns:a16="http://schemas.microsoft.com/office/drawing/2014/main" id="{2A964F9E-879B-4200-8575-8B2F2B6D4798}"/>
              </a:ext>
            </a:extLst>
          </p:cNvPr>
          <p:cNvSpPr>
            <a:spLocks noGrp="1"/>
          </p:cNvSpPr>
          <p:nvPr>
            <p:ph type="sldNum" sz="quarter" idx="12"/>
          </p:nvPr>
        </p:nvSpPr>
        <p:spPr>
          <a:xfrm>
            <a:off x="9539988" y="6463234"/>
            <a:ext cx="1803400" cy="365125"/>
          </a:xfrm>
        </p:spPr>
        <p:txBody>
          <a:bodyPr/>
          <a:lstStyle/>
          <a:p>
            <a:fld id="{005C4985-ACD0-2B4C-8981-36243250F268}" type="slidenum">
              <a:rPr lang="en-US" smtClean="0">
                <a:solidFill>
                  <a:schemeClr val="tx1"/>
                </a:solidFill>
              </a:rPr>
              <a:t>6</a:t>
            </a:fld>
            <a:endParaRPr lang="en-US" dirty="0">
              <a:solidFill>
                <a:schemeClr val="tx1"/>
              </a:solidFill>
            </a:endParaRPr>
          </a:p>
        </p:txBody>
      </p:sp>
    </p:spTree>
    <p:extLst>
      <p:ext uri="{BB962C8B-B14F-4D97-AF65-F5344CB8AC3E}">
        <p14:creationId xmlns:p14="http://schemas.microsoft.com/office/powerpoint/2010/main" val="3178909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794DE-0936-9D49-6596-389F5F167F72}"/>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9118BFF8-5E39-115D-7756-298C0A52C250}"/>
              </a:ext>
            </a:extLst>
          </p:cNvPr>
          <p:cNvSpPr>
            <a:spLocks noGrp="1"/>
          </p:cNvSpPr>
          <p:nvPr>
            <p:ph type="title"/>
          </p:nvPr>
        </p:nvSpPr>
        <p:spPr>
          <a:xfrm>
            <a:off x="1344637" y="142912"/>
            <a:ext cx="9953978" cy="1724738"/>
          </a:xfrm>
        </p:spPr>
        <p:txBody>
          <a:bodyPr>
            <a:normAutofit fontScale="90000"/>
          </a:bodyPr>
          <a:lstStyle/>
          <a:p>
            <a:pPr algn="l"/>
            <a:r>
              <a:rPr lang="en-US" b="1" dirty="0">
                <a:solidFill>
                  <a:srgbClr val="254061"/>
                </a:solidFill>
                <a:latin typeface="Arial"/>
                <a:cs typeface="Arial"/>
              </a:rPr>
              <a:t>Topic 1: Enhance integrated planning tools to support gas planning efforts </a:t>
            </a:r>
          </a:p>
        </p:txBody>
      </p:sp>
      <p:sp>
        <p:nvSpPr>
          <p:cNvPr id="8" name="Content Placeholder 5">
            <a:extLst>
              <a:ext uri="{FF2B5EF4-FFF2-40B4-BE49-F238E27FC236}">
                <a16:creationId xmlns:a16="http://schemas.microsoft.com/office/drawing/2014/main" id="{9444A6A0-5067-F045-EC10-50A1449BFB5A}"/>
              </a:ext>
            </a:extLst>
          </p:cNvPr>
          <p:cNvSpPr>
            <a:spLocks noGrp="1"/>
          </p:cNvSpPr>
          <p:nvPr>
            <p:ph idx="1"/>
          </p:nvPr>
        </p:nvSpPr>
        <p:spPr>
          <a:xfrm>
            <a:off x="893385" y="2162203"/>
            <a:ext cx="9953978" cy="4351338"/>
          </a:xfrm>
        </p:spPr>
        <p:txBody>
          <a:bodyPr vert="horz" lIns="91440" tIns="45720" rIns="91440" bIns="45720" rtlCol="0" anchor="t">
            <a:normAutofit/>
          </a:bodyPr>
          <a:lstStyle/>
          <a:p>
            <a:pPr marL="0" indent="0">
              <a:lnSpc>
                <a:spcPct val="100000"/>
              </a:lnSpc>
              <a:spcBef>
                <a:spcPts val="0"/>
              </a:spcBef>
              <a:spcAft>
                <a:spcPts val="600"/>
              </a:spcAft>
              <a:buNone/>
            </a:pPr>
            <a:r>
              <a:rPr lang="en-US" sz="2800" dirty="0">
                <a:solidFill>
                  <a:schemeClr val="accent1">
                    <a:lumMod val="75000"/>
                  </a:schemeClr>
                </a:solidFill>
                <a:latin typeface="Segoe UI" panose="020B0502040204020203" pitchFamily="34" charset="0"/>
                <a:cs typeface="Segoe UI" panose="020B0502040204020203" pitchFamily="34" charset="0"/>
              </a:rPr>
              <a:t>Anticipated Funding: $ 2,000,000</a:t>
            </a:r>
          </a:p>
          <a:p>
            <a:pPr marL="0" indent="0">
              <a:lnSpc>
                <a:spcPct val="100000"/>
              </a:lnSpc>
              <a:spcBef>
                <a:spcPts val="0"/>
              </a:spcBef>
              <a:spcAft>
                <a:spcPts val="600"/>
              </a:spcAft>
              <a:buNone/>
            </a:pPr>
            <a:r>
              <a:rPr lang="en-US" sz="2800" dirty="0">
                <a:solidFill>
                  <a:schemeClr val="accent1">
                    <a:lumMod val="75000"/>
                  </a:schemeClr>
                </a:solidFill>
                <a:latin typeface="Segoe UI" panose="020B0502040204020203" pitchFamily="34" charset="0"/>
                <a:cs typeface="Segoe UI" panose="020B0502040204020203" pitchFamily="34" charset="0"/>
              </a:rPr>
              <a:t>Research will:</a:t>
            </a:r>
          </a:p>
          <a:p>
            <a:pPr marL="1022350" lvl="1" indent="-565150">
              <a:lnSpc>
                <a:spcPct val="100000"/>
              </a:lnSpc>
              <a:spcBef>
                <a:spcPts val="0"/>
              </a:spcBef>
              <a:spcAft>
                <a:spcPts val="600"/>
              </a:spcAft>
            </a:pPr>
            <a:r>
              <a:rPr lang="en-US" sz="2800" dirty="0">
                <a:solidFill>
                  <a:srgbClr val="376092"/>
                </a:solidFill>
                <a:latin typeface="Segoe UI" panose="020B0502040204020203" pitchFamily="34" charset="0"/>
                <a:cs typeface="Segoe UI" panose="020B0502040204020203" pitchFamily="34" charset="0"/>
              </a:rPr>
              <a:t>Improve and expand an existing gas decommissioning assessment tool supported by Gas R&amp;D</a:t>
            </a:r>
          </a:p>
          <a:p>
            <a:pPr marL="1022350" lvl="1" indent="-565150">
              <a:lnSpc>
                <a:spcPct val="100000"/>
              </a:lnSpc>
              <a:spcBef>
                <a:spcPts val="0"/>
              </a:spcBef>
              <a:spcAft>
                <a:spcPts val="600"/>
              </a:spcAft>
            </a:pPr>
            <a:r>
              <a:rPr lang="en-US" sz="2800" dirty="0">
                <a:solidFill>
                  <a:srgbClr val="376092"/>
                </a:solidFill>
                <a:latin typeface="Segoe UI"/>
                <a:cs typeface="Segoe UI"/>
              </a:rPr>
              <a:t>Support long-term planning, including developing long-term gas scenarios</a:t>
            </a:r>
          </a:p>
          <a:p>
            <a:pPr marL="1022350" lvl="1" indent="-565150">
              <a:lnSpc>
                <a:spcPct val="100000"/>
              </a:lnSpc>
              <a:spcBef>
                <a:spcPts val="0"/>
              </a:spcBef>
              <a:spcAft>
                <a:spcPts val="600"/>
              </a:spcAft>
            </a:pPr>
            <a:r>
              <a:rPr lang="en-US" sz="2800" dirty="0">
                <a:solidFill>
                  <a:srgbClr val="376092"/>
                </a:solidFill>
                <a:latin typeface="Segoe UI" panose="020B0502040204020203" pitchFamily="34" charset="0"/>
                <a:cs typeface="Segoe UI" panose="020B0502040204020203" pitchFamily="34" charset="0"/>
              </a:rPr>
              <a:t>Support community outreach </a:t>
            </a:r>
          </a:p>
        </p:txBody>
      </p:sp>
      <p:sp>
        <p:nvSpPr>
          <p:cNvPr id="2" name="Slide Number Placeholder 1">
            <a:extLst>
              <a:ext uri="{FF2B5EF4-FFF2-40B4-BE49-F238E27FC236}">
                <a16:creationId xmlns:a16="http://schemas.microsoft.com/office/drawing/2014/main" id="{2912C61D-4552-E088-FC9A-9D19D54DD1DD}"/>
              </a:ext>
            </a:extLst>
          </p:cNvPr>
          <p:cNvSpPr>
            <a:spLocks noGrp="1"/>
          </p:cNvSpPr>
          <p:nvPr>
            <p:ph type="sldNum" sz="quarter" idx="12"/>
          </p:nvPr>
        </p:nvSpPr>
        <p:spPr>
          <a:xfrm>
            <a:off x="9539988" y="6463234"/>
            <a:ext cx="1803400" cy="365125"/>
          </a:xfrm>
        </p:spPr>
        <p:txBody>
          <a:bodyPr/>
          <a:lstStyle/>
          <a:p>
            <a:fld id="{005C4985-ACD0-2B4C-8981-36243250F268}" type="slidenum">
              <a:rPr lang="en-US" smtClean="0">
                <a:solidFill>
                  <a:schemeClr val="tx1"/>
                </a:solidFill>
              </a:rPr>
              <a:t>7</a:t>
            </a:fld>
            <a:endParaRPr lang="en-US" dirty="0">
              <a:solidFill>
                <a:schemeClr val="tx1"/>
              </a:solidFill>
            </a:endParaRPr>
          </a:p>
        </p:txBody>
      </p:sp>
    </p:spTree>
    <p:extLst>
      <p:ext uri="{BB962C8B-B14F-4D97-AF65-F5344CB8AC3E}">
        <p14:creationId xmlns:p14="http://schemas.microsoft.com/office/powerpoint/2010/main" val="1058399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66F687-F15B-5FF5-4A60-F6988359BED9}"/>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176E829A-4529-5226-18BA-F76F832515C1}"/>
              </a:ext>
            </a:extLst>
          </p:cNvPr>
          <p:cNvSpPr>
            <a:spLocks noGrp="1"/>
          </p:cNvSpPr>
          <p:nvPr>
            <p:ph type="title"/>
          </p:nvPr>
        </p:nvSpPr>
        <p:spPr>
          <a:xfrm>
            <a:off x="1344637" y="142913"/>
            <a:ext cx="9953978" cy="965452"/>
          </a:xfrm>
        </p:spPr>
        <p:txBody>
          <a:bodyPr>
            <a:normAutofit/>
          </a:bodyPr>
          <a:lstStyle/>
          <a:p>
            <a:pPr algn="l"/>
            <a:r>
              <a:rPr lang="en-US" b="1" dirty="0">
                <a:solidFill>
                  <a:srgbClr val="254061"/>
                </a:solidFill>
                <a:latin typeface="Arial"/>
                <a:cs typeface="Arial"/>
              </a:rPr>
              <a:t>Research Focus – Topic 1</a:t>
            </a:r>
          </a:p>
        </p:txBody>
      </p:sp>
      <p:sp>
        <p:nvSpPr>
          <p:cNvPr id="6" name="Rectangle: Rounded Corners 5" descr="Close-up of open book against blurred bookshelf background">
            <a:extLst>
              <a:ext uri="{FF2B5EF4-FFF2-40B4-BE49-F238E27FC236}">
                <a16:creationId xmlns:a16="http://schemas.microsoft.com/office/drawing/2014/main" id="{273D93F0-CD32-832B-0592-2DFE04AC5020}"/>
              </a:ext>
            </a:extLst>
          </p:cNvPr>
          <p:cNvSpPr/>
          <p:nvPr/>
        </p:nvSpPr>
        <p:spPr>
          <a:xfrm>
            <a:off x="710101" y="1322326"/>
            <a:ext cx="1921711" cy="1674004"/>
          </a:xfrm>
          <a:prstGeom prst="roundRect">
            <a:avLst>
              <a:gd name="adj" fmla="val 10000"/>
            </a:avLst>
          </a:prstGeom>
          <a:blipFill>
            <a:blip r:embed="rId3">
              <a:extLst>
                <a:ext uri="{28A0092B-C50C-407E-A947-70E740481C1C}">
                  <a14:useLocalDpi xmlns:a14="http://schemas.microsoft.com/office/drawing/2010/main" val="0"/>
                </a:ext>
              </a:extLst>
            </a:blip>
            <a:srcRect/>
            <a:stretch>
              <a:fillRect l="-20000" r="-20000"/>
            </a:stretch>
          </a:blipFill>
        </p:spPr>
        <p:style>
          <a:lnRef idx="1">
            <a:schemeClr val="dk1">
              <a:shade val="80000"/>
              <a:hueOff val="0"/>
              <a:satOff val="0"/>
              <a:lumOff val="0"/>
              <a:alphaOff val="0"/>
            </a:schemeClr>
          </a:lnRef>
          <a:fillRef idx="1">
            <a:scrgbClr r="0" g="0" b="0"/>
          </a:fillRef>
          <a:effectRef idx="1">
            <a:schemeClr val="dk1">
              <a:tint val="40000"/>
              <a:hueOff val="0"/>
              <a:satOff val="0"/>
              <a:lumOff val="0"/>
              <a:alphaOff val="0"/>
            </a:schemeClr>
          </a:effectRef>
          <a:fontRef idx="minor">
            <a:schemeClr val="lt1">
              <a:hueOff val="0"/>
              <a:satOff val="0"/>
              <a:lumOff val="0"/>
              <a:alphaOff val="0"/>
            </a:schemeClr>
          </a:fontRef>
        </p:style>
        <p:txBody>
          <a:bodyPr/>
          <a:lstStyle/>
          <a:p>
            <a:endParaRPr lang="en-US"/>
          </a:p>
        </p:txBody>
      </p:sp>
      <p:sp>
        <p:nvSpPr>
          <p:cNvPr id="5" name="TextBox 4">
            <a:extLst>
              <a:ext uri="{FF2B5EF4-FFF2-40B4-BE49-F238E27FC236}">
                <a16:creationId xmlns:a16="http://schemas.microsoft.com/office/drawing/2014/main" id="{B1935458-DF3E-6B17-2360-45AC71535DED}"/>
              </a:ext>
            </a:extLst>
          </p:cNvPr>
          <p:cNvSpPr txBox="1"/>
          <p:nvPr/>
        </p:nvSpPr>
        <p:spPr>
          <a:xfrm>
            <a:off x="718784" y="3446984"/>
            <a:ext cx="2109682" cy="923330"/>
          </a:xfrm>
          <a:prstGeom prst="rect">
            <a:avLst/>
          </a:prstGeom>
          <a:noFill/>
        </p:spPr>
        <p:txBody>
          <a:bodyPr wrap="square" rtlCol="0">
            <a:spAutoFit/>
          </a:bodyPr>
          <a:lstStyle/>
          <a:p>
            <a:r>
              <a:rPr lang="en-US" dirty="0">
                <a:solidFill>
                  <a:srgbClr val="376092"/>
                </a:solidFill>
                <a:latin typeface="Segoe UI" panose="020B0502040204020203" pitchFamily="34" charset="0"/>
                <a:cs typeface="Segoe UI" panose="020B0502040204020203" pitchFamily="34" charset="0"/>
              </a:rPr>
              <a:t>Assess existing decommissioning tools &amp; programs</a:t>
            </a:r>
          </a:p>
        </p:txBody>
      </p:sp>
      <p:sp>
        <p:nvSpPr>
          <p:cNvPr id="9" name="Rectangle: Rounded Corners 8" descr="Colorful charts and graphs">
            <a:extLst>
              <a:ext uri="{FF2B5EF4-FFF2-40B4-BE49-F238E27FC236}">
                <a16:creationId xmlns:a16="http://schemas.microsoft.com/office/drawing/2014/main" id="{59D562D1-1EFE-7EC0-6905-5D1A2622E2F2}"/>
              </a:ext>
            </a:extLst>
          </p:cNvPr>
          <p:cNvSpPr/>
          <p:nvPr/>
        </p:nvSpPr>
        <p:spPr>
          <a:xfrm>
            <a:off x="2868727" y="1322326"/>
            <a:ext cx="1921711" cy="1674004"/>
          </a:xfrm>
          <a:prstGeom prst="roundRect">
            <a:avLst>
              <a:gd name="adj" fmla="val 10000"/>
            </a:avLst>
          </a:prstGeom>
          <a:blipFill rotWithShape="1">
            <a:blip r:embed="rId4"/>
            <a:srcRect/>
            <a:stretch>
              <a:fillRect t="-1000" b="-1000"/>
            </a:stretch>
          </a:blipFill>
        </p:spPr>
        <p:style>
          <a:lnRef idx="1">
            <a:schemeClr val="dk1">
              <a:shade val="80000"/>
              <a:hueOff val="0"/>
              <a:satOff val="0"/>
              <a:lumOff val="0"/>
              <a:alphaOff val="0"/>
            </a:schemeClr>
          </a:lnRef>
          <a:fillRef idx="1">
            <a:scrgbClr r="0" g="0" b="0"/>
          </a:fillRef>
          <a:effectRef idx="1">
            <a:schemeClr val="dk1">
              <a:tint val="40000"/>
              <a:hueOff val="0"/>
              <a:satOff val="0"/>
              <a:lumOff val="0"/>
              <a:alphaOff val="0"/>
            </a:schemeClr>
          </a:effectRef>
          <a:fontRef idx="minor">
            <a:schemeClr val="lt1">
              <a:hueOff val="0"/>
              <a:satOff val="0"/>
              <a:lumOff val="0"/>
              <a:alphaOff val="0"/>
            </a:schemeClr>
          </a:fontRef>
        </p:style>
        <p:txBody>
          <a:bodyPr/>
          <a:lstStyle/>
          <a:p>
            <a:endParaRPr lang="en-US"/>
          </a:p>
        </p:txBody>
      </p:sp>
      <p:sp>
        <p:nvSpPr>
          <p:cNvPr id="12" name="TextBox 11">
            <a:extLst>
              <a:ext uri="{FF2B5EF4-FFF2-40B4-BE49-F238E27FC236}">
                <a16:creationId xmlns:a16="http://schemas.microsoft.com/office/drawing/2014/main" id="{13560B79-1C79-DF30-34D0-C49A59D3DDA1}"/>
              </a:ext>
            </a:extLst>
          </p:cNvPr>
          <p:cNvSpPr txBox="1"/>
          <p:nvPr/>
        </p:nvSpPr>
        <p:spPr>
          <a:xfrm>
            <a:off x="2891665" y="3417681"/>
            <a:ext cx="2038828" cy="923330"/>
          </a:xfrm>
          <a:prstGeom prst="rect">
            <a:avLst/>
          </a:prstGeom>
          <a:noFill/>
        </p:spPr>
        <p:txBody>
          <a:bodyPr wrap="square" rtlCol="0">
            <a:spAutoFit/>
          </a:bodyPr>
          <a:lstStyle/>
          <a:p>
            <a:r>
              <a:rPr lang="en-US" dirty="0">
                <a:solidFill>
                  <a:srgbClr val="376092"/>
                </a:solidFill>
                <a:latin typeface="Segoe UI" panose="020B0502040204020203" pitchFamily="34" charset="0"/>
                <a:cs typeface="Segoe UI" panose="020B0502040204020203" pitchFamily="34" charset="0"/>
              </a:rPr>
              <a:t>Update data and maintain existing Data-Driven Tool</a:t>
            </a:r>
          </a:p>
        </p:txBody>
      </p:sp>
      <p:sp>
        <p:nvSpPr>
          <p:cNvPr id="10" name="Rectangle: Rounded Corners 9" descr="Image of map with information highlighted.">
            <a:extLst>
              <a:ext uri="{FF2B5EF4-FFF2-40B4-BE49-F238E27FC236}">
                <a16:creationId xmlns:a16="http://schemas.microsoft.com/office/drawing/2014/main" id="{E894CF0B-2C1D-3894-1406-3A6A1CFF6B72}"/>
              </a:ext>
            </a:extLst>
          </p:cNvPr>
          <p:cNvSpPr/>
          <p:nvPr/>
        </p:nvSpPr>
        <p:spPr>
          <a:xfrm>
            <a:off x="4921810" y="1314920"/>
            <a:ext cx="1921711" cy="1674004"/>
          </a:xfrm>
          <a:prstGeom prst="roundRect">
            <a:avLst>
              <a:gd name="adj" fmla="val 10000"/>
            </a:avLst>
          </a:prstGeom>
          <a:blipFill rotWithShape="1">
            <a:blip r:embed="rId5"/>
            <a:srcRect/>
            <a:stretch>
              <a:fillRect l="-25000" r="-25000"/>
            </a:stretch>
          </a:blipFill>
        </p:spPr>
        <p:style>
          <a:lnRef idx="1">
            <a:schemeClr val="dk1">
              <a:shade val="80000"/>
              <a:hueOff val="0"/>
              <a:satOff val="0"/>
              <a:lumOff val="0"/>
              <a:alphaOff val="0"/>
            </a:schemeClr>
          </a:lnRef>
          <a:fillRef idx="1">
            <a:scrgbClr r="0" g="0" b="0"/>
          </a:fillRef>
          <a:effectRef idx="1">
            <a:schemeClr val="dk1">
              <a:tint val="40000"/>
              <a:hueOff val="0"/>
              <a:satOff val="0"/>
              <a:lumOff val="0"/>
              <a:alphaOff val="0"/>
            </a:schemeClr>
          </a:effectRef>
          <a:fontRef idx="minor">
            <a:schemeClr val="lt1">
              <a:hueOff val="0"/>
              <a:satOff val="0"/>
              <a:lumOff val="0"/>
              <a:alphaOff val="0"/>
            </a:schemeClr>
          </a:fontRef>
        </p:style>
        <p:txBody>
          <a:bodyPr/>
          <a:lstStyle/>
          <a:p>
            <a:endParaRPr lang="en-US"/>
          </a:p>
        </p:txBody>
      </p:sp>
      <p:sp>
        <p:nvSpPr>
          <p:cNvPr id="13" name="TextBox 12">
            <a:extLst>
              <a:ext uri="{FF2B5EF4-FFF2-40B4-BE49-F238E27FC236}">
                <a16:creationId xmlns:a16="http://schemas.microsoft.com/office/drawing/2014/main" id="{71DEAB06-5871-931C-1BF9-FA3440288C21}"/>
              </a:ext>
            </a:extLst>
          </p:cNvPr>
          <p:cNvSpPr txBox="1"/>
          <p:nvPr/>
        </p:nvSpPr>
        <p:spPr>
          <a:xfrm>
            <a:off x="4994997" y="3435993"/>
            <a:ext cx="2038828" cy="923330"/>
          </a:xfrm>
          <a:prstGeom prst="rect">
            <a:avLst/>
          </a:prstGeom>
          <a:noFill/>
        </p:spPr>
        <p:txBody>
          <a:bodyPr wrap="square" rtlCol="0">
            <a:spAutoFit/>
          </a:bodyPr>
          <a:lstStyle/>
          <a:p>
            <a:r>
              <a:rPr lang="en-US" dirty="0">
                <a:solidFill>
                  <a:srgbClr val="376092"/>
                </a:solidFill>
                <a:latin typeface="Segoe UI" panose="020B0502040204020203" pitchFamily="34" charset="0"/>
                <a:cs typeface="Segoe UI" panose="020B0502040204020203" pitchFamily="34" charset="0"/>
              </a:rPr>
              <a:t>Enhance tool’s metrics and flexibility to query</a:t>
            </a:r>
          </a:p>
        </p:txBody>
      </p:sp>
      <p:sp>
        <p:nvSpPr>
          <p:cNvPr id="11" name="Rectangle: Rounded Corners 10" descr="Image of people sitting at a table with graphics and outreach materials.">
            <a:extLst>
              <a:ext uri="{FF2B5EF4-FFF2-40B4-BE49-F238E27FC236}">
                <a16:creationId xmlns:a16="http://schemas.microsoft.com/office/drawing/2014/main" id="{4D2DDC88-49E6-28FC-B9D0-2B970B289462}"/>
              </a:ext>
            </a:extLst>
          </p:cNvPr>
          <p:cNvSpPr/>
          <p:nvPr/>
        </p:nvSpPr>
        <p:spPr>
          <a:xfrm>
            <a:off x="7080436" y="1304150"/>
            <a:ext cx="1921711" cy="1674004"/>
          </a:xfrm>
          <a:prstGeom prst="roundRect">
            <a:avLst>
              <a:gd name="adj" fmla="val 10000"/>
            </a:avLst>
          </a:prstGeom>
          <a:blipFill rotWithShape="1">
            <a:blip r:embed="rId6"/>
            <a:srcRect/>
            <a:stretch>
              <a:fillRect l="-18000" r="-18000"/>
            </a:stretch>
          </a:blipFill>
        </p:spPr>
        <p:style>
          <a:lnRef idx="1">
            <a:schemeClr val="dk1">
              <a:shade val="80000"/>
              <a:hueOff val="0"/>
              <a:satOff val="0"/>
              <a:lumOff val="0"/>
              <a:alphaOff val="0"/>
            </a:schemeClr>
          </a:lnRef>
          <a:fillRef idx="1">
            <a:scrgbClr r="0" g="0" b="0"/>
          </a:fillRef>
          <a:effectRef idx="1">
            <a:schemeClr val="dk1">
              <a:tint val="40000"/>
              <a:hueOff val="0"/>
              <a:satOff val="0"/>
              <a:lumOff val="0"/>
              <a:alphaOff val="0"/>
            </a:schemeClr>
          </a:effectRef>
          <a:fontRef idx="minor">
            <a:schemeClr val="lt1">
              <a:hueOff val="0"/>
              <a:satOff val="0"/>
              <a:lumOff val="0"/>
              <a:alphaOff val="0"/>
            </a:schemeClr>
          </a:fontRef>
        </p:style>
        <p:txBody>
          <a:bodyPr/>
          <a:lstStyle/>
          <a:p>
            <a:endParaRPr lang="en-US"/>
          </a:p>
        </p:txBody>
      </p:sp>
      <p:sp>
        <p:nvSpPr>
          <p:cNvPr id="14" name="TextBox 13">
            <a:extLst>
              <a:ext uri="{FF2B5EF4-FFF2-40B4-BE49-F238E27FC236}">
                <a16:creationId xmlns:a16="http://schemas.microsoft.com/office/drawing/2014/main" id="{6D6BE3AD-C692-F25F-504F-EB6467A7C730}"/>
              </a:ext>
            </a:extLst>
          </p:cNvPr>
          <p:cNvSpPr txBox="1"/>
          <p:nvPr/>
        </p:nvSpPr>
        <p:spPr>
          <a:xfrm>
            <a:off x="7089118" y="3396141"/>
            <a:ext cx="2113775" cy="923330"/>
          </a:xfrm>
          <a:prstGeom prst="rect">
            <a:avLst/>
          </a:prstGeom>
          <a:noFill/>
        </p:spPr>
        <p:txBody>
          <a:bodyPr wrap="square" rtlCol="0">
            <a:spAutoFit/>
          </a:bodyPr>
          <a:lstStyle/>
          <a:p>
            <a:r>
              <a:rPr lang="en-US" dirty="0">
                <a:solidFill>
                  <a:srgbClr val="376092"/>
                </a:solidFill>
                <a:latin typeface="Segoe UI" panose="020B0502040204020203" pitchFamily="34" charset="0"/>
                <a:cs typeface="Segoe UI" panose="020B0502040204020203" pitchFamily="34" charset="0"/>
              </a:rPr>
              <a:t>Improve outreach portfolio based on empirics</a:t>
            </a:r>
          </a:p>
        </p:txBody>
      </p:sp>
      <p:sp>
        <p:nvSpPr>
          <p:cNvPr id="15" name="Rectangle: Rounded Corners 14" descr="Image of computer images of digital tool.">
            <a:extLst>
              <a:ext uri="{FF2B5EF4-FFF2-40B4-BE49-F238E27FC236}">
                <a16:creationId xmlns:a16="http://schemas.microsoft.com/office/drawing/2014/main" id="{141DBC93-EFEB-56C3-AED4-34A5D1219539}"/>
              </a:ext>
            </a:extLst>
          </p:cNvPr>
          <p:cNvSpPr/>
          <p:nvPr/>
        </p:nvSpPr>
        <p:spPr>
          <a:xfrm>
            <a:off x="9780813" y="1332837"/>
            <a:ext cx="2130116" cy="1674004"/>
          </a:xfrm>
          <a:prstGeom prst="roundRect">
            <a:avLst>
              <a:gd name="adj" fmla="val 10000"/>
            </a:avLst>
          </a:prstGeom>
          <a:blipFill rotWithShape="1">
            <a:blip r:embed="rId7"/>
            <a:srcRect/>
            <a:stretch>
              <a:fillRect t="-6000" b="-6000"/>
            </a:stretch>
          </a:blipFill>
        </p:spPr>
        <p:style>
          <a:lnRef idx="1">
            <a:schemeClr val="dk2">
              <a:shade val="80000"/>
              <a:hueOff val="0"/>
              <a:satOff val="0"/>
              <a:lumOff val="0"/>
              <a:alphaOff val="0"/>
            </a:schemeClr>
          </a:lnRef>
          <a:fillRef idx="1">
            <a:scrgbClr r="0" g="0" b="0"/>
          </a:fillRef>
          <a:effectRef idx="1">
            <a:schemeClr val="dk2">
              <a:tint val="40000"/>
              <a:hueOff val="0"/>
              <a:satOff val="0"/>
              <a:lumOff val="0"/>
              <a:alphaOff val="0"/>
            </a:schemeClr>
          </a:effectRef>
          <a:fontRef idx="minor">
            <a:schemeClr val="lt1">
              <a:hueOff val="0"/>
              <a:satOff val="0"/>
              <a:lumOff val="0"/>
              <a:alphaOff val="0"/>
            </a:schemeClr>
          </a:fontRef>
        </p:style>
        <p:txBody>
          <a:bodyPr/>
          <a:lstStyle/>
          <a:p>
            <a:endParaRPr lang="en-US"/>
          </a:p>
        </p:txBody>
      </p:sp>
      <p:sp>
        <p:nvSpPr>
          <p:cNvPr id="16" name="TextBox 15">
            <a:extLst>
              <a:ext uri="{FF2B5EF4-FFF2-40B4-BE49-F238E27FC236}">
                <a16:creationId xmlns:a16="http://schemas.microsoft.com/office/drawing/2014/main" id="{399103BC-EB4C-1360-9DB1-6AD608069AE6}"/>
              </a:ext>
            </a:extLst>
          </p:cNvPr>
          <p:cNvSpPr txBox="1"/>
          <p:nvPr/>
        </p:nvSpPr>
        <p:spPr>
          <a:xfrm>
            <a:off x="9731827" y="3396141"/>
            <a:ext cx="2157480" cy="1200329"/>
          </a:xfrm>
          <a:prstGeom prst="rect">
            <a:avLst/>
          </a:prstGeom>
          <a:noFill/>
        </p:spPr>
        <p:txBody>
          <a:bodyPr wrap="square" rtlCol="0">
            <a:spAutoFit/>
          </a:bodyPr>
          <a:lstStyle/>
          <a:p>
            <a:r>
              <a:rPr lang="en-US" dirty="0">
                <a:solidFill>
                  <a:srgbClr val="376092"/>
                </a:solidFill>
                <a:latin typeface="Segoe UI" panose="020B0502040204020203" pitchFamily="34" charset="0"/>
                <a:cs typeface="Segoe UI" panose="020B0502040204020203" pitchFamily="34" charset="0"/>
              </a:rPr>
              <a:t>Enhanced tool that expands capacity to collaboratively plan</a:t>
            </a:r>
          </a:p>
        </p:txBody>
      </p:sp>
      <p:grpSp>
        <p:nvGrpSpPr>
          <p:cNvPr id="17" name="Group 16" descr="Looping arrows to depict iterative process.">
            <a:extLst>
              <a:ext uri="{FF2B5EF4-FFF2-40B4-BE49-F238E27FC236}">
                <a16:creationId xmlns:a16="http://schemas.microsoft.com/office/drawing/2014/main" id="{8562D988-BA4D-488F-475F-C7ED6874D8D8}"/>
              </a:ext>
            </a:extLst>
          </p:cNvPr>
          <p:cNvGrpSpPr/>
          <p:nvPr/>
        </p:nvGrpSpPr>
        <p:grpSpPr>
          <a:xfrm>
            <a:off x="1121064" y="4794189"/>
            <a:ext cx="8659749" cy="1698686"/>
            <a:chOff x="1121064" y="4794189"/>
            <a:chExt cx="8659749" cy="1698686"/>
          </a:xfrm>
        </p:grpSpPr>
        <p:pic>
          <p:nvPicPr>
            <p:cNvPr id="18" name="Picture 17">
              <a:extLst>
                <a:ext uri="{FF2B5EF4-FFF2-40B4-BE49-F238E27FC236}">
                  <a16:creationId xmlns:a16="http://schemas.microsoft.com/office/drawing/2014/main" id="{72C06C2F-25FA-2FC8-271F-1BDDAD489D43}"/>
                </a:ext>
              </a:extLst>
            </p:cNvPr>
            <p:cNvPicPr>
              <a:picLocks noChangeAspect="1"/>
            </p:cNvPicPr>
            <p:nvPr/>
          </p:nvPicPr>
          <p:blipFill>
            <a:blip r:embed="rId8"/>
            <a:stretch>
              <a:fillRect/>
            </a:stretch>
          </p:blipFill>
          <p:spPr>
            <a:xfrm>
              <a:off x="6358322" y="4806715"/>
              <a:ext cx="3422491" cy="1686160"/>
            </a:xfrm>
            <a:prstGeom prst="rect">
              <a:avLst/>
            </a:prstGeom>
          </p:spPr>
        </p:pic>
        <p:pic>
          <p:nvPicPr>
            <p:cNvPr id="19" name="Picture 18">
              <a:extLst>
                <a:ext uri="{FF2B5EF4-FFF2-40B4-BE49-F238E27FC236}">
                  <a16:creationId xmlns:a16="http://schemas.microsoft.com/office/drawing/2014/main" id="{5F3615DE-BF9D-FDF3-1E2B-3F24F6C6D18D}"/>
                </a:ext>
              </a:extLst>
            </p:cNvPr>
            <p:cNvPicPr>
              <a:picLocks noChangeAspect="1"/>
            </p:cNvPicPr>
            <p:nvPr/>
          </p:nvPicPr>
          <p:blipFill>
            <a:blip r:embed="rId8"/>
            <a:stretch>
              <a:fillRect/>
            </a:stretch>
          </p:blipFill>
          <p:spPr>
            <a:xfrm>
              <a:off x="3715614" y="4794189"/>
              <a:ext cx="3422491" cy="1686160"/>
            </a:xfrm>
            <a:prstGeom prst="rect">
              <a:avLst/>
            </a:prstGeom>
          </p:spPr>
        </p:pic>
        <p:pic>
          <p:nvPicPr>
            <p:cNvPr id="20" name="Picture 19">
              <a:extLst>
                <a:ext uri="{FF2B5EF4-FFF2-40B4-BE49-F238E27FC236}">
                  <a16:creationId xmlns:a16="http://schemas.microsoft.com/office/drawing/2014/main" id="{ECBA5FA7-1A6D-1C56-523F-FA667E6966F2}"/>
                </a:ext>
              </a:extLst>
            </p:cNvPr>
            <p:cNvPicPr>
              <a:picLocks noChangeAspect="1"/>
            </p:cNvPicPr>
            <p:nvPr/>
          </p:nvPicPr>
          <p:blipFill>
            <a:blip r:embed="rId8"/>
            <a:stretch>
              <a:fillRect/>
            </a:stretch>
          </p:blipFill>
          <p:spPr>
            <a:xfrm>
              <a:off x="1121064" y="4797893"/>
              <a:ext cx="3422491" cy="1686160"/>
            </a:xfrm>
            <a:prstGeom prst="rect">
              <a:avLst/>
            </a:prstGeom>
          </p:spPr>
        </p:pic>
      </p:grpSp>
      <p:sp>
        <p:nvSpPr>
          <p:cNvPr id="22" name="Rectangle 21">
            <a:extLst>
              <a:ext uri="{FF2B5EF4-FFF2-40B4-BE49-F238E27FC236}">
                <a16:creationId xmlns:a16="http://schemas.microsoft.com/office/drawing/2014/main" id="{B41298F0-36D9-25E1-29F8-96774E3B054B}"/>
              </a:ext>
              <a:ext uri="{C183D7F6-B498-43B3-948B-1728B52AA6E4}">
                <adec:decorative xmlns:adec="http://schemas.microsoft.com/office/drawing/2017/decorative" val="1"/>
              </a:ext>
            </a:extLst>
          </p:cNvPr>
          <p:cNvSpPr/>
          <p:nvPr/>
        </p:nvSpPr>
        <p:spPr>
          <a:xfrm>
            <a:off x="733040" y="3252470"/>
            <a:ext cx="2109682" cy="1312357"/>
          </a:xfrm>
          <a:prstGeom prst="rect">
            <a:avLst/>
          </a:prstGeom>
          <a:noFill/>
          <a:ln w="7620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AB78B8A2-1331-73E8-F9EB-7B7BE3D326D9}"/>
              </a:ext>
              <a:ext uri="{C183D7F6-B498-43B3-948B-1728B52AA6E4}">
                <adec:decorative xmlns:adec="http://schemas.microsoft.com/office/drawing/2017/decorative" val="1"/>
              </a:ext>
            </a:extLst>
          </p:cNvPr>
          <p:cNvSpPr/>
          <p:nvPr/>
        </p:nvSpPr>
        <p:spPr>
          <a:xfrm>
            <a:off x="2914449" y="3252469"/>
            <a:ext cx="4119376" cy="1312357"/>
          </a:xfrm>
          <a:prstGeom prst="rect">
            <a:avLst/>
          </a:prstGeom>
          <a:noFill/>
          <a:ln w="7620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FE94764-10CF-29A1-3BF8-6B6057AC51E6}"/>
              </a:ext>
              <a:ext uri="{C183D7F6-B498-43B3-948B-1728B52AA6E4}">
                <adec:decorative xmlns:adec="http://schemas.microsoft.com/office/drawing/2017/decorative" val="1"/>
              </a:ext>
            </a:extLst>
          </p:cNvPr>
          <p:cNvSpPr/>
          <p:nvPr/>
        </p:nvSpPr>
        <p:spPr>
          <a:xfrm>
            <a:off x="7105552" y="3259854"/>
            <a:ext cx="2109682" cy="1312357"/>
          </a:xfrm>
          <a:prstGeom prst="rect">
            <a:avLst/>
          </a:prstGeom>
          <a:noFill/>
          <a:ln w="7620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C7A7721D-31A0-2235-3491-EDD7321FFB05}"/>
              </a:ext>
              <a:ext uri="{C183D7F6-B498-43B3-948B-1728B52AA6E4}">
                <adec:decorative xmlns:adec="http://schemas.microsoft.com/office/drawing/2017/decorative" val="1"/>
              </a:ext>
            </a:extLst>
          </p:cNvPr>
          <p:cNvSpPr/>
          <p:nvPr/>
        </p:nvSpPr>
        <p:spPr>
          <a:xfrm>
            <a:off x="9731827" y="3273471"/>
            <a:ext cx="2109682" cy="1312357"/>
          </a:xfrm>
          <a:prstGeom prst="rect">
            <a:avLst/>
          </a:prstGeom>
          <a:noFill/>
          <a:ln w="7620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Arrow: Right 20">
            <a:extLst>
              <a:ext uri="{FF2B5EF4-FFF2-40B4-BE49-F238E27FC236}">
                <a16:creationId xmlns:a16="http://schemas.microsoft.com/office/drawing/2014/main" id="{B34719B8-E2B0-52AD-F7A9-3B124D4452FE}"/>
              </a:ext>
              <a:ext uri="{C183D7F6-B498-43B3-948B-1728B52AA6E4}">
                <adec:decorative xmlns:adec="http://schemas.microsoft.com/office/drawing/2017/decorative" val="1"/>
              </a:ext>
            </a:extLst>
          </p:cNvPr>
          <p:cNvSpPr/>
          <p:nvPr/>
        </p:nvSpPr>
        <p:spPr>
          <a:xfrm>
            <a:off x="9261741" y="2784604"/>
            <a:ext cx="538841" cy="524926"/>
          </a:xfrm>
          <a:prstGeom prst="rightArrow">
            <a:avLst/>
          </a:prstGeom>
          <a:solidFill>
            <a:srgbClr val="F6820F"/>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90C16639-3ADE-42E5-08B9-7905A0031E3F}"/>
              </a:ext>
            </a:extLst>
          </p:cNvPr>
          <p:cNvSpPr txBox="1"/>
          <p:nvPr/>
        </p:nvSpPr>
        <p:spPr>
          <a:xfrm>
            <a:off x="0" y="6534079"/>
            <a:ext cx="5382674" cy="276999"/>
          </a:xfrm>
          <a:prstGeom prst="rect">
            <a:avLst/>
          </a:prstGeom>
          <a:noFill/>
        </p:spPr>
        <p:txBody>
          <a:bodyPr wrap="square" rtlCol="0">
            <a:spAutoFit/>
          </a:bodyPr>
          <a:lstStyle/>
          <a:p>
            <a:pPr marL="228600" indent="-228600"/>
            <a:r>
              <a:rPr lang="en-US" sz="1200" dirty="0">
                <a:solidFill>
                  <a:schemeClr val="tx2"/>
                </a:solidFill>
                <a:latin typeface="Segoe UI" panose="020B0502040204020203" pitchFamily="34" charset="0"/>
                <a:cs typeface="Segoe UI" panose="020B0502040204020203" pitchFamily="34" charset="0"/>
              </a:rPr>
              <a:t>Image sources: iStock, PIR-22-002 Oct 8, 2025 webinar, RoyalHaskoningDHV </a:t>
            </a:r>
          </a:p>
        </p:txBody>
      </p:sp>
      <p:sp>
        <p:nvSpPr>
          <p:cNvPr id="2" name="Slide Number Placeholder 1">
            <a:extLst>
              <a:ext uri="{FF2B5EF4-FFF2-40B4-BE49-F238E27FC236}">
                <a16:creationId xmlns:a16="http://schemas.microsoft.com/office/drawing/2014/main" id="{C088EB37-77D5-C886-021B-A6592D06C4D4}"/>
              </a:ext>
            </a:extLst>
          </p:cNvPr>
          <p:cNvSpPr>
            <a:spLocks noGrp="1"/>
          </p:cNvSpPr>
          <p:nvPr>
            <p:ph type="sldNum" sz="quarter" idx="12"/>
          </p:nvPr>
        </p:nvSpPr>
        <p:spPr>
          <a:xfrm>
            <a:off x="9539988" y="6463234"/>
            <a:ext cx="1803400" cy="365125"/>
          </a:xfrm>
        </p:spPr>
        <p:txBody>
          <a:bodyPr/>
          <a:lstStyle/>
          <a:p>
            <a:fld id="{005C4985-ACD0-2B4C-8981-36243250F268}" type="slidenum">
              <a:rPr lang="en-US" smtClean="0">
                <a:solidFill>
                  <a:schemeClr val="tx1"/>
                </a:solidFill>
              </a:rPr>
              <a:t>8</a:t>
            </a:fld>
            <a:endParaRPr lang="en-US" dirty="0">
              <a:solidFill>
                <a:schemeClr val="tx1"/>
              </a:solidFill>
            </a:endParaRPr>
          </a:p>
        </p:txBody>
      </p:sp>
    </p:spTree>
    <p:extLst>
      <p:ext uri="{BB962C8B-B14F-4D97-AF65-F5344CB8AC3E}">
        <p14:creationId xmlns:p14="http://schemas.microsoft.com/office/powerpoint/2010/main" val="1054842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22"/>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23"/>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1" nodeType="clickEffect">
                                  <p:stCondLst>
                                    <p:cond delay="0"/>
                                  </p:stCondLst>
                                  <p:childTnLst>
                                    <p:set>
                                      <p:cBhvr>
                                        <p:cTn id="22" dur="1" fill="hold">
                                          <p:stCondLst>
                                            <p:cond delay="0"/>
                                          </p:stCondLst>
                                        </p:cTn>
                                        <p:tgtEl>
                                          <p:spTgt spid="24"/>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66E14-0005-8367-600A-BD7DABC3FB3C}"/>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FD608EF6-FD01-2704-4A4B-AD1C673FB6F5}"/>
              </a:ext>
            </a:extLst>
          </p:cNvPr>
          <p:cNvSpPr>
            <a:spLocks noGrp="1"/>
          </p:cNvSpPr>
          <p:nvPr>
            <p:ph type="title"/>
          </p:nvPr>
        </p:nvSpPr>
        <p:spPr>
          <a:xfrm>
            <a:off x="1344637" y="329358"/>
            <a:ext cx="10655296" cy="1724738"/>
          </a:xfrm>
        </p:spPr>
        <p:txBody>
          <a:bodyPr>
            <a:normAutofit fontScale="90000"/>
          </a:bodyPr>
          <a:lstStyle/>
          <a:p>
            <a:pPr algn="l"/>
            <a:r>
              <a:rPr lang="en-US" b="1" dirty="0">
                <a:solidFill>
                  <a:srgbClr val="254061"/>
                </a:solidFill>
                <a:latin typeface="Arial"/>
                <a:cs typeface="Arial"/>
              </a:rPr>
              <a:t>Topic 2: Develop actor playbook to support strategic decommissioning planning</a:t>
            </a:r>
          </a:p>
        </p:txBody>
      </p:sp>
      <p:sp>
        <p:nvSpPr>
          <p:cNvPr id="8" name="Content Placeholder 5">
            <a:extLst>
              <a:ext uri="{FF2B5EF4-FFF2-40B4-BE49-F238E27FC236}">
                <a16:creationId xmlns:a16="http://schemas.microsoft.com/office/drawing/2014/main" id="{512ED4A2-0777-732F-08ED-989BFA55B4A0}"/>
              </a:ext>
            </a:extLst>
          </p:cNvPr>
          <p:cNvSpPr>
            <a:spLocks noGrp="1"/>
          </p:cNvSpPr>
          <p:nvPr>
            <p:ph idx="1"/>
          </p:nvPr>
        </p:nvSpPr>
        <p:spPr>
          <a:xfrm>
            <a:off x="893384" y="2162203"/>
            <a:ext cx="11106549" cy="4351338"/>
          </a:xfrm>
        </p:spPr>
        <p:txBody>
          <a:bodyPr>
            <a:normAutofit/>
          </a:bodyPr>
          <a:lstStyle/>
          <a:p>
            <a:pPr marL="0" indent="0">
              <a:lnSpc>
                <a:spcPct val="100000"/>
              </a:lnSpc>
              <a:spcBef>
                <a:spcPts val="0"/>
              </a:spcBef>
              <a:spcAft>
                <a:spcPts val="600"/>
              </a:spcAft>
              <a:buNone/>
            </a:pPr>
            <a:r>
              <a:rPr lang="en-US" sz="2800" dirty="0">
                <a:solidFill>
                  <a:schemeClr val="accent1">
                    <a:lumMod val="75000"/>
                  </a:schemeClr>
                </a:solidFill>
                <a:latin typeface="Segoe UI" panose="020B0502040204020203" pitchFamily="34" charset="0"/>
                <a:cs typeface="Segoe UI" panose="020B0502040204020203" pitchFamily="34" charset="0"/>
              </a:rPr>
              <a:t>Anticipated Funding: $500,000</a:t>
            </a:r>
          </a:p>
          <a:p>
            <a:pPr marL="0" indent="0">
              <a:lnSpc>
                <a:spcPct val="100000"/>
              </a:lnSpc>
              <a:spcBef>
                <a:spcPts val="0"/>
              </a:spcBef>
              <a:spcAft>
                <a:spcPts val="600"/>
              </a:spcAft>
              <a:buNone/>
            </a:pPr>
            <a:r>
              <a:rPr lang="en-US" sz="2800" dirty="0">
                <a:solidFill>
                  <a:schemeClr val="accent1">
                    <a:lumMod val="75000"/>
                  </a:schemeClr>
                </a:solidFill>
                <a:latin typeface="Segoe UI" panose="020B0502040204020203" pitchFamily="34" charset="0"/>
                <a:cs typeface="Segoe UI" panose="020B0502040204020203" pitchFamily="34" charset="0"/>
              </a:rPr>
              <a:t>Research will:</a:t>
            </a:r>
          </a:p>
          <a:p>
            <a:pPr marL="1022350" lvl="1" indent="-565150">
              <a:lnSpc>
                <a:spcPct val="100000"/>
              </a:lnSpc>
              <a:spcBef>
                <a:spcPts val="0"/>
              </a:spcBef>
              <a:spcAft>
                <a:spcPts val="600"/>
              </a:spcAft>
            </a:pPr>
            <a:r>
              <a:rPr lang="en-US" sz="2800" dirty="0">
                <a:solidFill>
                  <a:srgbClr val="376092"/>
                </a:solidFill>
                <a:latin typeface="Segoe UI" panose="020B0502040204020203" pitchFamily="34" charset="0"/>
                <a:cs typeface="Segoe UI" panose="020B0502040204020203" pitchFamily="34" charset="0"/>
              </a:rPr>
              <a:t>Identify key actors </a:t>
            </a:r>
          </a:p>
          <a:p>
            <a:pPr marL="1022350" lvl="1" indent="-565150">
              <a:lnSpc>
                <a:spcPct val="100000"/>
              </a:lnSpc>
              <a:spcBef>
                <a:spcPts val="0"/>
              </a:spcBef>
              <a:spcAft>
                <a:spcPts val="600"/>
              </a:spcAft>
            </a:pPr>
            <a:r>
              <a:rPr lang="en-US" sz="2800" dirty="0">
                <a:solidFill>
                  <a:srgbClr val="376092"/>
                </a:solidFill>
                <a:latin typeface="Segoe UI" panose="020B0502040204020203" pitchFamily="34" charset="0"/>
                <a:cs typeface="Segoe UI" panose="020B0502040204020203" pitchFamily="34" charset="0"/>
              </a:rPr>
              <a:t>Articulate roles that actors may play</a:t>
            </a:r>
          </a:p>
          <a:p>
            <a:pPr marL="1022350" lvl="1" indent="-565150">
              <a:lnSpc>
                <a:spcPct val="100000"/>
              </a:lnSpc>
              <a:spcBef>
                <a:spcPts val="0"/>
              </a:spcBef>
              <a:spcAft>
                <a:spcPts val="600"/>
              </a:spcAft>
            </a:pPr>
            <a:r>
              <a:rPr lang="en-US" sz="2800" dirty="0">
                <a:solidFill>
                  <a:srgbClr val="376092"/>
                </a:solidFill>
                <a:latin typeface="Segoe UI" panose="020B0502040204020203" pitchFamily="34" charset="0"/>
                <a:cs typeface="Segoe UI" panose="020B0502040204020203" pitchFamily="34" charset="0"/>
              </a:rPr>
              <a:t>Develop playbook that:</a:t>
            </a:r>
          </a:p>
          <a:p>
            <a:pPr marL="1481138" lvl="1" indent="-450850">
              <a:lnSpc>
                <a:spcPct val="100000"/>
              </a:lnSpc>
              <a:spcBef>
                <a:spcPts val="0"/>
              </a:spcBef>
              <a:spcAft>
                <a:spcPts val="600"/>
              </a:spcAft>
              <a:buFontTx/>
              <a:buChar char="-"/>
            </a:pPr>
            <a:r>
              <a:rPr lang="en-US" sz="2200" dirty="0">
                <a:solidFill>
                  <a:schemeClr val="accent1">
                    <a:lumMod val="75000"/>
                  </a:schemeClr>
                </a:solidFill>
                <a:latin typeface="Segoe UI" panose="020B0502040204020203" pitchFamily="34" charset="0"/>
                <a:cs typeface="Segoe UI" panose="020B0502040204020203" pitchFamily="34" charset="0"/>
              </a:rPr>
              <a:t>Identifies and </a:t>
            </a:r>
            <a:r>
              <a:rPr lang="en-US" sz="2200">
                <a:solidFill>
                  <a:schemeClr val="accent1">
                    <a:lumMod val="75000"/>
                  </a:schemeClr>
                </a:solidFill>
                <a:latin typeface="Segoe UI" panose="020B0502040204020203" pitchFamily="34" charset="0"/>
                <a:cs typeface="Segoe UI" panose="020B0502040204020203" pitchFamily="34" charset="0"/>
              </a:rPr>
              <a:t>prioritizes</a:t>
            </a:r>
            <a:r>
              <a:rPr lang="en-US" sz="2200" dirty="0">
                <a:solidFill>
                  <a:schemeClr val="accent1">
                    <a:lumMod val="75000"/>
                  </a:schemeClr>
                </a:solidFill>
                <a:latin typeface="Segoe UI" panose="020B0502040204020203" pitchFamily="34" charset="0"/>
                <a:cs typeface="Segoe UI" panose="020B0502040204020203" pitchFamily="34" charset="0"/>
              </a:rPr>
              <a:t> potential pathways for collaboration</a:t>
            </a:r>
          </a:p>
          <a:p>
            <a:pPr marL="1481138" lvl="1" indent="-450850">
              <a:lnSpc>
                <a:spcPct val="100000"/>
              </a:lnSpc>
              <a:spcBef>
                <a:spcPts val="0"/>
              </a:spcBef>
              <a:spcAft>
                <a:spcPts val="600"/>
              </a:spcAft>
              <a:buFontTx/>
              <a:buChar char="-"/>
            </a:pPr>
            <a:r>
              <a:rPr lang="en-US" sz="2200" dirty="0">
                <a:solidFill>
                  <a:schemeClr val="accent1">
                    <a:lumMod val="75000"/>
                  </a:schemeClr>
                </a:solidFill>
                <a:latin typeface="Segoe UI" panose="020B0502040204020203" pitchFamily="34" charset="0"/>
                <a:cs typeface="Segoe UI" panose="020B0502040204020203" pitchFamily="34" charset="0"/>
              </a:rPr>
              <a:t>Includes typology to facilitate consistent naming and grouping of actors </a:t>
            </a:r>
          </a:p>
        </p:txBody>
      </p:sp>
      <p:sp>
        <p:nvSpPr>
          <p:cNvPr id="2" name="Slide Number Placeholder 1">
            <a:extLst>
              <a:ext uri="{FF2B5EF4-FFF2-40B4-BE49-F238E27FC236}">
                <a16:creationId xmlns:a16="http://schemas.microsoft.com/office/drawing/2014/main" id="{F0926C7A-4B5C-2064-8235-EC1C5BE7D4FF}"/>
              </a:ext>
            </a:extLst>
          </p:cNvPr>
          <p:cNvSpPr>
            <a:spLocks noGrp="1"/>
          </p:cNvSpPr>
          <p:nvPr>
            <p:ph type="sldNum" sz="quarter" idx="12"/>
          </p:nvPr>
        </p:nvSpPr>
        <p:spPr>
          <a:xfrm>
            <a:off x="9539988" y="6463234"/>
            <a:ext cx="1803400" cy="365125"/>
          </a:xfrm>
        </p:spPr>
        <p:txBody>
          <a:bodyPr/>
          <a:lstStyle/>
          <a:p>
            <a:fld id="{005C4985-ACD0-2B4C-8981-36243250F268}" type="slidenum">
              <a:rPr lang="en-US" smtClean="0">
                <a:solidFill>
                  <a:schemeClr val="tx1"/>
                </a:solidFill>
              </a:rPr>
              <a:t>9</a:t>
            </a:fld>
            <a:endParaRPr lang="en-US" dirty="0">
              <a:solidFill>
                <a:schemeClr val="tx1"/>
              </a:solidFill>
            </a:endParaRPr>
          </a:p>
        </p:txBody>
      </p:sp>
    </p:spTree>
    <p:extLst>
      <p:ext uri="{BB962C8B-B14F-4D97-AF65-F5344CB8AC3E}">
        <p14:creationId xmlns:p14="http://schemas.microsoft.com/office/powerpoint/2010/main" val="18950892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B74FE-10E3-6204-E4F3-6C07C5F16416}"/>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C24ADD61-1F2F-5386-C590-1660566CBE6D}"/>
              </a:ext>
            </a:extLst>
          </p:cNvPr>
          <p:cNvSpPr>
            <a:spLocks noGrp="1"/>
          </p:cNvSpPr>
          <p:nvPr>
            <p:ph type="title"/>
          </p:nvPr>
        </p:nvSpPr>
        <p:spPr>
          <a:xfrm>
            <a:off x="1344637" y="329358"/>
            <a:ext cx="9953978" cy="834424"/>
          </a:xfrm>
        </p:spPr>
        <p:txBody>
          <a:bodyPr>
            <a:normAutofit/>
          </a:bodyPr>
          <a:lstStyle/>
          <a:p>
            <a:pPr algn="l"/>
            <a:r>
              <a:rPr lang="en-US" b="1" dirty="0">
                <a:solidFill>
                  <a:srgbClr val="254061"/>
                </a:solidFill>
                <a:latin typeface="Arial"/>
                <a:cs typeface="Arial"/>
              </a:rPr>
              <a:t>Resulting Guide</a:t>
            </a:r>
          </a:p>
        </p:txBody>
      </p:sp>
      <p:sp>
        <p:nvSpPr>
          <p:cNvPr id="8" name="Content Placeholder 5">
            <a:extLst>
              <a:ext uri="{FF2B5EF4-FFF2-40B4-BE49-F238E27FC236}">
                <a16:creationId xmlns:a16="http://schemas.microsoft.com/office/drawing/2014/main" id="{6A16B33A-BB03-BE73-82F8-9EB63F0970D7}"/>
              </a:ext>
            </a:extLst>
          </p:cNvPr>
          <p:cNvSpPr>
            <a:spLocks noGrp="1"/>
          </p:cNvSpPr>
          <p:nvPr>
            <p:ph idx="1"/>
          </p:nvPr>
        </p:nvSpPr>
        <p:spPr>
          <a:xfrm>
            <a:off x="893384" y="2162203"/>
            <a:ext cx="11106549" cy="4351338"/>
          </a:xfrm>
        </p:spPr>
        <p:txBody>
          <a:bodyPr>
            <a:normAutofit/>
          </a:bodyPr>
          <a:lstStyle/>
          <a:p>
            <a:pPr marL="0" indent="0">
              <a:lnSpc>
                <a:spcPct val="100000"/>
              </a:lnSpc>
              <a:spcBef>
                <a:spcPts val="0"/>
              </a:spcBef>
              <a:spcAft>
                <a:spcPts val="600"/>
              </a:spcAft>
              <a:buNone/>
            </a:pPr>
            <a:r>
              <a:rPr lang="en-US" sz="2800" dirty="0">
                <a:solidFill>
                  <a:srgbClr val="376092"/>
                </a:solidFill>
                <a:latin typeface="Segoe UI" panose="020B0502040204020203" pitchFamily="34" charset="0"/>
                <a:cs typeface="Segoe UI" panose="020B0502040204020203" pitchFamily="34" charset="0"/>
              </a:rPr>
              <a:t>Playbook: a dynamic, action-oriented guide</a:t>
            </a:r>
          </a:p>
          <a:p>
            <a:pPr marL="1022350" lvl="1" indent="-565150">
              <a:lnSpc>
                <a:spcPct val="100000"/>
              </a:lnSpc>
              <a:spcBef>
                <a:spcPts val="0"/>
              </a:spcBef>
              <a:spcAft>
                <a:spcPts val="600"/>
              </a:spcAft>
            </a:pPr>
            <a:r>
              <a:rPr lang="en-US" sz="2800" dirty="0">
                <a:solidFill>
                  <a:srgbClr val="376092"/>
                </a:solidFill>
                <a:latin typeface="Segoe UI" panose="020B0502040204020203" pitchFamily="34" charset="0"/>
                <a:cs typeface="Segoe UI" panose="020B0502040204020203" pitchFamily="34" charset="0"/>
              </a:rPr>
              <a:t>Provides next steps in implementation</a:t>
            </a:r>
          </a:p>
          <a:p>
            <a:pPr marL="1022350" lvl="1" indent="-565150">
              <a:lnSpc>
                <a:spcPct val="100000"/>
              </a:lnSpc>
              <a:spcBef>
                <a:spcPts val="0"/>
              </a:spcBef>
              <a:spcAft>
                <a:spcPts val="600"/>
              </a:spcAft>
            </a:pPr>
            <a:r>
              <a:rPr lang="en-US" sz="2800" dirty="0">
                <a:solidFill>
                  <a:srgbClr val="376092"/>
                </a:solidFill>
                <a:latin typeface="Segoe UI" panose="020B0502040204020203" pitchFamily="34" charset="0"/>
                <a:cs typeface="Segoe UI" panose="020B0502040204020203" pitchFamily="34" charset="0"/>
              </a:rPr>
              <a:t>Outlines strategies, methods and processes to catalyze action</a:t>
            </a:r>
          </a:p>
          <a:p>
            <a:pPr marL="1022350" lvl="1" indent="-565150">
              <a:lnSpc>
                <a:spcPct val="100000"/>
              </a:lnSpc>
              <a:spcBef>
                <a:spcPts val="0"/>
              </a:spcBef>
              <a:spcAft>
                <a:spcPts val="600"/>
              </a:spcAft>
            </a:pPr>
            <a:r>
              <a:rPr lang="en-US" sz="2800" dirty="0">
                <a:solidFill>
                  <a:srgbClr val="376092"/>
                </a:solidFill>
                <a:latin typeface="Segoe UI" panose="020B0502040204020203" pitchFamily="34" charset="0"/>
                <a:cs typeface="Segoe UI" panose="020B0502040204020203" pitchFamily="34" charset="0"/>
              </a:rPr>
              <a:t>Helps navigate evolving changes in decommissioning processes</a:t>
            </a:r>
            <a:endParaRPr lang="en-US" sz="2200" dirty="0">
              <a:solidFill>
                <a:schemeClr val="accent1">
                  <a:lumMod val="75000"/>
                </a:schemeClr>
              </a:solidFill>
              <a:latin typeface="Segoe UI" panose="020B0502040204020203" pitchFamily="34" charset="0"/>
              <a:cs typeface="Segoe UI" panose="020B0502040204020203" pitchFamily="34" charset="0"/>
            </a:endParaRPr>
          </a:p>
        </p:txBody>
      </p:sp>
      <p:sp>
        <p:nvSpPr>
          <p:cNvPr id="2" name="Slide Number Placeholder 1">
            <a:extLst>
              <a:ext uri="{FF2B5EF4-FFF2-40B4-BE49-F238E27FC236}">
                <a16:creationId xmlns:a16="http://schemas.microsoft.com/office/drawing/2014/main" id="{9E317ABD-EEA4-65BF-CC5D-600B571A8174}"/>
              </a:ext>
            </a:extLst>
          </p:cNvPr>
          <p:cNvSpPr>
            <a:spLocks noGrp="1"/>
          </p:cNvSpPr>
          <p:nvPr>
            <p:ph type="sldNum" sz="quarter" idx="12"/>
          </p:nvPr>
        </p:nvSpPr>
        <p:spPr>
          <a:xfrm>
            <a:off x="9539988" y="6463234"/>
            <a:ext cx="1803400" cy="365125"/>
          </a:xfrm>
        </p:spPr>
        <p:txBody>
          <a:bodyPr/>
          <a:lstStyle/>
          <a:p>
            <a:fld id="{005C4985-ACD0-2B4C-8981-36243250F268}" type="slidenum">
              <a:rPr lang="en-US" smtClean="0">
                <a:solidFill>
                  <a:schemeClr val="tx1"/>
                </a:solidFill>
              </a:rPr>
              <a:t>10</a:t>
            </a:fld>
            <a:endParaRPr lang="en-US" dirty="0">
              <a:solidFill>
                <a:schemeClr val="tx1"/>
              </a:solidFill>
            </a:endParaRPr>
          </a:p>
        </p:txBody>
      </p:sp>
    </p:spTree>
    <p:extLst>
      <p:ext uri="{BB962C8B-B14F-4D97-AF65-F5344CB8AC3E}">
        <p14:creationId xmlns:p14="http://schemas.microsoft.com/office/powerpoint/2010/main" val="28089068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10761-6449-7728-6797-5D8C5A8ABCC6}"/>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753FE313-DEF9-84E7-8367-E414353E8E01}"/>
              </a:ext>
            </a:extLst>
          </p:cNvPr>
          <p:cNvSpPr>
            <a:spLocks noGrp="1"/>
          </p:cNvSpPr>
          <p:nvPr>
            <p:ph type="title"/>
          </p:nvPr>
        </p:nvSpPr>
        <p:spPr>
          <a:xfrm>
            <a:off x="1344637" y="329358"/>
            <a:ext cx="9953978" cy="834424"/>
          </a:xfrm>
        </p:spPr>
        <p:txBody>
          <a:bodyPr>
            <a:normAutofit/>
          </a:bodyPr>
          <a:lstStyle/>
          <a:p>
            <a:pPr algn="l"/>
            <a:r>
              <a:rPr lang="en-US" b="1" dirty="0">
                <a:solidFill>
                  <a:srgbClr val="254061"/>
                </a:solidFill>
                <a:latin typeface="Arial"/>
                <a:cs typeface="Arial"/>
              </a:rPr>
              <a:t>Research Focus – Topic 2</a:t>
            </a:r>
          </a:p>
        </p:txBody>
      </p:sp>
      <p:sp>
        <p:nvSpPr>
          <p:cNvPr id="8" name="Content Placeholder 5">
            <a:extLst>
              <a:ext uri="{FF2B5EF4-FFF2-40B4-BE49-F238E27FC236}">
                <a16:creationId xmlns:a16="http://schemas.microsoft.com/office/drawing/2014/main" id="{0CFF81EA-79DD-D600-48B0-7D0A50796119}"/>
              </a:ext>
            </a:extLst>
          </p:cNvPr>
          <p:cNvSpPr>
            <a:spLocks noGrp="1"/>
          </p:cNvSpPr>
          <p:nvPr>
            <p:ph idx="1"/>
          </p:nvPr>
        </p:nvSpPr>
        <p:spPr>
          <a:xfrm>
            <a:off x="407135" y="1693901"/>
            <a:ext cx="5853458" cy="4351338"/>
          </a:xfrm>
        </p:spPr>
        <p:txBody>
          <a:bodyPr>
            <a:normAutofit fontScale="92500"/>
          </a:bodyPr>
          <a:lstStyle/>
          <a:p>
            <a:pPr marL="0" indent="0">
              <a:lnSpc>
                <a:spcPct val="110000"/>
              </a:lnSpc>
              <a:spcBef>
                <a:spcPts val="0"/>
              </a:spcBef>
              <a:spcAft>
                <a:spcPts val="600"/>
              </a:spcAft>
              <a:buNone/>
            </a:pPr>
            <a:r>
              <a:rPr lang="en-US" sz="2800" dirty="0">
                <a:solidFill>
                  <a:srgbClr val="376092"/>
                </a:solidFill>
                <a:latin typeface="Segoe UI" panose="020B0502040204020203" pitchFamily="34" charset="0"/>
                <a:cs typeface="Segoe UI" panose="020B0502040204020203" pitchFamily="34" charset="0"/>
              </a:rPr>
              <a:t>In-depth consultation and analysis to:</a:t>
            </a:r>
          </a:p>
          <a:p>
            <a:pPr marL="568325" lvl="1" indent="-333375">
              <a:lnSpc>
                <a:spcPct val="110000"/>
              </a:lnSpc>
              <a:spcBef>
                <a:spcPts val="0"/>
              </a:spcBef>
              <a:spcAft>
                <a:spcPts val="600"/>
              </a:spcAft>
            </a:pPr>
            <a:r>
              <a:rPr lang="en-US" sz="2800" dirty="0">
                <a:solidFill>
                  <a:srgbClr val="376092"/>
                </a:solidFill>
                <a:latin typeface="Segoe UI" panose="020B0502040204020203" pitchFamily="34" charset="0"/>
                <a:cs typeface="Segoe UI" panose="020B0502040204020203" pitchFamily="34" charset="0"/>
              </a:rPr>
              <a:t>Map roles, responsibilities, influences and relationships at different phases of decommissioning</a:t>
            </a:r>
          </a:p>
          <a:p>
            <a:pPr marL="568325" lvl="1" indent="-333375">
              <a:lnSpc>
                <a:spcPct val="110000"/>
              </a:lnSpc>
              <a:spcBef>
                <a:spcPts val="0"/>
              </a:spcBef>
              <a:spcAft>
                <a:spcPts val="600"/>
              </a:spcAft>
            </a:pPr>
            <a:r>
              <a:rPr lang="en-US" sz="2800" dirty="0">
                <a:solidFill>
                  <a:srgbClr val="376092"/>
                </a:solidFill>
                <a:latin typeface="Segoe UI" panose="020B0502040204020203" pitchFamily="34" charset="0"/>
                <a:cs typeface="Segoe UI" panose="020B0502040204020203" pitchFamily="34" charset="0"/>
              </a:rPr>
              <a:t>Develop frameworks that show influence, benefits and resources</a:t>
            </a:r>
          </a:p>
          <a:p>
            <a:pPr marL="568325" lvl="1" indent="-333375">
              <a:lnSpc>
                <a:spcPct val="110000"/>
              </a:lnSpc>
              <a:spcBef>
                <a:spcPts val="0"/>
              </a:spcBef>
              <a:spcAft>
                <a:spcPts val="600"/>
              </a:spcAft>
            </a:pPr>
            <a:r>
              <a:rPr lang="en-US" sz="2800" dirty="0">
                <a:solidFill>
                  <a:srgbClr val="376092"/>
                </a:solidFill>
                <a:latin typeface="Segoe UI" panose="020B0502040204020203" pitchFamily="34" charset="0"/>
                <a:cs typeface="Segoe UI" panose="020B0502040204020203" pitchFamily="34" charset="0"/>
              </a:rPr>
              <a:t>Organize information into a playbook</a:t>
            </a:r>
          </a:p>
        </p:txBody>
      </p:sp>
      <p:pic>
        <p:nvPicPr>
          <p:cNvPr id="3" name="Picture 2" descr="Photo depicting complex network of actors. From netmap.wordpress.com ">
            <a:extLst>
              <a:ext uri="{FF2B5EF4-FFF2-40B4-BE49-F238E27FC236}">
                <a16:creationId xmlns:a16="http://schemas.microsoft.com/office/drawing/2014/main" id="{F9456CD8-4E55-57A2-AD04-C70E7A3E4E2F}"/>
              </a:ext>
            </a:extLst>
          </p:cNvPr>
          <p:cNvPicPr>
            <a:picLocks noChangeAspect="1"/>
          </p:cNvPicPr>
          <p:nvPr/>
        </p:nvPicPr>
        <p:blipFill>
          <a:blip r:embed="rId3"/>
          <a:srcRect r="9797" b="1"/>
          <a:stretch>
            <a:fillRect/>
          </a:stretch>
        </p:blipFill>
        <p:spPr>
          <a:xfrm>
            <a:off x="6205728" y="2666820"/>
            <a:ext cx="2864485" cy="2405501"/>
          </a:xfrm>
          <a:prstGeom prst="rect">
            <a:avLst/>
          </a:prstGeom>
          <a:noFill/>
        </p:spPr>
      </p:pic>
      <p:sp>
        <p:nvSpPr>
          <p:cNvPr id="5" name="Arrow: Right 4">
            <a:extLst>
              <a:ext uri="{FF2B5EF4-FFF2-40B4-BE49-F238E27FC236}">
                <a16:creationId xmlns:a16="http://schemas.microsoft.com/office/drawing/2014/main" id="{A9A9584A-3C25-7458-10F5-946B6B3A68DF}"/>
              </a:ext>
              <a:ext uri="{C183D7F6-B498-43B3-948B-1728B52AA6E4}">
                <adec:decorative xmlns:adec="http://schemas.microsoft.com/office/drawing/2017/decorative" val="1"/>
              </a:ext>
            </a:extLst>
          </p:cNvPr>
          <p:cNvSpPr/>
          <p:nvPr/>
        </p:nvSpPr>
        <p:spPr>
          <a:xfrm>
            <a:off x="9234783" y="3368871"/>
            <a:ext cx="813140" cy="860229"/>
          </a:xfrm>
          <a:prstGeom prst="rightArrow">
            <a:avLst/>
          </a:prstGeom>
          <a:solidFill>
            <a:srgbClr val="F6820F"/>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3" descr="Storytelling outline">
            <a:extLst>
              <a:ext uri="{FF2B5EF4-FFF2-40B4-BE49-F238E27FC236}">
                <a16:creationId xmlns:a16="http://schemas.microsoft.com/office/drawing/2014/main" id="{5E4695F4-80F2-FD78-CEB3-4A222DE3D4C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120658" y="2666820"/>
            <a:ext cx="1828800" cy="1828800"/>
          </a:xfrm>
          <a:prstGeom prst="rect">
            <a:avLst/>
          </a:prstGeom>
        </p:spPr>
      </p:pic>
      <p:sp>
        <p:nvSpPr>
          <p:cNvPr id="6" name="TextBox 5">
            <a:extLst>
              <a:ext uri="{FF2B5EF4-FFF2-40B4-BE49-F238E27FC236}">
                <a16:creationId xmlns:a16="http://schemas.microsoft.com/office/drawing/2014/main" id="{76FEFFA4-7691-04BF-48F2-2C907F6A1DD6}"/>
              </a:ext>
            </a:extLst>
          </p:cNvPr>
          <p:cNvSpPr txBox="1"/>
          <p:nvPr/>
        </p:nvSpPr>
        <p:spPr>
          <a:xfrm>
            <a:off x="242543" y="6395579"/>
            <a:ext cx="5382674" cy="276999"/>
          </a:xfrm>
          <a:prstGeom prst="rect">
            <a:avLst/>
          </a:prstGeom>
          <a:noFill/>
        </p:spPr>
        <p:txBody>
          <a:bodyPr wrap="square" rtlCol="0">
            <a:spAutoFit/>
          </a:bodyPr>
          <a:lstStyle/>
          <a:p>
            <a:pPr marL="228600" indent="-228600"/>
            <a:r>
              <a:rPr lang="en-US" sz="1200" dirty="0">
                <a:solidFill>
                  <a:schemeClr val="tx2"/>
                </a:solidFill>
                <a:latin typeface="Segoe UI" panose="020B0502040204020203" pitchFamily="34" charset="0"/>
                <a:cs typeface="Segoe UI" panose="020B0502040204020203" pitchFamily="34" charset="0"/>
              </a:rPr>
              <a:t>Image sources: https://netmap.wordpress.com, iStock, </a:t>
            </a:r>
          </a:p>
        </p:txBody>
      </p:sp>
      <p:sp>
        <p:nvSpPr>
          <p:cNvPr id="2" name="Slide Number Placeholder 1">
            <a:extLst>
              <a:ext uri="{FF2B5EF4-FFF2-40B4-BE49-F238E27FC236}">
                <a16:creationId xmlns:a16="http://schemas.microsoft.com/office/drawing/2014/main" id="{EB9FE698-C906-CB51-9701-DA73B0DE4F72}"/>
              </a:ext>
            </a:extLst>
          </p:cNvPr>
          <p:cNvSpPr>
            <a:spLocks noGrp="1"/>
          </p:cNvSpPr>
          <p:nvPr>
            <p:ph type="sldNum" sz="quarter" idx="12"/>
          </p:nvPr>
        </p:nvSpPr>
        <p:spPr>
          <a:xfrm>
            <a:off x="9539988" y="6463234"/>
            <a:ext cx="1803400" cy="365125"/>
          </a:xfrm>
        </p:spPr>
        <p:txBody>
          <a:bodyPr/>
          <a:lstStyle/>
          <a:p>
            <a:fld id="{005C4985-ACD0-2B4C-8981-36243250F268}" type="slidenum">
              <a:rPr lang="en-US" smtClean="0">
                <a:solidFill>
                  <a:schemeClr val="tx1"/>
                </a:solidFill>
              </a:rPr>
              <a:t>11</a:t>
            </a:fld>
            <a:endParaRPr lang="en-US" dirty="0">
              <a:solidFill>
                <a:schemeClr val="tx1"/>
              </a:solidFill>
            </a:endParaRPr>
          </a:p>
        </p:txBody>
      </p:sp>
    </p:spTree>
    <p:extLst>
      <p:ext uri="{BB962C8B-B14F-4D97-AF65-F5344CB8AC3E}">
        <p14:creationId xmlns:p14="http://schemas.microsoft.com/office/powerpoint/2010/main" val="27616995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202AE-245C-9565-4761-AEF35A69CCA0}"/>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B07AB005-019D-7336-4063-AEF8731C0FA8}"/>
              </a:ext>
            </a:extLst>
          </p:cNvPr>
          <p:cNvSpPr>
            <a:spLocks noGrp="1"/>
          </p:cNvSpPr>
          <p:nvPr>
            <p:ph type="title"/>
          </p:nvPr>
        </p:nvSpPr>
        <p:spPr>
          <a:xfrm>
            <a:off x="1344637" y="329358"/>
            <a:ext cx="9953978" cy="834424"/>
          </a:xfrm>
        </p:spPr>
        <p:txBody>
          <a:bodyPr>
            <a:normAutofit/>
          </a:bodyPr>
          <a:lstStyle/>
          <a:p>
            <a:pPr algn="l"/>
            <a:r>
              <a:rPr lang="en-US" b="1" dirty="0">
                <a:solidFill>
                  <a:srgbClr val="254061"/>
                </a:solidFill>
                <a:latin typeface="Arial"/>
                <a:cs typeface="Arial"/>
              </a:rPr>
              <a:t>Discussion Questions – Topic 1</a:t>
            </a:r>
          </a:p>
        </p:txBody>
      </p:sp>
      <p:sp>
        <p:nvSpPr>
          <p:cNvPr id="8" name="Content Placeholder 5">
            <a:extLst>
              <a:ext uri="{FF2B5EF4-FFF2-40B4-BE49-F238E27FC236}">
                <a16:creationId xmlns:a16="http://schemas.microsoft.com/office/drawing/2014/main" id="{BD1B43AA-F927-D42C-5F40-EFDA0D8152BA}"/>
              </a:ext>
            </a:extLst>
          </p:cNvPr>
          <p:cNvSpPr>
            <a:spLocks noGrp="1"/>
          </p:cNvSpPr>
          <p:nvPr>
            <p:ph idx="1"/>
          </p:nvPr>
        </p:nvSpPr>
        <p:spPr>
          <a:xfrm>
            <a:off x="893385" y="1288473"/>
            <a:ext cx="10963836" cy="5225068"/>
          </a:xfrm>
        </p:spPr>
        <p:txBody>
          <a:bodyPr>
            <a:normAutofit fontScale="40000" lnSpcReduction="20000"/>
          </a:bodyPr>
          <a:lstStyle/>
          <a:p>
            <a:pPr marL="0" indent="0">
              <a:lnSpc>
                <a:spcPct val="120000"/>
              </a:lnSpc>
              <a:buNone/>
            </a:pPr>
            <a:r>
              <a:rPr lang="en-US" sz="5000" b="1" dirty="0">
                <a:latin typeface="Segoe UI" panose="020B0502040204020203" pitchFamily="34" charset="0"/>
                <a:ea typeface="+mn-lt"/>
                <a:cs typeface="Segoe UI" panose="020B0502040204020203" pitchFamily="34" charset="0"/>
              </a:rPr>
              <a:t>Research Topic 1: Enhance Integrated Planning Tools to Support Gas Planning Efforts</a:t>
            </a:r>
          </a:p>
          <a:p>
            <a:pPr marL="609585" indent="-609585">
              <a:lnSpc>
                <a:spcPct val="120000"/>
              </a:lnSpc>
              <a:buFont typeface="Arial" panose="020B0604020202020204" pitchFamily="34" charset="0"/>
              <a:buAutoNum type="arabicPeriod"/>
            </a:pPr>
            <a:r>
              <a:rPr lang="en-US" sz="4500" dirty="0">
                <a:latin typeface="Segoe UI" panose="020B0502040204020203" pitchFamily="34" charset="0"/>
                <a:ea typeface="+mn-lt"/>
                <a:cs typeface="Segoe UI" panose="020B0502040204020203" pitchFamily="34" charset="0"/>
              </a:rPr>
              <a:t>What other tools, research and strategic efforts (in decommissioning space or otherwise) could inform this research?</a:t>
            </a:r>
          </a:p>
          <a:p>
            <a:pPr marL="609585" indent="-609585">
              <a:lnSpc>
                <a:spcPct val="120000"/>
              </a:lnSpc>
              <a:buFont typeface="Arial" panose="020B0604020202020204" pitchFamily="34" charset="0"/>
              <a:buAutoNum type="arabicPeriod"/>
            </a:pPr>
            <a:r>
              <a:rPr lang="en-US" sz="4500" dirty="0">
                <a:latin typeface="Segoe UI" panose="020B0502040204020203" pitchFamily="34" charset="0"/>
                <a:ea typeface="+mn-lt"/>
                <a:cs typeface="Segoe UI" panose="020B0502040204020203" pitchFamily="34" charset="0"/>
              </a:rPr>
              <a:t>What existing efforts can proposed research coordinate with and be informed? </a:t>
            </a:r>
          </a:p>
          <a:p>
            <a:pPr marL="609585" indent="-609585">
              <a:lnSpc>
                <a:spcPct val="120000"/>
              </a:lnSpc>
              <a:buFont typeface="Arial" panose="020B0604020202020204" pitchFamily="34" charset="0"/>
              <a:buAutoNum type="arabicPeriod"/>
            </a:pPr>
            <a:r>
              <a:rPr lang="en-US" sz="4500" dirty="0">
                <a:latin typeface="Segoe UI" panose="020B0502040204020203" pitchFamily="34" charset="0"/>
                <a:ea typeface="+mn-lt"/>
                <a:cs typeface="Segoe UI" panose="020B0502040204020203" pitchFamily="34" charset="0"/>
              </a:rPr>
              <a:t>What limitations in current knowledge about identification of decommissioning sites should be addressed by this research?</a:t>
            </a:r>
          </a:p>
          <a:p>
            <a:pPr marL="609585" indent="-609585">
              <a:lnSpc>
                <a:spcPct val="120000"/>
              </a:lnSpc>
              <a:buFont typeface="Arial" panose="020B0604020202020204" pitchFamily="34" charset="0"/>
              <a:buAutoNum type="arabicPeriod"/>
            </a:pPr>
            <a:r>
              <a:rPr lang="en-US" sz="4500" dirty="0">
                <a:latin typeface="Segoe UI" panose="020B0502040204020203" pitchFamily="34" charset="0"/>
                <a:ea typeface="+mn-lt"/>
                <a:cs typeface="Segoe UI" panose="020B0502040204020203" pitchFamily="34" charset="0"/>
              </a:rPr>
              <a:t>To support decommissioning efforts, how should the study approach be structured to:</a:t>
            </a:r>
          </a:p>
          <a:p>
            <a:pPr marL="1676358" lvl="1" indent="-685783">
              <a:lnSpc>
                <a:spcPct val="120000"/>
              </a:lnSpc>
              <a:buFont typeface="+mj-lt"/>
              <a:buAutoNum type="alphaLcPeriod"/>
            </a:pPr>
            <a:r>
              <a:rPr lang="en-US" sz="4500" dirty="0">
                <a:latin typeface="Segoe UI" panose="020B0502040204020203" pitchFamily="34" charset="0"/>
                <a:ea typeface="+mn-lt"/>
                <a:cs typeface="Segoe UI" panose="020B0502040204020203" pitchFamily="34" charset="0"/>
              </a:rPr>
              <a:t>Identify valuable data sources and metrics to include into the tool?</a:t>
            </a:r>
          </a:p>
          <a:p>
            <a:pPr marL="1676358" lvl="1" indent="-685783">
              <a:lnSpc>
                <a:spcPct val="120000"/>
              </a:lnSpc>
              <a:buFont typeface="+mj-lt"/>
              <a:buAutoNum type="alphaLcPeriod"/>
            </a:pPr>
            <a:r>
              <a:rPr lang="en-US" sz="4500" dirty="0">
                <a:latin typeface="Segoe UI" panose="020B0502040204020203" pitchFamily="34" charset="0"/>
                <a:ea typeface="+mn-lt"/>
                <a:cs typeface="Segoe UI" panose="020B0502040204020203" pitchFamily="34" charset="0"/>
              </a:rPr>
              <a:t>Assess the specifications for outreach materials to be sourced from the tool?</a:t>
            </a:r>
          </a:p>
          <a:p>
            <a:pPr marL="1676358" lvl="1" indent="-685783">
              <a:lnSpc>
                <a:spcPct val="120000"/>
              </a:lnSpc>
              <a:buFont typeface="+mj-lt"/>
              <a:buAutoNum type="alphaLcPeriod"/>
            </a:pPr>
            <a:r>
              <a:rPr lang="en-US" sz="4500" dirty="0">
                <a:latin typeface="Segoe UI" panose="020B0502040204020203" pitchFamily="34" charset="0"/>
                <a:ea typeface="+mn-lt"/>
                <a:cs typeface="Segoe UI" panose="020B0502040204020203" pitchFamily="34" charset="0"/>
              </a:rPr>
              <a:t>Provide other meaningful enhancements to the tool?</a:t>
            </a:r>
          </a:p>
          <a:p>
            <a:pPr marL="609585" indent="-609585">
              <a:lnSpc>
                <a:spcPct val="120000"/>
              </a:lnSpc>
              <a:buFont typeface="Arial" panose="020B0604020202020204" pitchFamily="34" charset="0"/>
              <a:buAutoNum type="arabicPeriod"/>
            </a:pPr>
            <a:r>
              <a:rPr lang="en-US" sz="4500" dirty="0">
                <a:latin typeface="Segoe UI" panose="020B0502040204020203" pitchFamily="34" charset="0"/>
                <a:ea typeface="+mn-lt"/>
                <a:cs typeface="Segoe UI" panose="020B0502040204020203" pitchFamily="34" charset="0"/>
              </a:rPr>
              <a:t>Is the proposed funding of $2 million sufficient to support the research scope to analyze, update and develop an enhanced Data-Driven Tool?</a:t>
            </a:r>
          </a:p>
          <a:p>
            <a:pPr marL="609585" indent="-609585">
              <a:lnSpc>
                <a:spcPct val="120000"/>
              </a:lnSpc>
              <a:buFont typeface="Arial" panose="020B0604020202020204" pitchFamily="34" charset="0"/>
              <a:buAutoNum type="arabicPeriod"/>
            </a:pPr>
            <a:r>
              <a:rPr lang="en-US" sz="4500" dirty="0">
                <a:latin typeface="Segoe UI" panose="020B0502040204020203" pitchFamily="34" charset="0"/>
                <a:ea typeface="+mn-lt"/>
                <a:cs typeface="Segoe UI" panose="020B0502040204020203" pitchFamily="34" charset="0"/>
              </a:rPr>
              <a:t>Any other questions from attendees?</a:t>
            </a:r>
          </a:p>
        </p:txBody>
      </p:sp>
      <p:sp>
        <p:nvSpPr>
          <p:cNvPr id="2" name="Slide Number Placeholder 1">
            <a:extLst>
              <a:ext uri="{FF2B5EF4-FFF2-40B4-BE49-F238E27FC236}">
                <a16:creationId xmlns:a16="http://schemas.microsoft.com/office/drawing/2014/main" id="{474FE67F-A0D0-4AF6-C499-16647CF700E5}"/>
              </a:ext>
            </a:extLst>
          </p:cNvPr>
          <p:cNvSpPr>
            <a:spLocks noGrp="1"/>
          </p:cNvSpPr>
          <p:nvPr>
            <p:ph type="sldNum" sz="quarter" idx="12"/>
          </p:nvPr>
        </p:nvSpPr>
        <p:spPr>
          <a:xfrm>
            <a:off x="9539988" y="6463234"/>
            <a:ext cx="1803400" cy="365125"/>
          </a:xfrm>
        </p:spPr>
        <p:txBody>
          <a:bodyPr/>
          <a:lstStyle/>
          <a:p>
            <a:fld id="{005C4985-ACD0-2B4C-8981-36243250F268}" type="slidenum">
              <a:rPr lang="en-US" smtClean="0">
                <a:solidFill>
                  <a:schemeClr val="tx1"/>
                </a:solidFill>
              </a:rPr>
              <a:t>12</a:t>
            </a:fld>
            <a:endParaRPr lang="en-US" dirty="0">
              <a:solidFill>
                <a:schemeClr val="tx1"/>
              </a:solidFill>
            </a:endParaRPr>
          </a:p>
        </p:txBody>
      </p:sp>
    </p:spTree>
    <p:extLst>
      <p:ext uri="{BB962C8B-B14F-4D97-AF65-F5344CB8AC3E}">
        <p14:creationId xmlns:p14="http://schemas.microsoft.com/office/powerpoint/2010/main" val="27901942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F8B09-EA7A-4173-45FE-BE7F0E3522E4}"/>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85957BF2-0BF9-593E-398F-50BD9845407A}"/>
              </a:ext>
            </a:extLst>
          </p:cNvPr>
          <p:cNvSpPr>
            <a:spLocks noGrp="1"/>
          </p:cNvSpPr>
          <p:nvPr>
            <p:ph type="title"/>
          </p:nvPr>
        </p:nvSpPr>
        <p:spPr>
          <a:xfrm>
            <a:off x="1344637" y="329358"/>
            <a:ext cx="9953978" cy="834424"/>
          </a:xfrm>
        </p:spPr>
        <p:txBody>
          <a:bodyPr>
            <a:normAutofit/>
          </a:bodyPr>
          <a:lstStyle/>
          <a:p>
            <a:pPr algn="l"/>
            <a:r>
              <a:rPr lang="en-US" b="1" dirty="0">
                <a:solidFill>
                  <a:srgbClr val="254061"/>
                </a:solidFill>
                <a:latin typeface="Arial"/>
                <a:cs typeface="Arial"/>
              </a:rPr>
              <a:t>Discussion Questions- Topic 2</a:t>
            </a:r>
          </a:p>
        </p:txBody>
      </p:sp>
      <p:sp>
        <p:nvSpPr>
          <p:cNvPr id="8" name="Content Placeholder 5">
            <a:extLst>
              <a:ext uri="{FF2B5EF4-FFF2-40B4-BE49-F238E27FC236}">
                <a16:creationId xmlns:a16="http://schemas.microsoft.com/office/drawing/2014/main" id="{A744F45F-3556-B0CA-B905-BECA380D476A}"/>
              </a:ext>
            </a:extLst>
          </p:cNvPr>
          <p:cNvSpPr>
            <a:spLocks noGrp="1"/>
          </p:cNvSpPr>
          <p:nvPr>
            <p:ph idx="1"/>
          </p:nvPr>
        </p:nvSpPr>
        <p:spPr>
          <a:xfrm>
            <a:off x="893384" y="1288472"/>
            <a:ext cx="11106549" cy="5240169"/>
          </a:xfrm>
        </p:spPr>
        <p:txBody>
          <a:bodyPr vert="horz" lIns="91440" tIns="45720" rIns="91440" bIns="45720" rtlCol="0" anchor="t">
            <a:normAutofit fontScale="32500" lnSpcReduction="20000"/>
          </a:bodyPr>
          <a:lstStyle/>
          <a:p>
            <a:pPr marL="0" indent="0">
              <a:lnSpc>
                <a:spcPct val="120000"/>
              </a:lnSpc>
              <a:buNone/>
            </a:pPr>
            <a:r>
              <a:rPr lang="en-US" sz="6200" b="1" dirty="0">
                <a:latin typeface="Segoe UI" panose="020B0502040204020203" pitchFamily="34" charset="0"/>
                <a:ea typeface="+mn-lt"/>
                <a:cs typeface="Segoe UI" panose="020B0502040204020203" pitchFamily="34" charset="0"/>
              </a:rPr>
              <a:t>Research Topic 2: Develop Actor Playbook to Support Strategic Decommissioning Planning</a:t>
            </a:r>
            <a:endParaRPr lang="en-US" sz="6200" dirty="0">
              <a:latin typeface="Segoe UI" panose="020B0502040204020203" pitchFamily="34" charset="0"/>
              <a:ea typeface="+mn-lt"/>
              <a:cs typeface="Segoe UI" panose="020B0502040204020203" pitchFamily="34" charset="0"/>
            </a:endParaRPr>
          </a:p>
          <a:p>
            <a:pPr marL="608965" indent="-608965">
              <a:lnSpc>
                <a:spcPct val="120000"/>
              </a:lnSpc>
              <a:buFont typeface="Arial" panose="020B0604020202020204" pitchFamily="34" charset="0"/>
              <a:buAutoNum type="arabicPeriod"/>
            </a:pPr>
            <a:r>
              <a:rPr lang="en-US" sz="5500" dirty="0">
                <a:latin typeface="Segoe UI" panose="020B0502040204020203" pitchFamily="34" charset="0"/>
                <a:ea typeface="+mn-lt"/>
                <a:cs typeface="Segoe UI" panose="020B0502040204020203" pitchFamily="34" charset="0"/>
              </a:rPr>
              <a:t>What other analyses, efforts and guides to strategic change (in decommissioning space or otherwise) could inform this research? </a:t>
            </a:r>
          </a:p>
          <a:p>
            <a:pPr marL="608965" indent="-608965">
              <a:lnSpc>
                <a:spcPct val="120000"/>
              </a:lnSpc>
              <a:buFont typeface="Arial" panose="020B0604020202020204" pitchFamily="34" charset="0"/>
              <a:buAutoNum type="arabicPeriod"/>
            </a:pPr>
            <a:r>
              <a:rPr lang="en-US" sz="5500" dirty="0">
                <a:latin typeface="Segoe UI" panose="020B0502040204020203" pitchFamily="34" charset="0"/>
                <a:ea typeface="+mn-lt"/>
                <a:cs typeface="Segoe UI" panose="020B0502040204020203" pitchFamily="34" charset="0"/>
              </a:rPr>
              <a:t>What are the biggest current gaps in knowledge or disconnects across actors concerning implementation of decommissioning that this research should address?</a:t>
            </a:r>
          </a:p>
          <a:p>
            <a:pPr marL="608965" indent="-608965">
              <a:lnSpc>
                <a:spcPct val="120000"/>
              </a:lnSpc>
              <a:buFont typeface="Arial" panose="020B0604020202020204" pitchFamily="34" charset="0"/>
              <a:buAutoNum type="arabicPeriod"/>
            </a:pPr>
            <a:r>
              <a:rPr lang="en-US" sz="5500" dirty="0">
                <a:latin typeface="Segoe UI" panose="020B0502040204020203" pitchFamily="34" charset="0"/>
                <a:ea typeface="+mn-lt"/>
                <a:cs typeface="Segoe UI" panose="020B0502040204020203" pitchFamily="34" charset="0"/>
              </a:rPr>
              <a:t>Which distinct phases are there in the gas decommissioning process that research should focus playbook development on?</a:t>
            </a:r>
          </a:p>
          <a:p>
            <a:pPr marL="608965" indent="-608965">
              <a:lnSpc>
                <a:spcPct val="120000"/>
              </a:lnSpc>
              <a:buFont typeface="Arial" panose="020B0604020202020204" pitchFamily="34" charset="0"/>
              <a:buAutoNum type="arabicPeriod"/>
            </a:pPr>
            <a:r>
              <a:rPr lang="en-US" sz="5500" dirty="0">
                <a:latin typeface="Segoe UI" panose="020B0502040204020203" pitchFamily="34" charset="0"/>
                <a:ea typeface="+mn-lt"/>
                <a:cs typeface="Segoe UI" panose="020B0502040204020203" pitchFamily="34" charset="0"/>
              </a:rPr>
              <a:t>How should the study approach be structured to: </a:t>
            </a:r>
          </a:p>
          <a:p>
            <a:pPr marL="1676358" lvl="1" indent="-685783">
              <a:lnSpc>
                <a:spcPct val="120000"/>
              </a:lnSpc>
              <a:buFont typeface="+mj-lt"/>
              <a:buAutoNum type="alphaLcPeriod"/>
            </a:pPr>
            <a:r>
              <a:rPr lang="en-US" sz="5500" dirty="0">
                <a:latin typeface="Segoe UI" panose="020B0502040204020203" pitchFamily="34" charset="0"/>
                <a:ea typeface="+mn-lt"/>
                <a:cs typeface="Segoe UI" panose="020B0502040204020203" pitchFamily="34" charset="0"/>
              </a:rPr>
              <a:t>Meaningfully analyze stakeholders, actors and involved parties in the gas transition?</a:t>
            </a:r>
          </a:p>
          <a:p>
            <a:pPr marL="1676358" lvl="1" indent="-685783">
              <a:lnSpc>
                <a:spcPct val="120000"/>
              </a:lnSpc>
              <a:buFont typeface="+mj-lt"/>
              <a:buAutoNum type="alphaLcPeriod"/>
            </a:pPr>
            <a:r>
              <a:rPr lang="en-US" sz="5500" dirty="0">
                <a:latin typeface="Segoe UI" panose="020B0502040204020203" pitchFamily="34" charset="0"/>
                <a:ea typeface="+mn-lt"/>
                <a:cs typeface="Segoe UI" panose="020B0502040204020203" pitchFamily="34" charset="0"/>
              </a:rPr>
              <a:t>Provide actionable insights for decommissioning planning?</a:t>
            </a:r>
          </a:p>
          <a:p>
            <a:pPr marL="608965" indent="-608965">
              <a:lnSpc>
                <a:spcPct val="120000"/>
              </a:lnSpc>
              <a:buFont typeface="Arial" panose="020B0604020202020204" pitchFamily="34" charset="0"/>
              <a:buAutoNum type="arabicPeriod"/>
            </a:pPr>
            <a:r>
              <a:rPr lang="en-US" sz="5500" dirty="0">
                <a:latin typeface="Segoe UI" panose="020B0502040204020203" pitchFamily="34" charset="0"/>
                <a:ea typeface="+mn-lt"/>
                <a:cs typeface="Segoe UI" panose="020B0502040204020203" pitchFamily="34" charset="0"/>
              </a:rPr>
              <a:t>Is the proposed funding of $500,000 sufficient to support the research scope to develop the playbook?</a:t>
            </a:r>
          </a:p>
          <a:p>
            <a:pPr marL="608965" indent="-608965">
              <a:lnSpc>
                <a:spcPct val="120000"/>
              </a:lnSpc>
              <a:buFont typeface="Arial" panose="020B0604020202020204" pitchFamily="34" charset="0"/>
              <a:buAutoNum type="arabicPeriod"/>
            </a:pPr>
            <a:endParaRPr lang="en-US" sz="5500" dirty="0">
              <a:latin typeface="Segoe UI" panose="020B0502040204020203" pitchFamily="34" charset="0"/>
              <a:ea typeface="+mn-lt"/>
              <a:cs typeface="Segoe UI" panose="020B0502040204020203" pitchFamily="34" charset="0"/>
            </a:endParaRPr>
          </a:p>
          <a:p>
            <a:pPr marL="608965" indent="-608965">
              <a:lnSpc>
                <a:spcPct val="120000"/>
              </a:lnSpc>
              <a:buFont typeface="Arial" panose="020B0604020202020204" pitchFamily="34" charset="0"/>
              <a:buAutoNum type="arabicPeriod"/>
            </a:pPr>
            <a:r>
              <a:rPr lang="en-US" sz="5500" dirty="0">
                <a:latin typeface="Segoe UI" panose="020B0502040204020203" pitchFamily="34" charset="0"/>
                <a:ea typeface="+mn-lt"/>
                <a:cs typeface="Segoe UI" panose="020B0502040204020203" pitchFamily="34" charset="0"/>
              </a:rPr>
              <a:t>Any other questions from attendees?</a:t>
            </a:r>
          </a:p>
        </p:txBody>
      </p:sp>
      <p:sp>
        <p:nvSpPr>
          <p:cNvPr id="2" name="Slide Number Placeholder 1">
            <a:extLst>
              <a:ext uri="{FF2B5EF4-FFF2-40B4-BE49-F238E27FC236}">
                <a16:creationId xmlns:a16="http://schemas.microsoft.com/office/drawing/2014/main" id="{38CBC503-F769-2E02-A10E-399844EA2171}"/>
              </a:ext>
            </a:extLst>
          </p:cNvPr>
          <p:cNvSpPr>
            <a:spLocks noGrp="1"/>
          </p:cNvSpPr>
          <p:nvPr>
            <p:ph type="sldNum" sz="quarter" idx="12"/>
          </p:nvPr>
        </p:nvSpPr>
        <p:spPr>
          <a:xfrm>
            <a:off x="9539988" y="6463234"/>
            <a:ext cx="1803400" cy="365125"/>
          </a:xfrm>
        </p:spPr>
        <p:txBody>
          <a:bodyPr/>
          <a:lstStyle/>
          <a:p>
            <a:fld id="{005C4985-ACD0-2B4C-8981-36243250F268}" type="slidenum">
              <a:rPr lang="en-US" smtClean="0">
                <a:solidFill>
                  <a:schemeClr val="tx1"/>
                </a:solidFill>
              </a:rPr>
              <a:t>13</a:t>
            </a:fld>
            <a:endParaRPr lang="en-US" dirty="0">
              <a:solidFill>
                <a:schemeClr val="tx1"/>
              </a:solidFill>
            </a:endParaRPr>
          </a:p>
        </p:txBody>
      </p:sp>
    </p:spTree>
    <p:extLst>
      <p:ext uri="{BB962C8B-B14F-4D97-AF65-F5344CB8AC3E}">
        <p14:creationId xmlns:p14="http://schemas.microsoft.com/office/powerpoint/2010/main" val="966029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FD2BF-6BA2-D044-72EC-331C01D9E15D}"/>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AAF6CCA3-5EA8-103B-5C6F-4A89BC2177AF}"/>
              </a:ext>
            </a:extLst>
          </p:cNvPr>
          <p:cNvSpPr>
            <a:spLocks noGrp="1"/>
          </p:cNvSpPr>
          <p:nvPr>
            <p:ph type="title"/>
          </p:nvPr>
        </p:nvSpPr>
        <p:spPr/>
        <p:txBody>
          <a:bodyPr>
            <a:normAutofit/>
          </a:bodyPr>
          <a:lstStyle/>
          <a:p>
            <a:pPr algn="l"/>
            <a:r>
              <a:rPr lang="en-US" b="1" dirty="0">
                <a:solidFill>
                  <a:srgbClr val="254061"/>
                </a:solidFill>
                <a:latin typeface="Arial"/>
                <a:cs typeface="Arial"/>
              </a:rPr>
              <a:t>Questions and Answers</a:t>
            </a:r>
          </a:p>
        </p:txBody>
      </p:sp>
      <p:sp>
        <p:nvSpPr>
          <p:cNvPr id="8" name="Content Placeholder 5">
            <a:extLst>
              <a:ext uri="{FF2B5EF4-FFF2-40B4-BE49-F238E27FC236}">
                <a16:creationId xmlns:a16="http://schemas.microsoft.com/office/drawing/2014/main" id="{53200353-C8E5-6FBC-B562-762632E434FF}"/>
              </a:ext>
            </a:extLst>
          </p:cNvPr>
          <p:cNvSpPr>
            <a:spLocks noGrp="1"/>
          </p:cNvSpPr>
          <p:nvPr>
            <p:ph idx="1"/>
          </p:nvPr>
        </p:nvSpPr>
        <p:spPr>
          <a:xfrm>
            <a:off x="893385" y="2064327"/>
            <a:ext cx="9953978" cy="3601946"/>
          </a:xfrm>
        </p:spPr>
        <p:txBody>
          <a:bodyPr>
            <a:normAutofit/>
          </a:bodyPr>
          <a:lstStyle/>
          <a:p>
            <a:pPr>
              <a:lnSpc>
                <a:spcPct val="100000"/>
              </a:lnSpc>
              <a:spcBef>
                <a:spcPts val="0"/>
              </a:spcBef>
              <a:spcAft>
                <a:spcPts val="600"/>
              </a:spcAft>
            </a:pPr>
            <a:r>
              <a:rPr lang="en-US" sz="2800" dirty="0">
                <a:solidFill>
                  <a:schemeClr val="accent1">
                    <a:lumMod val="75000"/>
                  </a:schemeClr>
                </a:solidFill>
                <a:latin typeface="Segoe UI" panose="020B0502040204020203" pitchFamily="34" charset="0"/>
                <a:cs typeface="Segoe UI" panose="020B0502040204020203" pitchFamily="34" charset="0"/>
              </a:rPr>
              <a:t>Please type your question in the Question and Answers window or raise your hand and you will be called on to unmute yourself </a:t>
            </a:r>
          </a:p>
          <a:p>
            <a:pPr>
              <a:lnSpc>
                <a:spcPct val="100000"/>
              </a:lnSpc>
              <a:spcBef>
                <a:spcPts val="0"/>
              </a:spcBef>
              <a:spcAft>
                <a:spcPts val="600"/>
              </a:spcAft>
            </a:pPr>
            <a:r>
              <a:rPr lang="en-US" sz="2800" dirty="0">
                <a:solidFill>
                  <a:schemeClr val="accent1">
                    <a:lumMod val="75000"/>
                  </a:schemeClr>
                </a:solidFill>
                <a:latin typeface="Segoe UI" panose="020B0502040204020203" pitchFamily="34" charset="0"/>
                <a:cs typeface="Segoe UI" panose="020B0502040204020203" pitchFamily="34" charset="0"/>
              </a:rPr>
              <a:t>Please introduce yourself (your name and affiliation) </a:t>
            </a:r>
          </a:p>
          <a:p>
            <a:pPr>
              <a:lnSpc>
                <a:spcPct val="100000"/>
              </a:lnSpc>
              <a:spcBef>
                <a:spcPts val="0"/>
              </a:spcBef>
            </a:pPr>
            <a:endParaRPr lang="en-US" sz="2800" dirty="0">
              <a:solidFill>
                <a:schemeClr val="accent1">
                  <a:lumMod val="75000"/>
                </a:schemeClr>
              </a:solidFill>
              <a:latin typeface="Segoe UI" panose="020B0502040204020203" pitchFamily="34" charset="0"/>
              <a:cs typeface="Segoe UI" panose="020B0502040204020203" pitchFamily="34" charset="0"/>
            </a:endParaRPr>
          </a:p>
        </p:txBody>
      </p:sp>
      <p:sp>
        <p:nvSpPr>
          <p:cNvPr id="2" name="Slide Number Placeholder 1">
            <a:extLst>
              <a:ext uri="{FF2B5EF4-FFF2-40B4-BE49-F238E27FC236}">
                <a16:creationId xmlns:a16="http://schemas.microsoft.com/office/drawing/2014/main" id="{A6ED7677-CA19-3F33-16ED-206FC3D3B455}"/>
              </a:ext>
            </a:extLst>
          </p:cNvPr>
          <p:cNvSpPr>
            <a:spLocks noGrp="1"/>
          </p:cNvSpPr>
          <p:nvPr>
            <p:ph type="sldNum" sz="quarter" idx="12"/>
          </p:nvPr>
        </p:nvSpPr>
        <p:spPr>
          <a:xfrm>
            <a:off x="9539988" y="6463234"/>
            <a:ext cx="1803400" cy="365125"/>
          </a:xfrm>
        </p:spPr>
        <p:txBody>
          <a:bodyPr/>
          <a:lstStyle/>
          <a:p>
            <a:fld id="{005C4985-ACD0-2B4C-8981-36243250F268}" type="slidenum">
              <a:rPr lang="en-US" smtClean="0">
                <a:solidFill>
                  <a:schemeClr val="tx1"/>
                </a:solidFill>
              </a:rPr>
              <a:t>14</a:t>
            </a:fld>
            <a:endParaRPr lang="en-US" dirty="0">
              <a:solidFill>
                <a:schemeClr val="tx1"/>
              </a:solidFill>
            </a:endParaRPr>
          </a:p>
        </p:txBody>
      </p:sp>
    </p:spTree>
    <p:extLst>
      <p:ext uri="{BB962C8B-B14F-4D97-AF65-F5344CB8AC3E}">
        <p14:creationId xmlns:p14="http://schemas.microsoft.com/office/powerpoint/2010/main" val="33934182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p:txBody>
          <a:bodyPr>
            <a:normAutofit/>
          </a:bodyPr>
          <a:lstStyle/>
          <a:p>
            <a:pPr algn="ctr"/>
            <a:r>
              <a:rPr lang="en-US" b="1" dirty="0">
                <a:solidFill>
                  <a:srgbClr val="254061"/>
                </a:solidFill>
                <a:latin typeface="Arial"/>
                <a:cs typeface="Arial"/>
              </a:rPr>
              <a:t>Thank you!</a:t>
            </a:r>
          </a:p>
        </p:txBody>
      </p:sp>
      <p:sp>
        <p:nvSpPr>
          <p:cNvPr id="3" name="TextBox 2">
            <a:extLst>
              <a:ext uri="{FF2B5EF4-FFF2-40B4-BE49-F238E27FC236}">
                <a16:creationId xmlns:a16="http://schemas.microsoft.com/office/drawing/2014/main" id="{7107D540-8382-9FB1-BC5D-CB6E68EBDE16}"/>
              </a:ext>
            </a:extLst>
          </p:cNvPr>
          <p:cNvSpPr txBox="1"/>
          <p:nvPr/>
        </p:nvSpPr>
        <p:spPr>
          <a:xfrm>
            <a:off x="2228850" y="1094250"/>
            <a:ext cx="7734300" cy="1231106"/>
          </a:xfrm>
          <a:prstGeom prst="rect">
            <a:avLst/>
          </a:prstGeom>
          <a:noFill/>
        </p:spPr>
        <p:txBody>
          <a:bodyPr wrap="square" lIns="91440" tIns="45720" rIns="91440" bIns="45720" rtlCol="0" anchor="t">
            <a:spAutoFit/>
          </a:bodyPr>
          <a:lstStyle/>
          <a:p>
            <a:pPr algn="ctr">
              <a:defRPr/>
            </a:pPr>
            <a:r>
              <a:rPr lang="en-US" sz="2800" b="1" dirty="0">
                <a:solidFill>
                  <a:srgbClr val="376092"/>
                </a:solidFill>
                <a:latin typeface="Segoe UI" panose="020B0502040204020203" pitchFamily="34" charset="0"/>
                <a:cs typeface="Segoe UI" panose="020B0502040204020203" pitchFamily="34" charset="0"/>
              </a:rPr>
              <a:t>Please submit your written comments by </a:t>
            </a:r>
          </a:p>
          <a:p>
            <a:pPr algn="ctr">
              <a:defRPr/>
            </a:pPr>
            <a:r>
              <a:rPr lang="en-US" sz="2800" b="1" dirty="0">
                <a:solidFill>
                  <a:srgbClr val="376092"/>
                </a:solidFill>
                <a:latin typeface="Segoe UI" panose="020B0502040204020203" pitchFamily="34" charset="0"/>
                <a:cs typeface="Segoe UI" panose="020B0502040204020203" pitchFamily="34" charset="0"/>
              </a:rPr>
              <a:t>5:00 p.m. October 27, 2025</a:t>
            </a:r>
          </a:p>
          <a:p>
            <a:endParaRPr lang="en-US" dirty="0">
              <a:latin typeface="Segoe UI" panose="020B0502040204020203" pitchFamily="34" charset="0"/>
              <a:cs typeface="Segoe UI" panose="020B0502040204020203" pitchFamily="34" charset="0"/>
            </a:endParaRPr>
          </a:p>
        </p:txBody>
      </p:sp>
      <p:sp>
        <p:nvSpPr>
          <p:cNvPr id="4" name="Rectangle 3">
            <a:extLst>
              <a:ext uri="{FF2B5EF4-FFF2-40B4-BE49-F238E27FC236}">
                <a16:creationId xmlns:a16="http://schemas.microsoft.com/office/drawing/2014/main" id="{E9474D80-DBD4-CDA3-E63F-446D16604974}"/>
              </a:ext>
            </a:extLst>
          </p:cNvPr>
          <p:cNvSpPr/>
          <p:nvPr/>
        </p:nvSpPr>
        <p:spPr>
          <a:xfrm>
            <a:off x="838200" y="2166332"/>
            <a:ext cx="10134600" cy="3077766"/>
          </a:xfrm>
          <a:prstGeom prst="rect">
            <a:avLst/>
          </a:prstGeom>
        </p:spPr>
        <p:txBody>
          <a:bodyPr wrap="square">
            <a:spAutoFit/>
          </a:bodyPr>
          <a:lstStyle/>
          <a:p>
            <a:pPr marL="285750" indent="-285750">
              <a:buClr>
                <a:schemeClr val="tx2"/>
              </a:buClr>
              <a:buFont typeface="Arial" panose="020B0604020202020204" pitchFamily="34" charset="0"/>
              <a:buChar char="•"/>
              <a:defRPr/>
            </a:pPr>
            <a:r>
              <a:rPr lang="en-US" altLang="en-US" b="1" dirty="0">
                <a:solidFill>
                  <a:srgbClr val="376092"/>
                </a:solidFill>
                <a:latin typeface="Segoe UI" panose="020B0502040204020203" pitchFamily="34" charset="0"/>
                <a:cs typeface="Segoe UI" panose="020B0502040204020203" pitchFamily="34" charset="0"/>
              </a:rPr>
              <a:t>Submit electronically </a:t>
            </a:r>
            <a:r>
              <a:rPr lang="en-US" altLang="en-US" dirty="0">
                <a:solidFill>
                  <a:srgbClr val="376092"/>
                </a:solidFill>
                <a:latin typeface="Segoe UI" panose="020B0502040204020203" pitchFamily="34" charset="0"/>
                <a:cs typeface="Segoe UI" panose="020B0502040204020203" pitchFamily="34" charset="0"/>
              </a:rPr>
              <a:t>through the Energy Commission’s “Gas Research and Development” docket, 23-ERDD-02 here: </a:t>
            </a:r>
            <a:r>
              <a:rPr lang="en-US" dirty="0">
                <a:solidFill>
                  <a:schemeClr val="tx2"/>
                </a:solidFill>
                <a:latin typeface="Segoe UI" panose="020B0502040204020203" pitchFamily="34" charset="0"/>
                <a:cs typeface="Segoe UI" panose="020B0502040204020203" pitchFamily="34" charset="0"/>
                <a:hlinkClick r:id="rId3"/>
              </a:rPr>
              <a:t>https://efiling.energy.ca.gov/EComment/EComment.aspx?docketnumber=23-ERDD-02</a:t>
            </a:r>
            <a:r>
              <a:rPr lang="en-US" dirty="0">
                <a:solidFill>
                  <a:schemeClr val="tx2"/>
                </a:solidFill>
                <a:latin typeface="Segoe UI" panose="020B0502040204020203" pitchFamily="34" charset="0"/>
                <a:cs typeface="Segoe UI" panose="020B0502040204020203" pitchFamily="34" charset="0"/>
              </a:rPr>
              <a:t>  </a:t>
            </a:r>
          </a:p>
          <a:p>
            <a:pPr marL="285750" indent="-285750">
              <a:buClr>
                <a:schemeClr val="tx2"/>
              </a:buClr>
              <a:buFont typeface="Wingdings" panose="05000000000000000000" pitchFamily="2" charset="2"/>
              <a:buChar char="Ø"/>
              <a:defRPr/>
            </a:pPr>
            <a:endParaRPr lang="en-US" altLang="en-US" dirty="0">
              <a:solidFill>
                <a:schemeClr val="tx2"/>
              </a:solidFill>
              <a:latin typeface="Segoe UI" panose="020B0502040204020203" pitchFamily="34" charset="0"/>
              <a:cs typeface="Segoe UI" panose="020B0502040204020203" pitchFamily="34" charset="0"/>
            </a:endParaRPr>
          </a:p>
          <a:p>
            <a:pPr marL="285750" indent="-285750">
              <a:buClr>
                <a:schemeClr val="tx2"/>
              </a:buClr>
              <a:buFont typeface="Arial" panose="020B0604020202020204" pitchFamily="34" charset="0"/>
              <a:buChar char="•"/>
              <a:defRPr/>
            </a:pPr>
            <a:r>
              <a:rPr lang="en-US" altLang="en-US" b="1" dirty="0">
                <a:solidFill>
                  <a:srgbClr val="376092"/>
                </a:solidFill>
                <a:latin typeface="Segoe UI" panose="020B0502040204020203" pitchFamily="34" charset="0"/>
                <a:cs typeface="Segoe UI" panose="020B0502040204020203" pitchFamily="34" charset="0"/>
              </a:rPr>
              <a:t>Or by email </a:t>
            </a:r>
            <a:r>
              <a:rPr lang="en-US" altLang="en-US" dirty="0">
                <a:solidFill>
                  <a:srgbClr val="376092"/>
                </a:solidFill>
                <a:latin typeface="Segoe UI" panose="020B0502040204020203" pitchFamily="34" charset="0"/>
                <a:cs typeface="Segoe UI" panose="020B0502040204020203" pitchFamily="34" charset="0"/>
              </a:rPr>
              <a:t>to the Docket Unit at:</a:t>
            </a:r>
            <a:r>
              <a:rPr lang="en-US" altLang="en-US" dirty="0">
                <a:solidFill>
                  <a:schemeClr val="tx2"/>
                </a:solidFill>
                <a:latin typeface="Segoe UI" panose="020B0502040204020203" pitchFamily="34" charset="0"/>
                <a:cs typeface="Segoe UI" panose="020B0502040204020203" pitchFamily="34" charset="0"/>
              </a:rPr>
              <a:t> </a:t>
            </a:r>
            <a:r>
              <a:rPr lang="en-US" altLang="en-US" dirty="0">
                <a:solidFill>
                  <a:schemeClr val="tx2"/>
                </a:solidFill>
                <a:latin typeface="Segoe UI" panose="020B0502040204020203" pitchFamily="34" charset="0"/>
                <a:cs typeface="Segoe UI" panose="020B0502040204020203" pitchFamily="34" charset="0"/>
                <a:hlinkClick r:id="rId4"/>
              </a:rPr>
              <a:t>docket@energy.ca.gov</a:t>
            </a:r>
            <a:r>
              <a:rPr lang="en-US" altLang="en-US" dirty="0">
                <a:solidFill>
                  <a:schemeClr val="tx2"/>
                </a:solidFill>
                <a:latin typeface="Segoe UI" panose="020B0502040204020203" pitchFamily="34" charset="0"/>
                <a:cs typeface="Segoe UI" panose="020B0502040204020203" pitchFamily="34" charset="0"/>
              </a:rPr>
              <a:t> </a:t>
            </a:r>
          </a:p>
          <a:p>
            <a:pPr marL="742950" lvl="1" indent="-285750">
              <a:buClr>
                <a:schemeClr val="tx2"/>
              </a:buClr>
              <a:buFont typeface="Courier New" panose="02070309020205020404" pitchFamily="49" charset="0"/>
              <a:buChar char="o"/>
              <a:defRPr/>
            </a:pPr>
            <a:r>
              <a:rPr lang="en-US" altLang="en-US" dirty="0">
                <a:solidFill>
                  <a:srgbClr val="376092"/>
                </a:solidFill>
                <a:latin typeface="Segoe UI" panose="020B0502040204020203" pitchFamily="34" charset="0"/>
                <a:cs typeface="Segoe UI" panose="020B0502040204020203" pitchFamily="34" charset="0"/>
              </a:rPr>
              <a:t>Please include docket number 23-ERDD-02 and “Advancing Integrated Planning” in the subject line</a:t>
            </a:r>
          </a:p>
          <a:p>
            <a:pPr marL="285750" indent="-285750">
              <a:buClr>
                <a:schemeClr val="tx2"/>
              </a:buClr>
              <a:buFont typeface="Wingdings" panose="05000000000000000000" pitchFamily="2" charset="2"/>
              <a:buChar char="Ø"/>
              <a:defRPr/>
            </a:pPr>
            <a:endParaRPr lang="en-US" altLang="en-US" dirty="0">
              <a:solidFill>
                <a:srgbClr val="376092"/>
              </a:solidFill>
              <a:latin typeface="Segoe UI" panose="020B0502040204020203" pitchFamily="34" charset="0"/>
              <a:cs typeface="Segoe UI" panose="020B0502040204020203" pitchFamily="34" charset="0"/>
            </a:endParaRPr>
          </a:p>
          <a:p>
            <a:pPr marL="285750" indent="-285750">
              <a:buClr>
                <a:schemeClr val="tx2"/>
              </a:buClr>
              <a:buFont typeface="Arial" panose="020B0604020202020204" pitchFamily="34" charset="0"/>
              <a:buChar char="•"/>
              <a:defRPr/>
            </a:pPr>
            <a:r>
              <a:rPr lang="en-US" altLang="en-US" b="1" dirty="0">
                <a:solidFill>
                  <a:srgbClr val="376092"/>
                </a:solidFill>
                <a:latin typeface="Segoe UI" panose="020B0502040204020203" pitchFamily="34" charset="0"/>
                <a:cs typeface="Segoe UI" panose="020B0502040204020203" pitchFamily="34" charset="0"/>
              </a:rPr>
              <a:t>Or by paper copy </a:t>
            </a:r>
            <a:r>
              <a:rPr lang="en-US" altLang="en-US" dirty="0">
                <a:solidFill>
                  <a:srgbClr val="376092"/>
                </a:solidFill>
                <a:latin typeface="Segoe UI" panose="020B0502040204020203" pitchFamily="34" charset="0"/>
                <a:cs typeface="Segoe UI" panose="020B0502040204020203" pitchFamily="34" charset="0"/>
              </a:rPr>
              <a:t>to the Docket Unit: California Energy Commission || Docket Unit, MS-4 || Re: Docket No. 23-ERDD-02 || 715 P Street || Sacramento, CA  95814</a:t>
            </a:r>
          </a:p>
          <a:p>
            <a:pPr marL="285750" indent="-285750">
              <a:buClr>
                <a:schemeClr val="accent5"/>
              </a:buClr>
              <a:buFont typeface="Wingdings" panose="05000000000000000000" pitchFamily="2" charset="2"/>
              <a:buChar char="Ø"/>
              <a:defRPr/>
            </a:pPr>
            <a:endParaRPr lang="en-US" altLang="en-US" sz="1400" dirty="0">
              <a:solidFill>
                <a:schemeClr val="tx2"/>
              </a:solidFill>
              <a:latin typeface="Segoe UI" panose="020B0502040204020203" pitchFamily="34" charset="0"/>
              <a:cs typeface="Segoe UI" panose="020B0502040204020203" pitchFamily="34" charset="0"/>
            </a:endParaRPr>
          </a:p>
        </p:txBody>
      </p:sp>
      <p:sp>
        <p:nvSpPr>
          <p:cNvPr id="5" name="TextBox 4">
            <a:extLst>
              <a:ext uri="{FF2B5EF4-FFF2-40B4-BE49-F238E27FC236}">
                <a16:creationId xmlns:a16="http://schemas.microsoft.com/office/drawing/2014/main" id="{D0120EEB-B8F4-8459-FA05-2EB6FD27344E}"/>
              </a:ext>
            </a:extLst>
          </p:cNvPr>
          <p:cNvSpPr txBox="1"/>
          <p:nvPr/>
        </p:nvSpPr>
        <p:spPr>
          <a:xfrm>
            <a:off x="838200" y="5212564"/>
            <a:ext cx="10134600" cy="1477328"/>
          </a:xfrm>
          <a:prstGeom prst="rect">
            <a:avLst/>
          </a:prstGeom>
          <a:noFill/>
        </p:spPr>
        <p:txBody>
          <a:bodyPr wrap="square" rtlCol="0">
            <a:spAutoFit/>
          </a:bodyPr>
          <a:lstStyle/>
          <a:p>
            <a:pPr algn="ctr"/>
            <a:r>
              <a:rPr lang="en-US" dirty="0">
                <a:solidFill>
                  <a:srgbClr val="376092"/>
                </a:solidFill>
                <a:latin typeface="Segoe UI" panose="020B0502040204020203" pitchFamily="34" charset="0"/>
                <a:cs typeface="Segoe UI" panose="020B0502040204020203" pitchFamily="34" charset="0"/>
              </a:rPr>
              <a:t>Visit </a:t>
            </a:r>
            <a:r>
              <a:rPr lang="en-US" dirty="0">
                <a:solidFill>
                  <a:schemeClr val="tx2"/>
                </a:solidFill>
                <a:latin typeface="Segoe UI" panose="020B0502040204020203" pitchFamily="34" charset="0"/>
                <a:cs typeface="Segoe UI" panose="020B0502040204020203" pitchFamily="34" charset="0"/>
                <a:hlinkClick r:id="rId5"/>
              </a:rPr>
              <a:t>https://www.energy.ca.gov/event/workshop/2025-10/scoping-workshop-funding-advance-integrated-planning-gas-system</a:t>
            </a:r>
            <a:r>
              <a:rPr lang="en-US" dirty="0">
                <a:solidFill>
                  <a:schemeClr val="tx2"/>
                </a:solidFill>
                <a:latin typeface="Segoe UI" panose="020B0502040204020203" pitchFamily="34" charset="0"/>
                <a:cs typeface="Segoe UI" panose="020B0502040204020203" pitchFamily="34" charset="0"/>
              </a:rPr>
              <a:t> </a:t>
            </a:r>
            <a:r>
              <a:rPr lang="en-US" dirty="0">
                <a:solidFill>
                  <a:srgbClr val="376092"/>
                </a:solidFill>
                <a:latin typeface="Segoe UI" panose="020B0502040204020203" pitchFamily="34" charset="0"/>
                <a:cs typeface="Segoe UI" panose="020B0502040204020203" pitchFamily="34" charset="0"/>
              </a:rPr>
              <a:t>to view the workshop notice, presentation, and recording (</a:t>
            </a:r>
            <a:r>
              <a:rPr lang="en-US" i="1" dirty="0">
                <a:solidFill>
                  <a:srgbClr val="376092"/>
                </a:solidFill>
                <a:latin typeface="Segoe UI" panose="020B0502040204020203" pitchFamily="34" charset="0"/>
                <a:cs typeface="Segoe UI" panose="020B0502040204020203" pitchFamily="34" charset="0"/>
              </a:rPr>
              <a:t>forthcoming</a:t>
            </a:r>
            <a:r>
              <a:rPr lang="en-US" dirty="0">
                <a:solidFill>
                  <a:srgbClr val="376092"/>
                </a:solidFill>
                <a:latin typeface="Segoe UI" panose="020B0502040204020203" pitchFamily="34" charset="0"/>
                <a:cs typeface="Segoe UI" panose="020B0502040204020203" pitchFamily="34" charset="0"/>
              </a:rPr>
              <a:t>)</a:t>
            </a:r>
          </a:p>
          <a:p>
            <a:pPr algn="ctr"/>
            <a:r>
              <a:rPr lang="en-US" dirty="0">
                <a:solidFill>
                  <a:srgbClr val="376092"/>
                </a:solidFill>
                <a:latin typeface="Segoe UI" panose="020B0502040204020203" pitchFamily="34" charset="0"/>
                <a:cs typeface="Segoe UI" panose="020B0502040204020203" pitchFamily="34" charset="0"/>
              </a:rPr>
              <a:t>Visit</a:t>
            </a:r>
            <a:r>
              <a:rPr lang="en-US" dirty="0">
                <a:solidFill>
                  <a:schemeClr val="tx2"/>
                </a:solidFill>
                <a:latin typeface="Segoe UI" panose="020B0502040204020203" pitchFamily="34" charset="0"/>
                <a:cs typeface="Segoe UI" panose="020B0502040204020203" pitchFamily="34" charset="0"/>
              </a:rPr>
              <a:t> </a:t>
            </a:r>
            <a:r>
              <a:rPr lang="en-US" dirty="0">
                <a:solidFill>
                  <a:schemeClr val="tx2"/>
                </a:solidFill>
                <a:latin typeface="Segoe UI" panose="020B0502040204020203" pitchFamily="34" charset="0"/>
                <a:cs typeface="Segoe UI" panose="020B0502040204020203" pitchFamily="34" charset="0"/>
                <a:hlinkClick r:id="rId6"/>
              </a:rPr>
              <a:t>https://efiling.energy.ca.gov/Lists/DocketLog.aspx?docketnumber=23-ERDD-02%20</a:t>
            </a:r>
            <a:r>
              <a:rPr lang="en-US" dirty="0">
                <a:solidFill>
                  <a:schemeClr val="tx2"/>
                </a:solidFill>
                <a:latin typeface="Segoe UI" panose="020B0502040204020203" pitchFamily="34" charset="0"/>
                <a:cs typeface="Segoe UI" panose="020B0502040204020203" pitchFamily="34" charset="0"/>
              </a:rPr>
              <a:t> </a:t>
            </a:r>
            <a:r>
              <a:rPr lang="en-US" dirty="0">
                <a:solidFill>
                  <a:srgbClr val="376092"/>
                </a:solidFill>
                <a:latin typeface="Segoe UI" panose="020B0502040204020203" pitchFamily="34" charset="0"/>
                <a:cs typeface="Segoe UI" panose="020B0502040204020203" pitchFamily="34" charset="0"/>
              </a:rPr>
              <a:t>for the docketed responses to our questions</a:t>
            </a:r>
          </a:p>
        </p:txBody>
      </p:sp>
      <p:sp>
        <p:nvSpPr>
          <p:cNvPr id="2" name="Slide Number Placeholder 1">
            <a:extLst>
              <a:ext uri="{FF2B5EF4-FFF2-40B4-BE49-F238E27FC236}">
                <a16:creationId xmlns:a16="http://schemas.microsoft.com/office/drawing/2014/main" id="{FE3DD8A1-59C2-4AAE-8FD0-E060937F0CE3}"/>
              </a:ext>
            </a:extLst>
          </p:cNvPr>
          <p:cNvSpPr>
            <a:spLocks noGrp="1"/>
          </p:cNvSpPr>
          <p:nvPr>
            <p:ph type="sldNum" sz="quarter" idx="12"/>
          </p:nvPr>
        </p:nvSpPr>
        <p:spPr>
          <a:xfrm>
            <a:off x="9480028" y="6463234"/>
            <a:ext cx="1803400" cy="365125"/>
          </a:xfrm>
        </p:spPr>
        <p:txBody>
          <a:bodyPr/>
          <a:lstStyle/>
          <a:p>
            <a:fld id="{005C4985-ACD0-2B4C-8981-36243250F268}" type="slidenum">
              <a:rPr lang="en-US" smtClean="0">
                <a:solidFill>
                  <a:schemeClr val="tx1"/>
                </a:solidFill>
              </a:rPr>
              <a:t>15</a:t>
            </a:fld>
            <a:endParaRPr lang="en-US" dirty="0">
              <a:solidFill>
                <a:schemeClr val="tx1"/>
              </a:solidFill>
            </a:endParaRPr>
          </a:p>
        </p:txBody>
      </p:sp>
    </p:spTree>
    <p:extLst>
      <p:ext uri="{BB962C8B-B14F-4D97-AF65-F5344CB8AC3E}">
        <p14:creationId xmlns:p14="http://schemas.microsoft.com/office/powerpoint/2010/main" val="388663577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itl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EC_Official_PowerPoint_Template_2020" id="{E9E85F81-66B0-46B4-BBCE-30E44E287952}" vid="{8368B6D5-F204-4B65-84EA-B3CA26285F23}"/>
    </a:ext>
  </a:extLst>
</a:theme>
</file>

<file path=ppt/theme/theme3.xml><?xml version="1.0" encoding="utf-8"?>
<a:theme xmlns:a="http://schemas.openxmlformats.org/drawingml/2006/main" name="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EC_Official_PowerPoint_Template_2020" id="{E9E85F81-66B0-46B4-BBCE-30E44E287952}" vid="{21AD90A9-1078-4D80-9179-8FB377AC82FB}"/>
    </a:ext>
  </a:extLst>
</a:theme>
</file>

<file path=ppt/theme/theme4.xml><?xml version="1.0" encoding="utf-8"?>
<a:theme xmlns:a="http://schemas.openxmlformats.org/drawingml/2006/main" name="1_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5.xml><?xml version="1.0" encoding="utf-8"?>
<a:theme xmlns:a="http://schemas.openxmlformats.org/drawingml/2006/main" name="Content: blank background">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AF470B7-4331-9747-8595-3EF89398B172}"/>
    </a:ext>
  </a:extLst>
</a:theme>
</file>

<file path=ppt/theme/theme6.xml><?xml version="1.0" encoding="utf-8"?>
<a:theme xmlns:a="http://schemas.openxmlformats.org/drawingml/2006/main" name="Title/Section">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EC_Official_PowerPoint_Template_2020" id="{E9E85F81-66B0-46B4-BBCE-30E44E287952}" vid="{9BED353F-D520-41B3-823D-FDD28FB30B2B}"/>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1E0E14B354F4845B9218E49F7E0D878" ma:contentTypeVersion="16" ma:contentTypeDescription="Create a new document." ma:contentTypeScope="" ma:versionID="f346078ec00de7546287b0721f0a3c55">
  <xsd:schema xmlns:xsd="http://www.w3.org/2001/XMLSchema" xmlns:xs="http://www.w3.org/2001/XMLSchema" xmlns:p="http://schemas.microsoft.com/office/2006/metadata/properties" xmlns:ns2="92ecc987-d12b-42b1-abee-10b37485ad0a" xmlns:ns3="5067c814-4b34-462c-a21d-c185ff6548d2" targetNamespace="http://schemas.microsoft.com/office/2006/metadata/properties" ma:root="true" ma:fieldsID="064ecca8dfb949628c42fd0d0b2a60ff" ns2:_="" ns3:_="">
    <xsd:import namespace="92ecc987-d12b-42b1-abee-10b37485ad0a"/>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LengthInSecond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ecc987-d12b-42b1-abee-10b37485ad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6df981b-247c-4b11-954d-40cb19519683" ma:termSetId="09814cd3-568e-fe90-9814-8d621ff8fb84" ma:anchorId="fba54fb3-c3e1-fe81-a776-ca4b69148c4d" ma:open="true" ma:isKeyword="false">
      <xsd:complexType>
        <xsd:sequence>
          <xsd:element ref="pc:Terms" minOccurs="0" maxOccurs="1"/>
        </xsd:sequence>
      </xsd:complex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2752bcb9-f337-4c4d-ab40-c128a420f593}" ma:internalName="TaxCatchAll" ma:showField="CatchAllData" ma:web="5067c814-4b34-462c-a21d-c185ff6548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5067c814-4b34-462c-a21d-c185ff6548d2">
      <UserInfo>
        <DisplayName>Rosales, Jesselyn@Energy</DisplayName>
        <AccountId>20</AccountId>
        <AccountType/>
      </UserInfo>
    </SharedWithUsers>
    <TaxCatchAll xmlns="5067c814-4b34-462c-a21d-c185ff6548d2" xsi:nil="true"/>
    <lcf76f155ced4ddcb4097134ff3c332f xmlns="92ecc987-d12b-42b1-abee-10b37485ad0a">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4DE318C-FF6A-4473-88F3-5621AC7F1343}">
  <ds:schemaRefs>
    <ds:schemaRef ds:uri="http://schemas.microsoft.com/sharepoint/v3/contenttype/forms"/>
  </ds:schemaRefs>
</ds:datastoreItem>
</file>

<file path=customXml/itemProps2.xml><?xml version="1.0" encoding="utf-8"?>
<ds:datastoreItem xmlns:ds="http://schemas.openxmlformats.org/officeDocument/2006/customXml" ds:itemID="{5E446FFA-0774-483D-A33D-577A883DB9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ecc987-d12b-42b1-abee-10b37485ad0a"/>
    <ds:schemaRef ds:uri="5067c814-4b34-462c-a21d-c185ff6548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FB261E2-85F0-4A95-A26C-97E5FB0D7D07}">
  <ds:schemaRefs>
    <ds:schemaRef ds:uri="http://schemas.microsoft.com/office/infopath/2007/PartnerControls"/>
    <ds:schemaRef ds:uri="http://purl.org/dc/terms/"/>
    <ds:schemaRef ds:uri="http://schemas.openxmlformats.org/package/2006/metadata/core-properties"/>
    <ds:schemaRef ds:uri="92ecc987-d12b-42b1-abee-10b37485ad0a"/>
    <ds:schemaRef ds:uri="5067c814-4b34-462c-a21d-c185ff6548d2"/>
    <ds:schemaRef ds:uri="http://purl.org/dc/elements/1.1/"/>
    <ds:schemaRef ds:uri="http://schemas.microsoft.com/office/2006/documentManagement/type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11848</TotalTime>
  <Words>1348</Words>
  <Application>Microsoft Office PowerPoint</Application>
  <PresentationFormat>Widescreen</PresentationFormat>
  <Paragraphs>149</Paragraphs>
  <Slides>15</Slides>
  <Notes>15</Notes>
  <HiddenSlides>0</HiddenSlides>
  <MMClips>0</MMClips>
  <ScaleCrop>false</ScaleCrop>
  <HeadingPairs>
    <vt:vector size="6" baseType="variant">
      <vt:variant>
        <vt:lpstr>Fonts Used</vt:lpstr>
      </vt:variant>
      <vt:variant>
        <vt:i4>6</vt:i4>
      </vt:variant>
      <vt:variant>
        <vt:lpstr>Theme</vt:lpstr>
      </vt:variant>
      <vt:variant>
        <vt:i4>6</vt:i4>
      </vt:variant>
      <vt:variant>
        <vt:lpstr>Slide Titles</vt:lpstr>
      </vt:variant>
      <vt:variant>
        <vt:i4>15</vt:i4>
      </vt:variant>
    </vt:vector>
  </HeadingPairs>
  <TitlesOfParts>
    <vt:vector size="27" baseType="lpstr">
      <vt:lpstr>Arial</vt:lpstr>
      <vt:lpstr>Arial Black</vt:lpstr>
      <vt:lpstr>Calibri</vt:lpstr>
      <vt:lpstr>Courier New</vt:lpstr>
      <vt:lpstr>Segoe UI</vt:lpstr>
      <vt:lpstr>Wingdings</vt:lpstr>
      <vt:lpstr>1_Office Theme</vt:lpstr>
      <vt:lpstr>Title</vt:lpstr>
      <vt:lpstr>Content</vt:lpstr>
      <vt:lpstr>1_Content</vt:lpstr>
      <vt:lpstr>Content: blank background</vt:lpstr>
      <vt:lpstr>Title/Section</vt:lpstr>
      <vt:lpstr>Scoping Workshop</vt:lpstr>
      <vt:lpstr>Housekeeping</vt:lpstr>
      <vt:lpstr>Why Are We Seeking Input?</vt:lpstr>
      <vt:lpstr>Workshop Agenda</vt:lpstr>
      <vt:lpstr>Gas Research and Development Program</vt:lpstr>
      <vt:lpstr>Purpose of Forthcoming Solicitation</vt:lpstr>
      <vt:lpstr>Topic 1: Enhance integrated planning tools to support gas planning efforts </vt:lpstr>
      <vt:lpstr>Research Focus – Topic 1</vt:lpstr>
      <vt:lpstr>Topic 2: Develop actor playbook to support strategic decommissioning planning</vt:lpstr>
      <vt:lpstr>Resulting Guide</vt:lpstr>
      <vt:lpstr>Research Focus – Topic 2</vt:lpstr>
      <vt:lpstr>Discussion Questions – Topic 1</vt:lpstr>
      <vt:lpstr>Discussion Questions- Topic 2</vt:lpstr>
      <vt:lpstr>Questions and Answers</vt:lpstr>
      <vt:lpstr>Thank you!</vt:lpstr>
    </vt:vector>
  </TitlesOfParts>
  <Company>CEC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GFO-XX-XXX Pre-Application Workshop</dc:title>
  <dc:creator>California Energy Commission</dc:creator>
  <cp:lastModifiedBy>Schmidt-Poolman, Martine@Energy</cp:lastModifiedBy>
  <cp:revision>218</cp:revision>
  <cp:lastPrinted>2019-11-12T18:48:53Z</cp:lastPrinted>
  <dcterms:created xsi:type="dcterms:W3CDTF">2017-05-04T20:00:37Z</dcterms:created>
  <dcterms:modified xsi:type="dcterms:W3CDTF">2025-10-13T22:58:09Z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0x01010061E0E14B354F4845B9218E49F7E0D878</vt:lpwstr>
  </property>
  <property fmtid="{D5CDD505-2E9C-101B-9397-08002B2CF9AE}" pid="3" name="Order">
    <vt:r8>1032200</vt:r8>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MediaServiceImageTags">
    <vt:lpwstr/>
  </property>
</Properties>
</file>