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diagrams/data1.xml" ContentType="application/vnd.openxmlformats-officedocument.drawingml.diagramData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revisionInfo.xml" ContentType="application/vnd.ms-powerpoint.revisioninfo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28" r:id="rId4"/>
  </p:sldMasterIdLst>
  <p:notesMasterIdLst>
    <p:notesMasterId r:id="rId10"/>
  </p:notesMasterIdLst>
  <p:sldIdLst>
    <p:sldId id="346" r:id="rId5"/>
    <p:sldId id="347" r:id="rId6"/>
    <p:sldId id="341" r:id="rId7"/>
    <p:sldId id="348" r:id="rId8"/>
    <p:sldId id="340" r:id="rId9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F92"/>
    <a:srgbClr val="679CB8"/>
    <a:srgbClr val="173F7D"/>
    <a:srgbClr val="72C5C4"/>
    <a:srgbClr val="A2D4A2"/>
    <a:srgbClr val="ACDCC7"/>
    <a:srgbClr val="0EB9E1"/>
    <a:srgbClr val="83C552"/>
    <a:srgbClr val="00A79F"/>
    <a:srgbClr val="ADDE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501" autoAdjust="0"/>
    <p:restoredTop sz="82960" autoAdjust="0"/>
  </p:normalViewPr>
  <p:slideViewPr>
    <p:cSldViewPr snapToGrid="0" snapToObjects="1">
      <p:cViewPr varScale="1">
        <p:scale>
          <a:sx n="60" d="100"/>
          <a:sy n="60" d="100"/>
        </p:scale>
        <p:origin x="152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67" d="100"/>
          <a:sy n="67" d="100"/>
        </p:scale>
        <p:origin x="-2515" y="-101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customXml" Target="../customXml/item4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788C1E-00C4-45C3-8FBB-195CDE467BA9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</dgm:pt>
    <dgm:pt modelId="{2A6D78A7-9BDA-4A1C-AED8-86430BEA358A}">
      <dgm:prSet phldrT="[Text]"/>
      <dgm:spPr/>
      <dgm:t>
        <a:bodyPr/>
        <a:lstStyle/>
        <a:p>
          <a:r>
            <a:rPr lang="en-US" dirty="0"/>
            <a:t>CPUC Direction</a:t>
          </a:r>
        </a:p>
      </dgm:t>
    </dgm:pt>
    <dgm:pt modelId="{0247CA1E-B7C0-433E-8176-A6E769C6C119}" type="parTrans" cxnId="{2AC4A75F-954E-4B32-8992-1FD8CA95FE00}">
      <dgm:prSet/>
      <dgm:spPr/>
      <dgm:t>
        <a:bodyPr/>
        <a:lstStyle/>
        <a:p>
          <a:endParaRPr lang="en-US"/>
        </a:p>
      </dgm:t>
    </dgm:pt>
    <dgm:pt modelId="{CB13EFF4-8F74-4558-A19A-6AD848AA3634}" type="sibTrans" cxnId="{2AC4A75F-954E-4B32-8992-1FD8CA95FE00}">
      <dgm:prSet/>
      <dgm:spPr/>
      <dgm:t>
        <a:bodyPr/>
        <a:lstStyle/>
        <a:p>
          <a:endParaRPr lang="en-US"/>
        </a:p>
      </dgm:t>
    </dgm:pt>
    <dgm:pt modelId="{F2285162-13CD-4166-852A-D9BC0F7321F6}">
      <dgm:prSet phldrT="[Text]"/>
      <dgm:spPr/>
      <dgm:t>
        <a:bodyPr/>
        <a:lstStyle/>
        <a:p>
          <a:r>
            <a:rPr lang="en-US" dirty="0"/>
            <a:t>LCR Procurement Status </a:t>
          </a:r>
        </a:p>
      </dgm:t>
    </dgm:pt>
    <dgm:pt modelId="{502C2536-2EB5-44DF-AB41-BB65852F1468}" type="parTrans" cxnId="{F9378C2B-91CA-4E01-83BE-868499A6A142}">
      <dgm:prSet/>
      <dgm:spPr/>
      <dgm:t>
        <a:bodyPr/>
        <a:lstStyle/>
        <a:p>
          <a:endParaRPr lang="en-US"/>
        </a:p>
      </dgm:t>
    </dgm:pt>
    <dgm:pt modelId="{DAB56953-CDE4-4A5B-9339-DEE363214CC8}" type="sibTrans" cxnId="{F9378C2B-91CA-4E01-83BE-868499A6A142}">
      <dgm:prSet/>
      <dgm:spPr/>
      <dgm:t>
        <a:bodyPr/>
        <a:lstStyle/>
        <a:p>
          <a:endParaRPr lang="en-US"/>
        </a:p>
      </dgm:t>
    </dgm:pt>
    <dgm:pt modelId="{40AC43CC-65A0-43E1-9666-0392663AC757}">
      <dgm:prSet phldrT="[Text]"/>
      <dgm:spPr/>
      <dgm:t>
        <a:bodyPr/>
        <a:lstStyle/>
        <a:p>
          <a:pPr marL="0" indent="0">
            <a:buNone/>
          </a:pPr>
          <a:r>
            <a:rPr lang="en-US" dirty="0"/>
            <a:t>The CPUC’s 2012 Long-term Procurement Plan Track IV decision authorized SDG&amp;E to procure between 500-800 MW of capacity by the end of 2021 to meet in-basin generation needs attributed to the SONGS retirement. </a:t>
          </a:r>
        </a:p>
      </dgm:t>
    </dgm:pt>
    <dgm:pt modelId="{D611AE8F-962D-4130-BDBC-1D97D9B5206B}" type="parTrans" cxnId="{A0A2AA6B-CA12-4D00-A166-BB193364792B}">
      <dgm:prSet/>
      <dgm:spPr/>
      <dgm:t>
        <a:bodyPr/>
        <a:lstStyle/>
        <a:p>
          <a:endParaRPr lang="en-US"/>
        </a:p>
      </dgm:t>
    </dgm:pt>
    <dgm:pt modelId="{91830727-E346-4CC1-8A67-417868AA5CAA}" type="sibTrans" cxnId="{A0A2AA6B-CA12-4D00-A166-BB193364792B}">
      <dgm:prSet/>
      <dgm:spPr/>
      <dgm:t>
        <a:bodyPr/>
        <a:lstStyle/>
        <a:p>
          <a:endParaRPr lang="en-US"/>
        </a:p>
      </dgm:t>
    </dgm:pt>
    <dgm:pt modelId="{9838AE17-4B41-4C92-A6C2-DFCE42DA4428}">
      <dgm:prSet phldrT="[Text]"/>
      <dgm:spPr/>
      <dgm:t>
        <a:bodyPr/>
        <a:lstStyle/>
        <a:p>
          <a:pPr marL="0" indent="0">
            <a:buNone/>
          </a:pPr>
          <a:r>
            <a:rPr lang="en-US" dirty="0"/>
            <a:t>SDG&amp;E sought to replace capacity from SONGS with cost-effective resources to meet its Local Capacity Requirement (LCR) and to further California’s energy goals of reducing greenhouse gas emissions. SDG&amp;E currently expects 500 MW to be delivered from the Carlsbad Energy Center and 144 MW from in-basin preferred resources, all counting towards Track IV procurement.</a:t>
          </a:r>
        </a:p>
      </dgm:t>
    </dgm:pt>
    <dgm:pt modelId="{29E3D0E6-503E-48C2-91F5-759F00B61920}" type="parTrans" cxnId="{02B6D8D8-ADF5-4F8D-9FE1-4EFC7C2E3E31}">
      <dgm:prSet/>
      <dgm:spPr/>
      <dgm:t>
        <a:bodyPr/>
        <a:lstStyle/>
        <a:p>
          <a:endParaRPr lang="en-US"/>
        </a:p>
      </dgm:t>
    </dgm:pt>
    <dgm:pt modelId="{67EE2F67-87A7-47CD-8C86-27C4BDC62D6B}" type="sibTrans" cxnId="{02B6D8D8-ADF5-4F8D-9FE1-4EFC7C2E3E31}">
      <dgm:prSet/>
      <dgm:spPr/>
      <dgm:t>
        <a:bodyPr/>
        <a:lstStyle/>
        <a:p>
          <a:endParaRPr lang="en-US"/>
        </a:p>
      </dgm:t>
    </dgm:pt>
    <dgm:pt modelId="{EE5EE6AE-E847-478D-9501-679AFE693421}" type="pres">
      <dgm:prSet presAssocID="{3D788C1E-00C4-45C3-8FBB-195CDE467BA9}" presName="linear" presStyleCnt="0">
        <dgm:presLayoutVars>
          <dgm:dir/>
          <dgm:animLvl val="lvl"/>
          <dgm:resizeHandles val="exact"/>
        </dgm:presLayoutVars>
      </dgm:prSet>
      <dgm:spPr/>
    </dgm:pt>
    <dgm:pt modelId="{8710B3C7-6BC3-4A7F-A0A1-9B8E47BC6270}" type="pres">
      <dgm:prSet presAssocID="{2A6D78A7-9BDA-4A1C-AED8-86430BEA358A}" presName="parentLin" presStyleCnt="0"/>
      <dgm:spPr/>
    </dgm:pt>
    <dgm:pt modelId="{2BDA6620-FBD1-4B93-9369-069F622A5263}" type="pres">
      <dgm:prSet presAssocID="{2A6D78A7-9BDA-4A1C-AED8-86430BEA358A}" presName="parentLeftMargin" presStyleLbl="node1" presStyleIdx="0" presStyleCnt="2"/>
      <dgm:spPr/>
    </dgm:pt>
    <dgm:pt modelId="{F4A7B9EE-6D58-4188-BF6D-AE6C85E37434}" type="pres">
      <dgm:prSet presAssocID="{2A6D78A7-9BDA-4A1C-AED8-86430BEA358A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F5E8142A-28F2-442B-B007-E8D788F59A50}" type="pres">
      <dgm:prSet presAssocID="{2A6D78A7-9BDA-4A1C-AED8-86430BEA358A}" presName="negativeSpace" presStyleCnt="0"/>
      <dgm:spPr/>
    </dgm:pt>
    <dgm:pt modelId="{D2210B16-6D0F-46DC-B2BF-57C10A9F0DDC}" type="pres">
      <dgm:prSet presAssocID="{2A6D78A7-9BDA-4A1C-AED8-86430BEA358A}" presName="childText" presStyleLbl="conFgAcc1" presStyleIdx="0" presStyleCnt="2">
        <dgm:presLayoutVars>
          <dgm:bulletEnabled val="1"/>
        </dgm:presLayoutVars>
      </dgm:prSet>
      <dgm:spPr/>
    </dgm:pt>
    <dgm:pt modelId="{87F7A0AC-2075-4E36-AE62-38EB978B4AF8}" type="pres">
      <dgm:prSet presAssocID="{CB13EFF4-8F74-4558-A19A-6AD848AA3634}" presName="spaceBetweenRectangles" presStyleCnt="0"/>
      <dgm:spPr/>
    </dgm:pt>
    <dgm:pt modelId="{61FBB0D9-B468-4925-8DB5-AEC6157CC2F2}" type="pres">
      <dgm:prSet presAssocID="{F2285162-13CD-4166-852A-D9BC0F7321F6}" presName="parentLin" presStyleCnt="0"/>
      <dgm:spPr/>
    </dgm:pt>
    <dgm:pt modelId="{AA099240-0A9F-41FA-9152-B8C62EE67016}" type="pres">
      <dgm:prSet presAssocID="{F2285162-13CD-4166-852A-D9BC0F7321F6}" presName="parentLeftMargin" presStyleLbl="node1" presStyleIdx="0" presStyleCnt="2"/>
      <dgm:spPr/>
    </dgm:pt>
    <dgm:pt modelId="{D02104D3-A2F0-41EE-BBAF-E212C07DC399}" type="pres">
      <dgm:prSet presAssocID="{F2285162-13CD-4166-852A-D9BC0F7321F6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D13C249E-C91F-45C5-90D3-4D0CFFD843EE}" type="pres">
      <dgm:prSet presAssocID="{F2285162-13CD-4166-852A-D9BC0F7321F6}" presName="negativeSpace" presStyleCnt="0"/>
      <dgm:spPr/>
    </dgm:pt>
    <dgm:pt modelId="{9A86D7F9-B219-43A8-8625-AC874E005BEB}" type="pres">
      <dgm:prSet presAssocID="{F2285162-13CD-4166-852A-D9BC0F7321F6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F9378C2B-91CA-4E01-83BE-868499A6A142}" srcId="{3D788C1E-00C4-45C3-8FBB-195CDE467BA9}" destId="{F2285162-13CD-4166-852A-D9BC0F7321F6}" srcOrd="1" destOrd="0" parTransId="{502C2536-2EB5-44DF-AB41-BB65852F1468}" sibTransId="{DAB56953-CDE4-4A5B-9339-DEE363214CC8}"/>
    <dgm:cxn modelId="{048AEF2D-A02B-4F04-A978-9C11B03EFD90}" type="presOf" srcId="{2A6D78A7-9BDA-4A1C-AED8-86430BEA358A}" destId="{2BDA6620-FBD1-4B93-9369-069F622A5263}" srcOrd="0" destOrd="0" presId="urn:microsoft.com/office/officeart/2005/8/layout/list1"/>
    <dgm:cxn modelId="{2AC4A75F-954E-4B32-8992-1FD8CA95FE00}" srcId="{3D788C1E-00C4-45C3-8FBB-195CDE467BA9}" destId="{2A6D78A7-9BDA-4A1C-AED8-86430BEA358A}" srcOrd="0" destOrd="0" parTransId="{0247CA1E-B7C0-433E-8176-A6E769C6C119}" sibTransId="{CB13EFF4-8F74-4558-A19A-6AD848AA3634}"/>
    <dgm:cxn modelId="{362A5041-479C-4D3A-96D8-BDA195444ED1}" type="presOf" srcId="{F2285162-13CD-4166-852A-D9BC0F7321F6}" destId="{D02104D3-A2F0-41EE-BBAF-E212C07DC399}" srcOrd="1" destOrd="0" presId="urn:microsoft.com/office/officeart/2005/8/layout/list1"/>
    <dgm:cxn modelId="{A0A2AA6B-CA12-4D00-A166-BB193364792B}" srcId="{2A6D78A7-9BDA-4A1C-AED8-86430BEA358A}" destId="{40AC43CC-65A0-43E1-9666-0392663AC757}" srcOrd="0" destOrd="0" parTransId="{D611AE8F-962D-4130-BDBC-1D97D9B5206B}" sibTransId="{91830727-E346-4CC1-8A67-417868AA5CAA}"/>
    <dgm:cxn modelId="{714E666C-4ED4-4601-8FC1-D25FCE8467E1}" type="presOf" srcId="{F2285162-13CD-4166-852A-D9BC0F7321F6}" destId="{AA099240-0A9F-41FA-9152-B8C62EE67016}" srcOrd="0" destOrd="0" presId="urn:microsoft.com/office/officeart/2005/8/layout/list1"/>
    <dgm:cxn modelId="{8B401E7E-A47A-4AF6-A41A-C802EA8D1F4F}" type="presOf" srcId="{40AC43CC-65A0-43E1-9666-0392663AC757}" destId="{D2210B16-6D0F-46DC-B2BF-57C10A9F0DDC}" srcOrd="0" destOrd="0" presId="urn:microsoft.com/office/officeart/2005/8/layout/list1"/>
    <dgm:cxn modelId="{78D80193-9631-4F7D-903C-649CB9EB3DA0}" type="presOf" srcId="{3D788C1E-00C4-45C3-8FBB-195CDE467BA9}" destId="{EE5EE6AE-E847-478D-9501-679AFE693421}" srcOrd="0" destOrd="0" presId="urn:microsoft.com/office/officeart/2005/8/layout/list1"/>
    <dgm:cxn modelId="{C5A43095-2F19-4F96-B7C2-EC6D4C61FB29}" type="presOf" srcId="{2A6D78A7-9BDA-4A1C-AED8-86430BEA358A}" destId="{F4A7B9EE-6D58-4188-BF6D-AE6C85E37434}" srcOrd="1" destOrd="0" presId="urn:microsoft.com/office/officeart/2005/8/layout/list1"/>
    <dgm:cxn modelId="{02B6D8D8-ADF5-4F8D-9FE1-4EFC7C2E3E31}" srcId="{F2285162-13CD-4166-852A-D9BC0F7321F6}" destId="{9838AE17-4B41-4C92-A6C2-DFCE42DA4428}" srcOrd="0" destOrd="0" parTransId="{29E3D0E6-503E-48C2-91F5-759F00B61920}" sibTransId="{67EE2F67-87A7-47CD-8C86-27C4BDC62D6B}"/>
    <dgm:cxn modelId="{3006C6E6-8788-4EDE-A272-A8E41D3775F5}" type="presOf" srcId="{9838AE17-4B41-4C92-A6C2-DFCE42DA4428}" destId="{9A86D7F9-B219-43A8-8625-AC874E005BEB}" srcOrd="0" destOrd="0" presId="urn:microsoft.com/office/officeart/2005/8/layout/list1"/>
    <dgm:cxn modelId="{3AF42379-413D-453B-9B92-D6031F500B2F}" type="presParOf" srcId="{EE5EE6AE-E847-478D-9501-679AFE693421}" destId="{8710B3C7-6BC3-4A7F-A0A1-9B8E47BC6270}" srcOrd="0" destOrd="0" presId="urn:microsoft.com/office/officeart/2005/8/layout/list1"/>
    <dgm:cxn modelId="{7437CEAA-96F4-4572-AEBD-22DF36E027DB}" type="presParOf" srcId="{8710B3C7-6BC3-4A7F-A0A1-9B8E47BC6270}" destId="{2BDA6620-FBD1-4B93-9369-069F622A5263}" srcOrd="0" destOrd="0" presId="urn:microsoft.com/office/officeart/2005/8/layout/list1"/>
    <dgm:cxn modelId="{9EE5F876-CF9C-41BC-91CA-FE4BEB53B643}" type="presParOf" srcId="{8710B3C7-6BC3-4A7F-A0A1-9B8E47BC6270}" destId="{F4A7B9EE-6D58-4188-BF6D-AE6C85E37434}" srcOrd="1" destOrd="0" presId="urn:microsoft.com/office/officeart/2005/8/layout/list1"/>
    <dgm:cxn modelId="{D27D9FA0-F28C-435D-80FB-36BB613DDFBC}" type="presParOf" srcId="{EE5EE6AE-E847-478D-9501-679AFE693421}" destId="{F5E8142A-28F2-442B-B007-E8D788F59A50}" srcOrd="1" destOrd="0" presId="urn:microsoft.com/office/officeart/2005/8/layout/list1"/>
    <dgm:cxn modelId="{6EE96446-AAAF-4173-B59C-C5AAD5C9ABD7}" type="presParOf" srcId="{EE5EE6AE-E847-478D-9501-679AFE693421}" destId="{D2210B16-6D0F-46DC-B2BF-57C10A9F0DDC}" srcOrd="2" destOrd="0" presId="urn:microsoft.com/office/officeart/2005/8/layout/list1"/>
    <dgm:cxn modelId="{1E27054E-BE3C-472D-8A88-7E86EB088B64}" type="presParOf" srcId="{EE5EE6AE-E847-478D-9501-679AFE693421}" destId="{87F7A0AC-2075-4E36-AE62-38EB978B4AF8}" srcOrd="3" destOrd="0" presId="urn:microsoft.com/office/officeart/2005/8/layout/list1"/>
    <dgm:cxn modelId="{AE01E3F5-CD36-469B-99AA-692AE91EC4CD}" type="presParOf" srcId="{EE5EE6AE-E847-478D-9501-679AFE693421}" destId="{61FBB0D9-B468-4925-8DB5-AEC6157CC2F2}" srcOrd="4" destOrd="0" presId="urn:microsoft.com/office/officeart/2005/8/layout/list1"/>
    <dgm:cxn modelId="{003BA9E9-786B-43CC-8B46-0D2101996BFE}" type="presParOf" srcId="{61FBB0D9-B468-4925-8DB5-AEC6157CC2F2}" destId="{AA099240-0A9F-41FA-9152-B8C62EE67016}" srcOrd="0" destOrd="0" presId="urn:microsoft.com/office/officeart/2005/8/layout/list1"/>
    <dgm:cxn modelId="{872101BC-0319-4D7F-AD14-3579C931DC8C}" type="presParOf" srcId="{61FBB0D9-B468-4925-8DB5-AEC6157CC2F2}" destId="{D02104D3-A2F0-41EE-BBAF-E212C07DC399}" srcOrd="1" destOrd="0" presId="urn:microsoft.com/office/officeart/2005/8/layout/list1"/>
    <dgm:cxn modelId="{57C47E0B-E736-43DB-B668-2EC04B700EE2}" type="presParOf" srcId="{EE5EE6AE-E847-478D-9501-679AFE693421}" destId="{D13C249E-C91F-45C5-90D3-4D0CFFD843EE}" srcOrd="5" destOrd="0" presId="urn:microsoft.com/office/officeart/2005/8/layout/list1"/>
    <dgm:cxn modelId="{E5868311-3C57-47FD-86B2-E5E14C2EF359}" type="presParOf" srcId="{EE5EE6AE-E847-478D-9501-679AFE693421}" destId="{9A86D7F9-B219-43A8-8625-AC874E005BEB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210B16-6D0F-46DC-B2BF-57C10A9F0DDC}">
      <dsp:nvSpPr>
        <dsp:cNvPr id="0" name=""/>
        <dsp:cNvSpPr/>
      </dsp:nvSpPr>
      <dsp:spPr>
        <a:xfrm>
          <a:off x="0" y="263834"/>
          <a:ext cx="4030643" cy="181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2823" tIns="333248" rIns="312823" bIns="113792" numCol="1" spcCol="1270" anchor="t" anchorCtr="0">
          <a:noAutofit/>
        </a:bodyPr>
        <a:lstStyle/>
        <a:p>
          <a:pPr marL="0" lvl="1" indent="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600" kern="1200" dirty="0"/>
            <a:t>The CPUC’s 2012 Long-term Procurement Plan Track IV decision authorized SDG&amp;E to procure between 500-800 MW of capacity by the end of 2021 to meet in-basin generation needs attributed to the SONGS retirement. </a:t>
          </a:r>
        </a:p>
      </dsp:txBody>
      <dsp:txXfrm>
        <a:off x="0" y="263834"/>
        <a:ext cx="4030643" cy="1814400"/>
      </dsp:txXfrm>
    </dsp:sp>
    <dsp:sp modelId="{F4A7B9EE-6D58-4188-BF6D-AE6C85E37434}">
      <dsp:nvSpPr>
        <dsp:cNvPr id="0" name=""/>
        <dsp:cNvSpPr/>
      </dsp:nvSpPr>
      <dsp:spPr>
        <a:xfrm>
          <a:off x="201532" y="27674"/>
          <a:ext cx="2821450" cy="4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44" tIns="0" rIns="106644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CPUC Direction</a:t>
          </a:r>
        </a:p>
      </dsp:txBody>
      <dsp:txXfrm>
        <a:off x="224589" y="50731"/>
        <a:ext cx="2775336" cy="426206"/>
      </dsp:txXfrm>
    </dsp:sp>
    <dsp:sp modelId="{9A86D7F9-B219-43A8-8625-AC874E005BEB}">
      <dsp:nvSpPr>
        <dsp:cNvPr id="0" name=""/>
        <dsp:cNvSpPr/>
      </dsp:nvSpPr>
      <dsp:spPr>
        <a:xfrm>
          <a:off x="0" y="2400794"/>
          <a:ext cx="4030643" cy="272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2823" tIns="333248" rIns="312823" bIns="113792" numCol="1" spcCol="1270" anchor="t" anchorCtr="0">
          <a:noAutofit/>
        </a:bodyPr>
        <a:lstStyle/>
        <a:p>
          <a:pPr marL="0" lvl="1" indent="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600" kern="1200" dirty="0"/>
            <a:t>SDG&amp;E sought to replace capacity from SONGS with cost-effective resources to meet its Local Capacity Requirement (LCR) and to further California’s energy goals of reducing greenhouse gas emissions. SDG&amp;E currently expects 500 MW to be delivered from the Carlsbad Energy Center and 144 MW from in-basin preferred resources, all counting towards Track IV procurement.</a:t>
          </a:r>
        </a:p>
      </dsp:txBody>
      <dsp:txXfrm>
        <a:off x="0" y="2400794"/>
        <a:ext cx="4030643" cy="2721600"/>
      </dsp:txXfrm>
    </dsp:sp>
    <dsp:sp modelId="{D02104D3-A2F0-41EE-BBAF-E212C07DC399}">
      <dsp:nvSpPr>
        <dsp:cNvPr id="0" name=""/>
        <dsp:cNvSpPr/>
      </dsp:nvSpPr>
      <dsp:spPr>
        <a:xfrm>
          <a:off x="201532" y="2164634"/>
          <a:ext cx="2821450" cy="4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44" tIns="0" rIns="106644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LCR Procurement Status </a:t>
          </a:r>
        </a:p>
      </dsp:txBody>
      <dsp:txXfrm>
        <a:off x="224589" y="2187691"/>
        <a:ext cx="2775336" cy="4262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4FEF3CB-0B95-7640-BF00-A195F7E9B45B}" type="datetimeFigureOut">
              <a:rPr lang="en-US" smtClean="0"/>
              <a:t>5/3/2018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C8DFF3D-42E4-7845-A7BB-2E746F57D2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543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8DFF3D-42E4-7845-A7BB-2E746F57D2A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633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Fallbrook BESS: Project developed by AES Corporation (AES). 40 MW of capacity utilizing lithium ion technology with a discharge duration of four hours. Build-own-transfer (BOT) contract.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Miramar BESS: Project developed by RES Americas Construction (RES). 30 MW of capacity utilizing lithium ion technology with a discharge duration of four hours. EPC.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Enel Green Power North America: 15-year PPTA for 3 MW of capacity.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Advanced Microgrid Solutions: 20-year contract for 4 MW of capacity.</a:t>
            </a:r>
          </a:p>
          <a:p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Powin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Energy: 10-year contract for 6.5 MW of capacity.</a:t>
            </a:r>
          </a:p>
          <a:p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EXTRA: </a:t>
            </a:r>
            <a:r>
              <a:rPr lang="en-US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Wildan</a:t>
            </a:r>
            <a:r>
              <a:rPr 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EE </a:t>
            </a:r>
            <a:r>
              <a:rPr lang="en-US" dirty="0"/>
              <a:t> </a:t>
            </a:r>
            <a:r>
              <a:rPr 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Q4 2021</a:t>
            </a:r>
            <a:r>
              <a:rPr lang="en-US" dirty="0"/>
              <a:t> </a:t>
            </a:r>
            <a:r>
              <a:rPr 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18.5</a:t>
            </a:r>
            <a:r>
              <a:rPr lang="en-US" dirty="0"/>
              <a:t> </a:t>
            </a:r>
            <a:r>
              <a:rPr 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Energy Efficiency</a:t>
            </a:r>
            <a:r>
              <a:rPr lang="en-US" dirty="0"/>
              <a:t> </a:t>
            </a:r>
          </a:p>
          <a:p>
            <a:r>
              <a:rPr lang="en-US" dirty="0"/>
              <a:t>EXTRA: EC and ES BES systems totaling 37.5 MW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8DFF3D-42E4-7845-A7BB-2E746F57D2A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383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8DFF3D-42E4-7845-A7BB-2E746F57D2A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6573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0" baseline="0" dirty="0">
              <a:solidFill>
                <a:sysClr val="windowText" lastClr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8DFF3D-42E4-7845-A7BB-2E746F57D2A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908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Proprietary and Confidential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1648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Proprietary and Confidential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5494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Proprietary and Confidential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7930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Proprietary and Confidential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122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0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0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Proprietary and Confidential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1963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Proprietary and Confidential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7133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Proprietary and Confidential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1687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6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Proprietary and Confidential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9760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Proprietary and Confidential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4419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Proprietary and Confidential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989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Proprietary and Confidential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4848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57400" y="274638"/>
            <a:ext cx="6629400" cy="836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6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6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Proprietary and Confidential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6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23FD1C-5FD7-48E1-9BA7-0F36A5CEB332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10" descr="sdlmc3p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38127" y="285750"/>
            <a:ext cx="174307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66250" y="1219210"/>
            <a:ext cx="8743950" cy="49213"/>
          </a:xfrm>
          <a:prstGeom prst="rect">
            <a:avLst/>
          </a:prstGeom>
          <a:solidFill>
            <a:srgbClr val="DE0A4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800" dirty="0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166250" y="1143000"/>
            <a:ext cx="8743950" cy="25400"/>
          </a:xfrm>
          <a:prstGeom prst="rect">
            <a:avLst/>
          </a:prstGeom>
          <a:solidFill>
            <a:srgbClr val="000099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88112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hdr="0" ftr="0" dt="0"/>
  <p:txStyles>
    <p:titleStyle>
      <a:lvl1pPr algn="ctr" defTabSz="914377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1" indent="-342891" algn="l" defTabSz="914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defTabSz="914377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dathai@semprautilities.com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/>
              <a:t>1</a:t>
            </a:fld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739" y="4097867"/>
            <a:ext cx="4327261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20"/>
          <p:cNvSpPr>
            <a:spLocks noGrp="1"/>
          </p:cNvSpPr>
          <p:nvPr>
            <p:ph type="title"/>
          </p:nvPr>
        </p:nvSpPr>
        <p:spPr>
          <a:xfrm>
            <a:off x="442038" y="2192867"/>
            <a:ext cx="8405446" cy="2751667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SDG&amp;E – Carlsbad Energy Center and Preferred Resources Update</a:t>
            </a:r>
            <a:br>
              <a:rPr lang="en-US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br>
              <a:rPr lang="en-US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en-US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2519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Carlsbad Energy Center Update </a:t>
            </a:r>
            <a:endParaRPr lang="en-US" sz="3200" dirty="0">
              <a:latin typeface="+mn-lt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3F8C42F-D5B5-4891-8102-99D5FD3F5E2B}"/>
              </a:ext>
            </a:extLst>
          </p:cNvPr>
          <p:cNvSpPr txBox="1">
            <a:spLocks/>
          </p:cNvSpPr>
          <p:nvPr/>
        </p:nvSpPr>
        <p:spPr>
          <a:xfrm>
            <a:off x="418562" y="1403797"/>
            <a:ext cx="8519375" cy="4722366"/>
          </a:xfrm>
          <a:prstGeom prst="rect">
            <a:avLst/>
          </a:prstGeom>
        </p:spPr>
        <p:txBody>
          <a:bodyPr/>
          <a:lstStyle>
            <a:lvl1pPr marL="342891" indent="-342891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32" indent="-28574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rgbClr val="FF0000"/>
              </a:buClr>
              <a:buNone/>
            </a:pPr>
            <a:r>
              <a:rPr lang="en-US" sz="2400" u="sng" dirty="0">
                <a:ea typeface="Verdana" panose="020B0604030504040204" pitchFamily="34" charset="0"/>
                <a:cs typeface="Verdana" panose="020B0604030504040204" pitchFamily="34" charset="0"/>
              </a:rPr>
              <a:t>Carlsbad Energy Center </a:t>
            </a:r>
          </a:p>
          <a:p>
            <a:pPr>
              <a:spcBef>
                <a:spcPts val="0"/>
              </a:spcBef>
              <a:buClr>
                <a:srgbClr val="FF0000"/>
              </a:buClr>
            </a:pPr>
            <a:r>
              <a:rPr lang="en-US" sz="2400" dirty="0">
                <a:ea typeface="Verdana" panose="020B0604030504040204" pitchFamily="34" charset="0"/>
                <a:cs typeface="Verdana" panose="020B0604030504040204" pitchFamily="34" charset="0"/>
              </a:rPr>
              <a:t>500 MW (5 GE LMS 100’s) approved by the CPUC in May 2015 </a:t>
            </a:r>
          </a:p>
          <a:p>
            <a:pPr>
              <a:spcBef>
                <a:spcPts val="0"/>
              </a:spcBef>
              <a:buClr>
                <a:srgbClr val="FF0000"/>
              </a:buClr>
            </a:pPr>
            <a:r>
              <a:rPr lang="en-US" sz="2400" dirty="0">
                <a:ea typeface="Verdana" panose="020B0604030504040204" pitchFamily="34" charset="0"/>
                <a:cs typeface="Verdana" panose="020B0604030504040204" pitchFamily="34" charset="0"/>
              </a:rPr>
              <a:t>First unit expected to be on-line in May 2018 with completion </a:t>
            </a:r>
            <a:r>
              <a:rPr lang="en-US" sz="2400">
                <a:ea typeface="Verdana" panose="020B0604030504040204" pitchFamily="34" charset="0"/>
                <a:cs typeface="Verdana" panose="020B0604030504040204" pitchFamily="34" charset="0"/>
              </a:rPr>
              <a:t>in Q4</a:t>
            </a:r>
            <a:endParaRPr lang="en-US" sz="2400" dirty="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Slide Number Placeholder 2">
            <a:extLst>
              <a:ext uri="{FF2B5EF4-FFF2-40B4-BE49-F238E27FC236}">
                <a16:creationId xmlns:a16="http://schemas.microsoft.com/office/drawing/2014/main" id="{5538DEEB-290A-489E-8CE6-983AFF906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60"/>
            <a:ext cx="2333223" cy="365125"/>
          </a:xfrm>
        </p:spPr>
        <p:txBody>
          <a:bodyPr/>
          <a:lstStyle/>
          <a:p>
            <a:fld id="{99E63059-13D4-42AC-AFFF-3055A953532E}" type="slidenum">
              <a:rPr lang="en-US" smtClean="0"/>
              <a:t>2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D4435F-3CAC-43C9-B325-0D5164C5FB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7100" y="3124190"/>
            <a:ext cx="3810000" cy="3001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033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Preferred Resource Update</a:t>
            </a:r>
            <a:endParaRPr lang="en-US" sz="3200" dirty="0">
              <a:latin typeface="+mn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553200" y="6356360"/>
            <a:ext cx="2333223" cy="365125"/>
          </a:xfrm>
        </p:spPr>
        <p:txBody>
          <a:bodyPr/>
          <a:lstStyle/>
          <a:p>
            <a:fld id="{99E63059-13D4-42AC-AFFF-3055A953532E}" type="slidenum">
              <a:rPr lang="en-US" smtClean="0"/>
              <a:t>3</a:t>
            </a:fld>
            <a:endParaRPr lang="en-US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18562" y="1403797"/>
            <a:ext cx="8519375" cy="4722366"/>
          </a:xfrm>
          <a:prstGeom prst="rect">
            <a:avLst/>
          </a:prstGeom>
        </p:spPr>
        <p:txBody>
          <a:bodyPr/>
          <a:lstStyle>
            <a:lvl1pPr marL="342891" indent="-342891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32" indent="-28574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rgbClr val="FF0000"/>
              </a:buClr>
              <a:buNone/>
            </a:pPr>
            <a:r>
              <a:rPr lang="en-US" sz="2400" u="sng" dirty="0">
                <a:ea typeface="Verdana" panose="020B0604030504040204" pitchFamily="34" charset="0"/>
                <a:cs typeface="Verdana" panose="020B0604030504040204" pitchFamily="34" charset="0"/>
              </a:rPr>
              <a:t>2016 Preferred Resources LCR RFO </a:t>
            </a:r>
          </a:p>
          <a:p>
            <a:pPr>
              <a:spcBef>
                <a:spcPts val="0"/>
              </a:spcBef>
              <a:buClr>
                <a:srgbClr val="FF0000"/>
              </a:buClr>
            </a:pPr>
            <a:r>
              <a:rPr lang="en-US" sz="2400" dirty="0"/>
              <a:t>A.17-04-017 – Seeking approval of three third-party energy storage resources, two utility-owned energy storage resources, and one demand response resource. The CPUC issued a proposed decision April 25 approving all contracts.</a:t>
            </a:r>
            <a:endParaRPr lang="en-US" sz="16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8161264"/>
              </p:ext>
            </p:extLst>
          </p:nvPr>
        </p:nvGraphicFramePr>
        <p:xfrm>
          <a:off x="419100" y="3344567"/>
          <a:ext cx="8267700" cy="218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Worksheet" r:id="rId4" imgW="5991206" imgH="1581177" progId="Excel.Sheet.12">
                  <p:embed/>
                </p:oleObj>
              </mc:Choice>
              <mc:Fallback>
                <p:oleObj name="Worksheet" r:id="rId4" imgW="5991206" imgH="1581177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19100" y="3344567"/>
                        <a:ext cx="8267700" cy="2184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7438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274638"/>
            <a:ext cx="6629400" cy="836612"/>
          </a:xfrm>
        </p:spPr>
        <p:txBody>
          <a:bodyPr>
            <a:noAutofit/>
          </a:bodyPr>
          <a:lstStyle/>
          <a:p>
            <a:r>
              <a:rPr lang="en-US" sz="3200" dirty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Track IV Procurement</a:t>
            </a:r>
            <a:endParaRPr lang="en-US" sz="3200" dirty="0">
              <a:latin typeface="+mn-lt"/>
            </a:endParaRPr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57EC54AA-F244-4F13-A833-C6B5E9BD9A3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15337899"/>
              </p:ext>
            </p:extLst>
          </p:nvPr>
        </p:nvGraphicFramePr>
        <p:xfrm>
          <a:off x="4771697" y="1334814"/>
          <a:ext cx="4030643" cy="51500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Slide Number Placeholder 2">
            <a:extLst>
              <a:ext uri="{FF2B5EF4-FFF2-40B4-BE49-F238E27FC236}">
                <a16:creationId xmlns:a16="http://schemas.microsoft.com/office/drawing/2014/main" id="{5538DEEB-290A-489E-8CE6-983AFF906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60"/>
            <a:ext cx="2333223" cy="365125"/>
          </a:xfrm>
        </p:spPr>
        <p:txBody>
          <a:bodyPr/>
          <a:lstStyle/>
          <a:p>
            <a:fld id="{99E63059-13D4-42AC-AFFF-3055A953532E}" type="slidenum">
              <a:rPr lang="en-US" smtClean="0"/>
              <a:t>4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1F86BD-3FD6-402C-911C-277FB4D54BB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3428" y="1552809"/>
            <a:ext cx="4428571" cy="375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7592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>
          <a:xfrm>
            <a:off x="457199" y="1295400"/>
            <a:ext cx="8442101" cy="4830763"/>
          </a:xfrm>
          <a:prstGeom prst="rect">
            <a:avLst/>
          </a:prstGeom>
        </p:spPr>
        <p:txBody>
          <a:bodyPr/>
          <a:lstStyle>
            <a:lvl1pPr marL="342891" indent="-342891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32" indent="-28574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sz="1400" dirty="0"/>
              <a:t>   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8827" y="5398295"/>
            <a:ext cx="3493264" cy="132343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CA" sz="1600" b="1" dirty="0">
                <a:solidFill>
                  <a:srgbClr val="000000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David H. Thai, P.E.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CA" sz="1600" dirty="0">
                <a:solidFill>
                  <a:srgbClr val="000000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Origination Analytics Manager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CA" sz="1600" dirty="0">
                <a:solidFill>
                  <a:srgbClr val="000000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SDG&amp;E - Electric and Fuel Procurement</a:t>
            </a:r>
            <a:br>
              <a:rPr lang="en-CA" sz="1600" dirty="0">
                <a:solidFill>
                  <a:srgbClr val="000000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CA" sz="1600" dirty="0">
                <a:solidFill>
                  <a:srgbClr val="808080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Ph: (w) 858-654-1174, (c) 619-819-5007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CA" sz="1600" dirty="0">
                <a:solidFill>
                  <a:srgbClr val="808080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dathai@semprautilities.com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itle 20">
            <a:extLst>
              <a:ext uri="{FF2B5EF4-FFF2-40B4-BE49-F238E27FC236}">
                <a16:creationId xmlns:a16="http://schemas.microsoft.com/office/drawing/2014/main" id="{AECFC5CB-46EE-4DA9-9410-312E94052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038" y="2192867"/>
            <a:ext cx="8405446" cy="2751667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Questions?</a:t>
            </a:r>
          </a:p>
        </p:txBody>
      </p:sp>
      <p:sp>
        <p:nvSpPr>
          <p:cNvPr id="9" name="Slide Number Placeholder 2">
            <a:extLst>
              <a:ext uri="{FF2B5EF4-FFF2-40B4-BE49-F238E27FC236}">
                <a16:creationId xmlns:a16="http://schemas.microsoft.com/office/drawing/2014/main" id="{6D347EB2-CE9F-4611-A1EC-2151FD0B4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60"/>
            <a:ext cx="2333223" cy="365125"/>
          </a:xfrm>
        </p:spPr>
        <p:txBody>
          <a:bodyPr/>
          <a:lstStyle/>
          <a:p>
            <a:fld id="{99E63059-13D4-42AC-AFFF-3055A953532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9348311"/>
      </p:ext>
    </p:extLst>
  </p:cSld>
  <p:clrMapOvr>
    <a:masterClrMapping/>
  </p:clrMapOvr>
</p:sld>
</file>

<file path=ppt/theme/theme1.xml><?xml version="1.0" encoding="utf-8"?>
<a:theme xmlns:a="http://schemas.openxmlformats.org/drawingml/2006/main" name="Master Slide Dec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SDG&amp;E</Received_x0020_From>
    <Docket_x0020_Number xmlns="8eef3743-c7b3-4cbe-8837-b6e805be353c">18-IEPR-03</Docket_x0020_Number>
    <TaxCatchAll xmlns="8eef3743-c7b3-4cbe-8837-b6e805be353c">
      <Value>6</Value>
      <Value>7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Z5JXHV6S7NA6-3-115254</_dlc_DocId>
    <_dlc_DocIdUrl xmlns="8eef3743-c7b3-4cbe-8837-b6e805be353c">
      <Url>http://efilingspinternal/_layouts/DocIdRedir.aspx?ID=Z5JXHV6S7NA6-3-115254</Url>
      <Description>Z5JXHV6S7NA6-3-115254</Description>
    </_dlc_DocIdUrl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F1BE26B8-7AF0-4198-9DF3-ECAA1DE9E868}"/>
</file>

<file path=customXml/itemProps2.xml><?xml version="1.0" encoding="utf-8"?>
<ds:datastoreItem xmlns:ds="http://schemas.openxmlformats.org/officeDocument/2006/customXml" ds:itemID="{91519AF3-AB66-4B45-864A-8F6568A4A186}"/>
</file>

<file path=customXml/itemProps3.xml><?xml version="1.0" encoding="utf-8"?>
<ds:datastoreItem xmlns:ds="http://schemas.openxmlformats.org/officeDocument/2006/customXml" ds:itemID="{B3DF6570-BB63-47BE-8ED4-1FDAB7A6CC3D}"/>
</file>

<file path=customXml/itemProps4.xml><?xml version="1.0" encoding="utf-8"?>
<ds:datastoreItem xmlns:ds="http://schemas.openxmlformats.org/officeDocument/2006/customXml" ds:itemID="{6872C4E5-C2C9-4BC9-BA50-8A7C0886CD56}"/>
</file>

<file path=docProps/app.xml><?xml version="1.0" encoding="utf-8"?>
<Properties xmlns="http://schemas.openxmlformats.org/officeDocument/2006/extended-properties" xmlns:vt="http://schemas.openxmlformats.org/officeDocument/2006/docPropsVTypes">
  <TotalTime>7540</TotalTime>
  <Words>340</Words>
  <Application>Microsoft Office PowerPoint</Application>
  <PresentationFormat>On-screen Show (4:3)</PresentationFormat>
  <Paragraphs>36</Paragraphs>
  <Slides>5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Verdana</vt:lpstr>
      <vt:lpstr>Master Slide Deck</vt:lpstr>
      <vt:lpstr>Worksheet</vt:lpstr>
      <vt:lpstr>SDG&amp;E – Carlsbad Energy Center and Preferred Resources Update  </vt:lpstr>
      <vt:lpstr>Carlsbad Energy Center Update </vt:lpstr>
      <vt:lpstr>Preferred Resource Update</vt:lpstr>
      <vt:lpstr>Track IV Procurement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Carlsbad Energy Center and Preferred Resources Update</dc:title>
  <dc:creator>Ihrig, Christy H</dc:creator>
  <cp:lastModifiedBy>Carmichael, Tim</cp:lastModifiedBy>
  <cp:revision>266</cp:revision>
  <cp:lastPrinted>2017-03-24T00:37:05Z</cp:lastPrinted>
  <dcterms:created xsi:type="dcterms:W3CDTF">2015-07-06T21:12:51Z</dcterms:created>
  <dcterms:modified xsi:type="dcterms:W3CDTF">2018-05-03T20:16:13Z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520300eb-2a82-4ab2-be4b-0df5a5d780c0</vt:lpwstr>
  </property>
  <property fmtid="{D5CDD505-2E9C-101B-9397-08002B2CF9AE}" pid="4" name="Subject_x0020_Areas">
    <vt:lpwstr>61;#IEPR Presentations|51277923-a549-4352-9cc5-bcce892adf24</vt:lpwstr>
  </property>
  <property fmtid="{D5CDD505-2E9C-101B-9397-08002B2CF9AE}" pid="5" name="_CopySource">
    <vt:lpwstr>http://efilingspinternal/PendingDocuments/18-IEPR-03/20180507T143457_Carlsbad_Energy_Center_and_Preferred_Resources_Update.pptx</vt:lpwstr>
  </property>
  <property fmtid="{D5CDD505-2E9C-101B-9397-08002B2CF9AE}" pid="6" name="Subject Areas">
    <vt:lpwstr>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7;#Public|5fee9918-69d5-40f5-9767-4e66d03898ce</vt:lpwstr>
  </property>
  <property fmtid="{D5CDD505-2E9C-101B-9397-08002B2CF9AE}" pid="9" name="Order">
    <vt:r8>2707600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