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10"/>
  </p:notesMasterIdLst>
  <p:sldIdLst>
    <p:sldId id="256" r:id="rId5"/>
    <p:sldId id="258" r:id="rId6"/>
    <p:sldId id="518" r:id="rId7"/>
    <p:sldId id="519" r:id="rId8"/>
    <p:sldId id="484" r:id="rId9"/>
  </p:sldIdLst>
  <p:sldSz cx="12192000" cy="6858000"/>
  <p:notesSz cx="6858000" cy="9525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2"/>
    <p:restoredTop sz="94663"/>
  </p:normalViewPr>
  <p:slideViewPr>
    <p:cSldViewPr snapToGrid="0">
      <p:cViewPr varScale="1">
        <p:scale>
          <a:sx n="86" d="100"/>
          <a:sy n="86" d="100"/>
        </p:scale>
        <p:origin x="232" y="7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4011151-D38D-44A5-9700-766D7058EB7A}"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7D48C1DD-F2AD-4024-97B8-3A20769F81B2}">
      <dgm:prSet custT="1"/>
      <dgm:spPr/>
      <dgm:t>
        <a:bodyPr/>
        <a:lstStyle/>
        <a:p>
          <a:pPr rtl="0">
            <a:lnSpc>
              <a:spcPct val="100000"/>
            </a:lnSpc>
          </a:pPr>
          <a:r>
            <a:rPr lang="en-US" sz="2800" b="1">
              <a:latin typeface="Calibri"/>
              <a:cs typeface="Calibri"/>
            </a:rPr>
            <a:t>Develop ZNE Residential Communities</a:t>
          </a:r>
          <a:r>
            <a:rPr lang="en-US" sz="1600">
              <a:latin typeface="Calibri"/>
              <a:cs typeface="Calibri"/>
            </a:rPr>
            <a:t> </a:t>
          </a:r>
        </a:p>
        <a:p>
          <a:pPr>
            <a:lnSpc>
              <a:spcPct val="100000"/>
            </a:lnSpc>
          </a:pPr>
          <a:r>
            <a:rPr lang="en-US" sz="1800" b="1">
              <a:latin typeface="Calibri"/>
              <a:cs typeface="Calibri"/>
            </a:rPr>
            <a:t>Renewable Microgrids &amp; Innovative Energy Storage </a:t>
          </a:r>
        </a:p>
      </dgm:t>
    </dgm:pt>
    <dgm:pt modelId="{06F1A8FA-D5B7-4C25-AE94-15A3F7B32C01}" type="parTrans" cxnId="{3E676266-F9AF-4BC8-9ECC-5E85AD7F1B4D}">
      <dgm:prSet/>
      <dgm:spPr/>
      <dgm:t>
        <a:bodyPr/>
        <a:lstStyle/>
        <a:p>
          <a:endParaRPr lang="en-US"/>
        </a:p>
      </dgm:t>
    </dgm:pt>
    <dgm:pt modelId="{0BFDEBEF-4044-45E1-AC14-32D915604F11}" type="sibTrans" cxnId="{3E676266-F9AF-4BC8-9ECC-5E85AD7F1B4D}">
      <dgm:prSet/>
      <dgm:spPr/>
      <dgm:t>
        <a:bodyPr/>
        <a:lstStyle/>
        <a:p>
          <a:endParaRPr lang="en-US"/>
        </a:p>
      </dgm:t>
    </dgm:pt>
    <dgm:pt modelId="{A063BB6D-E240-4E51-B148-3C569FC59395}">
      <dgm:prSet custT="1"/>
      <dgm:spPr/>
      <dgm:t>
        <a:bodyPr/>
        <a:lstStyle/>
        <a:p>
          <a:pPr rtl="0">
            <a:lnSpc>
              <a:spcPct val="100000"/>
            </a:lnSpc>
          </a:pPr>
          <a:r>
            <a:rPr lang="en-US" sz="2800" b="1" dirty="0">
              <a:latin typeface="Calibri"/>
              <a:cs typeface="Calibri"/>
            </a:rPr>
            <a:t>Improve Community Resilience</a:t>
          </a:r>
          <a:r>
            <a:rPr lang="en-US" sz="1800" b="1" dirty="0">
              <a:latin typeface="Calibri"/>
              <a:cs typeface="Calibri"/>
            </a:rPr>
            <a:t> </a:t>
          </a:r>
        </a:p>
        <a:p>
          <a:pPr rtl="0">
            <a:lnSpc>
              <a:spcPct val="100000"/>
            </a:lnSpc>
          </a:pPr>
          <a:r>
            <a:rPr lang="en-US" sz="1800" b="1" i="0" dirty="0">
              <a:latin typeface="Calibri"/>
              <a:cs typeface="Calibri"/>
            </a:rPr>
            <a:t>School-Based Microgrids &amp; Resilience Centers</a:t>
          </a:r>
        </a:p>
      </dgm:t>
    </dgm:pt>
    <dgm:pt modelId="{6E681E31-EF8A-4674-B304-BEED2D068930}" type="parTrans" cxnId="{DCAC039D-D22C-4B16-A299-C5382D644608}">
      <dgm:prSet/>
      <dgm:spPr/>
      <dgm:t>
        <a:bodyPr/>
        <a:lstStyle/>
        <a:p>
          <a:endParaRPr lang="en-US"/>
        </a:p>
      </dgm:t>
    </dgm:pt>
    <dgm:pt modelId="{108248B3-BEBE-4830-8C17-56FBF14D60E8}" type="sibTrans" cxnId="{DCAC039D-D22C-4B16-A299-C5382D644608}">
      <dgm:prSet/>
      <dgm:spPr/>
      <dgm:t>
        <a:bodyPr/>
        <a:lstStyle/>
        <a:p>
          <a:endParaRPr lang="en-US"/>
        </a:p>
      </dgm:t>
    </dgm:pt>
    <dgm:pt modelId="{8B81B8D7-F6FD-4F7C-A54F-7CC13E4C8D0B}">
      <dgm:prSet custT="1"/>
      <dgm:spPr/>
      <dgm:t>
        <a:bodyPr/>
        <a:lstStyle/>
        <a:p>
          <a:pPr rtl="0">
            <a:lnSpc>
              <a:spcPct val="100000"/>
            </a:lnSpc>
          </a:pPr>
          <a:r>
            <a:rPr lang="en-US" sz="2800" b="1" dirty="0">
              <a:latin typeface="Calibri"/>
              <a:cs typeface="Calibri"/>
            </a:rPr>
            <a:t>Optimize DER Value</a:t>
          </a:r>
          <a:r>
            <a:rPr lang="en-US" sz="2000" dirty="0">
              <a:latin typeface="Calibri"/>
              <a:cs typeface="Calibri"/>
            </a:rPr>
            <a:t> </a:t>
          </a:r>
        </a:p>
        <a:p>
          <a:pPr>
            <a:lnSpc>
              <a:spcPct val="100000"/>
            </a:lnSpc>
          </a:pPr>
          <a:r>
            <a:rPr lang="en-US" sz="1800" b="1" dirty="0">
              <a:latin typeface="Calibri"/>
              <a:cs typeface="Calibri"/>
            </a:rPr>
            <a:t>Virtual Power Plant (VPP) &amp; Green District Energy Storage Program</a:t>
          </a:r>
        </a:p>
      </dgm:t>
    </dgm:pt>
    <dgm:pt modelId="{1E4C0046-6CAF-45D5-A4CA-929AC4DC7372}" type="parTrans" cxnId="{D828435E-CB00-4D5D-8511-2575F47F60A6}">
      <dgm:prSet/>
      <dgm:spPr/>
      <dgm:t>
        <a:bodyPr/>
        <a:lstStyle/>
        <a:p>
          <a:endParaRPr lang="en-US"/>
        </a:p>
      </dgm:t>
    </dgm:pt>
    <dgm:pt modelId="{E0A0D084-C923-4C3D-9B0D-D47D85208AC9}" type="sibTrans" cxnId="{D828435E-CB00-4D5D-8511-2575F47F60A6}">
      <dgm:prSet/>
      <dgm:spPr/>
      <dgm:t>
        <a:bodyPr/>
        <a:lstStyle/>
        <a:p>
          <a:endParaRPr lang="en-US"/>
        </a:p>
      </dgm:t>
    </dgm:pt>
    <dgm:pt modelId="{13A37ED1-0547-43C4-BAE3-C40838CA9F09}">
      <dgm:prSet custT="1"/>
      <dgm:spPr/>
      <dgm:t>
        <a:bodyPr/>
        <a:lstStyle/>
        <a:p>
          <a:pPr>
            <a:lnSpc>
              <a:spcPct val="100000"/>
            </a:lnSpc>
          </a:pPr>
          <a:r>
            <a:rPr lang="en-US" sz="2800" b="1">
              <a:latin typeface="Calibri"/>
              <a:cs typeface="Calibri"/>
            </a:rPr>
            <a:t>Scale AEC Solutions</a:t>
          </a:r>
        </a:p>
        <a:p>
          <a:pPr>
            <a:lnSpc>
              <a:spcPct val="100000"/>
            </a:lnSpc>
          </a:pPr>
          <a:r>
            <a:rPr lang="en-US" sz="1800" b="1">
              <a:latin typeface="Calibri"/>
              <a:cs typeface="Calibri"/>
            </a:rPr>
            <a:t>Case Studies &amp; Tools to Scale Statewide </a:t>
          </a:r>
        </a:p>
      </dgm:t>
    </dgm:pt>
    <dgm:pt modelId="{73312384-2E7F-4314-BFB3-612E69919FEC}" type="parTrans" cxnId="{DAF735BA-DEFA-4612-BB83-21824531C652}">
      <dgm:prSet/>
      <dgm:spPr/>
      <dgm:t>
        <a:bodyPr/>
        <a:lstStyle/>
        <a:p>
          <a:endParaRPr lang="en-US"/>
        </a:p>
      </dgm:t>
    </dgm:pt>
    <dgm:pt modelId="{952B4C2A-FC6C-411B-96A0-A6E6A3E11371}" type="sibTrans" cxnId="{DAF735BA-DEFA-4612-BB83-21824531C652}">
      <dgm:prSet/>
      <dgm:spPr/>
      <dgm:t>
        <a:bodyPr/>
        <a:lstStyle/>
        <a:p>
          <a:endParaRPr lang="en-US"/>
        </a:p>
      </dgm:t>
    </dgm:pt>
    <dgm:pt modelId="{2FF5606A-9159-46D9-95B8-BE5BD43C7B03}" type="pres">
      <dgm:prSet presAssocID="{34011151-D38D-44A5-9700-766D7058EB7A}" presName="root" presStyleCnt="0">
        <dgm:presLayoutVars>
          <dgm:dir/>
          <dgm:resizeHandles val="exact"/>
        </dgm:presLayoutVars>
      </dgm:prSet>
      <dgm:spPr/>
    </dgm:pt>
    <dgm:pt modelId="{DBFEC708-88E3-4116-8C3E-CA18D4C08F75}" type="pres">
      <dgm:prSet presAssocID="{7D48C1DD-F2AD-4024-97B8-3A20769F81B2}" presName="compNode" presStyleCnt="0"/>
      <dgm:spPr/>
    </dgm:pt>
    <dgm:pt modelId="{73879914-BF82-4664-8D5B-D52F46C31507}" type="pres">
      <dgm:prSet presAssocID="{7D48C1DD-F2AD-4024-97B8-3A20769F81B2}" presName="iconRect" presStyleLbl="node1" presStyleIdx="0" presStyleCnt="4" custScaleX="155075" custScaleY="11322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ark scene"/>
        </a:ext>
      </dgm:extLst>
    </dgm:pt>
    <dgm:pt modelId="{E6D681AD-EA6E-44C3-8695-304AD89CBA76}" type="pres">
      <dgm:prSet presAssocID="{7D48C1DD-F2AD-4024-97B8-3A20769F81B2}" presName="spaceRect" presStyleCnt="0"/>
      <dgm:spPr/>
    </dgm:pt>
    <dgm:pt modelId="{357D4B22-BB34-4CD6-8CF5-E1D91A865FAB}" type="pres">
      <dgm:prSet presAssocID="{7D48C1DD-F2AD-4024-97B8-3A20769F81B2}" presName="textRect" presStyleLbl="revTx" presStyleIdx="0" presStyleCnt="4" custScaleX="111194">
        <dgm:presLayoutVars>
          <dgm:chMax val="1"/>
          <dgm:chPref val="1"/>
        </dgm:presLayoutVars>
      </dgm:prSet>
      <dgm:spPr/>
    </dgm:pt>
    <dgm:pt modelId="{6B3D432C-1207-4B14-852E-A10DC3CDC87C}" type="pres">
      <dgm:prSet presAssocID="{0BFDEBEF-4044-45E1-AC14-32D915604F11}" presName="sibTrans" presStyleCnt="0"/>
      <dgm:spPr/>
    </dgm:pt>
    <dgm:pt modelId="{A7E1ABB7-4355-47F5-B23C-00582F75934B}" type="pres">
      <dgm:prSet presAssocID="{A063BB6D-E240-4E51-B148-3C569FC59395}" presName="compNode" presStyleCnt="0"/>
      <dgm:spPr/>
    </dgm:pt>
    <dgm:pt modelId="{9C14FAC6-BE69-42E3-90B6-945A6C8E3284}" type="pres">
      <dgm:prSet presAssocID="{A063BB6D-E240-4E51-B148-3C569FC59395}" presName="iconRect" presStyleLbl="node1" presStyleIdx="1" presStyleCnt="4" custScaleX="144730" custScaleY="106704"/>
      <dgm:spPr>
        <a:blipFill>
          <a:blip xmlns:r="http://schemas.openxmlformats.org/officeDocument/2006/relationships" r:embed="rId3">
            <a:extLs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ightbulb"/>
        </a:ext>
      </dgm:extLst>
    </dgm:pt>
    <dgm:pt modelId="{3AB865E5-48F0-40FA-BA3C-48E6CD61F90F}" type="pres">
      <dgm:prSet presAssocID="{A063BB6D-E240-4E51-B148-3C569FC59395}" presName="spaceRect" presStyleCnt="0"/>
      <dgm:spPr/>
    </dgm:pt>
    <dgm:pt modelId="{CD952EC7-2BF6-4F4F-8F85-521907701D3D}" type="pres">
      <dgm:prSet presAssocID="{A063BB6D-E240-4E51-B148-3C569FC59395}" presName="textRect" presStyleLbl="revTx" presStyleIdx="1" presStyleCnt="4">
        <dgm:presLayoutVars>
          <dgm:chMax val="1"/>
          <dgm:chPref val="1"/>
        </dgm:presLayoutVars>
      </dgm:prSet>
      <dgm:spPr/>
    </dgm:pt>
    <dgm:pt modelId="{75268E33-8D07-421F-A9F3-68C6AB05D888}" type="pres">
      <dgm:prSet presAssocID="{108248B3-BEBE-4830-8C17-56FBF14D60E8}" presName="sibTrans" presStyleCnt="0"/>
      <dgm:spPr/>
    </dgm:pt>
    <dgm:pt modelId="{0EA0BB0B-DB19-470A-994F-882ADD072E84}" type="pres">
      <dgm:prSet presAssocID="{8B81B8D7-F6FD-4F7C-A54F-7CC13E4C8D0B}" presName="compNode" presStyleCnt="0"/>
      <dgm:spPr/>
    </dgm:pt>
    <dgm:pt modelId="{548D2AEB-01C6-4689-9FC9-F6455F6F1A8A}" type="pres">
      <dgm:prSet presAssocID="{8B81B8D7-F6FD-4F7C-A54F-7CC13E4C8D0B}" presName="iconRect" presStyleLbl="node1" presStyleIdx="2" presStyleCnt="4" custScaleX="128018" custScaleY="121556"/>
      <dgm:spPr>
        <a:blipFill>
          <a:blip xmlns:r="http://schemas.openxmlformats.org/officeDocument/2006/relationships" r:embed="rId5">
            <a:extLs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auge"/>
        </a:ext>
      </dgm:extLst>
    </dgm:pt>
    <dgm:pt modelId="{1A44C4B8-E852-4820-A89F-FD2B810B4D39}" type="pres">
      <dgm:prSet presAssocID="{8B81B8D7-F6FD-4F7C-A54F-7CC13E4C8D0B}" presName="spaceRect" presStyleCnt="0"/>
      <dgm:spPr/>
    </dgm:pt>
    <dgm:pt modelId="{BA43A6FF-7318-44C8-A7EA-43F7F2200D31}" type="pres">
      <dgm:prSet presAssocID="{8B81B8D7-F6FD-4F7C-A54F-7CC13E4C8D0B}" presName="textRect" presStyleLbl="revTx" presStyleIdx="2" presStyleCnt="4">
        <dgm:presLayoutVars>
          <dgm:chMax val="1"/>
          <dgm:chPref val="1"/>
        </dgm:presLayoutVars>
      </dgm:prSet>
      <dgm:spPr/>
    </dgm:pt>
    <dgm:pt modelId="{CE0FE403-201A-489E-8EE4-80F916CD01A4}" type="pres">
      <dgm:prSet presAssocID="{E0A0D084-C923-4C3D-9B0D-D47D85208AC9}" presName="sibTrans" presStyleCnt="0"/>
      <dgm:spPr/>
    </dgm:pt>
    <dgm:pt modelId="{265E95E3-8633-4CF4-A393-49B4C2828C3D}" type="pres">
      <dgm:prSet presAssocID="{13A37ED1-0547-43C4-BAE3-C40838CA9F09}" presName="compNode" presStyleCnt="0"/>
      <dgm:spPr/>
    </dgm:pt>
    <dgm:pt modelId="{2DF894E0-1B58-4E82-AD6C-0FDB570AE41B}" type="pres">
      <dgm:prSet presAssocID="{13A37ED1-0547-43C4-BAE3-C40838CA9F09}" presName="iconRect" presStyleLbl="node1" presStyleIdx="3" presStyleCnt="4" custScaleX="138769" custScaleY="112860"/>
      <dgm:spPr>
        <a:blipFill>
          <a:blip xmlns:r="http://schemas.openxmlformats.org/officeDocument/2006/relationships" r:embed="rId7">
            <a:extLs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onnections"/>
        </a:ext>
      </dgm:extLst>
    </dgm:pt>
    <dgm:pt modelId="{108BB7CB-DC39-4E4F-8C74-EA92CC91036A}" type="pres">
      <dgm:prSet presAssocID="{13A37ED1-0547-43C4-BAE3-C40838CA9F09}" presName="spaceRect" presStyleCnt="0"/>
      <dgm:spPr/>
    </dgm:pt>
    <dgm:pt modelId="{71A26439-95B9-4BA4-A586-D9549254D01E}" type="pres">
      <dgm:prSet presAssocID="{13A37ED1-0547-43C4-BAE3-C40838CA9F09}" presName="textRect" presStyleLbl="revTx" presStyleIdx="3" presStyleCnt="4">
        <dgm:presLayoutVars>
          <dgm:chMax val="1"/>
          <dgm:chPref val="1"/>
        </dgm:presLayoutVars>
      </dgm:prSet>
      <dgm:spPr/>
    </dgm:pt>
  </dgm:ptLst>
  <dgm:cxnLst>
    <dgm:cxn modelId="{788AD530-B54C-46B2-A1A4-2DF6087C07D1}" type="presOf" srcId="{34011151-D38D-44A5-9700-766D7058EB7A}" destId="{2FF5606A-9159-46D9-95B8-BE5BD43C7B03}" srcOrd="0" destOrd="0" presId="urn:microsoft.com/office/officeart/2018/2/layout/IconLabelList"/>
    <dgm:cxn modelId="{D828435E-CB00-4D5D-8511-2575F47F60A6}" srcId="{34011151-D38D-44A5-9700-766D7058EB7A}" destId="{8B81B8D7-F6FD-4F7C-A54F-7CC13E4C8D0B}" srcOrd="2" destOrd="0" parTransId="{1E4C0046-6CAF-45D5-A4CA-929AC4DC7372}" sibTransId="{E0A0D084-C923-4C3D-9B0D-D47D85208AC9}"/>
    <dgm:cxn modelId="{3E676266-F9AF-4BC8-9ECC-5E85AD7F1B4D}" srcId="{34011151-D38D-44A5-9700-766D7058EB7A}" destId="{7D48C1DD-F2AD-4024-97B8-3A20769F81B2}" srcOrd="0" destOrd="0" parTransId="{06F1A8FA-D5B7-4C25-AE94-15A3F7B32C01}" sibTransId="{0BFDEBEF-4044-45E1-AC14-32D915604F11}"/>
    <dgm:cxn modelId="{DCAC039D-D22C-4B16-A299-C5382D644608}" srcId="{34011151-D38D-44A5-9700-766D7058EB7A}" destId="{A063BB6D-E240-4E51-B148-3C569FC59395}" srcOrd="1" destOrd="0" parTransId="{6E681E31-EF8A-4674-B304-BEED2D068930}" sibTransId="{108248B3-BEBE-4830-8C17-56FBF14D60E8}"/>
    <dgm:cxn modelId="{54B0659E-7D59-4466-9187-98124051C69A}" type="presOf" srcId="{13A37ED1-0547-43C4-BAE3-C40838CA9F09}" destId="{71A26439-95B9-4BA4-A586-D9549254D01E}" srcOrd="0" destOrd="0" presId="urn:microsoft.com/office/officeart/2018/2/layout/IconLabelList"/>
    <dgm:cxn modelId="{DAF735BA-DEFA-4612-BB83-21824531C652}" srcId="{34011151-D38D-44A5-9700-766D7058EB7A}" destId="{13A37ED1-0547-43C4-BAE3-C40838CA9F09}" srcOrd="3" destOrd="0" parTransId="{73312384-2E7F-4314-BFB3-612E69919FEC}" sibTransId="{952B4C2A-FC6C-411B-96A0-A6E6A3E11371}"/>
    <dgm:cxn modelId="{073BDED5-0E2E-4F8F-AFA3-D2A9A0A001E1}" type="presOf" srcId="{A063BB6D-E240-4E51-B148-3C569FC59395}" destId="{CD952EC7-2BF6-4F4F-8F85-521907701D3D}" srcOrd="0" destOrd="0" presId="urn:microsoft.com/office/officeart/2018/2/layout/IconLabelList"/>
    <dgm:cxn modelId="{18FF1FD7-C97C-4D72-AC43-CCA54ECE8174}" type="presOf" srcId="{8B81B8D7-F6FD-4F7C-A54F-7CC13E4C8D0B}" destId="{BA43A6FF-7318-44C8-A7EA-43F7F2200D31}" srcOrd="0" destOrd="0" presId="urn:microsoft.com/office/officeart/2018/2/layout/IconLabelList"/>
    <dgm:cxn modelId="{8E51B6F8-3955-4BF0-BDD7-444402B026C6}" type="presOf" srcId="{7D48C1DD-F2AD-4024-97B8-3A20769F81B2}" destId="{357D4B22-BB34-4CD6-8CF5-E1D91A865FAB}" srcOrd="0" destOrd="0" presId="urn:microsoft.com/office/officeart/2018/2/layout/IconLabelList"/>
    <dgm:cxn modelId="{91044E01-40FF-4240-BD3D-DB95DA494996}" type="presParOf" srcId="{2FF5606A-9159-46D9-95B8-BE5BD43C7B03}" destId="{DBFEC708-88E3-4116-8C3E-CA18D4C08F75}" srcOrd="0" destOrd="0" presId="urn:microsoft.com/office/officeart/2018/2/layout/IconLabelList"/>
    <dgm:cxn modelId="{9DC3F068-018F-475C-81A6-09D00757C08F}" type="presParOf" srcId="{DBFEC708-88E3-4116-8C3E-CA18D4C08F75}" destId="{73879914-BF82-4664-8D5B-D52F46C31507}" srcOrd="0" destOrd="0" presId="urn:microsoft.com/office/officeart/2018/2/layout/IconLabelList"/>
    <dgm:cxn modelId="{7DFF257C-FA3C-4659-8E54-3ED798C9316E}" type="presParOf" srcId="{DBFEC708-88E3-4116-8C3E-CA18D4C08F75}" destId="{E6D681AD-EA6E-44C3-8695-304AD89CBA76}" srcOrd="1" destOrd="0" presId="urn:microsoft.com/office/officeart/2018/2/layout/IconLabelList"/>
    <dgm:cxn modelId="{DFE85A8C-2232-470E-9C73-A5C61D700739}" type="presParOf" srcId="{DBFEC708-88E3-4116-8C3E-CA18D4C08F75}" destId="{357D4B22-BB34-4CD6-8CF5-E1D91A865FAB}" srcOrd="2" destOrd="0" presId="urn:microsoft.com/office/officeart/2018/2/layout/IconLabelList"/>
    <dgm:cxn modelId="{E95CA40A-9777-41DA-AF08-2CD8EBA0E120}" type="presParOf" srcId="{2FF5606A-9159-46D9-95B8-BE5BD43C7B03}" destId="{6B3D432C-1207-4B14-852E-A10DC3CDC87C}" srcOrd="1" destOrd="0" presId="urn:microsoft.com/office/officeart/2018/2/layout/IconLabelList"/>
    <dgm:cxn modelId="{DEAD11FB-C51D-4F47-A50B-8AD2205B44BF}" type="presParOf" srcId="{2FF5606A-9159-46D9-95B8-BE5BD43C7B03}" destId="{A7E1ABB7-4355-47F5-B23C-00582F75934B}" srcOrd="2" destOrd="0" presId="urn:microsoft.com/office/officeart/2018/2/layout/IconLabelList"/>
    <dgm:cxn modelId="{C655F8C6-835B-40B6-8805-8C542A3BBBDF}" type="presParOf" srcId="{A7E1ABB7-4355-47F5-B23C-00582F75934B}" destId="{9C14FAC6-BE69-42E3-90B6-945A6C8E3284}" srcOrd="0" destOrd="0" presId="urn:microsoft.com/office/officeart/2018/2/layout/IconLabelList"/>
    <dgm:cxn modelId="{DF440D03-14B7-4862-B9ED-4B569B12414D}" type="presParOf" srcId="{A7E1ABB7-4355-47F5-B23C-00582F75934B}" destId="{3AB865E5-48F0-40FA-BA3C-48E6CD61F90F}" srcOrd="1" destOrd="0" presId="urn:microsoft.com/office/officeart/2018/2/layout/IconLabelList"/>
    <dgm:cxn modelId="{454B0A77-2128-4B6B-95D6-A16A6DF21966}" type="presParOf" srcId="{A7E1ABB7-4355-47F5-B23C-00582F75934B}" destId="{CD952EC7-2BF6-4F4F-8F85-521907701D3D}" srcOrd="2" destOrd="0" presId="urn:microsoft.com/office/officeart/2018/2/layout/IconLabelList"/>
    <dgm:cxn modelId="{E3FD4CAE-3DFA-42B4-985A-87407EA8588E}" type="presParOf" srcId="{2FF5606A-9159-46D9-95B8-BE5BD43C7B03}" destId="{75268E33-8D07-421F-A9F3-68C6AB05D888}" srcOrd="3" destOrd="0" presId="urn:microsoft.com/office/officeart/2018/2/layout/IconLabelList"/>
    <dgm:cxn modelId="{6FD67B57-579E-4AD1-A5D6-A7DDA66C3FB9}" type="presParOf" srcId="{2FF5606A-9159-46D9-95B8-BE5BD43C7B03}" destId="{0EA0BB0B-DB19-470A-994F-882ADD072E84}" srcOrd="4" destOrd="0" presId="urn:microsoft.com/office/officeart/2018/2/layout/IconLabelList"/>
    <dgm:cxn modelId="{359B9C9C-6DAC-4A92-A8C4-91E1F82CC4CC}" type="presParOf" srcId="{0EA0BB0B-DB19-470A-994F-882ADD072E84}" destId="{548D2AEB-01C6-4689-9FC9-F6455F6F1A8A}" srcOrd="0" destOrd="0" presId="urn:microsoft.com/office/officeart/2018/2/layout/IconLabelList"/>
    <dgm:cxn modelId="{0B4CDC3A-95A1-4306-964B-D0950A0CBA2A}" type="presParOf" srcId="{0EA0BB0B-DB19-470A-994F-882ADD072E84}" destId="{1A44C4B8-E852-4820-A89F-FD2B810B4D39}" srcOrd="1" destOrd="0" presId="urn:microsoft.com/office/officeart/2018/2/layout/IconLabelList"/>
    <dgm:cxn modelId="{AFE1FFFD-DC86-4AFC-A68D-B01FF5BD3F5B}" type="presParOf" srcId="{0EA0BB0B-DB19-470A-994F-882ADD072E84}" destId="{BA43A6FF-7318-44C8-A7EA-43F7F2200D31}" srcOrd="2" destOrd="0" presId="urn:microsoft.com/office/officeart/2018/2/layout/IconLabelList"/>
    <dgm:cxn modelId="{B64EBD1E-8471-4111-B0AD-1FC3A811ADA3}" type="presParOf" srcId="{2FF5606A-9159-46D9-95B8-BE5BD43C7B03}" destId="{CE0FE403-201A-489E-8EE4-80F916CD01A4}" srcOrd="5" destOrd="0" presId="urn:microsoft.com/office/officeart/2018/2/layout/IconLabelList"/>
    <dgm:cxn modelId="{9B5B1021-39B2-4FB6-A1C7-BE06F8EF4BF0}" type="presParOf" srcId="{2FF5606A-9159-46D9-95B8-BE5BD43C7B03}" destId="{265E95E3-8633-4CF4-A393-49B4C2828C3D}" srcOrd="6" destOrd="0" presId="urn:microsoft.com/office/officeart/2018/2/layout/IconLabelList"/>
    <dgm:cxn modelId="{61D6A09F-B2E6-470F-A140-BC9A7B17CF9C}" type="presParOf" srcId="{265E95E3-8633-4CF4-A393-49B4C2828C3D}" destId="{2DF894E0-1B58-4E82-AD6C-0FDB570AE41B}" srcOrd="0" destOrd="0" presId="urn:microsoft.com/office/officeart/2018/2/layout/IconLabelList"/>
    <dgm:cxn modelId="{72286690-F76C-4583-875E-9140C079AFCD}" type="presParOf" srcId="{265E95E3-8633-4CF4-A393-49B4C2828C3D}" destId="{108BB7CB-DC39-4E4F-8C74-EA92CC91036A}" srcOrd="1" destOrd="0" presId="urn:microsoft.com/office/officeart/2018/2/layout/IconLabelList"/>
    <dgm:cxn modelId="{CED4ABAF-9237-467A-A3F7-E198829CB441}" type="presParOf" srcId="{265E95E3-8633-4CF4-A393-49B4C2828C3D}" destId="{71A26439-95B9-4BA4-A586-D9549254D01E}"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879914-BF82-4664-8D5B-D52F46C31507}">
      <dsp:nvSpPr>
        <dsp:cNvPr id="0" name=""/>
        <dsp:cNvSpPr/>
      </dsp:nvSpPr>
      <dsp:spPr>
        <a:xfrm>
          <a:off x="796604" y="991283"/>
          <a:ext cx="1694246" cy="123703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57D4B22-BB34-4CD6-8CF5-E1D91A865FAB}">
      <dsp:nvSpPr>
        <dsp:cNvPr id="0" name=""/>
        <dsp:cNvSpPr/>
      </dsp:nvSpPr>
      <dsp:spPr>
        <a:xfrm>
          <a:off x="293915" y="2706321"/>
          <a:ext cx="2699625" cy="20251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44600" rtl="0">
            <a:lnSpc>
              <a:spcPct val="100000"/>
            </a:lnSpc>
            <a:spcBef>
              <a:spcPct val="0"/>
            </a:spcBef>
            <a:spcAft>
              <a:spcPct val="35000"/>
            </a:spcAft>
            <a:buNone/>
          </a:pPr>
          <a:r>
            <a:rPr lang="en-US" sz="2800" b="1" kern="1200">
              <a:latin typeface="Calibri"/>
              <a:cs typeface="Calibri"/>
            </a:rPr>
            <a:t>Develop ZNE Residential Communities</a:t>
          </a:r>
          <a:r>
            <a:rPr lang="en-US" sz="1600" kern="1200">
              <a:latin typeface="Calibri"/>
              <a:cs typeface="Calibri"/>
            </a:rPr>
            <a:t> </a:t>
          </a:r>
        </a:p>
        <a:p>
          <a:pPr marL="0" lvl="0" indent="0" algn="ctr" defTabSz="1244600">
            <a:lnSpc>
              <a:spcPct val="100000"/>
            </a:lnSpc>
            <a:spcBef>
              <a:spcPct val="0"/>
            </a:spcBef>
            <a:spcAft>
              <a:spcPct val="35000"/>
            </a:spcAft>
            <a:buNone/>
          </a:pPr>
          <a:r>
            <a:rPr lang="en-US" sz="1800" b="1" kern="1200">
              <a:latin typeface="Calibri"/>
              <a:cs typeface="Calibri"/>
            </a:rPr>
            <a:t>Renewable Microgrids &amp; Innovative Energy Storage </a:t>
          </a:r>
        </a:p>
      </dsp:txBody>
      <dsp:txXfrm>
        <a:off x="293915" y="2706321"/>
        <a:ext cx="2699625" cy="2025131"/>
      </dsp:txXfrm>
    </dsp:sp>
    <dsp:sp modelId="{9C14FAC6-BE69-42E3-90B6-945A6C8E3284}">
      <dsp:nvSpPr>
        <dsp:cNvPr id="0" name=""/>
        <dsp:cNvSpPr/>
      </dsp:nvSpPr>
      <dsp:spPr>
        <a:xfrm>
          <a:off x="3841729" y="1009097"/>
          <a:ext cx="1581223" cy="1165776"/>
        </a:xfrm>
        <a:prstGeom prst="rect">
          <a:avLst/>
        </a:prstGeom>
        <a:blipFill>
          <a:blip xmlns:r="http://schemas.openxmlformats.org/officeDocument/2006/relationships" r:embed="rId3">
            <a:extLs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D952EC7-2BF6-4F4F-8F85-521907701D3D}">
      <dsp:nvSpPr>
        <dsp:cNvPr id="0" name=""/>
        <dsp:cNvSpPr/>
      </dsp:nvSpPr>
      <dsp:spPr>
        <a:xfrm>
          <a:off x="3418415" y="2688507"/>
          <a:ext cx="2427852" cy="20251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44600" rtl="0">
            <a:lnSpc>
              <a:spcPct val="100000"/>
            </a:lnSpc>
            <a:spcBef>
              <a:spcPct val="0"/>
            </a:spcBef>
            <a:spcAft>
              <a:spcPct val="35000"/>
            </a:spcAft>
            <a:buNone/>
          </a:pPr>
          <a:r>
            <a:rPr lang="en-US" sz="2800" b="1" kern="1200" dirty="0">
              <a:latin typeface="Calibri"/>
              <a:cs typeface="Calibri"/>
            </a:rPr>
            <a:t>Improve Community Resilience</a:t>
          </a:r>
          <a:r>
            <a:rPr lang="en-US" sz="1800" b="1" kern="1200" dirty="0">
              <a:latin typeface="Calibri"/>
              <a:cs typeface="Calibri"/>
            </a:rPr>
            <a:t> </a:t>
          </a:r>
        </a:p>
        <a:p>
          <a:pPr marL="0" lvl="0" indent="0" algn="ctr" defTabSz="1244600" rtl="0">
            <a:lnSpc>
              <a:spcPct val="100000"/>
            </a:lnSpc>
            <a:spcBef>
              <a:spcPct val="0"/>
            </a:spcBef>
            <a:spcAft>
              <a:spcPct val="35000"/>
            </a:spcAft>
            <a:buNone/>
          </a:pPr>
          <a:r>
            <a:rPr lang="en-US" sz="1800" b="1" i="0" kern="1200" dirty="0">
              <a:latin typeface="Calibri"/>
              <a:cs typeface="Calibri"/>
            </a:rPr>
            <a:t>School-Based Microgrids &amp; Resilience Centers</a:t>
          </a:r>
        </a:p>
      </dsp:txBody>
      <dsp:txXfrm>
        <a:off x="3418415" y="2688507"/>
        <a:ext cx="2427852" cy="2025131"/>
      </dsp:txXfrm>
    </dsp:sp>
    <dsp:sp modelId="{548D2AEB-01C6-4689-9FC9-F6455F6F1A8A}">
      <dsp:nvSpPr>
        <dsp:cNvPr id="0" name=""/>
        <dsp:cNvSpPr/>
      </dsp:nvSpPr>
      <dsp:spPr>
        <a:xfrm>
          <a:off x="6785747" y="968531"/>
          <a:ext cx="1398639" cy="1328040"/>
        </a:xfrm>
        <a:prstGeom prst="rect">
          <a:avLst/>
        </a:prstGeom>
        <a:blipFill>
          <a:blip xmlns:r="http://schemas.openxmlformats.org/officeDocument/2006/relationships" r:embed="rId5">
            <a:extLs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A43A6FF-7318-44C8-A7EA-43F7F2200D31}">
      <dsp:nvSpPr>
        <dsp:cNvPr id="0" name=""/>
        <dsp:cNvSpPr/>
      </dsp:nvSpPr>
      <dsp:spPr>
        <a:xfrm>
          <a:off x="6271141" y="2729073"/>
          <a:ext cx="2427852" cy="20251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44600" rtl="0">
            <a:lnSpc>
              <a:spcPct val="100000"/>
            </a:lnSpc>
            <a:spcBef>
              <a:spcPct val="0"/>
            </a:spcBef>
            <a:spcAft>
              <a:spcPct val="35000"/>
            </a:spcAft>
            <a:buNone/>
          </a:pPr>
          <a:r>
            <a:rPr lang="en-US" sz="2800" b="1" kern="1200" dirty="0">
              <a:latin typeface="Calibri"/>
              <a:cs typeface="Calibri"/>
            </a:rPr>
            <a:t>Optimize DER Value</a:t>
          </a:r>
          <a:r>
            <a:rPr lang="en-US" sz="2000" kern="1200" dirty="0">
              <a:latin typeface="Calibri"/>
              <a:cs typeface="Calibri"/>
            </a:rPr>
            <a:t> </a:t>
          </a:r>
        </a:p>
        <a:p>
          <a:pPr marL="0" lvl="0" indent="0" algn="ctr" defTabSz="1244600">
            <a:lnSpc>
              <a:spcPct val="100000"/>
            </a:lnSpc>
            <a:spcBef>
              <a:spcPct val="0"/>
            </a:spcBef>
            <a:spcAft>
              <a:spcPct val="35000"/>
            </a:spcAft>
            <a:buNone/>
          </a:pPr>
          <a:r>
            <a:rPr lang="en-US" sz="1800" b="1" kern="1200" dirty="0">
              <a:latin typeface="Calibri"/>
              <a:cs typeface="Calibri"/>
            </a:rPr>
            <a:t>Virtual Power Plant (VPP) &amp; Green District Energy Storage Program</a:t>
          </a:r>
        </a:p>
      </dsp:txBody>
      <dsp:txXfrm>
        <a:off x="6271141" y="2729073"/>
        <a:ext cx="2427852" cy="2025131"/>
      </dsp:txXfrm>
    </dsp:sp>
    <dsp:sp modelId="{2DF894E0-1B58-4E82-AD6C-0FDB570AE41B}">
      <dsp:nvSpPr>
        <dsp:cNvPr id="0" name=""/>
        <dsp:cNvSpPr/>
      </dsp:nvSpPr>
      <dsp:spPr>
        <a:xfrm>
          <a:off x="9579744" y="992283"/>
          <a:ext cx="1516097" cy="1233033"/>
        </a:xfrm>
        <a:prstGeom prst="rect">
          <a:avLst/>
        </a:prstGeom>
        <a:blipFill>
          <a:blip xmlns:r="http://schemas.openxmlformats.org/officeDocument/2006/relationships" r:embed="rId7">
            <a:extLs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1A26439-95B9-4BA4-A586-D9549254D01E}">
      <dsp:nvSpPr>
        <dsp:cNvPr id="0" name=""/>
        <dsp:cNvSpPr/>
      </dsp:nvSpPr>
      <dsp:spPr>
        <a:xfrm>
          <a:off x="9123867" y="2705321"/>
          <a:ext cx="2427852" cy="20251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44600">
            <a:lnSpc>
              <a:spcPct val="100000"/>
            </a:lnSpc>
            <a:spcBef>
              <a:spcPct val="0"/>
            </a:spcBef>
            <a:spcAft>
              <a:spcPct val="35000"/>
            </a:spcAft>
            <a:buNone/>
          </a:pPr>
          <a:r>
            <a:rPr lang="en-US" sz="2800" b="1" kern="1200">
              <a:latin typeface="Calibri"/>
              <a:cs typeface="Calibri"/>
            </a:rPr>
            <a:t>Scale AEC Solutions</a:t>
          </a:r>
        </a:p>
        <a:p>
          <a:pPr marL="0" lvl="0" indent="0" algn="ctr" defTabSz="1244600">
            <a:lnSpc>
              <a:spcPct val="100000"/>
            </a:lnSpc>
            <a:spcBef>
              <a:spcPct val="0"/>
            </a:spcBef>
            <a:spcAft>
              <a:spcPct val="35000"/>
            </a:spcAft>
            <a:buNone/>
          </a:pPr>
          <a:r>
            <a:rPr lang="en-US" sz="1800" b="1" kern="1200">
              <a:latin typeface="Calibri"/>
              <a:cs typeface="Calibri"/>
            </a:rPr>
            <a:t>Case Studies &amp; Tools to Scale Statewide </a:t>
          </a:r>
        </a:p>
      </dsp:txBody>
      <dsp:txXfrm>
        <a:off x="9123867" y="2705321"/>
        <a:ext cx="2427852" cy="2025131"/>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610870" cy="223194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798504" y="0"/>
            <a:ext cx="610870" cy="2231942"/>
          </a:xfrm>
          <a:prstGeom prst="rect">
            <a:avLst/>
          </a:prstGeom>
        </p:spPr>
        <p:txBody>
          <a:bodyPr vert="horz" lIns="91440" tIns="45720" rIns="91440" bIns="45720" rtlCol="0"/>
          <a:lstStyle>
            <a:lvl1pPr algn="r">
              <a:defRPr sz="1200"/>
            </a:lvl1pPr>
          </a:lstStyle>
          <a:p>
            <a:fld id="{389ED1C8-A799-4C7F-A8D1-22A6D8D5094F}" type="datetimeFigureOut">
              <a:rPr lang="en-US"/>
              <a:t>6/30/20</a:t>
            </a:fld>
            <a:endParaRPr lang="en-US"/>
          </a:p>
        </p:txBody>
      </p:sp>
      <p:sp>
        <p:nvSpPr>
          <p:cNvPr id="4" name="Slide Image Placeholder 3"/>
          <p:cNvSpPr>
            <a:spLocks noGrp="1" noRot="1" noChangeAspect="1"/>
          </p:cNvSpPr>
          <p:nvPr>
            <p:ph type="sldImg" idx="2"/>
          </p:nvPr>
        </p:nvSpPr>
        <p:spPr>
          <a:xfrm>
            <a:off x="-12639675" y="5561013"/>
            <a:ext cx="26689050" cy="150129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140970" y="21408081"/>
            <a:ext cx="1127760" cy="17515703"/>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42252390"/>
            <a:ext cx="610870" cy="223193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798504" y="42252390"/>
            <a:ext cx="610870" cy="2231937"/>
          </a:xfrm>
          <a:prstGeom prst="rect">
            <a:avLst/>
          </a:prstGeom>
        </p:spPr>
        <p:txBody>
          <a:bodyPr vert="horz" lIns="91440" tIns="45720" rIns="91440" bIns="45720" rtlCol="0" anchor="b"/>
          <a:lstStyle>
            <a:lvl1pPr algn="r">
              <a:defRPr sz="1200"/>
            </a:lvl1pPr>
          </a:lstStyle>
          <a:p>
            <a:fld id="{9911E99F-3EC6-45B4-B02B-4D59C5854CE5}" type="slidenum">
              <a:rPr lang="en-US"/>
              <a:t>‹#›</a:t>
            </a:fld>
            <a:endParaRPr lang="en-US"/>
          </a:p>
        </p:txBody>
      </p:sp>
    </p:spTree>
    <p:extLst>
      <p:ext uri="{BB962C8B-B14F-4D97-AF65-F5344CB8AC3E}">
        <p14:creationId xmlns:p14="http://schemas.microsoft.com/office/powerpoint/2010/main" val="9564231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sng">
                <a:cs typeface="Calibri"/>
              </a:rPr>
              <a:t>ES</a:t>
            </a:r>
            <a:endParaRPr lang="en-US" u="sng"/>
          </a:p>
          <a:p>
            <a:r>
              <a:rPr lang="en-US" u="sng"/>
              <a:t>TASK 2: Microgrids for ZNE Residential Developments:</a:t>
            </a:r>
            <a:r>
              <a:rPr lang="en-US" b="1"/>
              <a:t> </a:t>
            </a:r>
            <a:r>
              <a:rPr lang="en-US"/>
              <a:t>Energy Solutions will manage the subcontractors and project partners for this task, working closely with the City of Lancaster, LCE, Blue Strike Environmental, </a:t>
            </a:r>
            <a:r>
              <a:rPr lang="en-US" err="1"/>
              <a:t>Gridscape</a:t>
            </a:r>
            <a:r>
              <a:rPr lang="en-US"/>
              <a:t> Solutions, and Olivine to build, commission, operate, and evaluate two distinct community microgrids. As Task Manager, Energy Solutions will support the City through the interconnection process and coordinate among the team members project partners to prepare the public housing developments to operate as ZNE microgrids.</a:t>
            </a:r>
          </a:p>
          <a:p>
            <a:endParaRPr lang="en-US">
              <a:cs typeface="Calibri"/>
            </a:endParaRPr>
          </a:p>
          <a:p>
            <a:pPr marL="0" indent="0">
              <a:buNone/>
            </a:pPr>
            <a:r>
              <a:rPr lang="en-US" b="1">
                <a:ea typeface="+mn-lt"/>
                <a:cs typeface="+mn-lt"/>
              </a:rPr>
              <a:t>Goal: </a:t>
            </a:r>
            <a:r>
              <a:rPr lang="en-US">
                <a:ea typeface="+mn-lt"/>
                <a:cs typeface="+mn-lt"/>
              </a:rPr>
              <a:t>Leverage the design work done in Phase I to build two, distinct community microgrids in public housing developments that demonstrate highly scalable examples of residential microgrids</a:t>
            </a:r>
          </a:p>
          <a:p>
            <a:pPr marL="0" indent="0">
              <a:buNone/>
            </a:pPr>
            <a:endParaRPr lang="en-US">
              <a:ea typeface="+mn-lt"/>
              <a:cs typeface="+mn-lt"/>
            </a:endParaRPr>
          </a:p>
          <a:p>
            <a:pPr marL="0" indent="0">
              <a:buNone/>
            </a:pPr>
            <a:r>
              <a:rPr lang="en-US" b="1"/>
              <a:t>Objectives:</a:t>
            </a:r>
            <a:endParaRPr lang="en-US" b="1">
              <a:cs typeface="Calibri"/>
            </a:endParaRPr>
          </a:p>
          <a:p>
            <a:pPr fontAlgn="base"/>
            <a:r>
              <a:rPr lang="en-US"/>
              <a:t>Leverage the design work done in Phase I to demonstrate an all-electric, </a:t>
            </a:r>
            <a:r>
              <a:rPr lang="en-US" i="1"/>
              <a:t>very low </a:t>
            </a:r>
            <a:r>
              <a:rPr lang="en-US"/>
              <a:t>emissions community that is a good grid citizen, has increased resiliency, and is cost competitive with traditional mixed fuel developments. </a:t>
            </a:r>
          </a:p>
          <a:p>
            <a:pPr lvl="0" fontAlgn="base"/>
            <a:r>
              <a:rPr lang="en-US"/>
              <a:t>Integrate 4-hr. flywheel energy storage into the design and operation.</a:t>
            </a:r>
            <a:endParaRPr lang="en-US">
              <a:cs typeface="Calibri"/>
            </a:endParaRPr>
          </a:p>
          <a:p>
            <a:pPr fontAlgn="base"/>
            <a:r>
              <a:rPr lang="en-US"/>
              <a:t>Create a microgrid toolkit for CCAs and local governments that addresses soft cost barriers, design challenges, the interconnection process, contracts, and electric rates/billing for residential microgrid developments. </a:t>
            </a:r>
            <a:endParaRPr lang="en-US">
              <a:cs typeface="Calibri"/>
            </a:endParaRPr>
          </a:p>
          <a:p>
            <a:pPr marL="0" indent="0">
              <a:buNone/>
            </a:pPr>
            <a:endParaRPr lang="en-US">
              <a:ea typeface="+mn-lt"/>
              <a:cs typeface="+mn-lt"/>
            </a:endParaRPr>
          </a:p>
          <a:p>
            <a:pPr marL="0" indent="0">
              <a:buNone/>
            </a:pPr>
            <a:endParaRPr lang="en-US">
              <a:ea typeface="+mn-lt"/>
              <a:cs typeface="+mn-lt"/>
            </a:endParaRPr>
          </a:p>
          <a:p>
            <a:endParaRPr lang="en-US">
              <a:cs typeface="Calibri"/>
            </a:endParaRPr>
          </a:p>
        </p:txBody>
      </p:sp>
      <p:sp>
        <p:nvSpPr>
          <p:cNvPr id="4" name="Slide Number Placeholder 3"/>
          <p:cNvSpPr>
            <a:spLocks noGrp="1"/>
          </p:cNvSpPr>
          <p:nvPr>
            <p:ph type="sldNum" sz="quarter" idx="5"/>
          </p:nvPr>
        </p:nvSpPr>
        <p:spPr/>
        <p:txBody>
          <a:bodyPr/>
          <a:lstStyle/>
          <a:p>
            <a:fld id="{9911E99F-3EC6-45B4-B02B-4D59C5854CE5}" type="slidenum">
              <a:rPr lang="en-US"/>
              <a:t>5</a:t>
            </a:fld>
            <a:endParaRPr lang="en-US"/>
          </a:p>
        </p:txBody>
      </p:sp>
    </p:spTree>
    <p:extLst>
      <p:ext uri="{BB962C8B-B14F-4D97-AF65-F5344CB8AC3E}">
        <p14:creationId xmlns:p14="http://schemas.microsoft.com/office/powerpoint/2010/main" val="3388906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6/30/20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36477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6/30/20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317198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6/30/20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5077736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6/30/20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5323015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6/30/20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6758708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6/30/20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9094070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6/30/20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4581546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6/30/20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6810853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6/30/20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5386013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6/30/20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9411117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6/30/20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32859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6/30/20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351441273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png"/><Relationship Id="rId10" Type="http://schemas.openxmlformats.org/officeDocument/2006/relationships/image" Target="../media/image9.gif"/><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descr="A close up of a map&#10;&#10;Description generated with high confidence">
            <a:extLst>
              <a:ext uri="{FF2B5EF4-FFF2-40B4-BE49-F238E27FC236}">
                <a16:creationId xmlns:a16="http://schemas.microsoft.com/office/drawing/2014/main" id="{66400897-D1DA-4C2A-BE87-15441577FCA8}"/>
              </a:ext>
            </a:extLst>
          </p:cNvPr>
          <p:cNvPicPr>
            <a:picLocks noChangeAspect="1"/>
          </p:cNvPicPr>
          <p:nvPr/>
        </p:nvPicPr>
        <p:blipFill>
          <a:blip r:embed="rId2"/>
          <a:stretch>
            <a:fillRect/>
          </a:stretch>
        </p:blipFill>
        <p:spPr>
          <a:xfrm>
            <a:off x="845820" y="1698194"/>
            <a:ext cx="10435590" cy="4177251"/>
          </a:xfrm>
          <a:prstGeom prst="rect">
            <a:avLst/>
          </a:prstGeom>
        </p:spPr>
      </p:pic>
      <p:sp>
        <p:nvSpPr>
          <p:cNvPr id="2" name="Title 1"/>
          <p:cNvSpPr>
            <a:spLocks noGrp="1"/>
          </p:cNvSpPr>
          <p:nvPr>
            <p:ph type="ctrTitle"/>
          </p:nvPr>
        </p:nvSpPr>
        <p:spPr>
          <a:xfrm>
            <a:off x="326924" y="-4788"/>
            <a:ext cx="11473382" cy="802987"/>
          </a:xfrm>
        </p:spPr>
        <p:txBody>
          <a:bodyPr>
            <a:noAutofit/>
          </a:bodyPr>
          <a:lstStyle/>
          <a:p>
            <a:r>
              <a:rPr lang="en-US" sz="3600" b="1" dirty="0">
                <a:latin typeface="Calibri"/>
                <a:cs typeface="Calibri Light"/>
              </a:rPr>
              <a:t>Lancaster Advanced Energy Community Microgrids</a:t>
            </a:r>
          </a:p>
        </p:txBody>
      </p:sp>
      <p:sp>
        <p:nvSpPr>
          <p:cNvPr id="3" name="Subtitle 2"/>
          <p:cNvSpPr>
            <a:spLocks noGrp="1"/>
          </p:cNvSpPr>
          <p:nvPr>
            <p:ph type="subTitle" idx="1"/>
          </p:nvPr>
        </p:nvSpPr>
        <p:spPr>
          <a:xfrm>
            <a:off x="1026388" y="872359"/>
            <a:ext cx="9878887" cy="712674"/>
          </a:xfrm>
        </p:spPr>
        <p:txBody>
          <a:bodyPr vert="horz" lIns="91440" tIns="45720" rIns="91440" bIns="45720" rtlCol="0" anchor="t">
            <a:normAutofit fontScale="70000" lnSpcReduction="20000"/>
          </a:bodyPr>
          <a:lstStyle/>
          <a:p>
            <a:r>
              <a:rPr lang="en-US" sz="3400" dirty="0">
                <a:cs typeface="Calibri"/>
              </a:rPr>
              <a:t>Presentation by Richard Schorske</a:t>
            </a:r>
          </a:p>
          <a:p>
            <a:r>
              <a:rPr lang="en-US" sz="2800" dirty="0">
                <a:cs typeface="Calibri"/>
              </a:rPr>
              <a:t>Executive Director, ZNE Alliance  | IEPR - Microgrid Symposium  |  July 9, 2020</a:t>
            </a:r>
          </a:p>
        </p:txBody>
      </p:sp>
      <p:pic>
        <p:nvPicPr>
          <p:cNvPr id="4" name="Picture 4" descr="A picture containing clipart&#10;&#10;Description generated with high confidence">
            <a:extLst>
              <a:ext uri="{FF2B5EF4-FFF2-40B4-BE49-F238E27FC236}">
                <a16:creationId xmlns:a16="http://schemas.microsoft.com/office/drawing/2014/main" id="{515A347A-2846-4896-AEBD-1DC006979AC7}"/>
              </a:ext>
            </a:extLst>
          </p:cNvPr>
          <p:cNvPicPr>
            <a:picLocks noChangeAspect="1"/>
          </p:cNvPicPr>
          <p:nvPr/>
        </p:nvPicPr>
        <p:blipFill>
          <a:blip r:embed="rId3"/>
          <a:stretch>
            <a:fillRect/>
          </a:stretch>
        </p:blipFill>
        <p:spPr>
          <a:xfrm>
            <a:off x="78652" y="6339230"/>
            <a:ext cx="1736270" cy="287924"/>
          </a:xfrm>
          <a:prstGeom prst="rect">
            <a:avLst/>
          </a:prstGeom>
        </p:spPr>
      </p:pic>
      <p:pic>
        <p:nvPicPr>
          <p:cNvPr id="7" name="Picture 7">
            <a:extLst>
              <a:ext uri="{FF2B5EF4-FFF2-40B4-BE49-F238E27FC236}">
                <a16:creationId xmlns:a16="http://schemas.microsoft.com/office/drawing/2014/main" id="{61FD1EF1-31F6-4463-9713-2B21A0260C85}"/>
              </a:ext>
            </a:extLst>
          </p:cNvPr>
          <p:cNvPicPr>
            <a:picLocks noChangeAspect="1"/>
          </p:cNvPicPr>
          <p:nvPr/>
        </p:nvPicPr>
        <p:blipFill>
          <a:blip r:embed="rId4"/>
          <a:stretch>
            <a:fillRect/>
          </a:stretch>
        </p:blipFill>
        <p:spPr>
          <a:xfrm>
            <a:off x="2015181" y="6351098"/>
            <a:ext cx="1087616" cy="272107"/>
          </a:xfrm>
          <a:prstGeom prst="rect">
            <a:avLst/>
          </a:prstGeom>
        </p:spPr>
      </p:pic>
      <p:pic>
        <p:nvPicPr>
          <p:cNvPr id="9" name="Picture 9" descr="A picture containing tableware&#10;&#10;Description generated with very high confidence">
            <a:extLst>
              <a:ext uri="{FF2B5EF4-FFF2-40B4-BE49-F238E27FC236}">
                <a16:creationId xmlns:a16="http://schemas.microsoft.com/office/drawing/2014/main" id="{F92F29BD-AE85-4BA6-8651-9A698B164C0F}"/>
              </a:ext>
            </a:extLst>
          </p:cNvPr>
          <p:cNvPicPr>
            <a:picLocks noChangeAspect="1"/>
          </p:cNvPicPr>
          <p:nvPr/>
        </p:nvPicPr>
        <p:blipFill>
          <a:blip r:embed="rId5"/>
          <a:stretch>
            <a:fillRect/>
          </a:stretch>
        </p:blipFill>
        <p:spPr>
          <a:xfrm>
            <a:off x="3331632" y="6266254"/>
            <a:ext cx="1225044" cy="441795"/>
          </a:xfrm>
          <a:prstGeom prst="rect">
            <a:avLst/>
          </a:prstGeom>
        </p:spPr>
      </p:pic>
      <p:pic>
        <p:nvPicPr>
          <p:cNvPr id="11" name="Picture 11">
            <a:extLst>
              <a:ext uri="{FF2B5EF4-FFF2-40B4-BE49-F238E27FC236}">
                <a16:creationId xmlns:a16="http://schemas.microsoft.com/office/drawing/2014/main" id="{313A9FFB-1E99-45FC-ACF3-7972F6E8D6BC}"/>
              </a:ext>
            </a:extLst>
          </p:cNvPr>
          <p:cNvPicPr>
            <a:picLocks noChangeAspect="1"/>
          </p:cNvPicPr>
          <p:nvPr/>
        </p:nvPicPr>
        <p:blipFill>
          <a:blip r:embed="rId6"/>
          <a:stretch>
            <a:fillRect/>
          </a:stretch>
        </p:blipFill>
        <p:spPr>
          <a:xfrm>
            <a:off x="11102185" y="6171471"/>
            <a:ext cx="876696" cy="631360"/>
          </a:xfrm>
          <a:prstGeom prst="rect">
            <a:avLst/>
          </a:prstGeom>
        </p:spPr>
      </p:pic>
      <p:pic>
        <p:nvPicPr>
          <p:cNvPr id="13" name="Picture 13" descr="A picture containing clipart&#10;&#10;Description generated with high confidence">
            <a:extLst>
              <a:ext uri="{FF2B5EF4-FFF2-40B4-BE49-F238E27FC236}">
                <a16:creationId xmlns:a16="http://schemas.microsoft.com/office/drawing/2014/main" id="{8FCC8949-3548-4C1E-AB86-02C879C32374}"/>
              </a:ext>
            </a:extLst>
          </p:cNvPr>
          <p:cNvPicPr>
            <a:picLocks noChangeAspect="1"/>
          </p:cNvPicPr>
          <p:nvPr/>
        </p:nvPicPr>
        <p:blipFill>
          <a:blip r:embed="rId7"/>
          <a:stretch>
            <a:fillRect/>
          </a:stretch>
        </p:blipFill>
        <p:spPr>
          <a:xfrm>
            <a:off x="7952613" y="6380983"/>
            <a:ext cx="1474060" cy="212336"/>
          </a:xfrm>
          <a:prstGeom prst="rect">
            <a:avLst/>
          </a:prstGeom>
        </p:spPr>
      </p:pic>
      <p:pic>
        <p:nvPicPr>
          <p:cNvPr id="15" name="Picture 15" descr="A picture containing clipart&#10;&#10;Description generated with very high confidence">
            <a:extLst>
              <a:ext uri="{FF2B5EF4-FFF2-40B4-BE49-F238E27FC236}">
                <a16:creationId xmlns:a16="http://schemas.microsoft.com/office/drawing/2014/main" id="{EDD8D702-B952-43E7-B6D1-1F3D1E48FF3E}"/>
              </a:ext>
            </a:extLst>
          </p:cNvPr>
          <p:cNvPicPr>
            <a:picLocks noChangeAspect="1"/>
          </p:cNvPicPr>
          <p:nvPr/>
        </p:nvPicPr>
        <p:blipFill>
          <a:blip r:embed="rId8"/>
          <a:stretch>
            <a:fillRect/>
          </a:stretch>
        </p:blipFill>
        <p:spPr>
          <a:xfrm>
            <a:off x="9765922" y="6281360"/>
            <a:ext cx="1117151" cy="411582"/>
          </a:xfrm>
          <a:prstGeom prst="rect">
            <a:avLst/>
          </a:prstGeom>
        </p:spPr>
      </p:pic>
      <p:pic>
        <p:nvPicPr>
          <p:cNvPr id="17" name="Picture 17" descr="A close up of a logo&#10;&#10;Description generated with very high confidence">
            <a:extLst>
              <a:ext uri="{FF2B5EF4-FFF2-40B4-BE49-F238E27FC236}">
                <a16:creationId xmlns:a16="http://schemas.microsoft.com/office/drawing/2014/main" id="{F434406D-25D4-449F-9911-E20038315770}"/>
              </a:ext>
            </a:extLst>
          </p:cNvPr>
          <p:cNvPicPr>
            <a:picLocks noChangeAspect="1"/>
          </p:cNvPicPr>
          <p:nvPr/>
        </p:nvPicPr>
        <p:blipFill rotWithShape="1">
          <a:blip r:embed="rId9"/>
          <a:srcRect t="27564" r="437" b="23077"/>
          <a:stretch/>
        </p:blipFill>
        <p:spPr>
          <a:xfrm>
            <a:off x="4756935" y="6211808"/>
            <a:ext cx="1629179" cy="550686"/>
          </a:xfrm>
          <a:prstGeom prst="rect">
            <a:avLst/>
          </a:prstGeom>
        </p:spPr>
      </p:pic>
      <p:pic>
        <p:nvPicPr>
          <p:cNvPr id="8" name="Picture 7">
            <a:extLst>
              <a:ext uri="{FF2B5EF4-FFF2-40B4-BE49-F238E27FC236}">
                <a16:creationId xmlns:a16="http://schemas.microsoft.com/office/drawing/2014/main" id="{36F74F77-927E-41E6-A97C-C41F7266E2C0}"/>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615632" y="6283944"/>
            <a:ext cx="1117383" cy="406414"/>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Freeform: Shape 23">
            <a:extLst>
              <a:ext uri="{FF2B5EF4-FFF2-40B4-BE49-F238E27FC236}">
                <a16:creationId xmlns:a16="http://schemas.microsoft.com/office/drawing/2014/main" id="{DB66F6E8-4D4A-4907-940A-774703A2D0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9016005" y="5367908"/>
            <a:ext cx="3175996" cy="1490093"/>
          </a:xfrm>
          <a:custGeom>
            <a:avLst/>
            <a:gdLst>
              <a:gd name="connsiteX0" fmla="*/ 2485888 w 3175996"/>
              <a:gd name="connsiteY0" fmla="*/ 1490093 h 1490093"/>
              <a:gd name="connsiteX1" fmla="*/ 0 w 3175996"/>
              <a:gd name="connsiteY1" fmla="*/ 1490093 h 1490093"/>
              <a:gd name="connsiteX2" fmla="*/ 0 w 3175996"/>
              <a:gd name="connsiteY2" fmla="*/ 0 h 1490093"/>
              <a:gd name="connsiteX3" fmla="*/ 3175996 w 3175996"/>
              <a:gd name="connsiteY3" fmla="*/ 0 h 1490093"/>
            </a:gdLst>
            <a:ahLst/>
            <a:cxnLst>
              <a:cxn ang="0">
                <a:pos x="connsiteX0" y="connsiteY0"/>
              </a:cxn>
              <a:cxn ang="0">
                <a:pos x="connsiteX1" y="connsiteY1"/>
              </a:cxn>
              <a:cxn ang="0">
                <a:pos x="connsiteX2" y="connsiteY2"/>
              </a:cxn>
              <a:cxn ang="0">
                <a:pos x="connsiteX3" y="connsiteY3"/>
              </a:cxn>
            </a:cxnLst>
            <a:rect l="l" t="t" r="r" b="b"/>
            <a:pathLst>
              <a:path w="3175996" h="1490093">
                <a:moveTo>
                  <a:pt x="2485888" y="1490093"/>
                </a:moveTo>
                <a:lnTo>
                  <a:pt x="0" y="1490093"/>
                </a:lnTo>
                <a:lnTo>
                  <a:pt x="0" y="0"/>
                </a:lnTo>
                <a:lnTo>
                  <a:pt x="3175996" y="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3" name="Freeform: Shape 25">
            <a:extLst>
              <a:ext uri="{FF2B5EF4-FFF2-40B4-BE49-F238E27FC236}">
                <a16:creationId xmlns:a16="http://schemas.microsoft.com/office/drawing/2014/main" id="{8F1F5A56-E82B-4FD5-9025-B72896FFBB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67908"/>
            <a:ext cx="9566296" cy="1490093"/>
          </a:xfrm>
          <a:custGeom>
            <a:avLst/>
            <a:gdLst>
              <a:gd name="connsiteX0" fmla="*/ 0 w 9566296"/>
              <a:gd name="connsiteY0" fmla="*/ 0 h 1490093"/>
              <a:gd name="connsiteX1" fmla="*/ 405267 w 9566296"/>
              <a:gd name="connsiteY1" fmla="*/ 0 h 1490093"/>
              <a:gd name="connsiteX2" fmla="*/ 631857 w 9566296"/>
              <a:gd name="connsiteY2" fmla="*/ 0 h 1490093"/>
              <a:gd name="connsiteX3" fmla="*/ 2451761 w 9566296"/>
              <a:gd name="connsiteY3" fmla="*/ 0 h 1490093"/>
              <a:gd name="connsiteX4" fmla="*/ 2901880 w 9566296"/>
              <a:gd name="connsiteY4" fmla="*/ 0 h 1490093"/>
              <a:gd name="connsiteX5" fmla="*/ 3641106 w 9566296"/>
              <a:gd name="connsiteY5" fmla="*/ 0 h 1490093"/>
              <a:gd name="connsiteX6" fmla="*/ 9566296 w 9566296"/>
              <a:gd name="connsiteY6" fmla="*/ 0 h 1490093"/>
              <a:gd name="connsiteX7" fmla="*/ 8876188 w 9566296"/>
              <a:gd name="connsiteY7" fmla="*/ 1490093 h 1490093"/>
              <a:gd name="connsiteX8" fmla="*/ 631857 w 9566296"/>
              <a:gd name="connsiteY8" fmla="*/ 1490093 h 1490093"/>
              <a:gd name="connsiteX9" fmla="*/ 405267 w 9566296"/>
              <a:gd name="connsiteY9" fmla="*/ 1490093 h 1490093"/>
              <a:gd name="connsiteX10" fmla="*/ 0 w 9566296"/>
              <a:gd name="connsiteY10" fmla="*/ 1490093 h 14900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566296" h="1490093">
                <a:moveTo>
                  <a:pt x="0" y="0"/>
                </a:moveTo>
                <a:lnTo>
                  <a:pt x="405267" y="0"/>
                </a:lnTo>
                <a:lnTo>
                  <a:pt x="631857" y="0"/>
                </a:lnTo>
                <a:lnTo>
                  <a:pt x="2451761" y="0"/>
                </a:lnTo>
                <a:lnTo>
                  <a:pt x="2901880" y="0"/>
                </a:lnTo>
                <a:lnTo>
                  <a:pt x="3641106" y="0"/>
                </a:lnTo>
                <a:lnTo>
                  <a:pt x="9566296" y="0"/>
                </a:lnTo>
                <a:lnTo>
                  <a:pt x="8876188" y="1490093"/>
                </a:lnTo>
                <a:lnTo>
                  <a:pt x="631857" y="1490093"/>
                </a:lnTo>
                <a:lnTo>
                  <a:pt x="405267" y="1490093"/>
                </a:lnTo>
                <a:lnTo>
                  <a:pt x="0" y="1490093"/>
                </a:lnTo>
                <a:close/>
              </a:path>
            </a:pathLst>
          </a:custGeom>
          <a:solidFill>
            <a:schemeClr val="tx1">
              <a:lumMod val="65000"/>
              <a:lumOff val="3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 name="Title 1">
            <a:extLst>
              <a:ext uri="{FF2B5EF4-FFF2-40B4-BE49-F238E27FC236}">
                <a16:creationId xmlns:a16="http://schemas.microsoft.com/office/drawing/2014/main" id="{0BD07B92-7EB5-4436-8E8D-836C22E53BEF}"/>
              </a:ext>
            </a:extLst>
          </p:cNvPr>
          <p:cNvSpPr>
            <a:spLocks noGrp="1"/>
          </p:cNvSpPr>
          <p:nvPr>
            <p:ph type="title"/>
          </p:nvPr>
        </p:nvSpPr>
        <p:spPr>
          <a:xfrm>
            <a:off x="838200" y="5529884"/>
            <a:ext cx="7719381" cy="1096331"/>
          </a:xfrm>
        </p:spPr>
        <p:txBody>
          <a:bodyPr>
            <a:normAutofit/>
          </a:bodyPr>
          <a:lstStyle/>
          <a:p>
            <a:r>
              <a:rPr lang="en-US" sz="4000" b="1">
                <a:latin typeface="+mn-lt"/>
                <a:cs typeface="Calibri Light"/>
              </a:rPr>
              <a:t>Project Outcomes</a:t>
            </a:r>
          </a:p>
        </p:txBody>
      </p:sp>
      <p:graphicFrame>
        <p:nvGraphicFramePr>
          <p:cNvPr id="6" name="Content Placeholder 2">
            <a:extLst>
              <a:ext uri="{FF2B5EF4-FFF2-40B4-BE49-F238E27FC236}">
                <a16:creationId xmlns:a16="http://schemas.microsoft.com/office/drawing/2014/main" id="{5531CB2D-D546-435E-9CDE-2E982D05A55E}"/>
              </a:ext>
            </a:extLst>
          </p:cNvPr>
          <p:cNvGraphicFramePr>
            <a:graphicFrameLocks noGrp="1"/>
          </p:cNvGraphicFramePr>
          <p:nvPr>
            <p:ph idx="1"/>
            <p:extLst>
              <p:ext uri="{D42A27DB-BD31-4B8C-83A1-F6EECF244321}">
                <p14:modId xmlns:p14="http://schemas.microsoft.com/office/powerpoint/2010/main" val="4150996823"/>
              </p:ext>
            </p:extLst>
          </p:nvPr>
        </p:nvGraphicFramePr>
        <p:xfrm>
          <a:off x="205951" y="-307329"/>
          <a:ext cx="11845635" cy="57227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347164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89B39FA4-0F0B-4CED-A506-9C1C3780FA42}"/>
              </a:ext>
            </a:extLst>
          </p:cNvPr>
          <p:cNvGraphicFramePr>
            <a:graphicFrameLocks noGrp="1"/>
          </p:cNvGraphicFramePr>
          <p:nvPr>
            <p:ph idx="1"/>
            <p:extLst>
              <p:ext uri="{D42A27DB-BD31-4B8C-83A1-F6EECF244321}">
                <p14:modId xmlns:p14="http://schemas.microsoft.com/office/powerpoint/2010/main" val="3355463577"/>
              </p:ext>
            </p:extLst>
          </p:nvPr>
        </p:nvGraphicFramePr>
        <p:xfrm>
          <a:off x="243840" y="1144984"/>
          <a:ext cx="11704320" cy="4872832"/>
        </p:xfrm>
        <a:graphic>
          <a:graphicData uri="http://schemas.openxmlformats.org/drawingml/2006/table">
            <a:tbl>
              <a:tblPr/>
              <a:tblGrid>
                <a:gridCol w="2582487">
                  <a:extLst>
                    <a:ext uri="{9D8B030D-6E8A-4147-A177-3AD203B41FA5}">
                      <a16:colId xmlns:a16="http://schemas.microsoft.com/office/drawing/2014/main" val="2749091111"/>
                    </a:ext>
                  </a:extLst>
                </a:gridCol>
                <a:gridCol w="9121833">
                  <a:extLst>
                    <a:ext uri="{9D8B030D-6E8A-4147-A177-3AD203B41FA5}">
                      <a16:colId xmlns:a16="http://schemas.microsoft.com/office/drawing/2014/main" val="3261171923"/>
                    </a:ext>
                  </a:extLst>
                </a:gridCol>
              </a:tblGrid>
              <a:tr h="605632">
                <a:tc>
                  <a:txBody>
                    <a:bodyPr/>
                    <a:lstStyle/>
                    <a:p>
                      <a:pPr marL="0" marR="0" algn="l">
                        <a:spcBef>
                          <a:spcPts val="600"/>
                        </a:spcBef>
                        <a:spcAft>
                          <a:spcPts val="600"/>
                        </a:spcAft>
                      </a:pPr>
                      <a:r>
                        <a:rPr lang="en-US" sz="2600" b="1" dirty="0">
                          <a:effectLst/>
                          <a:latin typeface="+mn-lt"/>
                        </a:rPr>
                        <a:t> Goal</a:t>
                      </a:r>
                      <a:endParaRPr lang="en-US" sz="2600" dirty="0">
                        <a:effectLst/>
                        <a:latin typeface="+mn-lt"/>
                      </a:endParaRPr>
                    </a:p>
                  </a:txBody>
                  <a:tcPr marL="31979" marR="3197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marL="0" marR="0" algn="l">
                        <a:spcBef>
                          <a:spcPts val="600"/>
                        </a:spcBef>
                        <a:spcAft>
                          <a:spcPts val="600"/>
                        </a:spcAft>
                      </a:pPr>
                      <a:r>
                        <a:rPr lang="en-US" sz="2600" b="1" dirty="0">
                          <a:effectLst/>
                          <a:latin typeface="+mn-lt"/>
                        </a:rPr>
                        <a:t> Objectives</a:t>
                      </a:r>
                      <a:endParaRPr lang="en-US" sz="2600" dirty="0">
                        <a:effectLst/>
                        <a:latin typeface="+mn-lt"/>
                      </a:endParaRPr>
                    </a:p>
                  </a:txBody>
                  <a:tcPr marL="31979" marR="3197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extLst>
                  <a:ext uri="{0D108BD9-81ED-4DB2-BD59-A6C34878D82A}">
                    <a16:rowId xmlns:a16="http://schemas.microsoft.com/office/drawing/2014/main" val="2730126887"/>
                  </a:ext>
                </a:extLst>
              </a:tr>
              <a:tr h="3912813">
                <a:tc>
                  <a:txBody>
                    <a:bodyPr/>
                    <a:lstStyle/>
                    <a:p>
                      <a:pPr marL="66675" marR="0" indent="0">
                        <a:spcBef>
                          <a:spcPts val="600"/>
                        </a:spcBef>
                        <a:spcAft>
                          <a:spcPts val="600"/>
                        </a:spcAft>
                        <a:tabLst/>
                      </a:pPr>
                      <a:r>
                        <a:rPr lang="en-US" sz="2600" b="1" dirty="0">
                          <a:effectLst/>
                          <a:latin typeface="+mn-lt"/>
                        </a:rPr>
                        <a:t>Develop ZNE residential communities</a:t>
                      </a:r>
                      <a:r>
                        <a:rPr lang="en-US" sz="2600" dirty="0">
                          <a:effectLst/>
                          <a:latin typeface="+mn-lt"/>
                        </a:rPr>
                        <a:t> demonstrating diverse renewable microgrid technologies &amp; configurations</a:t>
                      </a:r>
                    </a:p>
                  </a:txBody>
                  <a:tcPr marL="31979" marR="319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tc>
                  <a:txBody>
                    <a:bodyPr/>
                    <a:lstStyle/>
                    <a:p>
                      <a:pPr marL="66675" marR="0" indent="0">
                        <a:spcBef>
                          <a:spcPts val="600"/>
                        </a:spcBef>
                        <a:spcAft>
                          <a:spcPts val="600"/>
                        </a:spcAft>
                        <a:tabLst/>
                      </a:pPr>
                      <a:r>
                        <a:rPr lang="en-US" sz="2600" b="1" dirty="0">
                          <a:effectLst/>
                          <a:latin typeface="+mn-lt"/>
                        </a:rPr>
                        <a:t>1.1. Construct a renewable microgrid at Avenue I -- </a:t>
                      </a:r>
                      <a:r>
                        <a:rPr lang="en-US" sz="2600" dirty="0">
                          <a:effectLst/>
                          <a:latin typeface="+mn-lt"/>
                        </a:rPr>
                        <a:t>including 273 kW of solar, 780 kWh of battery storage to serve 78 ZNE affordable homes (single family) </a:t>
                      </a:r>
                    </a:p>
                    <a:p>
                      <a:pPr marL="66675" marR="0" indent="0">
                        <a:spcBef>
                          <a:spcPts val="600"/>
                        </a:spcBef>
                        <a:spcAft>
                          <a:spcPts val="600"/>
                        </a:spcAft>
                        <a:tabLst/>
                      </a:pPr>
                      <a:r>
                        <a:rPr lang="en-US" sz="2600" b="1" dirty="0">
                          <a:effectLst/>
                          <a:latin typeface="+mn-lt"/>
                        </a:rPr>
                        <a:t>1.2. Construct a renewable microgrid at Sierra Highway </a:t>
                      </a:r>
                      <a:r>
                        <a:rPr lang="en-US" sz="2600" dirty="0">
                          <a:effectLst/>
                          <a:latin typeface="+mn-lt"/>
                        </a:rPr>
                        <a:t>– including 584 kW of PV, 1.67 MWh of battery storage, and 500 kWh of </a:t>
                      </a:r>
                      <a:r>
                        <a:rPr lang="en-US" sz="2600" i="1" dirty="0">
                          <a:effectLst/>
                          <a:latin typeface="+mn-lt"/>
                        </a:rPr>
                        <a:t>flywheel kinetic energy storage</a:t>
                      </a:r>
                      <a:r>
                        <a:rPr lang="en-US" sz="2600" dirty="0">
                          <a:effectLst/>
                          <a:latin typeface="+mn-lt"/>
                        </a:rPr>
                        <a:t> to power 167 ZNE affordable homes (multi-family) </a:t>
                      </a:r>
                    </a:p>
                    <a:p>
                      <a:pPr marL="66675" marR="0" indent="0">
                        <a:spcBef>
                          <a:spcPts val="600"/>
                        </a:spcBef>
                        <a:spcAft>
                          <a:spcPts val="600"/>
                        </a:spcAft>
                        <a:tabLst/>
                      </a:pPr>
                      <a:r>
                        <a:rPr lang="en-US" sz="2600" b="1" dirty="0">
                          <a:effectLst/>
                          <a:latin typeface="+mn-lt"/>
                        </a:rPr>
                        <a:t>1.3. Pilot a new residential rate design </a:t>
                      </a:r>
                      <a:r>
                        <a:rPr lang="en-US" sz="2600" dirty="0">
                          <a:effectLst/>
                          <a:latin typeface="+mn-lt"/>
                        </a:rPr>
                        <a:t>supporting community-scale microgrids to capture &amp; share DER value streams with ZNE community residents</a:t>
                      </a:r>
                    </a:p>
                  </a:txBody>
                  <a:tcPr marL="31979" marR="319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4221799410"/>
                  </a:ext>
                </a:extLst>
              </a:tr>
            </a:tbl>
          </a:graphicData>
        </a:graphic>
      </p:graphicFrame>
      <p:sp>
        <p:nvSpPr>
          <p:cNvPr id="5" name="Rectangle 1">
            <a:extLst>
              <a:ext uri="{FF2B5EF4-FFF2-40B4-BE49-F238E27FC236}">
                <a16:creationId xmlns:a16="http://schemas.microsoft.com/office/drawing/2014/main" id="{E1DB2CE9-A7DC-43D8-A612-1CC3F25E348E}"/>
              </a:ext>
            </a:extLst>
          </p:cNvPr>
          <p:cNvSpPr>
            <a:spLocks noChangeArrowheads="1"/>
          </p:cNvSpPr>
          <p:nvPr/>
        </p:nvSpPr>
        <p:spPr bwMode="auto">
          <a:xfrm>
            <a:off x="5426075" y="18256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Rectangle 5">
            <a:extLst>
              <a:ext uri="{FF2B5EF4-FFF2-40B4-BE49-F238E27FC236}">
                <a16:creationId xmlns:a16="http://schemas.microsoft.com/office/drawing/2014/main" id="{048FC02D-AD19-437B-8661-58B1647FA2B6}"/>
              </a:ext>
            </a:extLst>
          </p:cNvPr>
          <p:cNvSpPr/>
          <p:nvPr/>
        </p:nvSpPr>
        <p:spPr>
          <a:xfrm>
            <a:off x="157936" y="296826"/>
            <a:ext cx="7047057" cy="646331"/>
          </a:xfrm>
          <a:prstGeom prst="rect">
            <a:avLst/>
          </a:prstGeom>
        </p:spPr>
        <p:txBody>
          <a:bodyPr wrap="none">
            <a:spAutoFit/>
          </a:bodyPr>
          <a:lstStyle/>
          <a:p>
            <a:r>
              <a:rPr lang="en-US" sz="3600" b="1" dirty="0">
                <a:cs typeface="Calibri Light"/>
              </a:rPr>
              <a:t>Lancaster AEC Residential Microgrid</a:t>
            </a:r>
            <a:endParaRPr lang="en-US" sz="3600" dirty="0"/>
          </a:p>
        </p:txBody>
      </p:sp>
    </p:spTree>
    <p:extLst>
      <p:ext uri="{BB962C8B-B14F-4D97-AF65-F5344CB8AC3E}">
        <p14:creationId xmlns:p14="http://schemas.microsoft.com/office/powerpoint/2010/main" val="11014721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266BA2E1-EC32-413E-B105-663E3B8F3EED}"/>
              </a:ext>
            </a:extLst>
          </p:cNvPr>
          <p:cNvGraphicFramePr>
            <a:graphicFrameLocks noGrp="1"/>
          </p:cNvGraphicFramePr>
          <p:nvPr>
            <p:ph idx="1"/>
            <p:extLst>
              <p:ext uri="{D42A27DB-BD31-4B8C-83A1-F6EECF244321}">
                <p14:modId xmlns:p14="http://schemas.microsoft.com/office/powerpoint/2010/main" val="4141836545"/>
              </p:ext>
            </p:extLst>
          </p:nvPr>
        </p:nvGraphicFramePr>
        <p:xfrm>
          <a:off x="243840" y="1976829"/>
          <a:ext cx="11791950" cy="3985259"/>
        </p:xfrm>
        <a:graphic>
          <a:graphicData uri="http://schemas.openxmlformats.org/drawingml/2006/table">
            <a:tbl>
              <a:tblPr/>
              <a:tblGrid>
                <a:gridCol w="3191480">
                  <a:extLst>
                    <a:ext uri="{9D8B030D-6E8A-4147-A177-3AD203B41FA5}">
                      <a16:colId xmlns:a16="http://schemas.microsoft.com/office/drawing/2014/main" val="3812081538"/>
                    </a:ext>
                  </a:extLst>
                </a:gridCol>
                <a:gridCol w="8600470">
                  <a:extLst>
                    <a:ext uri="{9D8B030D-6E8A-4147-A177-3AD203B41FA5}">
                      <a16:colId xmlns:a16="http://schemas.microsoft.com/office/drawing/2014/main" val="3520313130"/>
                    </a:ext>
                  </a:extLst>
                </a:gridCol>
              </a:tblGrid>
              <a:tr h="571499">
                <a:tc>
                  <a:txBody>
                    <a:bodyPr/>
                    <a:lstStyle/>
                    <a:p>
                      <a:pPr marL="0" marR="0">
                        <a:spcBef>
                          <a:spcPts val="800"/>
                        </a:spcBef>
                        <a:spcAft>
                          <a:spcPts val="400"/>
                        </a:spcAft>
                      </a:pPr>
                      <a:r>
                        <a:rPr lang="en-US" sz="2800" b="1" dirty="0">
                          <a:effectLst/>
                          <a:latin typeface="+mn-lt"/>
                        </a:rPr>
                        <a:t> Goal</a:t>
                      </a:r>
                    </a:p>
                  </a:txBody>
                  <a:tcPr marL="31979" marR="3197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marL="0" marR="0">
                        <a:spcBef>
                          <a:spcPts val="800"/>
                        </a:spcBef>
                        <a:spcAft>
                          <a:spcPts val="400"/>
                        </a:spcAft>
                      </a:pPr>
                      <a:r>
                        <a:rPr lang="en-US" sz="2800" b="1" dirty="0">
                          <a:effectLst/>
                          <a:latin typeface="+mn-lt"/>
                        </a:rPr>
                        <a:t> Objectives</a:t>
                      </a:r>
                    </a:p>
                  </a:txBody>
                  <a:tcPr marL="31979" marR="3197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1178541788"/>
                  </a:ext>
                </a:extLst>
              </a:tr>
              <a:tr h="2578449">
                <a:tc>
                  <a:txBody>
                    <a:bodyPr/>
                    <a:lstStyle/>
                    <a:p>
                      <a:pPr marL="66675" marR="0" indent="0">
                        <a:spcBef>
                          <a:spcPts val="800"/>
                        </a:spcBef>
                        <a:spcAft>
                          <a:spcPts val="400"/>
                        </a:spcAft>
                        <a:tabLst/>
                      </a:pPr>
                      <a:r>
                        <a:rPr lang="en-US" sz="2800" b="1" dirty="0">
                          <a:effectLst/>
                          <a:latin typeface="+mn-lt"/>
                        </a:rPr>
                        <a:t>Optimize the value and improve the economic attractiveness of clean energy assets </a:t>
                      </a:r>
                      <a:r>
                        <a:rPr lang="en-US" sz="2800" dirty="0">
                          <a:effectLst/>
                          <a:latin typeface="+mn-lt"/>
                        </a:rPr>
                        <a:t>through launch of a DER-based Virtual Power Plant (VPP)</a:t>
                      </a:r>
                    </a:p>
                  </a:txBody>
                  <a:tcPr marL="31979" marR="3197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66675" marR="0" indent="0">
                        <a:spcBef>
                          <a:spcPts val="800"/>
                        </a:spcBef>
                        <a:spcAft>
                          <a:spcPts val="400"/>
                        </a:spcAft>
                        <a:tabLst/>
                      </a:pPr>
                      <a:r>
                        <a:rPr lang="en-US" sz="2800" dirty="0">
                          <a:effectLst/>
                          <a:latin typeface="+mn-lt"/>
                        </a:rPr>
                        <a:t>3.1. Integrate </a:t>
                      </a:r>
                      <a:r>
                        <a:rPr lang="en-US" sz="2800" b="1" dirty="0">
                          <a:effectLst/>
                          <a:latin typeface="+mn-lt"/>
                        </a:rPr>
                        <a:t>5 MW of local solar assets</a:t>
                      </a:r>
                    </a:p>
                    <a:p>
                      <a:pPr marL="66675" marR="0" indent="0">
                        <a:spcBef>
                          <a:spcPts val="800"/>
                        </a:spcBef>
                        <a:spcAft>
                          <a:spcPts val="400"/>
                        </a:spcAft>
                        <a:tabLst/>
                      </a:pPr>
                      <a:r>
                        <a:rPr lang="en-US" sz="2800" dirty="0">
                          <a:effectLst/>
                          <a:latin typeface="+mn-lt"/>
                        </a:rPr>
                        <a:t>3.2. Integrate </a:t>
                      </a:r>
                      <a:r>
                        <a:rPr lang="en-US" sz="2800" b="1" dirty="0">
                          <a:effectLst/>
                          <a:latin typeface="+mn-lt"/>
                        </a:rPr>
                        <a:t>10 MWh of storage</a:t>
                      </a:r>
                    </a:p>
                    <a:p>
                      <a:pPr marL="66675" marR="0" indent="0">
                        <a:spcBef>
                          <a:spcPts val="800"/>
                        </a:spcBef>
                        <a:spcAft>
                          <a:spcPts val="400"/>
                        </a:spcAft>
                        <a:tabLst/>
                      </a:pPr>
                      <a:r>
                        <a:rPr lang="en-US" sz="2800" dirty="0">
                          <a:effectLst/>
                          <a:latin typeface="+mn-lt"/>
                        </a:rPr>
                        <a:t>3.3. Integrate </a:t>
                      </a:r>
                      <a:r>
                        <a:rPr lang="en-US" sz="2800" b="1" dirty="0">
                          <a:effectLst/>
                          <a:latin typeface="+mn-lt"/>
                        </a:rPr>
                        <a:t>5 MW of flexible load </a:t>
                      </a:r>
                    </a:p>
                    <a:p>
                      <a:pPr marL="457200" marR="0" indent="-276225">
                        <a:spcBef>
                          <a:spcPts val="800"/>
                        </a:spcBef>
                        <a:spcAft>
                          <a:spcPts val="400"/>
                        </a:spcAft>
                        <a:buFont typeface="Arial" panose="020B0604020202020204" pitchFamily="34" charset="0"/>
                        <a:buChar char="•"/>
                        <a:tabLst/>
                      </a:pPr>
                      <a:r>
                        <a:rPr lang="en-US" sz="2800" dirty="0">
                          <a:effectLst/>
                          <a:latin typeface="+mn-lt"/>
                        </a:rPr>
                        <a:t>PV &amp; storage deployed in 5 city facilities and 13 schools</a:t>
                      </a:r>
                    </a:p>
                    <a:p>
                      <a:pPr marL="457200" marR="0" indent="-276225">
                        <a:spcBef>
                          <a:spcPts val="800"/>
                        </a:spcBef>
                        <a:spcAft>
                          <a:spcPts val="400"/>
                        </a:spcAft>
                        <a:buFont typeface="Arial" panose="020B0604020202020204" pitchFamily="34" charset="0"/>
                        <a:buChar char="•"/>
                        <a:tabLst/>
                      </a:pPr>
                      <a:r>
                        <a:rPr lang="en-US" sz="2800" dirty="0">
                          <a:effectLst/>
                          <a:latin typeface="+mn-lt"/>
                        </a:rPr>
                        <a:t>Including 3 school microgrids &amp; 2 residential microgrids</a:t>
                      </a:r>
                    </a:p>
                  </a:txBody>
                  <a:tcPr marL="31979" marR="3197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493110470"/>
                  </a:ext>
                </a:extLst>
              </a:tr>
            </a:tbl>
          </a:graphicData>
        </a:graphic>
      </p:graphicFrame>
      <p:sp>
        <p:nvSpPr>
          <p:cNvPr id="5" name="Rectangle 4">
            <a:extLst>
              <a:ext uri="{FF2B5EF4-FFF2-40B4-BE49-F238E27FC236}">
                <a16:creationId xmlns:a16="http://schemas.microsoft.com/office/drawing/2014/main" id="{51116DE4-FD57-48E3-9B00-273B97D103F2}"/>
              </a:ext>
            </a:extLst>
          </p:cNvPr>
          <p:cNvSpPr/>
          <p:nvPr/>
        </p:nvSpPr>
        <p:spPr>
          <a:xfrm>
            <a:off x="243840" y="696793"/>
            <a:ext cx="10841751" cy="646331"/>
          </a:xfrm>
          <a:prstGeom prst="rect">
            <a:avLst/>
          </a:prstGeom>
        </p:spPr>
        <p:txBody>
          <a:bodyPr wrap="none">
            <a:spAutoFit/>
          </a:bodyPr>
          <a:lstStyle/>
          <a:p>
            <a:pPr lvl="0"/>
            <a:r>
              <a:rPr lang="en-US" sz="3600" b="1" dirty="0">
                <a:solidFill>
                  <a:prstClr val="black"/>
                </a:solidFill>
                <a:cs typeface="Calibri Light"/>
              </a:rPr>
              <a:t>Virtual Power Plant Framework for MG/DER Integration</a:t>
            </a:r>
            <a:endParaRPr lang="en-US" sz="3600" dirty="0">
              <a:solidFill>
                <a:prstClr val="black"/>
              </a:solidFill>
            </a:endParaRPr>
          </a:p>
        </p:txBody>
      </p:sp>
    </p:spTree>
    <p:extLst>
      <p:ext uri="{BB962C8B-B14F-4D97-AF65-F5344CB8AC3E}">
        <p14:creationId xmlns:p14="http://schemas.microsoft.com/office/powerpoint/2010/main" val="1975270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Table 14">
            <a:extLst>
              <a:ext uri="{FF2B5EF4-FFF2-40B4-BE49-F238E27FC236}">
                <a16:creationId xmlns:a16="http://schemas.microsoft.com/office/drawing/2014/main" id="{AAAFE8E8-8CBC-B84E-96B5-93993DD14023}"/>
              </a:ext>
            </a:extLst>
          </p:cNvPr>
          <p:cNvGraphicFramePr>
            <a:graphicFrameLocks noGrp="1"/>
          </p:cNvGraphicFramePr>
          <p:nvPr>
            <p:extLst>
              <p:ext uri="{D42A27DB-BD31-4B8C-83A1-F6EECF244321}">
                <p14:modId xmlns:p14="http://schemas.microsoft.com/office/powerpoint/2010/main" val="1594209867"/>
              </p:ext>
            </p:extLst>
          </p:nvPr>
        </p:nvGraphicFramePr>
        <p:xfrm>
          <a:off x="11430" y="0"/>
          <a:ext cx="12192000" cy="6954785"/>
        </p:xfrm>
        <a:graphic>
          <a:graphicData uri="http://schemas.openxmlformats.org/drawingml/2006/table">
            <a:tbl>
              <a:tblPr firstRow="1" bandRow="1">
                <a:tableStyleId>{5C22544A-7EE6-4342-B048-85BDC9FD1C3A}</a:tableStyleId>
              </a:tblPr>
              <a:tblGrid>
                <a:gridCol w="3143250">
                  <a:extLst>
                    <a:ext uri="{9D8B030D-6E8A-4147-A177-3AD203B41FA5}">
                      <a16:colId xmlns:a16="http://schemas.microsoft.com/office/drawing/2014/main" val="1540897412"/>
                    </a:ext>
                  </a:extLst>
                </a:gridCol>
                <a:gridCol w="9048750">
                  <a:extLst>
                    <a:ext uri="{9D8B030D-6E8A-4147-A177-3AD203B41FA5}">
                      <a16:colId xmlns:a16="http://schemas.microsoft.com/office/drawing/2014/main" val="3476830649"/>
                    </a:ext>
                  </a:extLst>
                </a:gridCol>
              </a:tblGrid>
              <a:tr h="320040">
                <a:tc>
                  <a:txBody>
                    <a:bodyPr/>
                    <a:lstStyle/>
                    <a:p>
                      <a:r>
                        <a:rPr lang="en-US" sz="2000" dirty="0"/>
                        <a:t>Key Challenges</a:t>
                      </a:r>
                    </a:p>
                  </a:txBody>
                  <a:tcPr/>
                </a:tc>
                <a:tc>
                  <a:txBody>
                    <a:bodyPr/>
                    <a:lstStyle/>
                    <a:p>
                      <a:r>
                        <a:rPr lang="en-US" sz="2000" dirty="0"/>
                        <a:t>Solutions / Alternatives</a:t>
                      </a:r>
                    </a:p>
                  </a:txBody>
                  <a:tcPr/>
                </a:tc>
                <a:extLst>
                  <a:ext uri="{0D108BD9-81ED-4DB2-BD59-A6C34878D82A}">
                    <a16:rowId xmlns:a16="http://schemas.microsoft.com/office/drawing/2014/main" val="2034630832"/>
                  </a:ext>
                </a:extLst>
              </a:tr>
              <a:tr h="560265">
                <a:tc>
                  <a:txBody>
                    <a:bodyPr/>
                    <a:lstStyle/>
                    <a:p>
                      <a:pPr marL="236538" indent="-236538">
                        <a:spcBef>
                          <a:spcPts val="100"/>
                        </a:spcBef>
                        <a:spcAft>
                          <a:spcPts val="0"/>
                        </a:spcAft>
                        <a:buFont typeface="Wingdings" pitchFamily="2" charset="2"/>
                        <a:buChar char="§"/>
                        <a:tabLst/>
                      </a:pPr>
                      <a:r>
                        <a:rPr lang="en-US" sz="1800" b="1" dirty="0"/>
                        <a:t>Meeting Zero Net </a:t>
                      </a:r>
                      <a:r>
                        <a:rPr lang="en-US" sz="1800" b="1" u="sng" dirty="0"/>
                        <a:t>Energy</a:t>
                      </a:r>
                      <a:r>
                        <a:rPr lang="en-US" sz="1800" b="1" dirty="0"/>
                        <a:t> standard cost prohibitive</a:t>
                      </a:r>
                    </a:p>
                  </a:txBody>
                  <a:tcPr/>
                </a:tc>
                <a:tc>
                  <a:txBody>
                    <a:bodyPr/>
                    <a:lstStyle/>
                    <a:p>
                      <a:pPr marL="236538" marR="0" lvl="0" indent="-225425" algn="l" defTabSz="914400" rtl="0" eaLnBrk="1" fontAlgn="auto" latinLnBrk="0" hangingPunct="1">
                        <a:lnSpc>
                          <a:spcPct val="100000"/>
                        </a:lnSpc>
                        <a:spcBef>
                          <a:spcPts val="100"/>
                        </a:spcBef>
                        <a:spcAft>
                          <a:spcPts val="0"/>
                        </a:spcAft>
                        <a:buClrTx/>
                        <a:buSzTx/>
                        <a:buFont typeface="Wingdings" pitchFamily="2" charset="2"/>
                        <a:buChar char="§"/>
                        <a:tabLst/>
                        <a:defRPr/>
                      </a:pPr>
                      <a:r>
                        <a:rPr lang="en-US" sz="1800" b="1" dirty="0"/>
                        <a:t>Adopt Zero Net </a:t>
                      </a:r>
                      <a:r>
                        <a:rPr lang="en-US" sz="1800" b="1" u="sng" dirty="0"/>
                        <a:t>Emissions</a:t>
                      </a:r>
                      <a:r>
                        <a:rPr lang="en-US" sz="1800" b="1" u="none" dirty="0"/>
                        <a:t> standard </a:t>
                      </a:r>
                      <a:r>
                        <a:rPr lang="en-US" sz="1800" u="none" dirty="0"/>
                        <a:t>to utilize 100% green energy from LCE with resilience</a:t>
                      </a:r>
                      <a:endParaRPr lang="en-US" sz="1800" u="sng" dirty="0"/>
                    </a:p>
                  </a:txBody>
                  <a:tcPr/>
                </a:tc>
                <a:extLst>
                  <a:ext uri="{0D108BD9-81ED-4DB2-BD59-A6C34878D82A}">
                    <a16:rowId xmlns:a16="http://schemas.microsoft.com/office/drawing/2014/main" val="2947981618"/>
                  </a:ext>
                </a:extLst>
              </a:tr>
              <a:tr h="1050008">
                <a:tc>
                  <a:txBody>
                    <a:bodyPr/>
                    <a:lstStyle/>
                    <a:p>
                      <a:pPr marL="236538" marR="0" lvl="0" indent="-236538" algn="l" defTabSz="914400" rtl="0" eaLnBrk="1" fontAlgn="auto" latinLnBrk="0" hangingPunct="1">
                        <a:lnSpc>
                          <a:spcPct val="100000"/>
                        </a:lnSpc>
                        <a:spcBef>
                          <a:spcPts val="100"/>
                        </a:spcBef>
                        <a:spcAft>
                          <a:spcPts val="0"/>
                        </a:spcAft>
                        <a:buClrTx/>
                        <a:buSzTx/>
                        <a:buFont typeface="Wingdings" pitchFamily="2" charset="2"/>
                        <a:buChar char="§"/>
                        <a:tabLst/>
                        <a:defRPr/>
                      </a:pPr>
                      <a:r>
                        <a:rPr lang="en-US" sz="1800" b="1" dirty="0"/>
                        <a:t>Original master meter design may not be feasible</a:t>
                      </a:r>
                      <a:r>
                        <a:rPr lang="en-US" sz="1800" dirty="0"/>
                        <a:t> </a:t>
                      </a:r>
                      <a:r>
                        <a:rPr lang="en-US" sz="1800" b="1" dirty="0"/>
                        <a:t>or cost-effective </a:t>
                      </a:r>
                      <a:r>
                        <a:rPr lang="en-US" sz="1800" dirty="0"/>
                        <a:t>within CCA constraints</a:t>
                      </a:r>
                    </a:p>
                  </a:txBody>
                  <a:tcPr/>
                </a:tc>
                <a:tc>
                  <a:txBody>
                    <a:bodyPr/>
                    <a:lstStyle/>
                    <a:p>
                      <a:pPr marL="236538" marR="0" lvl="0" indent="-225425" algn="l" defTabSz="914400" rtl="0" eaLnBrk="1" fontAlgn="auto" latinLnBrk="0" hangingPunct="1">
                        <a:lnSpc>
                          <a:spcPct val="100000"/>
                        </a:lnSpc>
                        <a:spcBef>
                          <a:spcPts val="100"/>
                        </a:spcBef>
                        <a:spcAft>
                          <a:spcPts val="0"/>
                        </a:spcAft>
                        <a:buClrTx/>
                        <a:buSzTx/>
                        <a:buFont typeface="Wingdings" pitchFamily="2" charset="2"/>
                        <a:buChar char="§"/>
                        <a:tabLst/>
                        <a:defRPr/>
                      </a:pPr>
                      <a:r>
                        <a:rPr lang="en-US" sz="1800" b="1" dirty="0"/>
                        <a:t>Explore master-metered approach for mobile homes </a:t>
                      </a:r>
                      <a:r>
                        <a:rPr lang="en-US" sz="1800" b="0" dirty="0"/>
                        <a:t>allowed under current law. (Working with SCE &amp; legal team on this option)</a:t>
                      </a:r>
                    </a:p>
                    <a:p>
                      <a:pPr marL="236538" marR="0" lvl="0" indent="-225425" algn="l" defTabSz="914400" rtl="0" eaLnBrk="1" fontAlgn="auto" latinLnBrk="0" hangingPunct="1">
                        <a:lnSpc>
                          <a:spcPct val="100000"/>
                        </a:lnSpc>
                        <a:spcBef>
                          <a:spcPts val="100"/>
                        </a:spcBef>
                        <a:spcAft>
                          <a:spcPts val="0"/>
                        </a:spcAft>
                        <a:buClrTx/>
                        <a:buSzTx/>
                        <a:buFont typeface="Wingdings" pitchFamily="2" charset="2"/>
                        <a:buChar char="§"/>
                        <a:tabLst/>
                        <a:defRPr/>
                      </a:pPr>
                      <a:r>
                        <a:rPr lang="en-US" sz="1800" b="1" dirty="0"/>
                        <a:t>Explore network of distributed </a:t>
                      </a:r>
                      <a:r>
                        <a:rPr lang="en-US" sz="1800" b="1" dirty="0" err="1"/>
                        <a:t>nanogrids</a:t>
                      </a:r>
                      <a:r>
                        <a:rPr lang="en-US" sz="1800" b="1" dirty="0"/>
                        <a:t> – </a:t>
                      </a:r>
                      <a:r>
                        <a:rPr lang="en-US" sz="1800" b="0" dirty="0"/>
                        <a:t>to mitigate regulatory issues re. cost recovery and consolidated billing, and reduce costs by avoiding need for LCE to own distribution</a:t>
                      </a:r>
                    </a:p>
                  </a:txBody>
                  <a:tcPr/>
                </a:tc>
                <a:extLst>
                  <a:ext uri="{0D108BD9-81ED-4DB2-BD59-A6C34878D82A}">
                    <a16:rowId xmlns:a16="http://schemas.microsoft.com/office/drawing/2014/main" val="2393826762"/>
                  </a:ext>
                </a:extLst>
              </a:tr>
              <a:tr h="4717045">
                <a:tc>
                  <a:txBody>
                    <a:bodyPr/>
                    <a:lstStyle/>
                    <a:p>
                      <a:pPr marL="285750" indent="-285750">
                        <a:spcBef>
                          <a:spcPts val="100"/>
                        </a:spcBef>
                        <a:spcAft>
                          <a:spcPts val="0"/>
                        </a:spcAft>
                        <a:buFont typeface="Wingdings" pitchFamily="2" charset="2"/>
                        <a:buChar char="§"/>
                      </a:pPr>
                      <a:r>
                        <a:rPr lang="en-US" sz="1800" b="1" dirty="0"/>
                        <a:t>New approaches to ZNE &amp; community resilience may be needed </a:t>
                      </a:r>
                      <a:r>
                        <a:rPr lang="en-US" sz="1800" dirty="0"/>
                        <a:t>if master-metered approach cannot gain approval within project timeline</a:t>
                      </a:r>
                    </a:p>
                  </a:txBody>
                  <a:tcPr/>
                </a:tc>
                <a:tc>
                  <a:txBody>
                    <a:bodyPr/>
                    <a:lstStyle/>
                    <a:p>
                      <a:pPr marL="285750" marR="0" lvl="0" indent="-285750" algn="l" defTabSz="914400" rtl="0" eaLnBrk="1" fontAlgn="auto" latinLnBrk="0" hangingPunct="1">
                        <a:lnSpc>
                          <a:spcPct val="100000"/>
                        </a:lnSpc>
                        <a:spcBef>
                          <a:spcPts val="100"/>
                        </a:spcBef>
                        <a:spcAft>
                          <a:spcPts val="0"/>
                        </a:spcAft>
                        <a:buClrTx/>
                        <a:buSzTx/>
                        <a:buFont typeface="Wingdings" pitchFamily="2" charset="2"/>
                        <a:buChar char="§"/>
                        <a:tabLst/>
                        <a:defRPr/>
                      </a:pPr>
                      <a:r>
                        <a:rPr lang="en-US" sz="1800" b="1" dirty="0"/>
                        <a:t>Explore integration of 3 innovative technologies </a:t>
                      </a:r>
                      <a:r>
                        <a:rPr lang="en-US" sz="1800" b="0" dirty="0"/>
                        <a:t>that enhance resilience w/ zero emissions</a:t>
                      </a:r>
                      <a:endParaRPr lang="en-US" sz="1800" b="1" dirty="0"/>
                    </a:p>
                    <a:p>
                      <a:pPr marL="744538" marR="0" lvl="2" indent="-276225" algn="l" defTabSz="914400" rtl="0" eaLnBrk="1" fontAlgn="auto" latinLnBrk="0" hangingPunct="1">
                        <a:lnSpc>
                          <a:spcPct val="100000"/>
                        </a:lnSpc>
                        <a:spcBef>
                          <a:spcPts val="100"/>
                        </a:spcBef>
                        <a:spcAft>
                          <a:spcPts val="0"/>
                        </a:spcAft>
                        <a:buClrTx/>
                        <a:buSzTx/>
                        <a:buFont typeface="Wingdings" pitchFamily="2" charset="2"/>
                        <a:buChar char="§"/>
                        <a:tabLst/>
                        <a:defRPr/>
                      </a:pPr>
                      <a:r>
                        <a:rPr lang="en-US" sz="1800" b="1" i="1" dirty="0"/>
                        <a:t>Microgrid in a Meter</a:t>
                      </a:r>
                      <a:r>
                        <a:rPr lang="en-US" sz="1800" b="1" dirty="0"/>
                        <a:t> </a:t>
                      </a:r>
                      <a:r>
                        <a:rPr lang="en-US" sz="1800" b="0" i="0" dirty="0"/>
                        <a:t>with variable frequency Transverter</a:t>
                      </a:r>
                    </a:p>
                    <a:p>
                      <a:pPr marL="1206500" marR="0" lvl="2" indent="-254000" algn="l" defTabSz="914400" rtl="0" eaLnBrk="1" fontAlgn="auto" latinLnBrk="0" hangingPunct="1">
                        <a:lnSpc>
                          <a:spcPct val="100000"/>
                        </a:lnSpc>
                        <a:spcBef>
                          <a:spcPts val="100"/>
                        </a:spcBef>
                        <a:spcAft>
                          <a:spcPts val="0"/>
                        </a:spcAft>
                        <a:buClrTx/>
                        <a:buSzTx/>
                        <a:buFont typeface="Wingdings" pitchFamily="2" charset="2"/>
                        <a:buChar char="§"/>
                        <a:tabLst/>
                        <a:defRPr/>
                      </a:pPr>
                      <a:r>
                        <a:rPr lang="en-US" sz="1800" b="0" i="0" dirty="0"/>
                        <a:t>Utilizes existing smart meter socket (e.g. RMA adapter for PV) to create physical islanding mechanism. 20 minute install – no new subpanel.</a:t>
                      </a:r>
                    </a:p>
                    <a:p>
                      <a:pPr marL="1206500" marR="0" lvl="2" indent="-254000" algn="l" defTabSz="914400" rtl="0" eaLnBrk="1" fontAlgn="auto" latinLnBrk="0" hangingPunct="1">
                        <a:lnSpc>
                          <a:spcPct val="100000"/>
                        </a:lnSpc>
                        <a:spcBef>
                          <a:spcPts val="100"/>
                        </a:spcBef>
                        <a:spcAft>
                          <a:spcPts val="0"/>
                        </a:spcAft>
                        <a:buClrTx/>
                        <a:buSzTx/>
                        <a:buFont typeface="Wingdings" pitchFamily="2" charset="2"/>
                        <a:buChar char="§"/>
                        <a:tabLst/>
                        <a:defRPr/>
                      </a:pPr>
                      <a:r>
                        <a:rPr lang="en-US" sz="1800" b="0" i="0" dirty="0"/>
                        <a:t>Can auto-island in outage or manually island to go </a:t>
                      </a:r>
                      <a:r>
                        <a:rPr lang="en-US" sz="1800" b="0" i="0" dirty="0" err="1"/>
                        <a:t>offgrid</a:t>
                      </a:r>
                      <a:r>
                        <a:rPr lang="en-US" sz="1800" b="0" i="0" dirty="0"/>
                        <a:t> with solar/BESS</a:t>
                      </a:r>
                    </a:p>
                    <a:p>
                      <a:pPr marL="1206500" marR="0" lvl="2" indent="-254000" algn="l" defTabSz="914400" rtl="0" eaLnBrk="1" fontAlgn="auto" latinLnBrk="0" hangingPunct="1">
                        <a:lnSpc>
                          <a:spcPct val="100000"/>
                        </a:lnSpc>
                        <a:spcBef>
                          <a:spcPts val="100"/>
                        </a:spcBef>
                        <a:spcAft>
                          <a:spcPts val="0"/>
                        </a:spcAft>
                        <a:buClrTx/>
                        <a:buSzTx/>
                        <a:buFont typeface="Wingdings" pitchFamily="2" charset="2"/>
                        <a:buChar char="§"/>
                        <a:tabLst/>
                        <a:defRPr/>
                      </a:pPr>
                      <a:r>
                        <a:rPr lang="en-US" sz="1800" b="0" i="0" dirty="0"/>
                        <a:t>Variable frequency inverter reduces energy use on motor driven appliances by ~40% - validation via </a:t>
                      </a:r>
                      <a:r>
                        <a:rPr lang="en-US" sz="1800" b="0" i="0" dirty="0" err="1"/>
                        <a:t>CalTestBed</a:t>
                      </a:r>
                      <a:r>
                        <a:rPr lang="en-US" sz="1800" b="0" i="0" dirty="0"/>
                        <a:t> soon (</a:t>
                      </a:r>
                      <a:r>
                        <a:rPr lang="en-US" sz="1800" b="0" i="0" dirty="0" err="1"/>
                        <a:t>Neworld</a:t>
                      </a:r>
                      <a:r>
                        <a:rPr lang="en-US" sz="1800" b="0" i="0" dirty="0"/>
                        <a:t> Energy)</a:t>
                      </a:r>
                    </a:p>
                    <a:p>
                      <a:pPr marL="742950" marR="0" lvl="1" indent="-285750" algn="l" defTabSz="914400" rtl="0" eaLnBrk="1" fontAlgn="auto" latinLnBrk="0" hangingPunct="1">
                        <a:lnSpc>
                          <a:spcPct val="100000"/>
                        </a:lnSpc>
                        <a:spcBef>
                          <a:spcPts val="100"/>
                        </a:spcBef>
                        <a:spcAft>
                          <a:spcPts val="0"/>
                        </a:spcAft>
                        <a:buClrTx/>
                        <a:buSzTx/>
                        <a:buFont typeface="Wingdings" pitchFamily="2" charset="2"/>
                        <a:buChar char="§"/>
                        <a:tabLst/>
                        <a:defRPr/>
                      </a:pPr>
                      <a:r>
                        <a:rPr lang="en-US" sz="1800" b="1" dirty="0"/>
                        <a:t>V2G Integration </a:t>
                      </a:r>
                      <a:endParaRPr lang="en-US" sz="1800" b="0" dirty="0"/>
                    </a:p>
                    <a:p>
                      <a:pPr marL="1200150" marR="0" lvl="2" indent="-285750" algn="l" defTabSz="914400" rtl="0" eaLnBrk="1" fontAlgn="auto" latinLnBrk="0" hangingPunct="1">
                        <a:lnSpc>
                          <a:spcPct val="100000"/>
                        </a:lnSpc>
                        <a:spcBef>
                          <a:spcPts val="100"/>
                        </a:spcBef>
                        <a:spcAft>
                          <a:spcPts val="0"/>
                        </a:spcAft>
                        <a:buClrTx/>
                        <a:buSzTx/>
                        <a:buFont typeface="Wingdings" pitchFamily="2" charset="2"/>
                        <a:buChar char="§"/>
                        <a:tabLst/>
                        <a:defRPr/>
                      </a:pPr>
                      <a:r>
                        <a:rPr lang="en-US" sz="1800" b="0" dirty="0"/>
                        <a:t>Home </a:t>
                      </a:r>
                      <a:r>
                        <a:rPr lang="en-US" sz="1800" b="0" dirty="0" err="1"/>
                        <a:t>Chademo</a:t>
                      </a:r>
                      <a:r>
                        <a:rPr lang="en-US" sz="1800" b="0" dirty="0"/>
                        <a:t> Fast Charger enables bi-directional operation of Nissan </a:t>
                      </a:r>
                      <a:r>
                        <a:rPr lang="en-US" sz="1800" b="0" dirty="0" err="1"/>
                        <a:t>Leafs</a:t>
                      </a:r>
                      <a:r>
                        <a:rPr lang="en-US" sz="1800" b="0" dirty="0"/>
                        <a:t> &amp; Mitsubishi Outlanders now (CCS version in Q1 with more OEMs)</a:t>
                      </a:r>
                    </a:p>
                    <a:p>
                      <a:pPr marL="1200150" marR="0" lvl="2" indent="-285750" algn="l" defTabSz="914400" rtl="0" eaLnBrk="1" fontAlgn="auto" latinLnBrk="0" hangingPunct="1">
                        <a:lnSpc>
                          <a:spcPct val="100000"/>
                        </a:lnSpc>
                        <a:spcBef>
                          <a:spcPts val="100"/>
                        </a:spcBef>
                        <a:spcAft>
                          <a:spcPts val="0"/>
                        </a:spcAft>
                        <a:buClrTx/>
                        <a:buSzTx/>
                        <a:buFont typeface="Wingdings" pitchFamily="2" charset="2"/>
                        <a:buChar char="§"/>
                        <a:tabLst/>
                        <a:defRPr/>
                      </a:pPr>
                      <a:r>
                        <a:rPr lang="en-US" sz="1800" b="0" dirty="0"/>
                        <a:t>Integrated DCFC/inverter/BESS enables robust resilience, grid services</a:t>
                      </a:r>
                    </a:p>
                    <a:p>
                      <a:pPr marL="1200150" marR="0" lvl="2" indent="-285750" algn="l" defTabSz="914400" rtl="0" eaLnBrk="1" fontAlgn="auto" latinLnBrk="0" hangingPunct="1">
                        <a:lnSpc>
                          <a:spcPct val="100000"/>
                        </a:lnSpc>
                        <a:spcBef>
                          <a:spcPts val="100"/>
                        </a:spcBef>
                        <a:spcAft>
                          <a:spcPts val="0"/>
                        </a:spcAft>
                        <a:buClrTx/>
                        <a:buSzTx/>
                        <a:buFont typeface="Wingdings" pitchFamily="2" charset="2"/>
                        <a:buChar char="§"/>
                        <a:tabLst/>
                        <a:defRPr/>
                      </a:pPr>
                      <a:r>
                        <a:rPr lang="en-US" sz="1800" b="0" dirty="0" err="1"/>
                        <a:t>Ossiaco</a:t>
                      </a:r>
                      <a:r>
                        <a:rPr lang="en-US" sz="1800" b="0" dirty="0"/>
                        <a:t> “decibel” product available this summer - ~ $5K/unit</a:t>
                      </a:r>
                    </a:p>
                    <a:p>
                      <a:pPr marL="742950" marR="0" lvl="1" indent="-285750" algn="l" defTabSz="914400" rtl="0" eaLnBrk="1" fontAlgn="auto" latinLnBrk="0" hangingPunct="1">
                        <a:lnSpc>
                          <a:spcPct val="100000"/>
                        </a:lnSpc>
                        <a:spcBef>
                          <a:spcPts val="100"/>
                        </a:spcBef>
                        <a:spcAft>
                          <a:spcPts val="0"/>
                        </a:spcAft>
                        <a:buClrTx/>
                        <a:buSzTx/>
                        <a:buFont typeface="Wingdings" pitchFamily="2" charset="2"/>
                        <a:buChar char="§"/>
                        <a:tabLst/>
                        <a:defRPr/>
                      </a:pPr>
                      <a:r>
                        <a:rPr lang="en-US" sz="1800" b="1" dirty="0"/>
                        <a:t>BTM </a:t>
                      </a:r>
                      <a:r>
                        <a:rPr lang="en-US" sz="1800" b="1" i="1" dirty="0"/>
                        <a:t>Solar Allocator</a:t>
                      </a:r>
                    </a:p>
                    <a:p>
                      <a:pPr marL="1200150" marR="0" lvl="2" indent="-285750" algn="l" defTabSz="914400" rtl="0" eaLnBrk="1" fontAlgn="auto" latinLnBrk="0" hangingPunct="1">
                        <a:lnSpc>
                          <a:spcPct val="100000"/>
                        </a:lnSpc>
                        <a:spcBef>
                          <a:spcPts val="100"/>
                        </a:spcBef>
                        <a:spcAft>
                          <a:spcPts val="0"/>
                        </a:spcAft>
                        <a:buClrTx/>
                        <a:buSzTx/>
                        <a:buFont typeface="Wingdings" pitchFamily="2" charset="2"/>
                        <a:buChar char="§"/>
                        <a:tabLst/>
                        <a:defRPr/>
                      </a:pPr>
                      <a:r>
                        <a:rPr lang="en-US" sz="1800" b="0" dirty="0"/>
                        <a:t>E</a:t>
                      </a:r>
                      <a:r>
                        <a:rPr lang="en-US" sz="1800" dirty="0"/>
                        <a:t>nables full self-consumption across units in MUD apartments</a:t>
                      </a:r>
                    </a:p>
                    <a:p>
                      <a:pPr marL="1200150" marR="0" lvl="2" indent="-285750" algn="l" defTabSz="914400" rtl="0" eaLnBrk="1" fontAlgn="auto" latinLnBrk="0" hangingPunct="1">
                        <a:lnSpc>
                          <a:spcPct val="100000"/>
                        </a:lnSpc>
                        <a:spcBef>
                          <a:spcPts val="100"/>
                        </a:spcBef>
                        <a:spcAft>
                          <a:spcPts val="0"/>
                        </a:spcAft>
                        <a:buClrTx/>
                        <a:buSzTx/>
                        <a:buFont typeface="Wingdings" pitchFamily="2" charset="2"/>
                        <a:buChar char="§"/>
                        <a:tabLst/>
                        <a:defRPr/>
                      </a:pPr>
                      <a:r>
                        <a:rPr lang="en-US" sz="1800" dirty="0"/>
                        <a:t>Energy paid for thru rents – increasing building value &amp; reducing bills</a:t>
                      </a:r>
                    </a:p>
                    <a:p>
                      <a:pPr marL="1200150" marR="0" lvl="2" indent="-285750" algn="l" defTabSz="914400" rtl="0" eaLnBrk="1" fontAlgn="auto" latinLnBrk="0" hangingPunct="1">
                        <a:lnSpc>
                          <a:spcPct val="100000"/>
                        </a:lnSpc>
                        <a:spcBef>
                          <a:spcPts val="100"/>
                        </a:spcBef>
                        <a:spcAft>
                          <a:spcPts val="0"/>
                        </a:spcAft>
                        <a:buClrTx/>
                        <a:buSzTx/>
                        <a:buFont typeface="Wingdings" pitchFamily="2" charset="2"/>
                        <a:buChar char="§"/>
                        <a:tabLst/>
                        <a:defRPr/>
                      </a:pPr>
                      <a:r>
                        <a:rPr lang="en-US" sz="1800" dirty="0"/>
                        <a:t>No </a:t>
                      </a:r>
                      <a:r>
                        <a:rPr lang="en-US" sz="1800" dirty="0" err="1"/>
                        <a:t>backfeed</a:t>
                      </a:r>
                      <a:r>
                        <a:rPr lang="en-US" sz="1800" dirty="0"/>
                        <a:t>, NEM, or utility permission needed. (</a:t>
                      </a:r>
                      <a:r>
                        <a:rPr lang="en-US" sz="1800" dirty="0" err="1"/>
                        <a:t>Powertree</a:t>
                      </a:r>
                      <a:r>
                        <a:rPr lang="en-US" sz="1800" dirty="0"/>
                        <a:t> Services)</a:t>
                      </a:r>
                    </a:p>
                  </a:txBody>
                  <a:tcPr/>
                </a:tc>
                <a:extLst>
                  <a:ext uri="{0D108BD9-81ED-4DB2-BD59-A6C34878D82A}">
                    <a16:rowId xmlns:a16="http://schemas.microsoft.com/office/drawing/2014/main" val="2189441453"/>
                  </a:ext>
                </a:extLst>
              </a:tr>
            </a:tbl>
          </a:graphicData>
        </a:graphic>
      </p:graphicFrame>
    </p:spTree>
    <p:extLst>
      <p:ext uri="{BB962C8B-B14F-4D97-AF65-F5344CB8AC3E}">
        <p14:creationId xmlns:p14="http://schemas.microsoft.com/office/powerpoint/2010/main" val="238801233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1DC9A153AAEEE45BACE06E01F8272AC" ma:contentTypeVersion="4" ma:contentTypeDescription="Create a new document." ma:contentTypeScope="" ma:versionID="b2aef39aa4fa618436d02d2bcce1d8de">
  <xsd:schema xmlns:xsd="http://www.w3.org/2001/XMLSchema" xmlns:xs="http://www.w3.org/2001/XMLSchema" xmlns:p="http://schemas.microsoft.com/office/2006/metadata/properties" xmlns:ns2="785685f2-c2e1-4352-89aa-3faca8eaba52" xmlns:ns3="5067c814-4b34-462c-a21d-c185ff6548d2" targetNamespace="http://schemas.microsoft.com/office/2006/metadata/properties" ma:root="true" ma:fieldsID="f2713d08d787711ea37c4294f94eea5d" ns2:_="" ns3:_="">
    <xsd:import namespace="785685f2-c2e1-4352-89aa-3faca8eaba52"/>
    <xsd:import namespace="5067c814-4b34-462c-a21d-c185ff6548d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85685f2-c2e1-4352-89aa-3faca8eaba5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067c814-4b34-462c-a21d-c185ff6548d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186F876-E085-4339-A32B-9689D3283DA0}"/>
</file>

<file path=customXml/itemProps2.xml><?xml version="1.0" encoding="utf-8"?>
<ds:datastoreItem xmlns:ds="http://schemas.openxmlformats.org/officeDocument/2006/customXml" ds:itemID="{E302624F-138E-4004-9672-6DD3E95F1131}">
  <ds:schemaRefs>
    <ds:schemaRef ds:uri="648f969e-f7cd-4bbd-90b0-57507d04cd11"/>
    <ds:schemaRef ds:uri="67548ad5-dc47-4cd8-bab2-5551da681b8c"/>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977579AF-19B7-48B1-83D5-612B6E5F025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106</TotalTime>
  <Words>751</Words>
  <Application>Microsoft Macintosh PowerPoint</Application>
  <PresentationFormat>Widescreen</PresentationFormat>
  <Paragraphs>61</Paragraphs>
  <Slides>5</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Calibri</vt:lpstr>
      <vt:lpstr>Calibri Light</vt:lpstr>
      <vt:lpstr>Wingdings</vt:lpstr>
      <vt:lpstr>Office Theme</vt:lpstr>
      <vt:lpstr>Lancaster Advanced Energy Community Microgrids</vt:lpstr>
      <vt:lpstr>Project Outcomes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Richard Schorske</cp:lastModifiedBy>
  <cp:revision>32</cp:revision>
  <cp:lastPrinted>2019-07-17T17:58:43Z</cp:lastPrinted>
  <dcterms:created xsi:type="dcterms:W3CDTF">2013-07-15T20:26:40Z</dcterms:created>
  <dcterms:modified xsi:type="dcterms:W3CDTF">2020-07-01T00:03:58Z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0x01010061DC9A153AAEEE45BACE06E01F8272AC</vt:lpwstr>
  </property>
  <property fmtid="{D5CDD505-2E9C-101B-9397-08002B2CF9AE}" pid="3" name="xd_Signature">
    <vt:bool>false</vt:bool>
  </property>
  <property fmtid="{D5CDD505-2E9C-101B-9397-08002B2CF9AE}" pid="4" name="xd_ProgID">
    <vt:lpwstr/>
  </property>
  <property fmtid="{D5CDD505-2E9C-101B-9397-08002B2CF9AE}" pid="5" name="ComplianceAssetId">
    <vt:lpwstr/>
  </property>
  <property fmtid="{D5CDD505-2E9C-101B-9397-08002B2CF9AE}" pid="6" name="TemplateUrl">
    <vt:lpwstr/>
  </property>
  <property fmtid="{D5CDD505-2E9C-101B-9397-08002B2CF9AE}" pid="7" name="_SourceUrl">
    <vt:lpwstr/>
  </property>
  <property fmtid="{D5CDD505-2E9C-101B-9397-08002B2CF9AE}" pid="8" name="_SharedFileIndex">
    <vt:lpwstr/>
  </property>
</Properties>
</file>