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61" r:id="rId1"/>
  </p:sldMasterIdLst>
  <p:notesMasterIdLst>
    <p:notesMasterId r:id="rId11"/>
  </p:notesMasterIdLst>
  <p:handoutMasterIdLst>
    <p:handoutMasterId r:id="rId12"/>
  </p:handoutMasterIdLst>
  <p:sldIdLst>
    <p:sldId id="412" r:id="rId2"/>
    <p:sldId id="413" r:id="rId3"/>
    <p:sldId id="415" r:id="rId4"/>
    <p:sldId id="414" r:id="rId5"/>
    <p:sldId id="426" r:id="rId6"/>
    <p:sldId id="425" r:id="rId7"/>
    <p:sldId id="417" r:id="rId8"/>
    <p:sldId id="416" r:id="rId9"/>
    <p:sldId id="311" r:id="rId10"/>
  </p:sldIdLst>
  <p:sldSz cx="9144000" cy="6858000" type="screen4x3"/>
  <p:notesSz cx="6858000" cy="92964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28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ckavalec" initials="c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  <a:srgbClr val="0099FF"/>
    <a:srgbClr val="00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381" autoAdjust="0"/>
    <p:restoredTop sz="87209" autoAdjust="0"/>
  </p:normalViewPr>
  <p:slideViewPr>
    <p:cSldViewPr>
      <p:cViewPr varScale="1">
        <p:scale>
          <a:sx n="98" d="100"/>
          <a:sy n="98" d="100"/>
        </p:scale>
        <p:origin x="252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0" d="100"/>
          <a:sy n="60" d="100"/>
        </p:scale>
        <p:origin x="-2490" y="-84"/>
      </p:cViewPr>
      <p:guideLst>
        <p:guide orient="horz" pos="2928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commentAuthors" Target="commentAuthor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074424-8239-406E-A363-CAE10FE437EA}" type="datetimeFigureOut">
              <a:rPr lang="en-US" smtClean="0"/>
              <a:pPr/>
              <a:t>7/6/2018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829967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FCE9FD-5D0A-4C89-A07F-47E0DE7C46B9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946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04900" y="696913"/>
            <a:ext cx="4648200" cy="3486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415790"/>
            <a:ext cx="5486400" cy="4183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331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29967"/>
            <a:ext cx="297180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31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829967"/>
            <a:ext cx="297180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3FC57A6A-9EF0-4355-83F6-E9F8FF4DBC8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FC57A6A-9EF0-4355-83F6-E9F8FF4DBC8C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" pitchFamily="1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" pitchFamily="1" charset="0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FC57A6A-9EF0-4355-83F6-E9F8FF4DBC8C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" pitchFamily="1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" pitchFamily="1" charset="0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376612-6C2A-453C-9CA7-DD9F07694DA5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6976730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FD19BA-28EC-4FB6-A292-5C47B1902E17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6027275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B25754-A986-4EF7-978C-8E1C1ED02082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7066672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DC0BA2-85C5-4CBD-BC0C-5E625889F300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0181745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276765-46C1-4DF9-83D7-6EEB524917C3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2385537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4716B0-513C-4E75-88BD-08D73CD32E2E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7008399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6613B0-01AD-4D24-AD8D-55118E034AA1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2797600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6D879D-007C-448A-9644-09D10AF37BC7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3694705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A6591F-30F5-48A4-BB0D-35729A49C10E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8627497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FEA39A-D914-4B13-B8FC-531110AF576C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8278902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914400"/>
            <a:ext cx="1943100" cy="51816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914400"/>
            <a:ext cx="5676900" cy="51816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610B2F-CF4D-4557-8A90-C14EEB2FBB94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654058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914400"/>
            <a:ext cx="77724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66D7C713-FEA3-4B87-A75A-0170804F599E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auto">
          <a:xfrm>
            <a:off x="457200" y="304800"/>
            <a:ext cx="8305800" cy="5943600"/>
          </a:xfrm>
          <a:prstGeom prst="rect">
            <a:avLst/>
          </a:prstGeom>
          <a:noFill/>
          <a:ln w="76200">
            <a:solidFill>
              <a:srgbClr val="000066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" pitchFamily="1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9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457200" y="304800"/>
            <a:ext cx="8305800" cy="533400"/>
          </a:xfrm>
          <a:prstGeom prst="rect">
            <a:avLst/>
          </a:prstGeom>
          <a:solidFill>
            <a:srgbClr val="00006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" pitchFamily="1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9pPr>
          </a:lstStyle>
          <a:p>
            <a:pPr algn="ctr">
              <a:defRPr/>
            </a:pPr>
            <a:endParaRPr lang="en-US" altLang="en-US" dirty="0"/>
          </a:p>
        </p:txBody>
      </p:sp>
      <p:sp>
        <p:nvSpPr>
          <p:cNvPr id="1034" name="Text Box 10"/>
          <p:cNvSpPr txBox="1">
            <a:spLocks noChangeArrowheads="1"/>
          </p:cNvSpPr>
          <p:nvPr/>
        </p:nvSpPr>
        <p:spPr bwMode="auto">
          <a:xfrm>
            <a:off x="457200" y="381000"/>
            <a:ext cx="82296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99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" pitchFamily="1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en-US" altLang="en-US" sz="1800" b="1" dirty="0">
                <a:solidFill>
                  <a:schemeClr val="bg1"/>
                </a:solidFill>
                <a:latin typeface="Arial" charset="0"/>
              </a:rPr>
              <a:t>California Energy Commission</a:t>
            </a:r>
            <a:endParaRPr lang="en-US" altLang="en-US" dirty="0"/>
          </a:p>
        </p:txBody>
      </p:sp>
      <p:sp>
        <p:nvSpPr>
          <p:cNvPr id="1035" name="Rectangle 11"/>
          <p:cNvSpPr>
            <a:spLocks noChangeArrowheads="1"/>
          </p:cNvSpPr>
          <p:nvPr/>
        </p:nvSpPr>
        <p:spPr bwMode="auto">
          <a:xfrm>
            <a:off x="1219200" y="228600"/>
            <a:ext cx="76200" cy="6096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" pitchFamily="1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9pPr>
          </a:lstStyle>
          <a:p>
            <a:pPr>
              <a:defRPr/>
            </a:pPr>
            <a:endParaRPr lang="en-US" altLang="en-US" dirty="0"/>
          </a:p>
        </p:txBody>
      </p:sp>
      <p:pic>
        <p:nvPicPr>
          <p:cNvPr id="1036" name="Picture 1"/>
          <p:cNvPicPr>
            <a:picLocks noChangeAspect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04800" y="161925"/>
            <a:ext cx="914400" cy="804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1386116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1143000"/>
            <a:ext cx="7924800" cy="2286000"/>
          </a:xfrm>
        </p:spPr>
        <p:txBody>
          <a:bodyPr/>
          <a:lstStyle/>
          <a:p>
            <a:r>
              <a:rPr lang="en-US" sz="2400" dirty="0"/>
              <a:t/>
            </a:r>
            <a:br>
              <a:rPr lang="en-US" sz="2400" dirty="0"/>
            </a:br>
            <a:r>
              <a:rPr lang="en-US" sz="2400" dirty="0"/>
              <a:t/>
            </a:r>
            <a:br>
              <a:rPr lang="en-US" sz="2400" dirty="0"/>
            </a:br>
            <a:r>
              <a:rPr lang="en-US" sz="3200" dirty="0"/>
              <a:t>California Energy Demand </a:t>
            </a:r>
            <a:br>
              <a:rPr lang="en-US" sz="3200" dirty="0"/>
            </a:br>
            <a:r>
              <a:rPr lang="en-US" sz="3200" dirty="0"/>
              <a:t>Updated Forecast, 2019-2030: </a:t>
            </a:r>
            <a:br>
              <a:rPr lang="en-US" sz="3200" dirty="0"/>
            </a:br>
            <a:r>
              <a:rPr lang="en-US" sz="3200" dirty="0"/>
              <a:t>Purpose, Process, and Assumptions</a:t>
            </a:r>
            <a:r>
              <a:rPr lang="en-US" sz="2400" dirty="0"/>
              <a:t/>
            </a:r>
            <a:br>
              <a:rPr lang="en-US" sz="2400" dirty="0"/>
            </a:br>
            <a:r>
              <a:rPr lang="en-US" sz="3000" dirty="0"/>
              <a:t/>
            </a:r>
            <a:br>
              <a:rPr lang="en-US" sz="3000" dirty="0"/>
            </a:br>
            <a:endParaRPr lang="en-US" sz="2800" dirty="0"/>
          </a:p>
        </p:txBody>
      </p:sp>
      <p:sp>
        <p:nvSpPr>
          <p:cNvPr id="2051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505200"/>
            <a:ext cx="6400800" cy="2667000"/>
          </a:xfrm>
        </p:spPr>
        <p:txBody>
          <a:bodyPr/>
          <a:lstStyle/>
          <a:p>
            <a:r>
              <a:rPr lang="en-US" dirty="0"/>
              <a:t>July 10, 2018</a:t>
            </a:r>
          </a:p>
          <a:p>
            <a:endParaRPr lang="en-US" sz="1800" dirty="0"/>
          </a:p>
          <a:p>
            <a:r>
              <a:rPr lang="en-US" sz="1800" dirty="0"/>
              <a:t>Chris </a:t>
            </a:r>
            <a:r>
              <a:rPr lang="en-US" sz="1800" dirty="0" err="1"/>
              <a:t>Kavalec</a:t>
            </a:r>
            <a:endParaRPr lang="en-US" sz="1800" dirty="0"/>
          </a:p>
          <a:p>
            <a:r>
              <a:rPr lang="en-US" sz="1800" dirty="0"/>
              <a:t>Energy Assessments Division</a:t>
            </a:r>
          </a:p>
          <a:p>
            <a:r>
              <a:rPr lang="en-US" sz="1800" dirty="0"/>
              <a:t>Chris.Kavalec@energy.ca.gov</a:t>
            </a:r>
          </a:p>
          <a:p>
            <a:r>
              <a:rPr lang="en-US" sz="1800" dirty="0"/>
              <a:t>916-654-5184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Background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752600"/>
            <a:ext cx="7772400" cy="4343400"/>
          </a:xfrm>
        </p:spPr>
        <p:txBody>
          <a:bodyPr/>
          <a:lstStyle/>
          <a:p>
            <a:r>
              <a:rPr lang="en-US" dirty="0"/>
              <a:t>The Energy Commission, CPUC and California ISO have committed to collaborative planning for major proceedings.</a:t>
            </a:r>
          </a:p>
          <a:p>
            <a:r>
              <a:rPr lang="en-US" dirty="0"/>
              <a:t>Staffs from the three agencies have developed a “process alignment” calendar for these proceedings.</a:t>
            </a:r>
          </a:p>
          <a:p>
            <a:r>
              <a:rPr lang="en-US" dirty="0"/>
              <a:t>During these discussions, the three agencies recognized the need for an IEPR forecast update in even-numbered years.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D7278C4-641A-43E4-A3B0-54880A6D3312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" pitchFamily="1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" pitchFamily="1" charset="0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Purpose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828800"/>
            <a:ext cx="7772400" cy="4267200"/>
          </a:xfrm>
        </p:spPr>
        <p:txBody>
          <a:bodyPr/>
          <a:lstStyle/>
          <a:p>
            <a:r>
              <a:rPr lang="en-US" sz="3200" dirty="0"/>
              <a:t>California ISO Transmission Planning Process</a:t>
            </a:r>
          </a:p>
          <a:p>
            <a:r>
              <a:rPr lang="en-US" sz="3200" dirty="0"/>
              <a:t>CPUC IRP Process</a:t>
            </a:r>
          </a:p>
          <a:p>
            <a:r>
              <a:rPr lang="en-US" sz="3200" dirty="0">
                <a:solidFill>
                  <a:schemeClr val="tx2"/>
                </a:solidFill>
              </a:rPr>
              <a:t>Reference</a:t>
            </a:r>
            <a:r>
              <a:rPr lang="en-US" sz="3200" dirty="0"/>
              <a:t> forecast for the upcoming CPUC Energy Efficiency Potential and Goals Study</a:t>
            </a:r>
          </a:p>
          <a:p>
            <a:r>
              <a:rPr lang="en-US" sz="3200" dirty="0"/>
              <a:t>Distribution-level planning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D7278C4-641A-43E4-A3B0-54880A6D3312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" pitchFamily="1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" pitchFamily="1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974274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685800" y="838200"/>
            <a:ext cx="7772400" cy="762000"/>
          </a:xfrm>
        </p:spPr>
        <p:txBody>
          <a:bodyPr/>
          <a:lstStyle/>
          <a:p>
            <a:r>
              <a:rPr lang="en-US" sz="3200" dirty="0"/>
              <a:t>Past IEPR Forecast Updates</a:t>
            </a:r>
          </a:p>
        </p:txBody>
      </p:sp>
      <p:sp>
        <p:nvSpPr>
          <p:cNvPr id="3075" name="Content Placeholder 2"/>
          <p:cNvSpPr>
            <a:spLocks noGrp="1"/>
          </p:cNvSpPr>
          <p:nvPr>
            <p:ph idx="1"/>
          </p:nvPr>
        </p:nvSpPr>
        <p:spPr>
          <a:xfrm>
            <a:off x="685800" y="1600200"/>
            <a:ext cx="7772400" cy="4495800"/>
          </a:xfrm>
        </p:spPr>
        <p:txBody>
          <a:bodyPr/>
          <a:lstStyle/>
          <a:p>
            <a:r>
              <a:rPr lang="en-US" dirty="0"/>
              <a:t>The Energy Commission agreed to a limited IEPR forecast update:</a:t>
            </a:r>
          </a:p>
          <a:p>
            <a:pPr lvl="1"/>
            <a:r>
              <a:rPr lang="en-US" dirty="0"/>
              <a:t>Incorporate most recent economic/demographic projections</a:t>
            </a:r>
          </a:p>
          <a:p>
            <a:pPr lvl="1"/>
            <a:r>
              <a:rPr lang="en-US" dirty="0"/>
              <a:t>Update historical data for electricity sales, consumption, and peak demand</a:t>
            </a:r>
          </a:p>
          <a:p>
            <a:pPr lvl="1"/>
            <a:r>
              <a:rPr lang="en-US" b="1" dirty="0">
                <a:solidFill>
                  <a:schemeClr val="tx2"/>
                </a:solidFill>
              </a:rPr>
              <a:t>No updates </a:t>
            </a:r>
            <a:r>
              <a:rPr lang="en-US" b="1" dirty="0"/>
              <a:t>to other demand-related factors</a:t>
            </a:r>
            <a:r>
              <a:rPr lang="en-US" dirty="0"/>
              <a:t>, including EVs and other electrification, efficiency , demand response, and distributed generation</a:t>
            </a:r>
          </a:p>
          <a:p>
            <a:pPr lvl="1"/>
            <a:r>
              <a:rPr lang="en-US" dirty="0"/>
              <a:t>Electricity only</a:t>
            </a:r>
          </a:p>
        </p:txBody>
      </p:sp>
      <p:sp>
        <p:nvSpPr>
          <p:cNvPr id="3076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E25D9CE-FAC4-4D9F-BBF1-89D516ADFA3F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" pitchFamily="1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" pitchFamily="1" charset="0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128C47-DFC2-47DB-8FD9-96D834A36B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Method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49FFF4-59CB-46F4-A60D-38DEAEBC58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Estimate single-equation econometric consumption models for the major sectors (residential, commercial, manufacturing, resource extraction, agricultural, and TCU)</a:t>
            </a:r>
          </a:p>
          <a:p>
            <a:r>
              <a:rPr lang="en-US" dirty="0"/>
              <a:t>Run each model with old and new econ-demo indicators</a:t>
            </a:r>
          </a:p>
          <a:p>
            <a:r>
              <a:rPr lang="en-US" dirty="0"/>
              <a:t>Apply percentage differences to CED 2017 forecast</a:t>
            </a:r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4AB61C7-A8BC-44CE-9CCF-4C2E154476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5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563929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FD91B9-15F2-48A8-B62C-85DDF666B0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2018 IEPR Forecast Update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5A8FF7-2F53-43E9-AFB2-1DFD28E9A2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Energy Commission agreed to update two critical “dynamic” components</a:t>
            </a:r>
          </a:p>
          <a:p>
            <a:pPr lvl="1"/>
            <a:r>
              <a:rPr lang="en-US" dirty="0"/>
              <a:t>EV forecast </a:t>
            </a:r>
          </a:p>
          <a:p>
            <a:pPr lvl="1"/>
            <a:r>
              <a:rPr lang="en-US" dirty="0"/>
              <a:t>PV forecast, including AAPV</a:t>
            </a:r>
          </a:p>
          <a:p>
            <a:r>
              <a:rPr lang="en-US" dirty="0"/>
              <a:t>In addition, adjustments need to be made to hourly load model and residential TOU analysis (discussed later)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5ABD8A0-19AA-446D-8F4C-C4F77D3699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6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8894512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914400"/>
            <a:ext cx="7772400" cy="990600"/>
          </a:xfrm>
        </p:spPr>
        <p:txBody>
          <a:bodyPr/>
          <a:lstStyle/>
          <a:p>
            <a:r>
              <a:rPr lang="en-US" sz="3200" dirty="0"/>
              <a:t>California Energy Demand Updated Forecast, 2019-2030 (CEDU 2018)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905000"/>
            <a:ext cx="7772400" cy="4191000"/>
          </a:xfrm>
        </p:spPr>
        <p:txBody>
          <a:bodyPr/>
          <a:lstStyle/>
          <a:p>
            <a:r>
              <a:rPr lang="en-US" dirty="0"/>
              <a:t>Updated </a:t>
            </a:r>
            <a:r>
              <a:rPr lang="en-US" i="1" dirty="0"/>
              <a:t>baseline</a:t>
            </a:r>
            <a:r>
              <a:rPr lang="en-US" dirty="0"/>
              <a:t> forecast for electricity sales, consumption, and peak demand for eight planning areas and 20 climate zones</a:t>
            </a:r>
          </a:p>
          <a:p>
            <a:r>
              <a:rPr lang="en-US" dirty="0"/>
              <a:t>Three demand scenarios: high, mid, and low</a:t>
            </a:r>
          </a:p>
          <a:p>
            <a:r>
              <a:rPr lang="en-US" dirty="0"/>
              <a:t>Additional achievable energy efficiency (AAEE) unchanged from 2017 IEPR forecast</a:t>
            </a:r>
          </a:p>
          <a:p>
            <a:r>
              <a:rPr lang="en-US" dirty="0"/>
              <a:t>Combination of mid baseline with mid and low-mid AAEE/AAPV scenarios gives updated managed forecasts for IOUs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D7278C4-641A-43E4-A3B0-54880A6D3312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" pitchFamily="1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" pitchFamily="1" charset="0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Process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752600"/>
            <a:ext cx="7772400" cy="4343400"/>
          </a:xfrm>
        </p:spPr>
        <p:txBody>
          <a:bodyPr/>
          <a:lstStyle/>
          <a:p>
            <a:r>
              <a:rPr lang="en-US" dirty="0"/>
              <a:t>DAWG meetings scheduled for July 12 and August 2 (at least one more to follow)</a:t>
            </a:r>
          </a:p>
          <a:p>
            <a:r>
              <a:rPr lang="en-US" dirty="0"/>
              <a:t>Develop final econ-demo and update historical data (August-September 2018)</a:t>
            </a:r>
          </a:p>
          <a:p>
            <a:r>
              <a:rPr lang="en-US" dirty="0"/>
              <a:t>Develop forecast and preliminary forecast report (October-November)</a:t>
            </a:r>
          </a:p>
          <a:p>
            <a:r>
              <a:rPr lang="en-US" dirty="0"/>
              <a:t>IEPR forecast workshop (Early December)</a:t>
            </a:r>
          </a:p>
          <a:p>
            <a:r>
              <a:rPr lang="en-US" dirty="0"/>
              <a:t>Address/incorporate comments (December)</a:t>
            </a:r>
          </a:p>
          <a:p>
            <a:r>
              <a:rPr lang="en-US" dirty="0"/>
              <a:t>Final report (posted end of December) 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D7278C4-641A-43E4-A3B0-54880A6D3312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" pitchFamily="1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" pitchFamily="1" charset="0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656207C2-332B-4BB7-8C2C-8E7EA1C9C4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914400"/>
            <a:ext cx="7772400" cy="3657600"/>
          </a:xfrm>
        </p:spPr>
        <p:txBody>
          <a:bodyPr/>
          <a:lstStyle/>
          <a:p>
            <a:r>
              <a:rPr lang="en-US" dirty="0"/>
              <a:t>Questions/Comments?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1874B66-7EBD-4091-A372-5E06D74BA2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9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1014124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pitchFamily="1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pitchFamily="1" charset="0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4851</TotalTime>
  <Words>365</Words>
  <Application>Microsoft Office PowerPoint</Application>
  <PresentationFormat>On-screen Show (4:3)</PresentationFormat>
  <Paragraphs>54</Paragraphs>
  <Slides>9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Arial</vt:lpstr>
      <vt:lpstr>Times</vt:lpstr>
      <vt:lpstr>Office Theme</vt:lpstr>
      <vt:lpstr>  California Energy Demand  Updated Forecast, 2019-2030:  Purpose, Process, and Assumptions  </vt:lpstr>
      <vt:lpstr>Background</vt:lpstr>
      <vt:lpstr>Purpose</vt:lpstr>
      <vt:lpstr>Past IEPR Forecast Updates</vt:lpstr>
      <vt:lpstr>Method</vt:lpstr>
      <vt:lpstr>2018 IEPR Forecast Update</vt:lpstr>
      <vt:lpstr>California Energy Demand Updated Forecast, 2019-2030 (CEDU 2018)</vt:lpstr>
      <vt:lpstr>Process</vt:lpstr>
      <vt:lpstr>Questions/Comments?</vt:lpstr>
    </vt:vector>
  </TitlesOfParts>
  <Company>CA Energy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 Slide Title</dc:title>
  <dc:creator>State of California</dc:creator>
  <cp:lastModifiedBy>Crouch, Cameron@Energy</cp:lastModifiedBy>
  <cp:revision>339</cp:revision>
  <cp:lastPrinted>2003-05-22T21:33:00Z</cp:lastPrinted>
  <dcterms:created xsi:type="dcterms:W3CDTF">2003-05-22T16:57:46Z</dcterms:created>
  <dcterms:modified xsi:type="dcterms:W3CDTF">2018-07-06T14:59:06Z</dcterms:modified>
</cp:coreProperties>
</file>