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700" r:id="rId5"/>
  </p:sldMasterIdLst>
  <p:notesMasterIdLst>
    <p:notesMasterId r:id="rId14"/>
  </p:notesMasterIdLst>
  <p:sldIdLst>
    <p:sldId id="260" r:id="rId6"/>
    <p:sldId id="383" r:id="rId7"/>
    <p:sldId id="4455" r:id="rId8"/>
    <p:sldId id="4465" r:id="rId9"/>
    <p:sldId id="4567" r:id="rId10"/>
    <p:sldId id="418" r:id="rId11"/>
    <p:sldId id="4165" r:id="rId12"/>
    <p:sldId id="45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oject Overview" id="{263777A3-020D-4EB1-AA61-2B2FB7096570}">
          <p14:sldIdLst>
            <p14:sldId id="260"/>
            <p14:sldId id="383"/>
            <p14:sldId id="4455"/>
            <p14:sldId id="4465"/>
            <p14:sldId id="4567"/>
            <p14:sldId id="418"/>
            <p14:sldId id="4165"/>
            <p14:sldId id="45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y Gower" initials="AG" lastIdx="12" clrIdx="0">
    <p:extLst>
      <p:ext uri="{19B8F6BF-5375-455C-9EA6-DF929625EA0E}">
        <p15:presenceInfo xmlns:p15="http://schemas.microsoft.com/office/powerpoint/2012/main" userId="S::agower@calstart.org::7d3416bf-1d72-4a13-ae52-3329e01b1b31" providerId="AD"/>
      </p:ext>
    </p:extLst>
  </p:cmAuthor>
  <p:cmAuthor id="2" name="Falisha Lucas" initials="FL" lastIdx="2" clrIdx="1">
    <p:extLst>
      <p:ext uri="{19B8F6BF-5375-455C-9EA6-DF929625EA0E}">
        <p15:presenceInfo xmlns:p15="http://schemas.microsoft.com/office/powerpoint/2012/main" userId="S::flucas@calstart.org::c158160c-c1bf-4c63-9efb-48f496373dc1" providerId="AD"/>
      </p:ext>
    </p:extLst>
  </p:cmAuthor>
  <p:cmAuthor id="3" name="Geoffrey Cook" initials="GC" lastIdx="12" clrIdx="2">
    <p:extLst>
      <p:ext uri="{19B8F6BF-5375-455C-9EA6-DF929625EA0E}">
        <p15:presenceInfo xmlns:p15="http://schemas.microsoft.com/office/powerpoint/2012/main" userId="S::gcook@calstart.org::be08e22f-1c56-4111-a8cb-3ffb5deb61a0" providerId="AD"/>
      </p:ext>
    </p:extLst>
  </p:cmAuthor>
  <p:cmAuthor id="4" name="Amanda Le" initials="AL" lastIdx="6" clrIdx="3">
    <p:extLst>
      <p:ext uri="{19B8F6BF-5375-455C-9EA6-DF929625EA0E}">
        <p15:presenceInfo xmlns:p15="http://schemas.microsoft.com/office/powerpoint/2012/main" userId="S::ale@calstart.org::4224a951-9906-4b3c-891f-5e77fac90c79" providerId="AD"/>
      </p:ext>
    </p:extLst>
  </p:cmAuthor>
  <p:cmAuthor id="5" name="Vater, Michelle@Energy" initials="VM" lastIdx="2" clrIdx="4">
    <p:extLst>
      <p:ext uri="{19B8F6BF-5375-455C-9EA6-DF929625EA0E}">
        <p15:presenceInfo xmlns:p15="http://schemas.microsoft.com/office/powerpoint/2012/main" userId="S::Michelle.Vater@energy.ca.gov::d1a0f182-2ed8-45cf-b3d9-cb95f5d506b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826A"/>
    <a:srgbClr val="EDA65A"/>
    <a:srgbClr val="426384"/>
    <a:srgbClr val="FFFFFF"/>
    <a:srgbClr val="438269"/>
    <a:srgbClr val="B2D6C7"/>
    <a:srgbClr val="426383"/>
    <a:srgbClr val="56A887"/>
    <a:srgbClr val="8EBEA4"/>
    <a:srgbClr val="060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22" autoAdjust="0"/>
    <p:restoredTop sz="71575" autoAdjust="0"/>
  </p:normalViewPr>
  <p:slideViewPr>
    <p:cSldViewPr snapToGrid="0">
      <p:cViewPr varScale="1">
        <p:scale>
          <a:sx n="55" d="100"/>
          <a:sy n="55" d="100"/>
        </p:scale>
        <p:origin x="9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671E6-02CB-462E-8EB0-CED0FB36F671}" type="datetimeFigureOut">
              <a:rPr lang="en-US" smtClean="0"/>
              <a:t>10/14/2022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808E6-A908-49F2-A0D3-26216780F3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3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C2804-9E18-4863-B2F2-74E42F4C34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5656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808E6-A908-49F2-A0D3-26216780F3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467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E808E6-A908-49F2-A0D3-26216780F3E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9291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E808E6-A908-49F2-A0D3-26216780F3E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6130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E808E6-A908-49F2-A0D3-26216780F3E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145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D3FFEB-6124-4E8E-A847-7D06E044C3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2371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effectLst/>
              <a:latin typeface="+mn-lt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D3FFEB-6124-4E8E-A847-7D06E044C36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72012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DC2804-9E18-4863-B2F2-74E42F4C348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795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8DBF55-A7EF-48AE-B93B-F6E398B8A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DE4DF-B60C-4E9B-A706-8023127CFF05}" type="datetime1">
              <a:rPr lang="en-US" smtClean="0"/>
              <a:t>10/14/2022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505C1A-BD67-42C0-972E-098C13D73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B8DA17-7AA2-41E7-B462-113C71D4A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8E712-8A2F-4283-BF26-6F30D95610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992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1F12D-6CDC-4BE5-96EA-F7E3BD2DA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B5BFF8-0D5A-4F08-AC1D-A7FC183EC8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3FA5F-A3FC-4C1A-B6A3-803BE40C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54DB3-8B66-420C-8110-F4DA621FE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1E021-964B-4658-85BD-CD6291C23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167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F6D99-5734-4E78-A2B5-6764EF70B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>
                <a:latin typeface="Arial Nova" panose="020B05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F13FA-1A89-4297-BF2E-3C100098D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1ED4DF6-3D5F-4E03-8E86-10ACBE9FB96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308124"/>
            <a:ext cx="12181452" cy="549876"/>
            <a:chOff x="0" y="15240"/>
            <a:chExt cx="12240" cy="600"/>
          </a:xfrm>
        </p:grpSpPr>
        <p:sp>
          <p:nvSpPr>
            <p:cNvPr id="18" name="docshape2">
              <a:extLst>
                <a:ext uri="{FF2B5EF4-FFF2-40B4-BE49-F238E27FC236}">
                  <a16:creationId xmlns:a16="http://schemas.microsoft.com/office/drawing/2014/main" id="{5BD46BE4-2B89-4A3C-860F-2C5070F9E19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7" y="15527"/>
              <a:ext cx="8503" cy="313"/>
            </a:xfrm>
            <a:prstGeom prst="rect">
              <a:avLst/>
            </a:prstGeom>
            <a:solidFill>
              <a:srgbClr val="ECA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pic>
          <p:nvPicPr>
            <p:cNvPr id="19" name="docshape3">
              <a:extLst>
                <a:ext uri="{FF2B5EF4-FFF2-40B4-BE49-F238E27FC236}">
                  <a16:creationId xmlns:a16="http://schemas.microsoft.com/office/drawing/2014/main" id="{438F561F-FF91-4272-A7CE-4E6A59445D3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240"/>
              <a:ext cx="5105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" name="Graphic 19">
            <a:extLst>
              <a:ext uri="{FF2B5EF4-FFF2-40B4-BE49-F238E27FC236}">
                <a16:creationId xmlns:a16="http://schemas.microsoft.com/office/drawing/2014/main" id="{4B2F0057-13F6-4904-B9A5-348F05EE57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64947"/>
          <a:stretch/>
        </p:blipFill>
        <p:spPr>
          <a:xfrm>
            <a:off x="11201400" y="6438900"/>
            <a:ext cx="1041698" cy="419100"/>
          </a:xfrm>
          <a:prstGeom prst="rect">
            <a:avLst/>
          </a:prstGeom>
        </p:spPr>
      </p:pic>
      <p:sp>
        <p:nvSpPr>
          <p:cNvPr id="21" name="Slide Number Placeholder 3">
            <a:extLst>
              <a:ext uri="{FF2B5EF4-FFF2-40B4-BE49-F238E27FC236}">
                <a16:creationId xmlns:a16="http://schemas.microsoft.com/office/drawing/2014/main" id="{34CEEBFB-F003-4E2A-8990-9C6F0FCDB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2590" y="6449196"/>
            <a:ext cx="698862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EBCF2E08-AC60-4869-924B-F16B188C322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D8AC01C-DE74-4764-B01A-F1630FD3D55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6380" y="6350237"/>
            <a:ext cx="1873441" cy="477196"/>
          </a:xfrm>
          <a:prstGeom prst="rect">
            <a:avLst/>
          </a:prstGeom>
        </p:spPr>
      </p:pic>
      <p:pic>
        <p:nvPicPr>
          <p:cNvPr id="11" name="Picture 8" descr="CEC_Seal CMYK">
            <a:extLst>
              <a:ext uri="{FF2B5EF4-FFF2-40B4-BE49-F238E27FC236}">
                <a16:creationId xmlns:a16="http://schemas.microsoft.com/office/drawing/2014/main" id="{5C36F50E-DB4A-4762-9BDF-76AFF2F69F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86" y="6253616"/>
            <a:ext cx="658891" cy="65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373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5929D-0B83-40E5-88C9-47CF763CB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B2B998-3B66-4607-8549-2F4183115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6E2D5-45F8-4698-9034-097A20A7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85DF3E-FBF4-4051-A1CD-834DE09B3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E09CB1-16E3-4203-B47E-976885BC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2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D2CD3-760E-4486-B843-AB3BA46FB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2ADD1-467C-45CA-B378-1A41FA2FBC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D2080E-EE36-4EAD-ADCA-713DA6B5CD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981B45-39B2-43B0-870F-AD648584F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308EF0-B66F-4DC8-837F-4A3CCE578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480F26-46A4-4CDA-BF84-E33619887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701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6B0FE-EA3F-4D70-AE49-13122DC61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804F8B-E726-4E34-94EC-33BCA7CE6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BAAA57-9CA6-494D-82F5-98C7E1127A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3375C0-B98D-4C1F-8C00-3AACD0DF8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AC5469-7CBA-4C33-9726-1F6D98E882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22E717-5336-4AC7-BDEF-CE00F97E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5CF44F-DD67-4F36-A01A-8ED7E5790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8DB611-B547-42DF-A12D-C11476BF8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43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25F9B-4E04-45AF-871F-B5C5A7237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342957-6BF8-4AD2-8695-F652BFFF1A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F35AD3-AA76-40A3-B3F1-2EEC91719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E59E3-992F-49B9-A65F-287025D71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947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18CB5EB-87D5-4FC5-9BD6-8D416FC2726C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308124"/>
            <a:ext cx="12181452" cy="549876"/>
            <a:chOff x="0" y="15240"/>
            <a:chExt cx="12240" cy="600"/>
          </a:xfrm>
        </p:grpSpPr>
        <p:sp>
          <p:nvSpPr>
            <p:cNvPr id="49" name="docshape2">
              <a:extLst>
                <a:ext uri="{FF2B5EF4-FFF2-40B4-BE49-F238E27FC236}">
                  <a16:creationId xmlns:a16="http://schemas.microsoft.com/office/drawing/2014/main" id="{CFE41285-81AA-4B13-B2FB-2221FEA4CD0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7" y="15527"/>
              <a:ext cx="8503" cy="313"/>
            </a:xfrm>
            <a:prstGeom prst="rect">
              <a:avLst/>
            </a:prstGeom>
            <a:solidFill>
              <a:srgbClr val="ECA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pic>
          <p:nvPicPr>
            <p:cNvPr id="50" name="docshape3">
              <a:extLst>
                <a:ext uri="{FF2B5EF4-FFF2-40B4-BE49-F238E27FC236}">
                  <a16:creationId xmlns:a16="http://schemas.microsoft.com/office/drawing/2014/main" id="{906A987C-0190-43A7-832C-033C4BC49EC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240"/>
              <a:ext cx="5105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Graphic 11">
            <a:extLst>
              <a:ext uri="{FF2B5EF4-FFF2-40B4-BE49-F238E27FC236}">
                <a16:creationId xmlns:a16="http://schemas.microsoft.com/office/drawing/2014/main" id="{736A5A82-A5C2-4FFD-A634-16975B04D4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64947"/>
          <a:stretch/>
        </p:blipFill>
        <p:spPr>
          <a:xfrm>
            <a:off x="11201400" y="6438900"/>
            <a:ext cx="1041698" cy="4191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91CED6-D7A2-401D-9D8B-2F7A58CE9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82590" y="6449196"/>
            <a:ext cx="698862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EBCF2E08-AC60-4869-924B-F16B188C322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1" name="Graphic 50">
            <a:extLst>
              <a:ext uri="{FF2B5EF4-FFF2-40B4-BE49-F238E27FC236}">
                <a16:creationId xmlns:a16="http://schemas.microsoft.com/office/drawing/2014/main" id="{CDA96073-D332-405B-8D8D-DE671665127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6380" y="6350237"/>
            <a:ext cx="1873441" cy="477196"/>
          </a:xfrm>
          <a:prstGeom prst="rect">
            <a:avLst/>
          </a:prstGeom>
        </p:spPr>
      </p:pic>
      <p:pic>
        <p:nvPicPr>
          <p:cNvPr id="8" name="Picture 8" descr="CEC_Seal CMYK">
            <a:extLst>
              <a:ext uri="{FF2B5EF4-FFF2-40B4-BE49-F238E27FC236}">
                <a16:creationId xmlns:a16="http://schemas.microsoft.com/office/drawing/2014/main" id="{102C59E1-6135-42AD-A7F4-3A0EFE86204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86" y="6253616"/>
            <a:ext cx="658891" cy="65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80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B1A6C-9D18-4A59-9C0B-919B5624F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C31388-DB98-4BC7-868B-4FFF70498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5480A-A071-41F1-99DB-FFE18CA5F7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DBA70-D666-4C3F-8509-81A510DEE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C6B3A-0A71-44B7-853A-ABE6D75D2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629FF-289C-4A6E-96EC-2A8A536EB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4DCC375-2875-4FF7-9BCC-DF7658B3E8B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308124"/>
            <a:ext cx="12181452" cy="549876"/>
            <a:chOff x="0" y="15240"/>
            <a:chExt cx="12240" cy="600"/>
          </a:xfrm>
        </p:grpSpPr>
        <p:sp>
          <p:nvSpPr>
            <p:cNvPr id="15" name="docshape2">
              <a:extLst>
                <a:ext uri="{FF2B5EF4-FFF2-40B4-BE49-F238E27FC236}">
                  <a16:creationId xmlns:a16="http://schemas.microsoft.com/office/drawing/2014/main" id="{83F53C1D-FADB-469E-BA6B-C16283A2D89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7" y="15527"/>
              <a:ext cx="8503" cy="313"/>
            </a:xfrm>
            <a:prstGeom prst="rect">
              <a:avLst/>
            </a:prstGeom>
            <a:solidFill>
              <a:srgbClr val="ECA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pic>
          <p:nvPicPr>
            <p:cNvPr id="16" name="docshape3">
              <a:extLst>
                <a:ext uri="{FF2B5EF4-FFF2-40B4-BE49-F238E27FC236}">
                  <a16:creationId xmlns:a16="http://schemas.microsoft.com/office/drawing/2014/main" id="{3C7B5849-2E84-4B7F-8965-9F139DD93C04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240"/>
              <a:ext cx="5105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Graphic 16">
            <a:extLst>
              <a:ext uri="{FF2B5EF4-FFF2-40B4-BE49-F238E27FC236}">
                <a16:creationId xmlns:a16="http://schemas.microsoft.com/office/drawing/2014/main" id="{21F6980B-7525-44D4-9B5B-EF15E03FE8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64947"/>
          <a:stretch/>
        </p:blipFill>
        <p:spPr>
          <a:xfrm>
            <a:off x="11201400" y="6438900"/>
            <a:ext cx="1041698" cy="419100"/>
          </a:xfrm>
          <a:prstGeom prst="rect">
            <a:avLst/>
          </a:prstGeom>
        </p:spPr>
      </p:pic>
      <p:sp>
        <p:nvSpPr>
          <p:cNvPr id="18" name="Slide Number Placeholder 3">
            <a:extLst>
              <a:ext uri="{FF2B5EF4-FFF2-40B4-BE49-F238E27FC236}">
                <a16:creationId xmlns:a16="http://schemas.microsoft.com/office/drawing/2014/main" id="{6D53C134-CD1D-4078-B77B-A65792452A5A}"/>
              </a:ext>
            </a:extLst>
          </p:cNvPr>
          <p:cNvSpPr txBox="1">
            <a:spLocks/>
          </p:cNvSpPr>
          <p:nvPr userDrawn="1"/>
        </p:nvSpPr>
        <p:spPr>
          <a:xfrm>
            <a:off x="11482590" y="6449196"/>
            <a:ext cx="698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BCF2E08-AC60-4869-924B-F16B188C322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526F05A-0CB0-486D-9D5A-FCB3DC2B196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6380" y="6350237"/>
            <a:ext cx="1873441" cy="477196"/>
          </a:xfrm>
          <a:prstGeom prst="rect">
            <a:avLst/>
          </a:prstGeom>
        </p:spPr>
      </p:pic>
      <p:pic>
        <p:nvPicPr>
          <p:cNvPr id="21" name="Picture 8" descr="CEC_Seal CMYK">
            <a:extLst>
              <a:ext uri="{FF2B5EF4-FFF2-40B4-BE49-F238E27FC236}">
                <a16:creationId xmlns:a16="http://schemas.microsoft.com/office/drawing/2014/main" id="{DD90DF4A-D302-4122-B5AD-F39F65D55E0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86" y="6253616"/>
            <a:ext cx="658891" cy="65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529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4D416-CD4B-4460-8835-F853DFB2F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AF3114-0D00-4811-834F-C6C4A5F4E5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E9F089-5528-44A4-BB02-F8E88F6D16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1DFD0B-3D01-49F5-A1B0-A19108A49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1D0310-C41C-4D23-A4B4-6CF7C9CE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6F965-292A-4FEC-BACF-A43562F3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04D6AE-500A-4D0E-9261-4DC350972DC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308124"/>
            <a:ext cx="12181452" cy="549876"/>
            <a:chOff x="0" y="15240"/>
            <a:chExt cx="12240" cy="600"/>
          </a:xfrm>
        </p:grpSpPr>
        <p:sp>
          <p:nvSpPr>
            <p:cNvPr id="15" name="docshape2">
              <a:extLst>
                <a:ext uri="{FF2B5EF4-FFF2-40B4-BE49-F238E27FC236}">
                  <a16:creationId xmlns:a16="http://schemas.microsoft.com/office/drawing/2014/main" id="{99E70F18-E5A6-4305-AA2E-F14A4DF611B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7" y="15527"/>
              <a:ext cx="8503" cy="313"/>
            </a:xfrm>
            <a:prstGeom prst="rect">
              <a:avLst/>
            </a:prstGeom>
            <a:solidFill>
              <a:srgbClr val="ECA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US"/>
            </a:p>
          </p:txBody>
        </p:sp>
        <p:pic>
          <p:nvPicPr>
            <p:cNvPr id="16" name="docshape3">
              <a:extLst>
                <a:ext uri="{FF2B5EF4-FFF2-40B4-BE49-F238E27FC236}">
                  <a16:creationId xmlns:a16="http://schemas.microsoft.com/office/drawing/2014/main" id="{9AB80AD0-0E78-4C2A-AEB0-8C486F0560F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5240"/>
              <a:ext cx="5105" cy="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" name="Graphic 16">
            <a:extLst>
              <a:ext uri="{FF2B5EF4-FFF2-40B4-BE49-F238E27FC236}">
                <a16:creationId xmlns:a16="http://schemas.microsoft.com/office/drawing/2014/main" id="{44D7F542-216C-4D16-BCF4-2BDFC073C36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r="64947"/>
          <a:stretch/>
        </p:blipFill>
        <p:spPr>
          <a:xfrm>
            <a:off x="11201400" y="6438900"/>
            <a:ext cx="1041698" cy="419100"/>
          </a:xfrm>
          <a:prstGeom prst="rect">
            <a:avLst/>
          </a:prstGeom>
        </p:spPr>
      </p:pic>
      <p:sp>
        <p:nvSpPr>
          <p:cNvPr id="18" name="Slide Number Placeholder 3">
            <a:extLst>
              <a:ext uri="{FF2B5EF4-FFF2-40B4-BE49-F238E27FC236}">
                <a16:creationId xmlns:a16="http://schemas.microsoft.com/office/drawing/2014/main" id="{CDC74517-D806-4A87-ACD0-0AE82A8958EF}"/>
              </a:ext>
            </a:extLst>
          </p:cNvPr>
          <p:cNvSpPr txBox="1">
            <a:spLocks/>
          </p:cNvSpPr>
          <p:nvPr userDrawn="1"/>
        </p:nvSpPr>
        <p:spPr>
          <a:xfrm>
            <a:off x="11482590" y="6449196"/>
            <a:ext cx="698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BCF2E08-AC60-4869-924B-F16B188C322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A84C540-7422-43F4-B9CA-F874A3FD2C7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6380" y="6350237"/>
            <a:ext cx="1873441" cy="477196"/>
          </a:xfrm>
          <a:prstGeom prst="rect">
            <a:avLst/>
          </a:prstGeom>
        </p:spPr>
      </p:pic>
      <p:pic>
        <p:nvPicPr>
          <p:cNvPr id="21" name="Picture 8" descr="CEC_Seal CMYK">
            <a:extLst>
              <a:ext uri="{FF2B5EF4-FFF2-40B4-BE49-F238E27FC236}">
                <a16:creationId xmlns:a16="http://schemas.microsoft.com/office/drawing/2014/main" id="{391D2D51-A6E5-4B25-8572-881855BDBBE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86" y="6253616"/>
            <a:ext cx="658891" cy="65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80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2160A-B419-4FA2-8B81-7735CF3F8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523C6-EF49-4D67-A518-FB04AA8A23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CA3DA-1210-4003-A403-D939DBC2F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B99A6-70DB-4313-B0A6-E2F31F6E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48E4EB-71B4-4288-AB7F-D2DC1E9F4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20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3EF399-E7CD-4CD3-8655-E06C5E4FD3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837AC0-2326-4055-A92B-FBE2FF9FB2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DEEF1-BC60-4C56-ADE1-CC06656C9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3BA2E-7EA1-4795-AC0A-9845FB009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C6ABC-A76A-4F08-88D3-448DE6ED4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907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2AE8229-D8AA-4D30-93C7-4C007BAF37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934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43" indent="-228543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15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00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886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80000E-E93C-46A7-AB57-506AAB5E5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71DD3-4CC2-44DD-84C8-AF70B5DDA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852E0-85BF-4A76-A9A8-763CA2210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9C73E-5731-4A0D-87AF-6CB4DFE44A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2B7013-D55A-4449-B1E4-1EB2C2E20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F2E08-AC60-4869-924B-F16B188C3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0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svg"/><Relationship Id="rId4" Type="http://schemas.openxmlformats.org/officeDocument/2006/relationships/image" Target="../media/image15.sv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74368DE-458B-4C99-BC5C-3F63271BE30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BFD4F8-CC7F-4B58-8D19-0F759A7BB47D}"/>
              </a:ext>
            </a:extLst>
          </p:cNvPr>
          <p:cNvSpPr txBox="1"/>
          <p:nvPr/>
        </p:nvSpPr>
        <p:spPr>
          <a:xfrm>
            <a:off x="5275386" y="4250457"/>
            <a:ext cx="58136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Infrastructure Incentives for Zero-Emission Commercial Vehicles</a:t>
            </a:r>
            <a:br>
              <a:rPr lang="en-US" sz="32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i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10/12/2022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B62DD5-13F9-4FAE-8C4E-820382300079}"/>
              </a:ext>
            </a:extLst>
          </p:cNvPr>
          <p:cNvSpPr/>
          <p:nvPr/>
        </p:nvSpPr>
        <p:spPr>
          <a:xfrm flipV="1">
            <a:off x="5917990" y="4057650"/>
            <a:ext cx="4488961" cy="45719"/>
          </a:xfrm>
          <a:prstGeom prst="rect">
            <a:avLst/>
          </a:prstGeom>
          <a:solidFill>
            <a:srgbClr val="EDA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53FB9A-191E-4B87-8A1D-63CF597E8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7370" y="2200782"/>
            <a:ext cx="5410200" cy="1381125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5A28B00-E223-4FC3-B262-03404FF35C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" y="0"/>
            <a:ext cx="4702594" cy="694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728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66" name="Rectangle 1049">
            <a:extLst>
              <a:ext uri="{FF2B5EF4-FFF2-40B4-BE49-F238E27FC236}">
                <a16:creationId xmlns:a16="http://schemas.microsoft.com/office/drawing/2014/main" id="{18ED5DE8-CA8B-4332-9D76-60AD9B818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uadroTexto 347">
            <a:extLst>
              <a:ext uri="{FF2B5EF4-FFF2-40B4-BE49-F238E27FC236}">
                <a16:creationId xmlns:a16="http://schemas.microsoft.com/office/drawing/2014/main" id="{28C656AE-397B-4DD7-BEA7-CF0EC2F0FDAC}"/>
              </a:ext>
            </a:extLst>
          </p:cNvPr>
          <p:cNvSpPr txBox="1"/>
          <p:nvPr/>
        </p:nvSpPr>
        <p:spPr>
          <a:xfrm>
            <a:off x="250906" y="1755521"/>
            <a:ext cx="4646566" cy="33463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solidFill>
                  <a:srgbClr val="060606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Jamaica Gentry</a:t>
            </a:r>
            <a:r>
              <a:rPr kumimoji="0" lang="en-US" sz="2800" i="0" u="none" strike="noStrike" cap="none" spc="0" normalizeH="0" baseline="0" noProof="0" dirty="0">
                <a:ln>
                  <a:noFill/>
                </a:ln>
                <a:solidFill>
                  <a:srgbClr val="060606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800" i="0" u="none" strike="noStrike" cap="none" spc="0" normalizeH="0" baseline="0" noProof="0" dirty="0">
                <a:ln>
                  <a:noFill/>
                </a:ln>
                <a:solidFill>
                  <a:srgbClr val="060606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Air Pollution Specialist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800" i="0" u="none" strike="noStrike" cap="none" spc="0" normalizeH="0" baseline="0" noProof="0" dirty="0">
              <a:ln>
                <a:noFill/>
              </a:ln>
              <a:solidFill>
                <a:srgbClr val="060606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rgbClr val="060606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CA Energy Commission, Fuels &amp; Transportation Division</a:t>
            </a:r>
            <a:endParaRPr kumimoji="0" lang="en-US" sz="2800" i="0" u="none" strike="noStrike" cap="none" spc="0" normalizeH="0" baseline="0" noProof="0" dirty="0">
              <a:ln>
                <a:noFill/>
              </a:ln>
              <a:solidFill>
                <a:srgbClr val="060606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067" name="Group 1051">
            <a:extLst>
              <a:ext uri="{FF2B5EF4-FFF2-40B4-BE49-F238E27FC236}">
                <a16:creationId xmlns:a16="http://schemas.microsoft.com/office/drawing/2014/main" id="{22983B4D-AA9E-4FCA-A321-B87362793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2446384" cy="5777808"/>
          </a:xfrm>
        </p:grpSpPr>
        <p:cxnSp>
          <p:nvCxnSpPr>
            <p:cNvPr id="1053" name="Straight Connector 105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2432161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8" name="Rectangle 105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2446384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69" name="Rectangle 105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7417" y="679731"/>
            <a:ext cx="6875958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 descr="A close up of a sign&#10;&#10;Description automatically generated">
            <a:extLst>
              <a:ext uri="{FF2B5EF4-FFF2-40B4-BE49-F238E27FC236}">
                <a16:creationId xmlns:a16="http://schemas.microsoft.com/office/drawing/2014/main" id="{495E32DC-A9D1-4F22-B21F-E643D712E2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87" b="3"/>
          <a:stretch/>
        </p:blipFill>
        <p:spPr>
          <a:xfrm>
            <a:off x="5344056" y="873723"/>
            <a:ext cx="2224935" cy="2560320"/>
          </a:xfrm>
          <a:prstGeom prst="rect">
            <a:avLst/>
          </a:prstGeom>
        </p:spPr>
      </p:pic>
      <p:pic>
        <p:nvPicPr>
          <p:cNvPr id="1032" name="Picture 8" descr="CEC_Seal CMYK">
            <a:extLst>
              <a:ext uri="{FF2B5EF4-FFF2-40B4-BE49-F238E27FC236}">
                <a16:creationId xmlns:a16="http://schemas.microsoft.com/office/drawing/2014/main" id="{8EEC727E-D292-42CA-9E82-AA87F4D7B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0222" y="873723"/>
            <a:ext cx="2560320" cy="25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Google Shape;63;p13" descr="Press | GRID Alternatives">
            <a:extLst>
              <a:ext uri="{FF2B5EF4-FFF2-40B4-BE49-F238E27FC236}">
                <a16:creationId xmlns:a16="http://schemas.microsoft.com/office/drawing/2014/main" id="{221E8C2D-7424-47B0-B2C5-6A49EC92FC07}"/>
              </a:ext>
            </a:extLst>
          </p:cNvPr>
          <p:cNvPicPr preferRelativeResize="0">
            <a:picLocks noChangeAspect="1"/>
          </p:cNvPicPr>
          <p:nvPr/>
        </p:nvPicPr>
        <p:blipFill rotWithShape="1">
          <a:blip r:embed="rId5"/>
          <a:stretch/>
        </p:blipFill>
        <p:spPr>
          <a:xfrm>
            <a:off x="4897472" y="4273728"/>
            <a:ext cx="3118104" cy="1178899"/>
          </a:xfrm>
          <a:prstGeom prst="rect">
            <a:avLst/>
          </a:prstGeom>
          <a:noFill/>
        </p:spPr>
      </p:pic>
      <p:pic>
        <p:nvPicPr>
          <p:cNvPr id="1034" name="Picture 10" descr="Text&#10;&#10;Description automatically generated">
            <a:extLst>
              <a:ext uri="{FF2B5EF4-FFF2-40B4-BE49-F238E27FC236}">
                <a16:creationId xmlns:a16="http://schemas.microsoft.com/office/drawing/2014/main" id="{046605C1-5FA2-495E-A542-703248C17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1330" y="4286328"/>
            <a:ext cx="3118104" cy="115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711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6A9C78A-D1E3-461A-BE34-3DA3E96DAC5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438269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CEC Programs – EnergIIZE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0B99AC-7472-4895-AF43-6D31A4E78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E8E712-8A2F-4283-BF26-6F30D95610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uadroTexto 348">
            <a:extLst>
              <a:ext uri="{FF2B5EF4-FFF2-40B4-BE49-F238E27FC236}">
                <a16:creationId xmlns:a16="http://schemas.microsoft.com/office/drawing/2014/main" id="{B3222BC2-D173-4C52-A773-CC6239DFB363}"/>
              </a:ext>
            </a:extLst>
          </p:cNvPr>
          <p:cNvSpPr txBox="1"/>
          <p:nvPr/>
        </p:nvSpPr>
        <p:spPr>
          <a:xfrm>
            <a:off x="1335741" y="526280"/>
            <a:ext cx="952051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353E49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A263ED18-2093-45EA-BC46-B596CECAD9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en-US" dirty="0"/>
              <a:t>Supports MD/HD commercial fleet ZEVs through incentives</a:t>
            </a:r>
          </a:p>
          <a:p>
            <a:pPr lvl="0">
              <a:spcBef>
                <a:spcPts val="0"/>
              </a:spcBef>
            </a:pPr>
            <a:endParaRPr lang="en-US" dirty="0"/>
          </a:p>
          <a:p>
            <a:pPr lvl="0">
              <a:spcBef>
                <a:spcPts val="0"/>
              </a:spcBef>
            </a:pPr>
            <a:r>
              <a:rPr lang="en-US" dirty="0"/>
              <a:t>Up to $276 Million available</a:t>
            </a:r>
          </a:p>
          <a:p>
            <a:pPr lvl="0">
              <a:spcBef>
                <a:spcPts val="0"/>
              </a:spcBef>
            </a:pPr>
            <a:endParaRPr lang="en-US" dirty="0"/>
          </a:p>
          <a:p>
            <a:pPr lvl="0">
              <a:spcBef>
                <a:spcPts val="0"/>
              </a:spcBef>
            </a:pPr>
            <a:r>
              <a:rPr lang="en-US" dirty="0"/>
              <a:t>5 Opportunities for funding in 2022</a:t>
            </a:r>
          </a:p>
          <a:p>
            <a:pPr lvl="1"/>
            <a:r>
              <a:rPr lang="en-US" dirty="0"/>
              <a:t>EV Fast Track</a:t>
            </a:r>
          </a:p>
          <a:p>
            <a:pPr lvl="1"/>
            <a:r>
              <a:rPr lang="en-US" dirty="0"/>
              <a:t>EV Public Charging Lane</a:t>
            </a:r>
          </a:p>
          <a:p>
            <a:pPr lvl="1"/>
            <a:r>
              <a:rPr lang="en-US" dirty="0"/>
              <a:t>Hydrogen Lane</a:t>
            </a:r>
          </a:p>
          <a:p>
            <a:pPr lvl="1"/>
            <a:r>
              <a:rPr lang="en-US" dirty="0"/>
              <a:t>EV Jump Start (Equity) Lane</a:t>
            </a:r>
          </a:p>
          <a:p>
            <a:pPr lvl="1"/>
            <a:r>
              <a:rPr lang="en-US" dirty="0"/>
              <a:t>HVIP Participation</a:t>
            </a:r>
          </a:p>
        </p:txBody>
      </p:sp>
    </p:spTree>
    <p:extLst>
      <p:ext uri="{BB962C8B-B14F-4D97-AF65-F5344CB8AC3E}">
        <p14:creationId xmlns:p14="http://schemas.microsoft.com/office/powerpoint/2010/main" val="1893359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6A9C78A-D1E3-461A-BE34-3DA3E96DAC5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438269"/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EnergIIZE: Infrastructure Funding Lanes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0B99AC-7472-4895-AF43-6D31A4E78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0E8E712-8A2F-4283-BF26-6F30D95610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uadroTexto 348">
            <a:extLst>
              <a:ext uri="{FF2B5EF4-FFF2-40B4-BE49-F238E27FC236}">
                <a16:creationId xmlns:a16="http://schemas.microsoft.com/office/drawing/2014/main" id="{B3222BC2-D173-4C52-A773-CC6239DFB363}"/>
              </a:ext>
            </a:extLst>
          </p:cNvPr>
          <p:cNvSpPr txBox="1"/>
          <p:nvPr/>
        </p:nvSpPr>
        <p:spPr>
          <a:xfrm>
            <a:off x="1335741" y="526280"/>
            <a:ext cx="9520518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353E49"/>
              </a:solidFill>
              <a:effectLst/>
              <a:uLnTx/>
              <a:uFillTx/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grpSp>
        <p:nvGrpSpPr>
          <p:cNvPr id="4" name="Content Placeholder 8">
            <a:extLst>
              <a:ext uri="{FF2B5EF4-FFF2-40B4-BE49-F238E27FC236}">
                <a16:creationId xmlns:a16="http://schemas.microsoft.com/office/drawing/2014/main" id="{599F2C2F-0BBA-4BDB-8D8B-293C89C077ED}"/>
              </a:ext>
            </a:extLst>
          </p:cNvPr>
          <p:cNvGrpSpPr/>
          <p:nvPr/>
        </p:nvGrpSpPr>
        <p:grpSpPr>
          <a:xfrm>
            <a:off x="838200" y="2053037"/>
            <a:ext cx="3319732" cy="3492667"/>
            <a:chOff x="3755641" y="1851843"/>
            <a:chExt cx="4333875" cy="4333875"/>
          </a:xfrm>
          <a:solidFill>
            <a:srgbClr val="426384"/>
          </a:solidFill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5E803CF-4380-47BF-AB9B-8AEABB4A4CAD}"/>
                </a:ext>
              </a:extLst>
            </p:cNvPr>
            <p:cNvSpPr/>
            <p:nvPr/>
          </p:nvSpPr>
          <p:spPr>
            <a:xfrm>
              <a:off x="3755641" y="1851843"/>
              <a:ext cx="4333875" cy="4333875"/>
            </a:xfrm>
            <a:custGeom>
              <a:avLst/>
              <a:gdLst>
                <a:gd name="connsiteX0" fmla="*/ -63 w 4333875"/>
                <a:gd name="connsiteY0" fmla="*/ 2166669 h 4333875"/>
                <a:gd name="connsiteX1" fmla="*/ 2166875 w 4333875"/>
                <a:gd name="connsiteY1" fmla="*/ -269 h 4333875"/>
                <a:gd name="connsiteX2" fmla="*/ 4333812 w 4333875"/>
                <a:gd name="connsiteY2" fmla="*/ 2166669 h 4333875"/>
                <a:gd name="connsiteX3" fmla="*/ 2166875 w 4333875"/>
                <a:gd name="connsiteY3" fmla="*/ 4333606 h 4333875"/>
                <a:gd name="connsiteX4" fmla="*/ -63 w 4333875"/>
                <a:gd name="connsiteY4" fmla="*/ 2166669 h 4333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33875" h="4333875">
                  <a:moveTo>
                    <a:pt x="-63" y="2166669"/>
                  </a:moveTo>
                  <a:cubicBezTo>
                    <a:pt x="-63" y="969904"/>
                    <a:pt x="970110" y="-269"/>
                    <a:pt x="2166875" y="-269"/>
                  </a:cubicBezTo>
                  <a:cubicBezTo>
                    <a:pt x="3363639" y="-269"/>
                    <a:pt x="4333812" y="969904"/>
                    <a:pt x="4333812" y="2166669"/>
                  </a:cubicBezTo>
                  <a:cubicBezTo>
                    <a:pt x="4333812" y="3363433"/>
                    <a:pt x="3363639" y="4333606"/>
                    <a:pt x="2166875" y="4333606"/>
                  </a:cubicBezTo>
                  <a:cubicBezTo>
                    <a:pt x="970110" y="4333606"/>
                    <a:pt x="-63" y="3363433"/>
                    <a:pt x="-63" y="2166669"/>
                  </a:cubicBezTo>
                  <a:close/>
                </a:path>
              </a:pathLst>
            </a:custGeom>
            <a:grpFill/>
            <a:ln w="136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36A67C0-6E02-472F-9EF6-2721A7E0AB88}"/>
                </a:ext>
              </a:extLst>
            </p:cNvPr>
            <p:cNvSpPr txBox="1"/>
            <p:nvPr/>
          </p:nvSpPr>
          <p:spPr>
            <a:xfrm>
              <a:off x="4074880" y="2974828"/>
              <a:ext cx="3609213" cy="208790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5167" b="1" spc="0" baseline="0" dirty="0">
                  <a:solidFill>
                    <a:srgbClr val="FFFFFF"/>
                  </a:solidFill>
                  <a:latin typeface="Calibri"/>
                  <a:cs typeface="Calibri"/>
                  <a:sym typeface="Calibri"/>
                  <a:rtl val="0"/>
                </a:rPr>
                <a:t>Public Charging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52E084E-4B5A-425D-994C-FB53480F1DA0}"/>
              </a:ext>
            </a:extLst>
          </p:cNvPr>
          <p:cNvSpPr txBox="1"/>
          <p:nvPr/>
        </p:nvSpPr>
        <p:spPr>
          <a:xfrm>
            <a:off x="4812303" y="2053037"/>
            <a:ext cx="65414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Competitive Application Process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$8.1 million available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Max. Project Cap = $500,000 per project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Incentives for 50% of equipment costs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Launch date: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 October 14, 2022</a:t>
            </a:r>
          </a:p>
        </p:txBody>
      </p:sp>
    </p:spTree>
    <p:extLst>
      <p:ext uri="{BB962C8B-B14F-4D97-AF65-F5344CB8AC3E}">
        <p14:creationId xmlns:p14="http://schemas.microsoft.com/office/powerpoint/2010/main" val="3063889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70339DA-455D-4F1E-8A6F-0F64737EC8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848076"/>
              </p:ext>
            </p:extLst>
          </p:nvPr>
        </p:nvGraphicFramePr>
        <p:xfrm>
          <a:off x="1861152" y="921685"/>
          <a:ext cx="8090132" cy="526748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tableStyleId>{F5AB1C69-6EDB-4FF4-983F-18BD219EF322}</a:tableStyleId>
              </a:tblPr>
              <a:tblGrid>
                <a:gridCol w="3862474">
                  <a:extLst>
                    <a:ext uri="{9D8B030D-6E8A-4147-A177-3AD203B41FA5}">
                      <a16:colId xmlns:a16="http://schemas.microsoft.com/office/drawing/2014/main" val="1064767228"/>
                    </a:ext>
                  </a:extLst>
                </a:gridCol>
                <a:gridCol w="2113829">
                  <a:extLst>
                    <a:ext uri="{9D8B030D-6E8A-4147-A177-3AD203B41FA5}">
                      <a16:colId xmlns:a16="http://schemas.microsoft.com/office/drawing/2014/main" val="331283272"/>
                    </a:ext>
                  </a:extLst>
                </a:gridCol>
                <a:gridCol w="2113829">
                  <a:extLst>
                    <a:ext uri="{9D8B030D-6E8A-4147-A177-3AD203B41FA5}">
                      <a16:colId xmlns:a16="http://schemas.microsoft.com/office/drawing/2014/main" val="941832599"/>
                    </a:ext>
                  </a:extLst>
                </a:gridCol>
              </a:tblGrid>
              <a:tr h="875979"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Lato" panose="020F0502020204030203" pitchFamily="34" charset="0"/>
                          <a:cs typeface="Arial" panose="020B0604020202020204" pitchFamily="34" charset="0"/>
                        </a:rPr>
                        <a:t>Lane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A65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Lato" panose="020F0502020204030203" pitchFamily="34" charset="0"/>
                          <a:cs typeface="Arial" panose="020B0604020202020204" pitchFamily="34" charset="0"/>
                        </a:rPr>
                        <a:t>Opening Date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A65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i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Lato" panose="020F0502020204030203" pitchFamily="34" charset="0"/>
                          <a:cs typeface="Arial" panose="020B0604020202020204" pitchFamily="34" charset="0"/>
                        </a:rPr>
                        <a:t>2022 Status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A65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6711411"/>
                  </a:ext>
                </a:extLst>
              </a:tr>
              <a:tr h="950584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strike="noStrik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EV Fast Track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D6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strike="noStrik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March ’22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D6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strike="noStrike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Closed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D6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1330610"/>
                  </a:ext>
                </a:extLst>
              </a:tr>
              <a:tr h="723577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Hydrogen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July ’22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Closed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565622"/>
                  </a:ext>
                </a:extLst>
              </a:tr>
              <a:tr h="705663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EV Jump Start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1215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September 1</a:t>
                      </a:r>
                      <a:r>
                        <a:rPr lang="en-US" sz="2000" b="1" i="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st</a:t>
                      </a:r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12157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Closed</a:t>
                      </a:r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>
                        <a:alpha val="12157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312995"/>
                  </a:ext>
                </a:extLst>
              </a:tr>
              <a:tr h="723577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EV Public Charging </a:t>
                      </a:r>
                    </a:p>
                    <a:p>
                      <a:pPr algn="ctr"/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marT="22860" marB="2286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October 14</a:t>
                      </a:r>
                      <a:r>
                        <a:rPr lang="en-US" sz="2000" b="1" i="0" baseline="30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>
                        <a:alpha val="2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Pending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26383">
                        <a:alpha val="25098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8441548"/>
                  </a:ext>
                </a:extLst>
              </a:tr>
              <a:tr h="1232309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HVIP</a:t>
                      </a:r>
                    </a:p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Set-Asides</a:t>
                      </a:r>
                    </a:p>
                    <a:p>
                      <a:pPr algn="ctr"/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marT="22860" marB="2286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82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Follows CARB’s HVIP Calendar</a:t>
                      </a:r>
                    </a:p>
                    <a:p>
                      <a:pPr algn="ctr"/>
                      <a:endParaRPr lang="en-US" sz="2000" b="1" i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Lato Light" panose="020F0502020204030203" pitchFamily="34" charset="0"/>
                        <a:cs typeface="Arial" panose="020B0604020202020204" pitchFamily="34" charset="0"/>
                      </a:endParaRPr>
                    </a:p>
                  </a:txBody>
                  <a:tcPr marL="45720" marR="45720" marT="22860" marB="2286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82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Lato Light" panose="020F0502020204030203" pitchFamily="34" charset="0"/>
                          <a:cs typeface="Arial" panose="020B0604020202020204" pitchFamily="34" charset="0"/>
                        </a:rPr>
                        <a:t>Rolling Basis</a:t>
                      </a:r>
                    </a:p>
                  </a:txBody>
                  <a:tcPr marL="45720" marR="45720" marT="22860" marB="228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382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9059102"/>
                  </a:ext>
                </a:extLst>
              </a:tr>
            </a:tbl>
          </a:graphicData>
        </a:graphic>
      </p:graphicFrame>
      <p:sp>
        <p:nvSpPr>
          <p:cNvPr id="8" name="CuadroTexto 350">
            <a:extLst>
              <a:ext uri="{FF2B5EF4-FFF2-40B4-BE49-F238E27FC236}">
                <a16:creationId xmlns:a16="http://schemas.microsoft.com/office/drawing/2014/main" id="{31021082-80DF-47CB-8773-7DBA57C0348C}"/>
              </a:ext>
            </a:extLst>
          </p:cNvPr>
          <p:cNvSpPr txBox="1"/>
          <p:nvPr/>
        </p:nvSpPr>
        <p:spPr>
          <a:xfrm>
            <a:off x="3689909" y="213799"/>
            <a:ext cx="44326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353E49"/>
                </a:solidFill>
                <a:effectLst/>
                <a:uLnTx/>
                <a:uFillTx/>
                <a:latin typeface="Handel Gothic"/>
                <a:ea typeface="Lato Heavy" charset="0"/>
                <a:cs typeface="Lato Heavy" charset="0"/>
              </a:rPr>
              <a:t>2022 Lane Launches</a:t>
            </a:r>
          </a:p>
        </p:txBody>
      </p:sp>
    </p:spTree>
    <p:extLst>
      <p:ext uri="{BB962C8B-B14F-4D97-AF65-F5344CB8AC3E}">
        <p14:creationId xmlns:p14="http://schemas.microsoft.com/office/powerpoint/2010/main" val="26897331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347">
            <a:extLst>
              <a:ext uri="{FF2B5EF4-FFF2-40B4-BE49-F238E27FC236}">
                <a16:creationId xmlns:a16="http://schemas.microsoft.com/office/drawing/2014/main" id="{6B6E803B-0A99-44B3-8F69-5EA863AA21BD}"/>
              </a:ext>
            </a:extLst>
          </p:cNvPr>
          <p:cNvSpPr txBox="1"/>
          <p:nvPr/>
        </p:nvSpPr>
        <p:spPr>
          <a:xfrm>
            <a:off x="3179007" y="235304"/>
            <a:ext cx="4695516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53E49"/>
                </a:solidFill>
                <a:effectLst/>
                <a:uLnTx/>
                <a:uFillTx/>
                <a:latin typeface="Arial Nova" panose="020B0504020202020204" pitchFamily="34" charset="0"/>
                <a:ea typeface="Lato Heavy" charset="0"/>
                <a:cs typeface="Lato Heavy" charset="0"/>
              </a:rPr>
              <a:t>Project Eligibility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1" u="none" strike="noStrike" kern="1200" cap="none" spc="0" normalizeH="0" baseline="0" noProof="0" dirty="0">
              <a:ln>
                <a:noFill/>
              </a:ln>
              <a:solidFill>
                <a:srgbClr val="353E49"/>
              </a:solidFill>
              <a:effectLst/>
              <a:uLnTx/>
              <a:uFillTx/>
              <a:latin typeface="Lato Heavy"/>
              <a:ea typeface="Lato Heavy" charset="0"/>
              <a:cs typeface="Lato Heavy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4B45C81-89C1-411C-9DFB-E58686336D23}"/>
              </a:ext>
            </a:extLst>
          </p:cNvPr>
          <p:cNvGrpSpPr/>
          <p:nvPr/>
        </p:nvGrpSpPr>
        <p:grpSpPr>
          <a:xfrm>
            <a:off x="314011" y="1038474"/>
            <a:ext cx="7122003" cy="2271125"/>
            <a:chOff x="333951" y="1468645"/>
            <a:chExt cx="6295539" cy="1862037"/>
          </a:xfrm>
        </p:grpSpPr>
        <p:sp>
          <p:nvSpPr>
            <p:cNvPr id="10" name="Google Shape;67;p13">
              <a:extLst>
                <a:ext uri="{FF2B5EF4-FFF2-40B4-BE49-F238E27FC236}">
                  <a16:creationId xmlns:a16="http://schemas.microsoft.com/office/drawing/2014/main" id="{9B450261-6E86-49F4-973B-F8168A640B2E}"/>
                </a:ext>
              </a:extLst>
            </p:cNvPr>
            <p:cNvSpPr txBox="1"/>
            <p:nvPr/>
          </p:nvSpPr>
          <p:spPr>
            <a:xfrm>
              <a:off x="2704146" y="1847668"/>
              <a:ext cx="3925344" cy="1160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Fleet Owners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Vendors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Station Owners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Station Developers</a:t>
              </a:r>
            </a:p>
          </p:txBody>
        </p:sp>
        <p:cxnSp>
          <p:nvCxnSpPr>
            <p:cNvPr id="11" name="Google Shape;70;p13">
              <a:extLst>
                <a:ext uri="{FF2B5EF4-FFF2-40B4-BE49-F238E27FC236}">
                  <a16:creationId xmlns:a16="http://schemas.microsoft.com/office/drawing/2014/main" id="{1620B7DB-8BF2-4324-B9B8-DAFAE11EA242}"/>
                </a:ext>
              </a:extLst>
            </p:cNvPr>
            <p:cNvCxnSpPr>
              <a:cxnSpLocks/>
            </p:cNvCxnSpPr>
            <p:nvPr/>
          </p:nvCxnSpPr>
          <p:spPr>
            <a:xfrm>
              <a:off x="2509735" y="1468645"/>
              <a:ext cx="0" cy="1862037"/>
            </a:xfrm>
            <a:prstGeom prst="straightConnector1">
              <a:avLst/>
            </a:prstGeom>
            <a:noFill/>
            <a:ln w="28575" cap="flat" cmpd="sng">
              <a:solidFill>
                <a:srgbClr val="8EBEA4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44E5A58-CF54-458E-85A3-25F83E5BC322}"/>
                </a:ext>
              </a:extLst>
            </p:cNvPr>
            <p:cNvSpPr/>
            <p:nvPr/>
          </p:nvSpPr>
          <p:spPr>
            <a:xfrm>
              <a:off x="333951" y="1481952"/>
              <a:ext cx="2048757" cy="1776445"/>
            </a:xfrm>
            <a:prstGeom prst="ellipse">
              <a:avLst/>
            </a:prstGeom>
            <a:solidFill>
              <a:srgbClr val="8EBE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Applicants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5EF2335-E7C8-4922-8BA1-76C6368FADF0}"/>
              </a:ext>
            </a:extLst>
          </p:cNvPr>
          <p:cNvGrpSpPr/>
          <p:nvPr/>
        </p:nvGrpSpPr>
        <p:grpSpPr>
          <a:xfrm>
            <a:off x="139426" y="3551285"/>
            <a:ext cx="6201709" cy="2519025"/>
            <a:chOff x="53237" y="1468645"/>
            <a:chExt cx="5833757" cy="2353153"/>
          </a:xfrm>
        </p:grpSpPr>
        <p:sp>
          <p:nvSpPr>
            <p:cNvPr id="19" name="Google Shape;67;p13">
              <a:extLst>
                <a:ext uri="{FF2B5EF4-FFF2-40B4-BE49-F238E27FC236}">
                  <a16:creationId xmlns:a16="http://schemas.microsoft.com/office/drawing/2014/main" id="{246A288A-EA28-4598-BA00-E3173F2F7013}"/>
                </a:ext>
              </a:extLst>
            </p:cNvPr>
            <p:cNvSpPr txBox="1"/>
            <p:nvPr/>
          </p:nvSpPr>
          <p:spPr>
            <a:xfrm>
              <a:off x="2733802" y="1649824"/>
              <a:ext cx="3153192" cy="21719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EVSE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2000" dirty="0">
                  <a:solidFill>
                    <a:srgbClr val="000000"/>
                  </a:solidFill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Utility Upgrades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Hydrogen Compressors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sz="2000" dirty="0">
                  <a:solidFill>
                    <a:srgbClr val="000000"/>
                  </a:solidFill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On-site Production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Meters &amp; Demand Management Equipment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Montserrat"/>
                <a:cs typeface="Calibri" panose="020F0502020204030204" pitchFamily="34" charset="0"/>
                <a:sym typeface="Montserrat"/>
              </a:endParaRPr>
            </a:p>
          </p:txBody>
        </p:sp>
        <p:cxnSp>
          <p:nvCxnSpPr>
            <p:cNvPr id="23" name="Google Shape;70;p13">
              <a:extLst>
                <a:ext uri="{FF2B5EF4-FFF2-40B4-BE49-F238E27FC236}">
                  <a16:creationId xmlns:a16="http://schemas.microsoft.com/office/drawing/2014/main" id="{66393D67-6CFD-4F27-861A-714149A16927}"/>
                </a:ext>
              </a:extLst>
            </p:cNvPr>
            <p:cNvCxnSpPr>
              <a:cxnSpLocks/>
            </p:cNvCxnSpPr>
            <p:nvPr/>
          </p:nvCxnSpPr>
          <p:spPr>
            <a:xfrm>
              <a:off x="2509735" y="1468645"/>
              <a:ext cx="0" cy="2142751"/>
            </a:xfrm>
            <a:prstGeom prst="straightConnector1">
              <a:avLst/>
            </a:prstGeom>
            <a:noFill/>
            <a:ln w="28575" cap="flat" cmpd="sng">
              <a:solidFill>
                <a:srgbClr val="8EBEA4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41B4510-AA99-40C1-9FA6-08F848156F4A}"/>
                </a:ext>
              </a:extLst>
            </p:cNvPr>
            <p:cNvSpPr/>
            <p:nvPr/>
          </p:nvSpPr>
          <p:spPr>
            <a:xfrm>
              <a:off x="53237" y="1548645"/>
              <a:ext cx="2232435" cy="2011680"/>
            </a:xfrm>
            <a:prstGeom prst="ellipse">
              <a:avLst/>
            </a:prstGeom>
            <a:solidFill>
              <a:srgbClr val="8EBE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Equipment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A7718713-19D7-4BE0-A171-E5420F5CB21D}"/>
              </a:ext>
            </a:extLst>
          </p:cNvPr>
          <p:cNvGrpSpPr/>
          <p:nvPr/>
        </p:nvGrpSpPr>
        <p:grpSpPr>
          <a:xfrm>
            <a:off x="6096000" y="1002506"/>
            <a:ext cx="6096000" cy="2271125"/>
            <a:chOff x="6337267" y="2651627"/>
            <a:chExt cx="6023914" cy="2032554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72D61F95-E8D1-42A8-9221-E6C843C17B31}"/>
                </a:ext>
              </a:extLst>
            </p:cNvPr>
            <p:cNvGrpSpPr/>
            <p:nvPr/>
          </p:nvGrpSpPr>
          <p:grpSpPr>
            <a:xfrm>
              <a:off x="6337267" y="2651627"/>
              <a:ext cx="6023914" cy="2032554"/>
              <a:chOff x="116498" y="1468645"/>
              <a:chExt cx="6495522" cy="2032554"/>
            </a:xfrm>
          </p:grpSpPr>
          <p:sp>
            <p:nvSpPr>
              <p:cNvPr id="15" name="Google Shape;67;p13">
                <a:extLst>
                  <a:ext uri="{FF2B5EF4-FFF2-40B4-BE49-F238E27FC236}">
                    <a16:creationId xmlns:a16="http://schemas.microsoft.com/office/drawing/2014/main" id="{4A0AD684-E05B-4EF3-B1D1-8760A4B44F4E}"/>
                  </a:ext>
                </a:extLst>
              </p:cNvPr>
              <p:cNvSpPr txBox="1"/>
              <p:nvPr/>
            </p:nvSpPr>
            <p:spPr>
              <a:xfrm>
                <a:off x="2916228" y="1970421"/>
                <a:ext cx="3695792" cy="153077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spAutoFit/>
              </a:bodyPr>
              <a:lstStyle/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New &amp; First-time Installed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lang="en-US" sz="2000" dirty="0">
                    <a:solidFill>
                      <a:srgbClr val="000000"/>
                    </a:solidFill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Extended </a:t>
                </a: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Warranty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Meet Safety Standards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97% Operationality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endPara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Montserrat"/>
                  <a:cs typeface="Calibri" panose="020F0502020204030204" pitchFamily="34" charset="0"/>
                  <a:sym typeface="Montserrat"/>
                </a:endParaRPr>
              </a:p>
            </p:txBody>
          </p:sp>
          <p:cxnSp>
            <p:nvCxnSpPr>
              <p:cNvPr id="16" name="Google Shape;70;p13">
                <a:extLst>
                  <a:ext uri="{FF2B5EF4-FFF2-40B4-BE49-F238E27FC236}">
                    <a16:creationId xmlns:a16="http://schemas.microsoft.com/office/drawing/2014/main" id="{984866CC-0B05-41BB-B836-EB37E175235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65260" y="1468645"/>
                <a:ext cx="26901" cy="1975977"/>
              </a:xfrm>
              <a:prstGeom prst="straightConnector1">
                <a:avLst/>
              </a:prstGeom>
              <a:noFill/>
              <a:ln w="28575" cap="flat" cmpd="sng">
                <a:solidFill>
                  <a:srgbClr val="8EBEA4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A2A0EF6A-1AD1-4DC3-A0AE-A2E078117B20}"/>
                  </a:ext>
                </a:extLst>
              </p:cNvPr>
              <p:cNvSpPr/>
              <p:nvPr/>
            </p:nvSpPr>
            <p:spPr>
              <a:xfrm>
                <a:off x="116498" y="1548645"/>
                <a:ext cx="2393237" cy="1942037"/>
              </a:xfrm>
              <a:prstGeom prst="ellipse">
                <a:avLst/>
              </a:prstGeom>
              <a:solidFill>
                <a:srgbClr val="8EBE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US" sz="2400" b="1" dirty="0">
                  <a:solidFill>
                    <a:prstClr val="white"/>
                  </a:solidFill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ea typeface="+mn-ea"/>
                    <a:cs typeface="+mn-cs"/>
                  </a:rPr>
                  <a:t>Standards</a:t>
                </a:r>
              </a:p>
            </p:txBody>
          </p:sp>
        </p:grpSp>
        <p:pic>
          <p:nvPicPr>
            <p:cNvPr id="13" name="Graphic 12" descr="Electric Tower outline">
              <a:extLst>
                <a:ext uri="{FF2B5EF4-FFF2-40B4-BE49-F238E27FC236}">
                  <a16:creationId xmlns:a16="http://schemas.microsoft.com/office/drawing/2014/main" id="{9D459C86-FDD9-4EC1-8DEA-CC60497E2B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989804" y="2889671"/>
              <a:ext cx="914400" cy="91440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FDA57398-3CC5-41AE-B291-B89E59F813E7}"/>
              </a:ext>
            </a:extLst>
          </p:cNvPr>
          <p:cNvGrpSpPr/>
          <p:nvPr/>
        </p:nvGrpSpPr>
        <p:grpSpPr>
          <a:xfrm>
            <a:off x="6292833" y="3745235"/>
            <a:ext cx="5808465" cy="2519025"/>
            <a:chOff x="116498" y="1468645"/>
            <a:chExt cx="5918449" cy="2479026"/>
          </a:xfrm>
        </p:grpSpPr>
        <p:sp>
          <p:nvSpPr>
            <p:cNvPr id="31" name="Google Shape;67;p13">
              <a:extLst>
                <a:ext uri="{FF2B5EF4-FFF2-40B4-BE49-F238E27FC236}">
                  <a16:creationId xmlns:a16="http://schemas.microsoft.com/office/drawing/2014/main" id="{EF0E7D73-CB6D-4718-A0E2-2FD1D22055D1}"/>
                </a:ext>
              </a:extLst>
            </p:cNvPr>
            <p:cNvSpPr txBox="1"/>
            <p:nvPr/>
          </p:nvSpPr>
          <p:spPr>
            <a:xfrm>
              <a:off x="2733803" y="1785098"/>
              <a:ext cx="3301144" cy="13932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Wingdings" panose="05000000000000000000" pitchFamily="2" charset="2"/>
                <a:buChar char="v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Infrastructure must </a:t>
              </a:r>
              <a:r>
                <a:rPr lang="en-US" sz="20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provide recharging or refueling to a MD/HD ZEV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ontserrat"/>
                <a:cs typeface="Arial" panose="020B0604020202020204" pitchFamily="34" charset="0"/>
                <a:sym typeface="Montserrat"/>
              </a:endParaRPr>
            </a:p>
          </p:txBody>
        </p:sp>
        <p:cxnSp>
          <p:nvCxnSpPr>
            <p:cNvPr id="32" name="Google Shape;70;p13">
              <a:extLst>
                <a:ext uri="{FF2B5EF4-FFF2-40B4-BE49-F238E27FC236}">
                  <a16:creationId xmlns:a16="http://schemas.microsoft.com/office/drawing/2014/main" id="{56E4522B-FF65-4386-B402-634B21A10E14}"/>
                </a:ext>
              </a:extLst>
            </p:cNvPr>
            <p:cNvCxnSpPr>
              <a:cxnSpLocks/>
            </p:cNvCxnSpPr>
            <p:nvPr/>
          </p:nvCxnSpPr>
          <p:spPr>
            <a:xfrm>
              <a:off x="2509735" y="1468645"/>
              <a:ext cx="0" cy="2479026"/>
            </a:xfrm>
            <a:prstGeom prst="straightConnector1">
              <a:avLst/>
            </a:prstGeom>
            <a:noFill/>
            <a:ln w="28575" cap="flat" cmpd="sng">
              <a:solidFill>
                <a:srgbClr val="8EBEA4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1AADBEE7-6F2F-44E9-9F77-E79E000A8ADC}"/>
                </a:ext>
              </a:extLst>
            </p:cNvPr>
            <p:cNvSpPr/>
            <p:nvPr/>
          </p:nvSpPr>
          <p:spPr>
            <a:xfrm>
              <a:off x="116498" y="1548645"/>
              <a:ext cx="2169173" cy="2011680"/>
            </a:xfrm>
            <a:prstGeom prst="ellipse">
              <a:avLst/>
            </a:prstGeom>
            <a:solidFill>
              <a:srgbClr val="EDA6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Both    Fueling Types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C0A8A51-1BFA-4ACD-9EC5-42105BAFC43D}"/>
              </a:ext>
            </a:extLst>
          </p:cNvPr>
          <p:cNvGrpSpPr/>
          <p:nvPr/>
        </p:nvGrpSpPr>
        <p:grpSpPr>
          <a:xfrm>
            <a:off x="945707" y="1456111"/>
            <a:ext cx="914400" cy="834107"/>
            <a:chOff x="5114122" y="1192778"/>
            <a:chExt cx="882031" cy="793050"/>
          </a:xfrm>
        </p:grpSpPr>
        <p:pic>
          <p:nvPicPr>
            <p:cNvPr id="34" name="Graphic 33" descr="Truck outline">
              <a:extLst>
                <a:ext uri="{FF2B5EF4-FFF2-40B4-BE49-F238E27FC236}">
                  <a16:creationId xmlns:a16="http://schemas.microsoft.com/office/drawing/2014/main" id="{7958B856-E601-4577-BBEC-31CAAF1911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203103" y="1192778"/>
              <a:ext cx="793050" cy="793050"/>
            </a:xfrm>
            <a:prstGeom prst="rect">
              <a:avLst/>
            </a:prstGeom>
          </p:spPr>
        </p:pic>
        <p:pic>
          <p:nvPicPr>
            <p:cNvPr id="35" name="Graphic 34" descr="Electric car outline">
              <a:extLst>
                <a:ext uri="{FF2B5EF4-FFF2-40B4-BE49-F238E27FC236}">
                  <a16:creationId xmlns:a16="http://schemas.microsoft.com/office/drawing/2014/main" id="{28EA1787-4485-4BDA-A482-2C786C0ECD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r="82842"/>
            <a:stretch/>
          </p:blipFill>
          <p:spPr>
            <a:xfrm>
              <a:off x="5114122" y="1228826"/>
              <a:ext cx="123704" cy="720955"/>
            </a:xfrm>
            <a:prstGeom prst="rect">
              <a:avLst/>
            </a:prstGeom>
          </p:spPr>
        </p:pic>
        <p:pic>
          <p:nvPicPr>
            <p:cNvPr id="36" name="Graphic 35" descr="Lightning bolt with solid fill">
              <a:extLst>
                <a:ext uri="{FF2B5EF4-FFF2-40B4-BE49-F238E27FC236}">
                  <a16:creationId xmlns:a16="http://schemas.microsoft.com/office/drawing/2014/main" id="{B4A4F881-43D3-4009-B780-77A09FBE2A1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403482" y="1420970"/>
              <a:ext cx="173391" cy="17339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8383510-F66B-4167-9198-9D90BEB5F951}"/>
              </a:ext>
            </a:extLst>
          </p:cNvPr>
          <p:cNvGrpSpPr/>
          <p:nvPr/>
        </p:nvGrpSpPr>
        <p:grpSpPr>
          <a:xfrm>
            <a:off x="971417" y="4043144"/>
            <a:ext cx="731520" cy="731520"/>
            <a:chOff x="1022670" y="4415229"/>
            <a:chExt cx="731520" cy="731520"/>
          </a:xfrm>
        </p:grpSpPr>
        <p:pic>
          <p:nvPicPr>
            <p:cNvPr id="4" name="Graphic 3" descr="Fuel outline">
              <a:extLst>
                <a:ext uri="{FF2B5EF4-FFF2-40B4-BE49-F238E27FC236}">
                  <a16:creationId xmlns:a16="http://schemas.microsoft.com/office/drawing/2014/main" id="{C753EDFE-29CF-43CE-9790-3C9CD113A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022670" y="4415229"/>
              <a:ext cx="731520" cy="73152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FF68819-A793-461C-A256-AF1A2357A156}"/>
                </a:ext>
              </a:extLst>
            </p:cNvPr>
            <p:cNvSpPr txBox="1"/>
            <p:nvPr/>
          </p:nvSpPr>
          <p:spPr>
            <a:xfrm>
              <a:off x="1113803" y="4698283"/>
              <a:ext cx="43832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H</a:t>
              </a:r>
              <a:r>
                <a:rPr kumimoji="0" lang="en-US" sz="1600" b="0" i="0" u="none" strike="noStrike" kern="1200" cap="none" spc="0" normalizeH="0" baseline="-2500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064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uadroTexto 347">
            <a:extLst>
              <a:ext uri="{FF2B5EF4-FFF2-40B4-BE49-F238E27FC236}">
                <a16:creationId xmlns:a16="http://schemas.microsoft.com/office/drawing/2014/main" id="{6B6E803B-0A99-44B3-8F69-5EA863AA21BD}"/>
              </a:ext>
            </a:extLst>
          </p:cNvPr>
          <p:cNvSpPr txBox="1"/>
          <p:nvPr/>
        </p:nvSpPr>
        <p:spPr>
          <a:xfrm>
            <a:off x="1008894" y="207604"/>
            <a:ext cx="101599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353E49"/>
                </a:solidFill>
                <a:effectLst/>
                <a:uLnTx/>
                <a:uFillTx/>
                <a:latin typeface="Arial Nova" panose="020B0504020202020204" pitchFamily="34" charset="0"/>
                <a:ea typeface="Lato Heavy" charset="0"/>
                <a:cs typeface="Lato Heavy" charset="0"/>
              </a:rPr>
              <a:t>Infrastructure Readiness Center (IRC)</a:t>
            </a:r>
            <a:endParaRPr kumimoji="0" lang="en-US" sz="4800" b="1" i="0" u="none" strike="noStrike" kern="1200" cap="none" spc="0" normalizeH="0" baseline="0" noProof="0" dirty="0">
              <a:ln>
                <a:noFill/>
              </a:ln>
              <a:solidFill>
                <a:srgbClr val="353E49"/>
              </a:solidFill>
              <a:effectLst/>
              <a:uLnTx/>
              <a:uFillTx/>
              <a:latin typeface="Arial Nova" panose="020B0504020202020204" pitchFamily="34" charset="0"/>
              <a:ea typeface="Lato Heavy" charset="0"/>
              <a:cs typeface="Lato Heavy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FC77BE00-BF92-488C-9479-427D6D7C4762}"/>
              </a:ext>
            </a:extLst>
          </p:cNvPr>
          <p:cNvGrpSpPr/>
          <p:nvPr/>
        </p:nvGrpSpPr>
        <p:grpSpPr>
          <a:xfrm>
            <a:off x="154550" y="1488328"/>
            <a:ext cx="6360177" cy="2479026"/>
            <a:chOff x="116498" y="1468645"/>
            <a:chExt cx="6858110" cy="2479026"/>
          </a:xfrm>
        </p:grpSpPr>
        <p:sp>
          <p:nvSpPr>
            <p:cNvPr id="44" name="Google Shape;67;p13">
              <a:extLst>
                <a:ext uri="{FF2B5EF4-FFF2-40B4-BE49-F238E27FC236}">
                  <a16:creationId xmlns:a16="http://schemas.microsoft.com/office/drawing/2014/main" id="{CBECD81B-FEC2-4EFC-8831-3D8AF5BD71EE}"/>
                </a:ext>
              </a:extLst>
            </p:cNvPr>
            <p:cNvSpPr txBox="1"/>
            <p:nvPr/>
          </p:nvSpPr>
          <p:spPr>
            <a:xfrm>
              <a:off x="2583910" y="1515150"/>
              <a:ext cx="4390698" cy="23390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sng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Infrastructure Insite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– An interactive ZE infrastructure planning guide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sng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Funding Finder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– Repository for other funding opportunities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sng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TCO Calculator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– Provides total cost of ownership calcs.</a:t>
              </a:r>
            </a:p>
          </p:txBody>
        </p:sp>
        <p:cxnSp>
          <p:nvCxnSpPr>
            <p:cNvPr id="45" name="Google Shape;70;p13">
              <a:extLst>
                <a:ext uri="{FF2B5EF4-FFF2-40B4-BE49-F238E27FC236}">
                  <a16:creationId xmlns:a16="http://schemas.microsoft.com/office/drawing/2014/main" id="{1F7DD470-2A10-45AD-95F7-C8DB59744EAD}"/>
                </a:ext>
              </a:extLst>
            </p:cNvPr>
            <p:cNvCxnSpPr>
              <a:cxnSpLocks/>
            </p:cNvCxnSpPr>
            <p:nvPr/>
          </p:nvCxnSpPr>
          <p:spPr>
            <a:xfrm>
              <a:off x="2509735" y="1468645"/>
              <a:ext cx="0" cy="2479026"/>
            </a:xfrm>
            <a:prstGeom prst="straightConnector1">
              <a:avLst/>
            </a:prstGeom>
            <a:noFill/>
            <a:ln w="28575" cap="flat" cmpd="sng">
              <a:solidFill>
                <a:srgbClr val="45826A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AE206C4-1BE6-475B-B245-4F805A4A56CF}"/>
                </a:ext>
              </a:extLst>
            </p:cNvPr>
            <p:cNvSpPr/>
            <p:nvPr/>
          </p:nvSpPr>
          <p:spPr>
            <a:xfrm>
              <a:off x="116498" y="1548645"/>
              <a:ext cx="2169173" cy="2011680"/>
            </a:xfrm>
            <a:prstGeom prst="ellipse">
              <a:avLst/>
            </a:prstGeom>
            <a:solidFill>
              <a:srgbClr val="4582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ea typeface="+mn-ea"/>
                  <a:cs typeface="+mn-cs"/>
                </a:rPr>
                <a:t>Tools</a:t>
              </a:r>
            </a:p>
          </p:txBody>
        </p:sp>
      </p:grpSp>
      <p:pic>
        <p:nvPicPr>
          <p:cNvPr id="47" name="Graphic 46" descr="Tools with solid fill">
            <a:extLst>
              <a:ext uri="{FF2B5EF4-FFF2-40B4-BE49-F238E27FC236}">
                <a16:creationId xmlns:a16="http://schemas.microsoft.com/office/drawing/2014/main" id="{D8382627-C9F3-4B8A-80CE-77899602A1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0350" y="1934088"/>
            <a:ext cx="640080" cy="640080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127C8138-6DA7-4D22-A278-A26D50611423}"/>
              </a:ext>
            </a:extLst>
          </p:cNvPr>
          <p:cNvGrpSpPr/>
          <p:nvPr/>
        </p:nvGrpSpPr>
        <p:grpSpPr>
          <a:xfrm>
            <a:off x="4115892" y="4072552"/>
            <a:ext cx="6192527" cy="2479026"/>
            <a:chOff x="116498" y="1468645"/>
            <a:chExt cx="6407426" cy="2479026"/>
          </a:xfrm>
        </p:grpSpPr>
        <p:sp>
          <p:nvSpPr>
            <p:cNvPr id="49" name="Google Shape;67;p13">
              <a:extLst>
                <a:ext uri="{FF2B5EF4-FFF2-40B4-BE49-F238E27FC236}">
                  <a16:creationId xmlns:a16="http://schemas.microsoft.com/office/drawing/2014/main" id="{61D8A4A5-94CD-4BB7-9DA8-1E41C38CDB3B}"/>
                </a:ext>
              </a:extLst>
            </p:cNvPr>
            <p:cNvSpPr txBox="1"/>
            <p:nvPr/>
          </p:nvSpPr>
          <p:spPr>
            <a:xfrm>
              <a:off x="2598580" y="1979156"/>
              <a:ext cx="3925344" cy="11079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Permitting Checklists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Planning Guides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Montserrat"/>
                  <a:cs typeface="Arial" panose="020B0604020202020204" pitchFamily="34" charset="0"/>
                  <a:sym typeface="Montserrat"/>
                </a:rPr>
                <a:t>Site Plan Template</a:t>
              </a:r>
            </a:p>
          </p:txBody>
        </p:sp>
        <p:cxnSp>
          <p:nvCxnSpPr>
            <p:cNvPr id="50" name="Google Shape;70;p13">
              <a:extLst>
                <a:ext uri="{FF2B5EF4-FFF2-40B4-BE49-F238E27FC236}">
                  <a16:creationId xmlns:a16="http://schemas.microsoft.com/office/drawing/2014/main" id="{986081D7-83BC-4649-91D8-E90858AA9FEB}"/>
                </a:ext>
              </a:extLst>
            </p:cNvPr>
            <p:cNvCxnSpPr>
              <a:cxnSpLocks/>
            </p:cNvCxnSpPr>
            <p:nvPr/>
          </p:nvCxnSpPr>
          <p:spPr>
            <a:xfrm>
              <a:off x="2509735" y="1468645"/>
              <a:ext cx="0" cy="2479026"/>
            </a:xfrm>
            <a:prstGeom prst="straightConnector1">
              <a:avLst/>
            </a:prstGeom>
            <a:noFill/>
            <a:ln w="28575" cap="flat" cmpd="sng">
              <a:solidFill>
                <a:srgbClr val="436384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435D27F3-A9A2-4AB4-B60C-BC1C34EFC47E}"/>
                </a:ext>
              </a:extLst>
            </p:cNvPr>
            <p:cNvSpPr/>
            <p:nvPr/>
          </p:nvSpPr>
          <p:spPr>
            <a:xfrm>
              <a:off x="116498" y="1548645"/>
              <a:ext cx="2169173" cy="2011680"/>
            </a:xfrm>
            <a:prstGeom prst="ellipse">
              <a:avLst/>
            </a:prstGeom>
            <a:solidFill>
              <a:srgbClr val="436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678A498-29F9-4E35-A904-C1AD36D3E592}"/>
              </a:ext>
            </a:extLst>
          </p:cNvPr>
          <p:cNvSpPr txBox="1"/>
          <p:nvPr/>
        </p:nvSpPr>
        <p:spPr>
          <a:xfrm>
            <a:off x="4239313" y="4441429"/>
            <a:ext cx="1849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Written Resources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" name="Graphic 3" descr="Document outline">
            <a:extLst>
              <a:ext uri="{FF2B5EF4-FFF2-40B4-BE49-F238E27FC236}">
                <a16:creationId xmlns:a16="http://schemas.microsoft.com/office/drawing/2014/main" id="{C6FF2B05-5256-4804-857B-81CB6E9D9D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798341" y="5293037"/>
            <a:ext cx="731520" cy="73152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ECF90B0-86C2-451A-A156-40C2A28FC647}"/>
              </a:ext>
            </a:extLst>
          </p:cNvPr>
          <p:cNvGrpSpPr/>
          <p:nvPr/>
        </p:nvGrpSpPr>
        <p:grpSpPr>
          <a:xfrm>
            <a:off x="6730526" y="1673526"/>
            <a:ext cx="5982811" cy="2479026"/>
            <a:chOff x="6462809" y="1309973"/>
            <a:chExt cx="5982811" cy="2479026"/>
          </a:xfrm>
        </p:grpSpPr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543A0885-EAF9-457F-871F-80E01D45D259}"/>
                </a:ext>
              </a:extLst>
            </p:cNvPr>
            <p:cNvGrpSpPr/>
            <p:nvPr/>
          </p:nvGrpSpPr>
          <p:grpSpPr>
            <a:xfrm>
              <a:off x="6462809" y="1309973"/>
              <a:ext cx="5982811" cy="2479026"/>
              <a:chOff x="111914" y="1208083"/>
              <a:chExt cx="6451200" cy="2479026"/>
            </a:xfrm>
          </p:grpSpPr>
          <p:sp>
            <p:nvSpPr>
              <p:cNvPr id="56" name="Google Shape;67;p13">
                <a:extLst>
                  <a:ext uri="{FF2B5EF4-FFF2-40B4-BE49-F238E27FC236}">
                    <a16:creationId xmlns:a16="http://schemas.microsoft.com/office/drawing/2014/main" id="{EE97C39F-B828-4425-B0D2-D85784269FC7}"/>
                  </a:ext>
                </a:extLst>
              </p:cNvPr>
              <p:cNvSpPr txBox="1"/>
              <p:nvPr/>
            </p:nvSpPr>
            <p:spPr>
              <a:xfrm>
                <a:off x="2637770" y="1379575"/>
                <a:ext cx="3925344" cy="20312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spAutoFit/>
              </a:bodyPr>
              <a:lstStyle/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How to Participate in EnergIIZE Commercial Vehicles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List of Eligible Vendors</a:t>
                </a: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300"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Montserrat"/>
                    <a:cs typeface="Arial" panose="020B0604020202020204" pitchFamily="34" charset="0"/>
                    <a:sym typeface="Montserrat"/>
                  </a:rPr>
                  <a:t>Equipment Eligible for Incentives</a:t>
                </a:r>
              </a:p>
            </p:txBody>
          </p:sp>
          <p:cxnSp>
            <p:nvCxnSpPr>
              <p:cNvPr id="57" name="Google Shape;70;p13">
                <a:extLst>
                  <a:ext uri="{FF2B5EF4-FFF2-40B4-BE49-F238E27FC236}">
                    <a16:creationId xmlns:a16="http://schemas.microsoft.com/office/drawing/2014/main" id="{75EB5109-DC81-48FC-A839-2952DB1CB3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45183" y="1208083"/>
                <a:ext cx="0" cy="2479026"/>
              </a:xfrm>
              <a:prstGeom prst="straightConnector1">
                <a:avLst/>
              </a:prstGeom>
              <a:solidFill>
                <a:srgbClr val="EDA65A"/>
              </a:solidFill>
              <a:ln w="28575" cap="flat" cmpd="sng">
                <a:solidFill>
                  <a:srgbClr val="EDA65A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</p:cxn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34EF0A34-090D-4B44-8F16-3884004EEEF4}"/>
                  </a:ext>
                </a:extLst>
              </p:cNvPr>
              <p:cNvSpPr/>
              <p:nvPr/>
            </p:nvSpPr>
            <p:spPr>
              <a:xfrm>
                <a:off x="111914" y="1272421"/>
                <a:ext cx="2169173" cy="2011680"/>
              </a:xfrm>
              <a:prstGeom prst="ellipse">
                <a:avLst/>
              </a:prstGeom>
              <a:solidFill>
                <a:srgbClr val="EDA65A"/>
              </a:solidFill>
              <a:ln>
                <a:solidFill>
                  <a:srgbClr val="EDA65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1A00291-2F7B-4BE9-8DAC-7697116E33A7}"/>
                </a:ext>
              </a:extLst>
            </p:cNvPr>
            <p:cNvSpPr txBox="1"/>
            <p:nvPr/>
          </p:nvSpPr>
          <p:spPr>
            <a:xfrm>
              <a:off x="6662790" y="2340816"/>
              <a:ext cx="16117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Applicant Hub</a:t>
              </a: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2" name="Graphic 61" descr="User with solid fill">
              <a:extLst>
                <a:ext uri="{FF2B5EF4-FFF2-40B4-BE49-F238E27FC236}">
                  <a16:creationId xmlns:a16="http://schemas.microsoft.com/office/drawing/2014/main" id="{E313B783-829D-438C-A385-D541F35BB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102888" y="1580158"/>
              <a:ext cx="73152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5336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74368DE-458B-4C99-BC5C-3F63271BE30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1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BFD4F8-CC7F-4B58-8D19-0F759A7BB47D}"/>
              </a:ext>
            </a:extLst>
          </p:cNvPr>
          <p:cNvSpPr txBox="1"/>
          <p:nvPr/>
        </p:nvSpPr>
        <p:spPr>
          <a:xfrm>
            <a:off x="5665946" y="4154400"/>
            <a:ext cx="49930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Questions?</a:t>
            </a:r>
            <a:endParaRPr lang="en-US" sz="6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B62DD5-13F9-4FAE-8C4E-820382300079}"/>
              </a:ext>
            </a:extLst>
          </p:cNvPr>
          <p:cNvSpPr/>
          <p:nvPr/>
        </p:nvSpPr>
        <p:spPr>
          <a:xfrm flipV="1">
            <a:off x="5917990" y="4057650"/>
            <a:ext cx="4488961" cy="45719"/>
          </a:xfrm>
          <a:prstGeom prst="rect">
            <a:avLst/>
          </a:prstGeom>
          <a:solidFill>
            <a:srgbClr val="EDA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53FB9A-191E-4B87-8A1D-63CF597E8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57370" y="2200782"/>
            <a:ext cx="5410200" cy="1381125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5A28B00-E223-4FC3-B262-03404FF35C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1" y="0"/>
            <a:ext cx="4702594" cy="694030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BAB1D9-AC32-4C7B-8A9A-2A14E6FD3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CF2E08-AC60-4869-924B-F16B188C322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BC775E-E47A-4117-8419-CAC185D339EB}"/>
              </a:ext>
            </a:extLst>
          </p:cNvPr>
          <p:cNvSpPr txBox="1"/>
          <p:nvPr/>
        </p:nvSpPr>
        <p:spPr>
          <a:xfrm>
            <a:off x="5917990" y="5163042"/>
            <a:ext cx="4240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www.energiize.org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3430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Personalizados 394">
      <a:dk1>
        <a:srgbClr val="989998"/>
      </a:dk1>
      <a:lt1>
        <a:srgbClr val="FFFFFF"/>
      </a:lt1>
      <a:dk2>
        <a:srgbClr val="353E49"/>
      </a:dk2>
      <a:lt2>
        <a:srgbClr val="FDFFFE"/>
      </a:lt2>
      <a:accent1>
        <a:srgbClr val="F3A832"/>
      </a:accent1>
      <a:accent2>
        <a:srgbClr val="2AD7E4"/>
      </a:accent2>
      <a:accent3>
        <a:srgbClr val="F73945"/>
      </a:accent3>
      <a:accent4>
        <a:srgbClr val="365992"/>
      </a:accent4>
      <a:accent5>
        <a:srgbClr val="75DF79"/>
      </a:accent5>
      <a:accent6>
        <a:srgbClr val="10132D"/>
      </a:accent6>
      <a:hlink>
        <a:srgbClr val="CCCCFF"/>
      </a:hlink>
      <a:folHlink>
        <a:srgbClr val="B2B2B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5" ma:contentTypeDescription="Create a new document." ma:contentTypeScope="" ma:versionID="76cb06975fc55ec80b2750197a625c68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e36dc6544f457b7d34333989defc36d1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hidden="true" ma:internalName="MediaServiceAutoTags" ma:readOnly="true">
      <xsd:simpleType>
        <xsd:restriction base="dms:Text"/>
      </xsd:simpleType>
    </xsd:element>
    <xsd:element name="MediaServiceOCR" ma:index="13" nillable="true" ma:displayName="Extracted Text" ma:hidden="true" ma:internalName="MediaServiceOCR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hidden="true" ma:internalName="SharedWithDetails" ma:readOnly="true">
      <xsd:simpleType>
        <xsd:restriction base="dms:Note"/>
      </xsd:simpleType>
    </xsd:element>
    <xsd:element name="TaxCatchAll" ma:index="21" nillable="true" ma:displayName="Taxonomy Catch All Column" ma:hidden="true" ma:list="{56ce4c4a-7fe1-4beb-a9c7-54d9dfc92e85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D4E605-D675-4052-9D05-A6C443D3F5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E96D81-5349-4E5D-86C9-236251502A5E}">
  <ds:schemaRefs>
    <ds:schemaRef ds:uri="785685f2-c2e1-4352-89aa-3faca8eaba52"/>
    <ds:schemaRef ds:uri="http://purl.org/dc/elements/1.1/"/>
    <ds:schemaRef ds:uri="http://schemas.microsoft.com/office/2006/documentManagement/types"/>
    <ds:schemaRef ds:uri="5067c814-4b34-462c-a21d-c185ff6548d2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BE1FF75-4EBC-42CF-B4DC-A691FAA434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17391</TotalTime>
  <Words>271</Words>
  <Application>Microsoft Office PowerPoint</Application>
  <PresentationFormat>Widescreen</PresentationFormat>
  <Paragraphs>101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Arial Nova</vt:lpstr>
      <vt:lpstr>Calibri</vt:lpstr>
      <vt:lpstr>Calibri Light</vt:lpstr>
      <vt:lpstr>Handel Gothic</vt:lpstr>
      <vt:lpstr>Lato Heavy</vt:lpstr>
      <vt:lpstr>Lato Light</vt:lpstr>
      <vt:lpstr>Wingdings</vt:lpstr>
      <vt:lpstr>2_Office Theme</vt:lpstr>
      <vt:lpstr>Office Theme</vt:lpstr>
      <vt:lpstr>PowerPoint Presentation</vt:lpstr>
      <vt:lpstr>PowerPoint Presentation</vt:lpstr>
      <vt:lpstr>CEC Programs – EnergIIZE</vt:lpstr>
      <vt:lpstr>EnergIIZE: Infrastructure Funding Lanes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Geoffrey Cook</dc:creator>
  <cp:lastModifiedBy>Gentry, Jamaica@Energy</cp:lastModifiedBy>
  <cp:revision>131</cp:revision>
  <cp:lastPrinted>2022-10-11T18:30:48Z</cp:lastPrinted>
  <dcterms:created xsi:type="dcterms:W3CDTF">2021-05-13T18:33:55Z</dcterms:created>
  <dcterms:modified xsi:type="dcterms:W3CDTF">2022-10-14T21:23:35Z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