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32"/>
  </p:notesMasterIdLst>
  <p:sldIdLst>
    <p:sldId id="278" r:id="rId6"/>
    <p:sldId id="322" r:id="rId7"/>
    <p:sldId id="321" r:id="rId8"/>
    <p:sldId id="319" r:id="rId9"/>
    <p:sldId id="320" r:id="rId10"/>
    <p:sldId id="291" r:id="rId11"/>
    <p:sldId id="307" r:id="rId12"/>
    <p:sldId id="323" r:id="rId13"/>
    <p:sldId id="329" r:id="rId14"/>
    <p:sldId id="330" r:id="rId15"/>
    <p:sldId id="331" r:id="rId16"/>
    <p:sldId id="305" r:id="rId17"/>
    <p:sldId id="309" r:id="rId18"/>
    <p:sldId id="315" r:id="rId19"/>
    <p:sldId id="327" r:id="rId20"/>
    <p:sldId id="328" r:id="rId21"/>
    <p:sldId id="292" r:id="rId22"/>
    <p:sldId id="289" r:id="rId23"/>
    <p:sldId id="313" r:id="rId24"/>
    <p:sldId id="297" r:id="rId25"/>
    <p:sldId id="314" r:id="rId26"/>
    <p:sldId id="310" r:id="rId27"/>
    <p:sldId id="316" r:id="rId28"/>
    <p:sldId id="311" r:id="rId29"/>
    <p:sldId id="317" r:id="rId30"/>
    <p:sldId id="312" r:id="rId31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3" clrIdx="1"/>
  <p:cmAuthor id="2" name="Charles Smith" initials="CS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33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11" autoAdjust="0"/>
    <p:restoredTop sz="90552" autoAdjust="0"/>
  </p:normalViewPr>
  <p:slideViewPr>
    <p:cSldViewPr>
      <p:cViewPr>
        <p:scale>
          <a:sx n="80" d="100"/>
          <a:sy n="80" d="100"/>
        </p:scale>
        <p:origin x="-636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v>HVAC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sum'!$F$10:$G$10</c:f>
              <c:numCache>
                <c:formatCode>#,##0</c:formatCode>
                <c:ptCount val="2"/>
                <c:pt idx="0">
                  <c:v>10756.2</c:v>
                </c:pt>
                <c:pt idx="1">
                  <c:v>12125.499999999998</c:v>
                </c:pt>
              </c:numCache>
            </c:numRef>
          </c:val>
        </c:ser>
        <c:ser>
          <c:idx val="1"/>
          <c:order val="1"/>
          <c:tx>
            <c:v>water heating/lighting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sum'!$F$11:$G$11</c:f>
              <c:numCache>
                <c:formatCode>#,##0</c:formatCode>
                <c:ptCount val="2"/>
                <c:pt idx="0">
                  <c:v>14473.099999999999</c:v>
                </c:pt>
                <c:pt idx="1">
                  <c:v>13185.300000000003</c:v>
                </c:pt>
              </c:numCache>
            </c:numRef>
          </c:val>
        </c:ser>
        <c:ser>
          <c:idx val="2"/>
          <c:order val="2"/>
          <c:tx>
            <c:v>specified plug loads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sum'!$F$12:$G$12</c:f>
              <c:numCache>
                <c:formatCode>#,##0</c:formatCode>
                <c:ptCount val="2"/>
                <c:pt idx="0">
                  <c:v>37091.4</c:v>
                </c:pt>
                <c:pt idx="1">
                  <c:v>39842.1</c:v>
                </c:pt>
              </c:numCache>
            </c:numRef>
          </c:val>
        </c:ser>
        <c:ser>
          <c:idx val="3"/>
          <c:order val="3"/>
          <c:tx>
            <c:v>miscellaneous</c:v>
          </c:tx>
          <c:invertIfNegative val="0"/>
          <c:val>
            <c:numRef>
              <c:f>'big 5 sum'!$F$13:$G$13</c:f>
              <c:numCache>
                <c:formatCode>#,##0</c:formatCode>
                <c:ptCount val="2"/>
                <c:pt idx="0">
                  <c:v>22603.3</c:v>
                </c:pt>
                <c:pt idx="1">
                  <c:v>39340.400000000001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67461888"/>
        <c:axId val="67463424"/>
      </c:barChart>
      <c:catAx>
        <c:axId val="67461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67463424"/>
        <c:crosses val="autoZero"/>
        <c:auto val="1"/>
        <c:lblAlgn val="ctr"/>
        <c:lblOffset val="100"/>
        <c:noMultiLvlLbl val="0"/>
      </c:catAx>
      <c:valAx>
        <c:axId val="6746342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GWH</a:t>
                </a:r>
              </a:p>
            </c:rich>
          </c:tx>
          <c:layout/>
          <c:overlay val="0"/>
        </c:title>
        <c:numFmt formatCode="#,##0" sourceLinked="1"/>
        <c:majorTickMark val="none"/>
        <c:minorTickMark val="none"/>
        <c:tickLblPos val="nextTo"/>
        <c:crossAx val="6746188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61848287482583"/>
          <c:y val="4.4444444444444446E-2"/>
          <c:w val="0.60137179611807778"/>
          <c:h val="0.87143802857976083"/>
        </c:manualLayout>
      </c:layout>
      <c:barChart>
        <c:barDir val="col"/>
        <c:grouping val="stacked"/>
        <c:varyColors val="0"/>
        <c:ser>
          <c:idx val="0"/>
          <c:order val="0"/>
          <c:tx>
            <c:v>HVAC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sum'!$B$10:$C$10</c:f>
              <c:numCache>
                <c:formatCode>#,##0</c:formatCode>
                <c:ptCount val="2"/>
                <c:pt idx="0">
                  <c:v>13501.852143034146</c:v>
                </c:pt>
                <c:pt idx="1">
                  <c:v>15939.564790699224</c:v>
                </c:pt>
              </c:numCache>
            </c:numRef>
          </c:val>
        </c:ser>
        <c:ser>
          <c:idx val="1"/>
          <c:order val="1"/>
          <c:tx>
            <c:v>water heating/lighting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sum'!$B$11:$C$11</c:f>
              <c:numCache>
                <c:formatCode>#,##0</c:formatCode>
                <c:ptCount val="2"/>
                <c:pt idx="0">
                  <c:v>1050.8015588832177</c:v>
                </c:pt>
                <c:pt idx="1">
                  <c:v>1019.646652793319</c:v>
                </c:pt>
              </c:numCache>
            </c:numRef>
          </c:val>
        </c:ser>
        <c:ser>
          <c:idx val="2"/>
          <c:order val="2"/>
          <c:tx>
            <c:v>specified plug loads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sum'!$B$12:$C$12</c:f>
              <c:numCache>
                <c:formatCode>#,##0</c:formatCode>
                <c:ptCount val="2"/>
                <c:pt idx="0">
                  <c:v>7016.5764995628324</c:v>
                </c:pt>
                <c:pt idx="1">
                  <c:v>7774.8460531289638</c:v>
                </c:pt>
              </c:numCache>
            </c:numRef>
          </c:val>
        </c:ser>
        <c:ser>
          <c:idx val="3"/>
          <c:order val="3"/>
          <c:tx>
            <c:v>miscellaneous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sum'!$B$13:$C$13</c:f>
              <c:numCache>
                <c:formatCode>#,##0</c:formatCode>
                <c:ptCount val="2"/>
                <c:pt idx="0">
                  <c:v>2870.7804897744654</c:v>
                </c:pt>
                <c:pt idx="1">
                  <c:v>5196.2923029533786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28610944"/>
        <c:axId val="28612864"/>
      </c:barChart>
      <c:catAx>
        <c:axId val="28610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8612864"/>
        <c:crosses val="autoZero"/>
        <c:auto val="1"/>
        <c:lblAlgn val="ctr"/>
        <c:lblOffset val="100"/>
        <c:noMultiLvlLbl val="0"/>
      </c:catAx>
      <c:valAx>
        <c:axId val="286128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MW</a:t>
                </a:r>
              </a:p>
            </c:rich>
          </c:tx>
          <c:layout/>
          <c:overlay val="0"/>
        </c:title>
        <c:numFmt formatCode="#,##0" sourceLinked="1"/>
        <c:majorTickMark val="none"/>
        <c:minorTickMark val="none"/>
        <c:tickLblPos val="nextTo"/>
        <c:crossAx val="286109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v>HVAC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sum'!$F$4:$G$4</c:f>
              <c:numCache>
                <c:formatCode>#,##0</c:formatCode>
                <c:ptCount val="2"/>
                <c:pt idx="0">
                  <c:v>30325.789607786515</c:v>
                </c:pt>
                <c:pt idx="1">
                  <c:v>35438.178678854303</c:v>
                </c:pt>
              </c:numCache>
            </c:numRef>
          </c:val>
        </c:ser>
        <c:ser>
          <c:idx val="1"/>
          <c:order val="1"/>
          <c:tx>
            <c:v>water heating/lighting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sum'!$F$5:$G$5</c:f>
              <c:numCache>
                <c:formatCode>#,##0</c:formatCode>
                <c:ptCount val="2"/>
                <c:pt idx="0">
                  <c:v>40261.300000000003</c:v>
                </c:pt>
                <c:pt idx="1">
                  <c:v>44877.9</c:v>
                </c:pt>
              </c:numCache>
            </c:numRef>
          </c:val>
        </c:ser>
        <c:ser>
          <c:idx val="2"/>
          <c:order val="2"/>
          <c:tx>
            <c:v>specified plug loads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sum'!$F$6:$G$6</c:f>
              <c:numCache>
                <c:formatCode>#,##0</c:formatCode>
                <c:ptCount val="2"/>
                <c:pt idx="0">
                  <c:v>5520.2</c:v>
                </c:pt>
                <c:pt idx="1">
                  <c:v>6965.3</c:v>
                </c:pt>
              </c:numCache>
            </c:numRef>
          </c:val>
        </c:ser>
        <c:ser>
          <c:idx val="3"/>
          <c:order val="3"/>
          <c:tx>
            <c:v>miscellaneous</c:v>
          </c:tx>
          <c:invertIfNegative val="0"/>
          <c:val>
            <c:numRef>
              <c:f>'big 5 sum'!$F$7:$G$7</c:f>
              <c:numCache>
                <c:formatCode>#,##0</c:formatCode>
                <c:ptCount val="2"/>
                <c:pt idx="0">
                  <c:v>24309.800000000003</c:v>
                </c:pt>
                <c:pt idx="1">
                  <c:v>31120.799999999999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67497344"/>
        <c:axId val="72844416"/>
      </c:barChart>
      <c:catAx>
        <c:axId val="67497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2844416"/>
        <c:crosses val="autoZero"/>
        <c:auto val="1"/>
        <c:lblAlgn val="ctr"/>
        <c:lblOffset val="100"/>
        <c:noMultiLvlLbl val="0"/>
      </c:catAx>
      <c:valAx>
        <c:axId val="7284441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GWH</a:t>
                </a:r>
              </a:p>
            </c:rich>
          </c:tx>
          <c:layout/>
          <c:overlay val="0"/>
        </c:title>
        <c:numFmt formatCode="#,##0" sourceLinked="1"/>
        <c:majorTickMark val="none"/>
        <c:minorTickMark val="none"/>
        <c:tickLblPos val="nextTo"/>
        <c:crossAx val="674973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54750615000172"/>
          <c:y val="4.0591376942606353E-2"/>
          <c:w val="0.65592532091814482"/>
          <c:h val="0.88258358254592095"/>
        </c:manualLayout>
      </c:layout>
      <c:barChart>
        <c:barDir val="col"/>
        <c:grouping val="stacked"/>
        <c:varyColors val="0"/>
        <c:ser>
          <c:idx val="0"/>
          <c:order val="0"/>
          <c:tx>
            <c:v>HVAC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sum'!$B$4:$C$4</c:f>
              <c:numCache>
                <c:formatCode>#,##0</c:formatCode>
                <c:ptCount val="2"/>
                <c:pt idx="0">
                  <c:v>9865.931125979967</c:v>
                </c:pt>
                <c:pt idx="1">
                  <c:v>11971.025436466092</c:v>
                </c:pt>
              </c:numCache>
            </c:numRef>
          </c:val>
        </c:ser>
        <c:ser>
          <c:idx val="1"/>
          <c:order val="1"/>
          <c:tx>
            <c:v>water heating/lighting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sum'!$B$5:$C$5</c:f>
              <c:numCache>
                <c:formatCode>#,##0</c:formatCode>
                <c:ptCount val="2"/>
                <c:pt idx="0">
                  <c:v>5639.446501393877</c:v>
                </c:pt>
                <c:pt idx="1">
                  <c:v>6518.6873924714264</c:v>
                </c:pt>
              </c:numCache>
            </c:numRef>
          </c:val>
        </c:ser>
        <c:ser>
          <c:idx val="2"/>
          <c:order val="2"/>
          <c:tx>
            <c:v>specified plug loads</c:v>
          </c:tx>
          <c:invertIfNegative val="0"/>
          <c:cat>
            <c:numRef>
              <c:f>'big 5 sum'!$B$2:$C$2</c:f>
              <c:numCache>
                <c:formatCode>General</c:formatCode>
                <c:ptCount val="2"/>
                <c:pt idx="0">
                  <c:v>2013</c:v>
                </c:pt>
                <c:pt idx="1">
                  <c:v>2026</c:v>
                </c:pt>
              </c:numCache>
            </c:numRef>
          </c:cat>
          <c:val>
            <c:numRef>
              <c:f>'big 5 sum'!$B$6:$C$6</c:f>
              <c:numCache>
                <c:formatCode>#,##0</c:formatCode>
                <c:ptCount val="2"/>
                <c:pt idx="0">
                  <c:v>670.32039928873598</c:v>
                </c:pt>
                <c:pt idx="1">
                  <c:v>885.370041791885</c:v>
                </c:pt>
              </c:numCache>
            </c:numRef>
          </c:val>
        </c:ser>
        <c:ser>
          <c:idx val="3"/>
          <c:order val="3"/>
          <c:tx>
            <c:v>miscellaneous</c:v>
          </c:tx>
          <c:invertIfNegative val="0"/>
          <c:val>
            <c:numRef>
              <c:f>'big 5 sum'!$B$7:$C$7</c:f>
              <c:numCache>
                <c:formatCode>#,##0</c:formatCode>
                <c:ptCount val="2"/>
                <c:pt idx="0">
                  <c:v>3507.227359258251</c:v>
                </c:pt>
                <c:pt idx="1">
                  <c:v>4642.5756924029783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28706688"/>
        <c:axId val="28708224"/>
      </c:barChart>
      <c:catAx>
        <c:axId val="28706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8708224"/>
        <c:crosses val="autoZero"/>
        <c:auto val="1"/>
        <c:lblAlgn val="ctr"/>
        <c:lblOffset val="100"/>
        <c:noMultiLvlLbl val="0"/>
      </c:catAx>
      <c:valAx>
        <c:axId val="2870822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MW</a:t>
                </a:r>
              </a:p>
            </c:rich>
          </c:tx>
          <c:layout/>
          <c:overlay val="0"/>
        </c:title>
        <c:numFmt formatCode="#,##0" sourceLinked="1"/>
        <c:majorTickMark val="none"/>
        <c:minorTickMark val="none"/>
        <c:tickLblPos val="nextTo"/>
        <c:crossAx val="2870668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6/16/2015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618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1174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</a:t>
            </a:r>
            <a:r>
              <a:rPr lang="en-US" baseline="0" dirty="0" smtClean="0"/>
              <a:t> bullet two, I deleted “or ‘other’”.  Does that make a difference?  Is it OK to say it falls under the “miscellaneous category,” as shown in the next two tables?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704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</a:t>
            </a:r>
            <a:r>
              <a:rPr lang="en-US" baseline="0" dirty="0" smtClean="0"/>
              <a:t> bullet two, I deleted “or ‘other’”.  Does that make a difference?  Is it OK to say it falls under the “miscellaneous category,” as shown in the next two tables?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704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Can we delete the “Residential Housing Types” box?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5547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/>
            <a:r>
              <a:rPr lang="en-US" dirty="0" smtClean="0">
                <a:solidFill>
                  <a:srgbClr val="FF0000"/>
                </a:solidFill>
              </a:rPr>
              <a:t>Can we delete the “Commercial Building Types” box?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2980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Need to get more specific here about what we use, and how.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9989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3216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458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458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4585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458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8005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086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7986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0833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3915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7677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5382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3108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6478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9123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3480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7726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1515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8883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127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Excel_Worksheet1.xls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2.xls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ergy.ca.gov/2005publications/CEC-400-2005-036/CEC-400-2005-036.PD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emf"/><Relationship Id="rId4" Type="http://schemas.openxmlformats.org/officeDocument/2006/relationships/package" Target="../embeddings/Microsoft_Excel_Worksheet7.xlsx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emf"/><Relationship Id="rId4" Type="http://schemas.openxmlformats.org/officeDocument/2006/relationships/package" Target="../embeddings/Microsoft_Excel_Worksheet8.xlsx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emf"/><Relationship Id="rId4" Type="http://schemas.openxmlformats.org/officeDocument/2006/relationships/package" Target="../embeddings/Microsoft_Excel_Worksheet9.xlsx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10.xlsx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8.emf"/><Relationship Id="rId4" Type="http://schemas.openxmlformats.org/officeDocument/2006/relationships/package" Target="../embeddings/Microsoft_Excel_Worksheet11.xls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85800" y="1295401"/>
            <a:ext cx="7772400" cy="1447800"/>
          </a:xfrm>
        </p:spPr>
        <p:txBody>
          <a:bodyPr/>
          <a:lstStyle/>
          <a:p>
            <a:r>
              <a:rPr lang="en-US" sz="3200" dirty="0" smtClean="0">
                <a:effectLst/>
              </a:rPr>
              <a:t>Plug Loads in the Residential and Commercial Forecasts</a:t>
            </a:r>
            <a:endParaRPr lang="en-US" sz="3200" dirty="0">
              <a:effectLst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371600" y="2667000"/>
            <a:ext cx="6781800" cy="2971800"/>
          </a:xfrm>
        </p:spPr>
        <p:txBody>
          <a:bodyPr/>
          <a:lstStyle/>
          <a:p>
            <a:endParaRPr lang="en-US" altLang="en-US" sz="2000" dirty="0" smtClean="0"/>
          </a:p>
          <a:p>
            <a:r>
              <a:rPr lang="en-US" altLang="en-US" sz="2000" dirty="0" smtClean="0"/>
              <a:t>June 18, 2015</a:t>
            </a:r>
          </a:p>
          <a:p>
            <a:endParaRPr lang="en-US" altLang="en-US" sz="1800" dirty="0" smtClean="0"/>
          </a:p>
          <a:p>
            <a:endParaRPr lang="en-US" altLang="en-US" sz="1800" dirty="0" smtClean="0"/>
          </a:p>
          <a:p>
            <a:r>
              <a:rPr lang="en-US" altLang="en-US" sz="2400" dirty="0" smtClean="0"/>
              <a:t>Tom </a:t>
            </a:r>
            <a:r>
              <a:rPr lang="en-US" altLang="en-US" sz="2400" dirty="0" err="1" smtClean="0"/>
              <a:t>Gorin</a:t>
            </a:r>
            <a:endParaRPr lang="en-US" altLang="en-US" sz="2400" dirty="0" smtClean="0"/>
          </a:p>
          <a:p>
            <a:r>
              <a:rPr lang="en-US" altLang="en-US" sz="2400" dirty="0" smtClean="0"/>
              <a:t>Energy Assessments Division</a:t>
            </a:r>
          </a:p>
          <a:p>
            <a:r>
              <a:rPr lang="en-US" altLang="en-US" sz="2400" dirty="0" smtClean="0"/>
              <a:t>Tom.Gorin@energy.ca.gov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099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About the Forecasts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343400"/>
          </a:xfrm>
          <a:noFill/>
        </p:spPr>
        <p:txBody>
          <a:bodyPr/>
          <a:lstStyle/>
          <a:p>
            <a:r>
              <a:rPr lang="en-US" sz="2000" dirty="0" smtClean="0">
                <a:solidFill>
                  <a:srgbClr val="000066"/>
                </a:solidFill>
              </a:rPr>
              <a:t>Energy Commission develops energy forecasts for multiple sectors, including residential and commercial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 smtClean="0"/>
              <a:t>Forecasts for residential and commercial buildings are end-use based </a:t>
            </a:r>
          </a:p>
          <a:p>
            <a:pPr lvl="1"/>
            <a:r>
              <a:rPr lang="en-US" sz="1600" dirty="0" smtClean="0"/>
              <a:t>23 for residential buildings, 10 for commercial buildings</a:t>
            </a:r>
          </a:p>
          <a:p>
            <a:pPr lvl="1"/>
            <a:endParaRPr lang="en-US" sz="1600" dirty="0" smtClean="0"/>
          </a:p>
          <a:p>
            <a:r>
              <a:rPr lang="en-US" sz="2000" dirty="0" smtClean="0"/>
              <a:t>Many of these end uses can be considered “plug loads” </a:t>
            </a:r>
          </a:p>
          <a:p>
            <a:pPr lvl="1"/>
            <a:r>
              <a:rPr lang="en-US" sz="1600" dirty="0" smtClean="0"/>
              <a:t>15 </a:t>
            </a:r>
            <a:r>
              <a:rPr lang="en-US" sz="1600" dirty="0"/>
              <a:t>for residential buildings, </a:t>
            </a:r>
            <a:r>
              <a:rPr lang="en-US" sz="1600" dirty="0" smtClean="0"/>
              <a:t>4 </a:t>
            </a:r>
            <a:r>
              <a:rPr lang="en-US" sz="1600" dirty="0"/>
              <a:t>for commercial buildings</a:t>
            </a:r>
          </a:p>
          <a:p>
            <a:pPr lvl="1"/>
            <a:r>
              <a:rPr lang="en-US" sz="1600" dirty="0" smtClean="0"/>
              <a:t>Does not include HVAC, water heating, or </a:t>
            </a:r>
            <a:r>
              <a:rPr lang="en-US" sz="1600" u="sng" dirty="0" smtClean="0"/>
              <a:t>any</a:t>
            </a:r>
            <a:r>
              <a:rPr lang="en-US" sz="1600" dirty="0" smtClean="0"/>
              <a:t> lighting (integrated or otherwise)</a:t>
            </a:r>
          </a:p>
          <a:p>
            <a:pPr lvl="1"/>
            <a:r>
              <a:rPr lang="en-US" sz="1600" dirty="0" smtClean="0"/>
              <a:t>All forecasted plug loads are end uses; not all end uses are plug loads</a:t>
            </a:r>
          </a:p>
          <a:p>
            <a:pPr lvl="1"/>
            <a:endParaRPr lang="en-US" sz="1600" dirty="0" smtClean="0">
              <a:solidFill>
                <a:srgbClr val="FF0000"/>
              </a:solidFill>
            </a:endParaRPr>
          </a:p>
          <a:p>
            <a:pPr lvl="1"/>
            <a:endParaRPr lang="en-US" sz="1600" dirty="0">
              <a:solidFill>
                <a:srgbClr val="FF0000"/>
              </a:solidFill>
            </a:endParaRPr>
          </a:p>
          <a:p>
            <a:endParaRPr lang="en-US" sz="2000" dirty="0" smtClean="0"/>
          </a:p>
          <a:p>
            <a:pPr lvl="1"/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161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How Do Plug Loads Fit into the Forecast?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343400"/>
          </a:xfrm>
          <a:noFill/>
        </p:spPr>
        <p:txBody>
          <a:bodyPr/>
          <a:lstStyle/>
          <a:p>
            <a:r>
              <a:rPr lang="en-US" sz="2000" dirty="0" smtClean="0"/>
              <a:t>Certain plug loads are </a:t>
            </a:r>
            <a:r>
              <a:rPr lang="en-US" sz="2000" u="sng" dirty="0" smtClean="0"/>
              <a:t>specifically</a:t>
            </a:r>
            <a:r>
              <a:rPr lang="en-US" sz="2000" dirty="0" smtClean="0"/>
              <a:t> tracked and used by the residential and commercial forecast models.  </a:t>
            </a:r>
          </a:p>
          <a:p>
            <a:pPr lvl="1">
              <a:spcAft>
                <a:spcPts val="1200"/>
              </a:spcAft>
            </a:pPr>
            <a:r>
              <a:rPr lang="en-US" sz="1600" dirty="0" smtClean="0"/>
              <a:t>Examples: clothes dryers, televisions, refrigerators, room AC</a:t>
            </a:r>
          </a:p>
          <a:p>
            <a:r>
              <a:rPr lang="en-US" sz="2000" dirty="0" smtClean="0"/>
              <a:t>Other plug loads fall under the </a:t>
            </a:r>
            <a:r>
              <a:rPr lang="en-US" sz="2000" u="sng" dirty="0" smtClean="0"/>
              <a:t>miscellaneous</a:t>
            </a:r>
            <a:r>
              <a:rPr lang="en-US" sz="2000" dirty="0" smtClean="0"/>
              <a:t> category</a:t>
            </a:r>
          </a:p>
          <a:p>
            <a:pPr lvl="1">
              <a:spcAft>
                <a:spcPts val="1200"/>
              </a:spcAft>
            </a:pPr>
            <a:r>
              <a:rPr lang="en-US" sz="1600" dirty="0" smtClean="0"/>
              <a:t>Examples: residential computers and office  equipment, electric power tools, kilns, welders, medical equipment</a:t>
            </a:r>
          </a:p>
          <a:p>
            <a:pPr>
              <a:spcAft>
                <a:spcPts val="1200"/>
              </a:spcAft>
            </a:pPr>
            <a:r>
              <a:rPr lang="en-US" sz="2000" dirty="0" smtClean="0"/>
              <a:t>Total plug load = “Specified” + “Miscellaneous”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6490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66800" y="1143000"/>
            <a:ext cx="7391400" cy="533400"/>
          </a:xfrm>
        </p:spPr>
        <p:txBody>
          <a:bodyPr/>
          <a:lstStyle/>
          <a:p>
            <a:r>
              <a:rPr lang="en-US" sz="2000" dirty="0" smtClean="0"/>
              <a:t>Residential Sector Forecast 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  <p:graphicFrame>
        <p:nvGraphicFramePr>
          <p:cNvPr id="1036" name="Object 12"/>
          <p:cNvGraphicFramePr>
            <a:graphicFrameLocks noChangeAspect="1"/>
          </p:cNvGraphicFramePr>
          <p:nvPr/>
        </p:nvGraphicFramePr>
        <p:xfrm>
          <a:off x="1143000" y="1676400"/>
          <a:ext cx="6953250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2" name="Worksheet" r:id="rId4" imgW="6953137" imgH="4114867" progId="Excel.Sheet.12">
                  <p:embed/>
                </p:oleObj>
              </mc:Choice>
              <mc:Fallback>
                <p:oleObj name="Worksheet" r:id="rId4" imgW="6953137" imgH="4114867" progId="Excel.Sheet.12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676400"/>
                        <a:ext cx="6953250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076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Commercial Building Sector Forecast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976313" y="2147888"/>
          <a:ext cx="7191375" cy="256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7" name="Worksheet" r:id="rId4" imgW="7191495" imgH="2562210" progId="Excel.Sheet.12">
                  <p:embed/>
                </p:oleObj>
              </mc:Choice>
              <mc:Fallback>
                <p:oleObj name="Worksheet" r:id="rId4" imgW="7191495" imgH="2562210" progId="Excel.Sheet.12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6313" y="2147888"/>
                        <a:ext cx="7191375" cy="2562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134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7772400" cy="4114800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US" sz="2000" dirty="0" smtClean="0"/>
              <a:t>Specified plug loads are function of:</a:t>
            </a:r>
          </a:p>
          <a:p>
            <a:pPr lvl="1">
              <a:spcAft>
                <a:spcPts val="1200"/>
              </a:spcAft>
            </a:pPr>
            <a:r>
              <a:rPr lang="en-US" sz="1600" dirty="0" smtClean="0"/>
              <a:t>Residential sector: Residential appliance use intensity, appliance saturations and economic /demographic drivers. </a:t>
            </a:r>
          </a:p>
          <a:p>
            <a:pPr lvl="1">
              <a:spcAft>
                <a:spcPts val="1200"/>
              </a:spcAft>
            </a:pPr>
            <a:r>
              <a:rPr lang="en-US" sz="1600" dirty="0" smtClean="0"/>
              <a:t>Commercial sector: End-use intensity per square foot derived from building simulation analysis</a:t>
            </a:r>
            <a:r>
              <a:rPr lang="en-US" sz="1600" dirty="0" smtClean="0">
                <a:solidFill>
                  <a:srgbClr val="00B050"/>
                </a:solidFill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en-US" sz="2000" dirty="0" smtClean="0"/>
              <a:t>Specified plug load growth is tempered by various end-use appliance standards. For additional information see the Demand Forecast Methods Report </a:t>
            </a:r>
            <a:r>
              <a:rPr lang="en-US" sz="2000" b="1" dirty="0" smtClean="0">
                <a:hlinkClick r:id="rId3"/>
              </a:rPr>
              <a:t>http://www.energy.ca.gov/2005publications/CEC-400-2005-036/CEC-400-2005-036.PDF</a:t>
            </a:r>
            <a:endParaRPr lang="en-US" sz="2000" b="1" dirty="0" smtClean="0"/>
          </a:p>
          <a:p>
            <a:r>
              <a:rPr lang="en-US" sz="2000" dirty="0" smtClean="0"/>
              <a:t>Plug-in lighting is not treated as plug load in either the residential or commercial models.</a:t>
            </a:r>
          </a:p>
          <a:p>
            <a:endParaRPr lang="en-US" sz="2000" dirty="0" smtClean="0"/>
          </a:p>
          <a:p>
            <a:endParaRPr lang="en-US" sz="2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“Specified” Plug Loads in the Forecast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“Miscellaneous” Plug Load in the Forecast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en-US" sz="2000" dirty="0" smtClean="0"/>
              <a:t>The miscellaneous end-use category attempts to account for all other unspecified appliances (which are assumed to be plug loads).</a:t>
            </a:r>
          </a:p>
          <a:p>
            <a:pPr>
              <a:spcAft>
                <a:spcPts val="0"/>
              </a:spcAft>
            </a:pPr>
            <a:r>
              <a:rPr lang="en-US" sz="2000" dirty="0" smtClean="0"/>
              <a:t>For residential, “miscellaneous” growth is a function of price, income and persons per household up to 1998 and a constant growth rate from 1998 through 2026. 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lvl="1">
              <a:spcAft>
                <a:spcPts val="1200"/>
              </a:spcAft>
            </a:pPr>
            <a:r>
              <a:rPr lang="en-US" sz="1600" i="1" dirty="0" smtClean="0"/>
              <a:t>Better data on plug loads and growth patterns is needed in order to provide a more reliable estimate for future forecasts.</a:t>
            </a:r>
            <a:endParaRPr lang="en-US" sz="1600" dirty="0" smtClean="0">
              <a:solidFill>
                <a:srgbClr val="FF0000"/>
              </a:solidFill>
            </a:endParaRPr>
          </a:p>
          <a:p>
            <a:r>
              <a:rPr lang="en-US" sz="2000" dirty="0" smtClean="0"/>
              <a:t>Commercial, “miscellaneous” growth is similar to the forecasted growth rate of the office equipment end use.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2400" cy="838200"/>
          </a:xfrm>
        </p:spPr>
        <p:txBody>
          <a:bodyPr/>
          <a:lstStyle/>
          <a:p>
            <a:r>
              <a:rPr lang="en-US" sz="2400" dirty="0" smtClean="0">
                <a:solidFill>
                  <a:srgbClr val="00B050"/>
                </a:solidFill>
              </a:rPr>
              <a:t>Residential Energy Growth</a:t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1600" dirty="0" smtClean="0">
                <a:solidFill>
                  <a:srgbClr val="00B050"/>
                </a:solidFill>
              </a:rPr>
              <a:t>(sum of PG&amp;E, SCE, SDG&amp;E, LADWP and SMUD planning areas)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632666"/>
              </p:ext>
            </p:extLst>
          </p:nvPr>
        </p:nvGraphicFramePr>
        <p:xfrm>
          <a:off x="1295400" y="1917864"/>
          <a:ext cx="70104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90600" y="5516087"/>
            <a:ext cx="647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Miscellaneous accounts for  86% of 2013-2026 residential energy growth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3190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2400" cy="838200"/>
          </a:xfrm>
        </p:spPr>
        <p:txBody>
          <a:bodyPr/>
          <a:lstStyle/>
          <a:p>
            <a:r>
              <a:rPr lang="en-US" sz="2400" dirty="0" smtClean="0">
                <a:solidFill>
                  <a:srgbClr val="00B050"/>
                </a:solidFill>
              </a:rPr>
              <a:t>Residential non-coincident  Peak Growth</a:t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1600" dirty="0" smtClean="0">
                <a:solidFill>
                  <a:srgbClr val="00B050"/>
                </a:solidFill>
              </a:rPr>
              <a:t>(sum of PG&amp;E, SCE, SDG&amp;E, LADWP and SMUD planning areas)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  <p:graphicFrame>
        <p:nvGraphicFramePr>
          <p:cNvPr id="6" name="Char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982846"/>
              </p:ext>
            </p:extLst>
          </p:nvPr>
        </p:nvGraphicFramePr>
        <p:xfrm>
          <a:off x="1600200" y="1981200"/>
          <a:ext cx="61722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angle 2"/>
          <p:cNvSpPr/>
          <p:nvPr/>
        </p:nvSpPr>
        <p:spPr>
          <a:xfrm>
            <a:off x="1371600" y="5562600"/>
            <a:ext cx="6477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Miscellaneous accounts for  </a:t>
            </a:r>
            <a:r>
              <a:rPr lang="en-US" sz="1600" b="1" dirty="0" smtClean="0"/>
              <a:t>42% </a:t>
            </a:r>
            <a:r>
              <a:rPr lang="en-US" sz="1600" b="1" dirty="0"/>
              <a:t>of 2013-2026 residential </a:t>
            </a:r>
            <a:r>
              <a:rPr lang="en-US" sz="1600" b="1" dirty="0" smtClean="0"/>
              <a:t>peak </a:t>
            </a:r>
            <a:r>
              <a:rPr lang="en-US" sz="1600" b="1" dirty="0"/>
              <a:t>growth</a:t>
            </a:r>
          </a:p>
        </p:txBody>
      </p:sp>
    </p:spTree>
    <p:extLst>
      <p:ext uri="{BB962C8B-B14F-4D97-AF65-F5344CB8AC3E}">
        <p14:creationId xmlns:p14="http://schemas.microsoft.com/office/powerpoint/2010/main" val="393190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2400" cy="838200"/>
          </a:xfrm>
        </p:spPr>
        <p:txBody>
          <a:bodyPr/>
          <a:lstStyle/>
          <a:p>
            <a:r>
              <a:rPr lang="en-US" sz="2400" dirty="0" smtClean="0">
                <a:solidFill>
                  <a:srgbClr val="00B050"/>
                </a:solidFill>
              </a:rPr>
              <a:t>Commercial Energy Growth</a:t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1600" dirty="0" smtClean="0">
                <a:solidFill>
                  <a:srgbClr val="00B050"/>
                </a:solidFill>
              </a:rPr>
              <a:t>(sum of PG&amp;E, SCE, SDG&amp;E, LADWP and SMUD planning areas)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  <p:graphicFrame>
        <p:nvGraphicFramePr>
          <p:cNvPr id="6" name="Char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634428"/>
              </p:ext>
            </p:extLst>
          </p:nvPr>
        </p:nvGraphicFramePr>
        <p:xfrm>
          <a:off x="1143000" y="1828800"/>
          <a:ext cx="69342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angle 2"/>
          <p:cNvSpPr/>
          <p:nvPr/>
        </p:nvSpPr>
        <p:spPr>
          <a:xfrm>
            <a:off x="914400" y="5427077"/>
            <a:ext cx="686888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Miscellaneous accounts for  </a:t>
            </a:r>
            <a:r>
              <a:rPr lang="en-US" sz="1600" b="1" dirty="0" smtClean="0"/>
              <a:t>38% </a:t>
            </a:r>
            <a:r>
              <a:rPr lang="en-US" sz="1600" b="1" dirty="0"/>
              <a:t>of 2013-2026 </a:t>
            </a:r>
            <a:r>
              <a:rPr lang="en-US" sz="1600" b="1" dirty="0" smtClean="0"/>
              <a:t>commercial energy growth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3190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2400" cy="838200"/>
          </a:xfrm>
        </p:spPr>
        <p:txBody>
          <a:bodyPr/>
          <a:lstStyle/>
          <a:p>
            <a:r>
              <a:rPr lang="en-US" sz="2400" dirty="0" smtClean="0">
                <a:solidFill>
                  <a:srgbClr val="00B050"/>
                </a:solidFill>
              </a:rPr>
              <a:t>Commercial non-coincident  Peak Growth</a:t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1600" dirty="0" smtClean="0">
                <a:solidFill>
                  <a:srgbClr val="00B050"/>
                </a:solidFill>
              </a:rPr>
              <a:t>(sum of PG&amp;E, SCE, SDG&amp;E, LADWP and SMUD planning areas)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060651"/>
              </p:ext>
            </p:extLst>
          </p:nvPr>
        </p:nvGraphicFramePr>
        <p:xfrm>
          <a:off x="1143001" y="1905000"/>
          <a:ext cx="68580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angle 2"/>
          <p:cNvSpPr/>
          <p:nvPr/>
        </p:nvSpPr>
        <p:spPr>
          <a:xfrm>
            <a:off x="1143000" y="5537775"/>
            <a:ext cx="6858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Miscellaneous accounts for  </a:t>
            </a:r>
            <a:r>
              <a:rPr lang="en-US" sz="1600" b="1" dirty="0" smtClean="0"/>
              <a:t>26% </a:t>
            </a:r>
            <a:r>
              <a:rPr lang="en-US" sz="1600" b="1" dirty="0"/>
              <a:t>of 2013-2026 commercial </a:t>
            </a:r>
            <a:r>
              <a:rPr lang="en-US" sz="1600" b="1" dirty="0" smtClean="0"/>
              <a:t>peak </a:t>
            </a:r>
            <a:r>
              <a:rPr lang="en-US" sz="1600" b="1" dirty="0"/>
              <a:t>growth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3190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685800"/>
          </a:xfrm>
        </p:spPr>
        <p:txBody>
          <a:bodyPr/>
          <a:lstStyle/>
          <a:p>
            <a:r>
              <a:rPr lang="en-US" sz="2400" dirty="0" smtClean="0"/>
              <a:t>Plug Load Findings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419600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en-US" sz="2000" i="1" dirty="0" smtClean="0"/>
              <a:t>The following findings are based on the CED 2015 preliminary mid-case forecast for residential and commercial sectors.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Plug loads make up a greater portion of </a:t>
            </a:r>
            <a:r>
              <a:rPr lang="en-US" sz="1800" u="sng" dirty="0" smtClean="0"/>
              <a:t>annual</a:t>
            </a:r>
            <a:r>
              <a:rPr lang="en-US" sz="1800" dirty="0" smtClean="0"/>
              <a:t> energy consumption than </a:t>
            </a:r>
            <a:r>
              <a:rPr lang="en-US" sz="1800" u="sng" dirty="0" smtClean="0"/>
              <a:t>peak</a:t>
            </a:r>
            <a:r>
              <a:rPr lang="en-US" sz="1800" dirty="0" smtClean="0"/>
              <a:t> energy consumption. Peak consumption is dominated by air conditioning rather than plug loads.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Plug loads make up a greater portion of residential peak and annual energy than in the commercial sector.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Differences in planning area results are driven by planning area specific building stock, household and appliance mix as well as climate.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Plug loads account for virtually all of the 2013-2026 residential energy consumption growth, caused by an increasing growth forecast for “miscellaneous.”</a:t>
            </a: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261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Total Plug load contribution to Planning Area</a:t>
            </a:r>
            <a:br>
              <a:rPr lang="en-US" sz="2400" dirty="0" smtClean="0"/>
            </a:br>
            <a:r>
              <a:rPr lang="en-US" sz="2400" dirty="0" smtClean="0"/>
              <a:t>Peak and Energy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1219200" y="2209800"/>
          <a:ext cx="6400799" cy="266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3" name="Worksheet" r:id="rId4" imgW="3524348" imgH="1552658" progId="Excel.Sheet.12">
                  <p:embed/>
                </p:oleObj>
              </mc:Choice>
              <mc:Fallback>
                <p:oleObj name="Worksheet" r:id="rId4" imgW="3524348" imgH="1552658" progId="Excel.Sheet.12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209800"/>
                        <a:ext cx="6400799" cy="266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Additional Analysis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en-US" sz="2000" dirty="0" smtClean="0"/>
              <a:t>Need more recent representative data and analysis to update the calculation of miscellaneous end uses.</a:t>
            </a:r>
          </a:p>
          <a:p>
            <a:pPr lvl="1">
              <a:spcAft>
                <a:spcPts val="1200"/>
              </a:spcAft>
            </a:pPr>
            <a:r>
              <a:rPr lang="en-US" sz="1600" dirty="0"/>
              <a:t>Possible role for short-interval AMI data and disaggregation algorithms instead of </a:t>
            </a:r>
            <a:r>
              <a:rPr lang="en-US" sz="1600" dirty="0" smtClean="0"/>
              <a:t>surveys</a:t>
            </a:r>
          </a:p>
          <a:p>
            <a:r>
              <a:rPr lang="en-US" sz="2000" dirty="0" smtClean="0"/>
              <a:t>Current analysis relies on existing commercial and residential surveys, which are dated given the rapid change in technologies.</a:t>
            </a:r>
          </a:p>
          <a:p>
            <a:pPr lvl="1"/>
            <a:r>
              <a:rPr lang="en-US" sz="1600" dirty="0" smtClean="0"/>
              <a:t>Most recent residential survey (RASS) is from 2008</a:t>
            </a:r>
          </a:p>
          <a:p>
            <a:pPr lvl="1"/>
            <a:r>
              <a:rPr lang="en-US" sz="1600" dirty="0" smtClean="0"/>
              <a:t>Most recent commercial survey (CEUS) is from 2003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6773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Back-Up Slides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(Planning Area Results)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239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PG&amp;E Planning Area Sector Results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Plug loads contribution to peak: </a:t>
            </a:r>
          </a:p>
          <a:p>
            <a:pPr lvl="1"/>
            <a:r>
              <a:rPr lang="en-US" sz="1600" dirty="0" smtClean="0"/>
              <a:t>30-32% of commercial building sector peak</a:t>
            </a:r>
          </a:p>
          <a:p>
            <a:pPr lvl="1"/>
            <a:r>
              <a:rPr lang="en-US" sz="1600" dirty="0" smtClean="0"/>
              <a:t>39-41% of residential sector peak.</a:t>
            </a:r>
          </a:p>
          <a:p>
            <a:pPr lvl="1"/>
            <a:r>
              <a:rPr lang="en-US" sz="1600" dirty="0" smtClean="0"/>
              <a:t>42% of commercial sector peak growth (2013 to 2026)</a:t>
            </a:r>
          </a:p>
          <a:p>
            <a:pPr lvl="1"/>
            <a:r>
              <a:rPr lang="en-US" sz="1600" dirty="0" smtClean="0"/>
              <a:t>49% of residential sector peak growth (2013 to 2026)</a:t>
            </a:r>
            <a:r>
              <a:rPr lang="en-US" sz="2000" dirty="0" smtClean="0"/>
              <a:t>.</a:t>
            </a:r>
          </a:p>
          <a:p>
            <a:r>
              <a:rPr lang="en-US" sz="2000" dirty="0" smtClean="0"/>
              <a:t>Plug loads contribution to electric consumption:</a:t>
            </a:r>
          </a:p>
          <a:p>
            <a:pPr lvl="1"/>
            <a:r>
              <a:rPr lang="en-US" sz="1600" dirty="0" smtClean="0"/>
              <a:t> 41-43% of commercial sector consumption. </a:t>
            </a:r>
          </a:p>
          <a:p>
            <a:pPr lvl="1"/>
            <a:r>
              <a:rPr lang="en-US" sz="1600" dirty="0" smtClean="0"/>
              <a:t> 69-74% of residential sector consumption.</a:t>
            </a:r>
          </a:p>
          <a:p>
            <a:pPr lvl="1"/>
            <a:r>
              <a:rPr lang="en-US" sz="1600" dirty="0" smtClean="0"/>
              <a:t>55% of commercial sector consumption growth (2013 to 2026).</a:t>
            </a:r>
          </a:p>
          <a:p>
            <a:pPr lvl="1"/>
            <a:r>
              <a:rPr lang="en-US" sz="1600" dirty="0" smtClean="0"/>
              <a:t>95% of residential sector consumption growth (2013 to 2026).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57400" y="1066800"/>
            <a:ext cx="5257800" cy="457200"/>
          </a:xfrm>
        </p:spPr>
        <p:txBody>
          <a:bodyPr/>
          <a:lstStyle/>
          <a:p>
            <a:r>
              <a:rPr lang="en-US" sz="1800" dirty="0" smtClean="0"/>
              <a:t>PG&amp;E Sector Results</a:t>
            </a:r>
            <a:br>
              <a:rPr lang="en-US" sz="1800" dirty="0" smtClean="0"/>
            </a:b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  <p:graphicFrame>
        <p:nvGraphicFramePr>
          <p:cNvPr id="3088" name="Object 16"/>
          <p:cNvGraphicFramePr>
            <a:graphicFrameLocks noChangeAspect="1"/>
          </p:cNvGraphicFramePr>
          <p:nvPr/>
        </p:nvGraphicFramePr>
        <p:xfrm>
          <a:off x="1524000" y="1496538"/>
          <a:ext cx="6610350" cy="422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Worksheet" r:id="rId4" imgW="6686435" imgH="4276828" progId="Excel.Sheet.12">
                  <p:embed/>
                </p:oleObj>
              </mc:Choice>
              <mc:Fallback>
                <p:oleObj name="Worksheet" r:id="rId4" imgW="6686435" imgH="4276828" progId="Excel.Sheet.12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496538"/>
                        <a:ext cx="6610350" cy="422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SCE Planning Area Results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Plug load contribution to peak: </a:t>
            </a:r>
          </a:p>
          <a:p>
            <a:pPr lvl="1"/>
            <a:r>
              <a:rPr lang="en-US" sz="1600" dirty="0" smtClean="0"/>
              <a:t>14-15% of commercial building sector peak</a:t>
            </a:r>
          </a:p>
          <a:p>
            <a:pPr lvl="1"/>
            <a:r>
              <a:rPr lang="en-US" sz="1600" dirty="0" smtClean="0"/>
              <a:t>37-41% of residential sector peak.</a:t>
            </a:r>
          </a:p>
          <a:p>
            <a:pPr lvl="1"/>
            <a:r>
              <a:rPr lang="en-US" sz="1600" dirty="0" smtClean="0"/>
              <a:t>21% of commercial sector peak growth (2013 to 2026)</a:t>
            </a:r>
          </a:p>
          <a:p>
            <a:pPr lvl="1"/>
            <a:r>
              <a:rPr lang="en-US" sz="1600" dirty="0" smtClean="0"/>
              <a:t>57% of residential sector peak growth (2013 to 2026)</a:t>
            </a:r>
            <a:r>
              <a:rPr lang="en-US" sz="2000" dirty="0" smtClean="0"/>
              <a:t>.</a:t>
            </a:r>
          </a:p>
          <a:p>
            <a:r>
              <a:rPr lang="en-US" sz="2000" dirty="0" smtClean="0"/>
              <a:t>Plug load contribution to electric consumption:</a:t>
            </a:r>
          </a:p>
          <a:p>
            <a:pPr lvl="1"/>
            <a:r>
              <a:rPr lang="en-US" sz="1600" dirty="0" smtClean="0"/>
              <a:t>20-22% of commercial sector consumption. </a:t>
            </a:r>
          </a:p>
          <a:p>
            <a:pPr lvl="1"/>
            <a:r>
              <a:rPr lang="en-US" sz="1600" dirty="0" smtClean="0"/>
              <a:t>71-77% of residential sector consumption.</a:t>
            </a:r>
          </a:p>
          <a:p>
            <a:pPr lvl="1"/>
            <a:r>
              <a:rPr lang="en-US" sz="1600" dirty="0" smtClean="0"/>
              <a:t>33% of commercial sector consumption growth (2013 to 2026).</a:t>
            </a:r>
          </a:p>
          <a:p>
            <a:pPr lvl="1"/>
            <a:r>
              <a:rPr lang="en-US" sz="1600" dirty="0" smtClean="0"/>
              <a:t>104% of residential sector consumption growth (2013 to 2026). Caused by greater declining consumption in HVAC, water heating and lighting.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19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sz="1800" dirty="0" smtClean="0"/>
              <a:t>SCE Sector Results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914401" y="1523999"/>
          <a:ext cx="7543799" cy="4419589"/>
        </p:xfrm>
        <a:graphic>
          <a:graphicData uri="http://schemas.openxmlformats.org/drawingml/2006/table">
            <a:tbl>
              <a:tblPr/>
              <a:tblGrid>
                <a:gridCol w="965916"/>
                <a:gridCol w="1613078"/>
                <a:gridCol w="618186"/>
                <a:gridCol w="837127"/>
                <a:gridCol w="830688"/>
                <a:gridCol w="283334"/>
                <a:gridCol w="618186"/>
                <a:gridCol w="888642"/>
                <a:gridCol w="888642"/>
              </a:tblGrid>
              <a:tr h="281616">
                <a:tc rowSpan="2"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Peak(MW)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Energy (Gwh)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52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2013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2013-2026 MW growth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2013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2013-2026 Gwh growth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commercial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specified plug loads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1,974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2,463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488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miscellaneous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838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1,156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318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5,495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7,021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1,526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plug loads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1,067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1,464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397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7,469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9,483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2,015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commercial bldg total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7,572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9,448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1,876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37,715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43,749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6,034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7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1857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 of commercial bldg total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specified plug loads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miscellaneous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plug loads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 gridSpan="9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residential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specified plug loads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2,480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2,779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299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13,307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14,078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771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miscellaneous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927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1,823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7,165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13,068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5,903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plug loads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3,407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4,602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1,195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20,472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27,146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6,674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residential total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9,086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11,177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2,091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28,986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35,427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6,442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7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 of residential total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specified plug loads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miscellaneous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plug loads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104%</a:t>
                      </a:r>
                    </a:p>
                  </a:txBody>
                  <a:tcPr marL="8092" marR="8092" marT="80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6009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092" marR="8092" marT="80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092" marR="8092" marT="80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092" marR="8092" marT="80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Caused by decline in HVAC, Lighting and Water Heating</a:t>
                      </a:r>
                    </a:p>
                  </a:txBody>
                  <a:tcPr marL="8092" marR="8092" marT="80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65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SDG&amp;E Planning Area Results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Plug load contribution to peak: </a:t>
            </a:r>
          </a:p>
          <a:p>
            <a:pPr lvl="1"/>
            <a:r>
              <a:rPr lang="en-US" sz="1600" dirty="0" smtClean="0"/>
              <a:t>15-17% of commercial building sector peak</a:t>
            </a:r>
          </a:p>
          <a:p>
            <a:pPr lvl="1"/>
            <a:r>
              <a:rPr lang="en-US" sz="1600" dirty="0" smtClean="0"/>
              <a:t>45-47% of residential sector peak.</a:t>
            </a:r>
          </a:p>
          <a:p>
            <a:pPr lvl="1"/>
            <a:r>
              <a:rPr lang="en-US" sz="1600" dirty="0" smtClean="0"/>
              <a:t>31% of commercial sector peak growth (2013 to 2026)</a:t>
            </a:r>
          </a:p>
          <a:p>
            <a:pPr lvl="1"/>
            <a:r>
              <a:rPr lang="en-US" sz="1600" dirty="0" smtClean="0"/>
              <a:t>37% of residential sector peak growth (2013 to 2026)</a:t>
            </a:r>
            <a:r>
              <a:rPr lang="en-US" sz="2000" dirty="0" smtClean="0"/>
              <a:t>.</a:t>
            </a:r>
          </a:p>
          <a:p>
            <a:r>
              <a:rPr lang="en-US" sz="2000" dirty="0" smtClean="0"/>
              <a:t>Plug load contribution to electric consumption:</a:t>
            </a:r>
          </a:p>
          <a:p>
            <a:pPr lvl="1"/>
            <a:r>
              <a:rPr lang="en-US" sz="1600" dirty="0" smtClean="0"/>
              <a:t> 20-23% of commercial sector consumption. </a:t>
            </a:r>
          </a:p>
          <a:p>
            <a:pPr lvl="1"/>
            <a:r>
              <a:rPr lang="en-US" sz="1600" dirty="0" smtClean="0"/>
              <a:t> 76-80% of residential sector consumption.</a:t>
            </a:r>
          </a:p>
          <a:p>
            <a:pPr lvl="1"/>
            <a:r>
              <a:rPr lang="en-US" sz="1600" dirty="0" smtClean="0"/>
              <a:t>34% of commercial sector consumption growth (2013 to 2026).</a:t>
            </a:r>
          </a:p>
          <a:p>
            <a:pPr lvl="1"/>
            <a:r>
              <a:rPr lang="en-US" sz="1600" dirty="0" smtClean="0"/>
              <a:t>97% of residential sector consumption growth (2013 to 2026).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21</a:t>
            </a:fld>
            <a:endParaRPr lang="en-US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sz="1800" dirty="0" smtClean="0"/>
              <a:t>SDG&amp;E Sector Results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22</a:t>
            </a:fld>
            <a:endParaRPr lang="en-US" altLang="en-US" dirty="0"/>
          </a:p>
        </p:txBody>
      </p:sp>
      <p:graphicFrame>
        <p:nvGraphicFramePr>
          <p:cNvPr id="53251" name="Object 3"/>
          <p:cNvGraphicFramePr>
            <a:graphicFrameLocks noChangeAspect="1"/>
          </p:cNvGraphicFramePr>
          <p:nvPr/>
        </p:nvGraphicFramePr>
        <p:xfrm>
          <a:off x="919163" y="1524000"/>
          <a:ext cx="7305675" cy="403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72" name="Worksheet" r:id="rId4" imgW="7305680" imgH="4257662" progId="Excel.Sheet.12">
                  <p:embed/>
                </p:oleObj>
              </mc:Choice>
              <mc:Fallback>
                <p:oleObj name="Worksheet" r:id="rId4" imgW="7305680" imgH="4257662" progId="Excel.Sheet.12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9163" y="1524000"/>
                        <a:ext cx="7305675" cy="4033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165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LADWP Planning Area Results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Plug load contribution to peak: </a:t>
            </a:r>
          </a:p>
          <a:p>
            <a:pPr lvl="1"/>
            <a:r>
              <a:rPr lang="en-US" sz="1600" dirty="0" smtClean="0"/>
              <a:t>22-25% of commercial building sector peak</a:t>
            </a:r>
          </a:p>
          <a:p>
            <a:pPr lvl="1"/>
            <a:r>
              <a:rPr lang="en-US" sz="1600" dirty="0" smtClean="0"/>
              <a:t>56-65% of residential sector peak.</a:t>
            </a:r>
          </a:p>
          <a:p>
            <a:pPr lvl="1"/>
            <a:r>
              <a:rPr lang="en-US" sz="1600" dirty="0" smtClean="0"/>
              <a:t>34% of commercial sector peak growth (2013 to 2026)</a:t>
            </a:r>
          </a:p>
          <a:p>
            <a:pPr lvl="1"/>
            <a:r>
              <a:rPr lang="en-US" sz="1600" dirty="0" smtClean="0"/>
              <a:t>130% of residential sector peak growth (2013 to 2026). Caused projected housing type mix and its impact on decline of HVAC, water heating and lighting</a:t>
            </a:r>
            <a:r>
              <a:rPr lang="en-US" sz="2000" dirty="0" smtClean="0"/>
              <a:t>. </a:t>
            </a:r>
          </a:p>
          <a:p>
            <a:r>
              <a:rPr lang="en-US" sz="2000" dirty="0" smtClean="0"/>
              <a:t>Plug load contribution to electric consumption:</a:t>
            </a:r>
          </a:p>
          <a:p>
            <a:pPr lvl="1"/>
            <a:r>
              <a:rPr lang="en-US" sz="1600" dirty="0" smtClean="0"/>
              <a:t> 30-34% of commercial sector consumption. </a:t>
            </a:r>
          </a:p>
          <a:p>
            <a:pPr lvl="1"/>
            <a:r>
              <a:rPr lang="en-US" sz="1600" dirty="0" smtClean="0"/>
              <a:t> 73-81% of residential sector consumption.</a:t>
            </a:r>
          </a:p>
          <a:p>
            <a:pPr lvl="1"/>
            <a:r>
              <a:rPr lang="en-US" sz="1600" dirty="0" smtClean="0"/>
              <a:t>57% of commercial sector consumption growth (2013 to 2026).</a:t>
            </a:r>
          </a:p>
          <a:p>
            <a:pPr lvl="1"/>
            <a:r>
              <a:rPr lang="en-US" sz="1600" dirty="0" smtClean="0"/>
              <a:t>118% of residential sector consumption growth (2013 to 2026). Similar to peak reasons.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23</a:t>
            </a:fld>
            <a:endParaRPr lang="en-US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sz="1800" dirty="0" smtClean="0"/>
              <a:t>LADWP Sector Results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24</a:t>
            </a:fld>
            <a:endParaRPr lang="en-US" altLang="en-US" dirty="0"/>
          </a:p>
        </p:txBody>
      </p:sp>
      <p:graphicFrame>
        <p:nvGraphicFramePr>
          <p:cNvPr id="54274" name="Object 2"/>
          <p:cNvGraphicFramePr>
            <a:graphicFrameLocks noChangeAspect="1"/>
          </p:cNvGraphicFramePr>
          <p:nvPr/>
        </p:nvGraphicFramePr>
        <p:xfrm>
          <a:off x="1066800" y="1447800"/>
          <a:ext cx="7029450" cy="449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5" name="Worksheet" r:id="rId4" imgW="7029530" imgH="4495744" progId="Excel.Sheet.12">
                  <p:embed/>
                </p:oleObj>
              </mc:Choice>
              <mc:Fallback>
                <p:oleObj name="Worksheet" r:id="rId4" imgW="7029530" imgH="4495744" progId="Excel.Sheet.12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447800"/>
                        <a:ext cx="7029450" cy="449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165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SMUD Planning Area Results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Plug loads contribution to peak: </a:t>
            </a:r>
          </a:p>
          <a:p>
            <a:pPr lvl="1"/>
            <a:r>
              <a:rPr lang="en-US" sz="1600" dirty="0" smtClean="0"/>
              <a:t>25-28% of commercial building sector peak</a:t>
            </a:r>
          </a:p>
          <a:p>
            <a:pPr lvl="1"/>
            <a:r>
              <a:rPr lang="en-US" sz="1600" dirty="0" smtClean="0"/>
              <a:t>36-41% of residential sector peak.</a:t>
            </a:r>
          </a:p>
          <a:p>
            <a:pPr lvl="1"/>
            <a:r>
              <a:rPr lang="en-US" sz="1600" dirty="0" smtClean="0"/>
              <a:t>40% of commercial sector peak growth (2013 to 2026)</a:t>
            </a:r>
          </a:p>
          <a:p>
            <a:pPr lvl="1"/>
            <a:r>
              <a:rPr lang="en-US" sz="1600" dirty="0" smtClean="0"/>
              <a:t>59% of residential sector peak growth (2013 to 2026)</a:t>
            </a:r>
            <a:r>
              <a:rPr lang="en-US" sz="2000" dirty="0" smtClean="0"/>
              <a:t>.</a:t>
            </a:r>
          </a:p>
          <a:p>
            <a:r>
              <a:rPr lang="en-US" sz="2000" dirty="0" smtClean="0"/>
              <a:t>Plug loads contribution to electric consumption:</a:t>
            </a:r>
          </a:p>
          <a:p>
            <a:pPr lvl="1"/>
            <a:r>
              <a:rPr lang="en-US" sz="1600" dirty="0" smtClean="0"/>
              <a:t> 34-37% of commercial sector consumption. </a:t>
            </a:r>
          </a:p>
          <a:p>
            <a:pPr lvl="1"/>
            <a:r>
              <a:rPr lang="en-US" sz="1600" dirty="0" smtClean="0"/>
              <a:t> 61-68% of residential sector consumption.</a:t>
            </a:r>
          </a:p>
          <a:p>
            <a:pPr lvl="1"/>
            <a:r>
              <a:rPr lang="en-US" sz="1600" dirty="0" smtClean="0"/>
              <a:t>53% of commercial sector consumption growth (2013 to 2026).</a:t>
            </a:r>
          </a:p>
          <a:p>
            <a:pPr lvl="1"/>
            <a:r>
              <a:rPr lang="en-US" sz="1600" dirty="0" smtClean="0"/>
              <a:t>91% of residential sector consumption growth (2013 to 2026).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25</a:t>
            </a:fld>
            <a:endParaRPr lang="en-US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sz="1800" dirty="0" smtClean="0"/>
              <a:t>SMUD Sector Results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26</a:t>
            </a:fld>
            <a:endParaRPr lang="en-US" altLang="en-US" dirty="0"/>
          </a:p>
        </p:txBody>
      </p:sp>
      <p:graphicFrame>
        <p:nvGraphicFramePr>
          <p:cNvPr id="55298" name="Object 2"/>
          <p:cNvGraphicFramePr>
            <a:graphicFrameLocks noChangeAspect="1"/>
          </p:cNvGraphicFramePr>
          <p:nvPr/>
        </p:nvGraphicFramePr>
        <p:xfrm>
          <a:off x="1371600" y="1600200"/>
          <a:ext cx="6858000" cy="433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9" name="Worksheet" r:id="rId4" imgW="6858118" imgH="4333784" progId="Excel.Sheet.12">
                  <p:embed/>
                </p:oleObj>
              </mc:Choice>
              <mc:Fallback>
                <p:oleObj name="Worksheet" r:id="rId4" imgW="6858118" imgH="4333784" progId="Excel.Sheet.12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1600200"/>
                        <a:ext cx="6858000" cy="433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165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69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2015-06-18 Workshop</TermName>
          <TermId xmlns="http://schemas.microsoft.com/office/infopath/2007/PartnerControls">15242eed-925f-4b78-a652-8d972e992cbe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Z5JXHV6S7NA6-3-72863</_dlc_DocId>
    <_dlc_DocIdUrl xmlns="8eef3743-c7b3-4cbe-8837-b6e805be353c">
      <Url>http://efilingspinternal/_layouts/DocIdRedir.aspx?ID=Z5JXHV6S7NA6-3-72863</Url>
      <Description>Z5JXHV6S7NA6-3-72863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6AAF3B6D-AD67-4BA0-958F-DAA0CC407F70}"/>
</file>

<file path=customXml/itemProps2.xml><?xml version="1.0" encoding="utf-8"?>
<ds:datastoreItem xmlns:ds="http://schemas.openxmlformats.org/officeDocument/2006/customXml" ds:itemID="{DAE1C23C-A4A8-4CEB-AC68-BC47787E2B91}"/>
</file>

<file path=customXml/itemProps3.xml><?xml version="1.0" encoding="utf-8"?>
<ds:datastoreItem xmlns:ds="http://schemas.openxmlformats.org/officeDocument/2006/customXml" ds:itemID="{481CA985-2F64-4429-ADB5-D6821AE4156C}"/>
</file>

<file path=customXml/itemProps4.xml><?xml version="1.0" encoding="utf-8"?>
<ds:datastoreItem xmlns:ds="http://schemas.openxmlformats.org/officeDocument/2006/customXml" ds:itemID="{A2A539F8-5512-4F77-8011-73901751BD6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3663</TotalTime>
  <Words>1504</Words>
  <Application>Microsoft Office PowerPoint</Application>
  <PresentationFormat>On-screen Show (4:3)</PresentationFormat>
  <Paragraphs>319</Paragraphs>
  <Slides>26</Slides>
  <Notes>26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Office Theme</vt:lpstr>
      <vt:lpstr>Worksheet</vt:lpstr>
      <vt:lpstr>Plug Loads in the Residential and Commercial Forecasts</vt:lpstr>
      <vt:lpstr>About the Forecasts</vt:lpstr>
      <vt:lpstr>How Do Plug Loads Fit into the Forecast?</vt:lpstr>
      <vt:lpstr>Residential Sector Forecast </vt:lpstr>
      <vt:lpstr>Commercial Building Sector Forecast</vt:lpstr>
      <vt:lpstr>“Specified” Plug Loads in the Forecast</vt:lpstr>
      <vt:lpstr>“Miscellaneous” Plug Load in the Forecast</vt:lpstr>
      <vt:lpstr>Residential Energy Growth (sum of PG&amp;E, SCE, SDG&amp;E, LADWP and SMUD planning areas)</vt:lpstr>
      <vt:lpstr>Residential non-coincident  Peak Growth (sum of PG&amp;E, SCE, SDG&amp;E, LADWP and SMUD planning areas)</vt:lpstr>
      <vt:lpstr>Commercial Energy Growth (sum of PG&amp;E, SCE, SDG&amp;E, LADWP and SMUD planning areas)</vt:lpstr>
      <vt:lpstr>Commercial non-coincident  Peak Growth (sum of PG&amp;E, SCE, SDG&amp;E, LADWP and SMUD planning areas)</vt:lpstr>
      <vt:lpstr>Plug Load Findings</vt:lpstr>
      <vt:lpstr>Total Plug load contribution to Planning Area Peak and Energy</vt:lpstr>
      <vt:lpstr>Additional Analysis</vt:lpstr>
      <vt:lpstr>Questions?</vt:lpstr>
      <vt:lpstr>Back-Up Slides  (Planning Area Results)</vt:lpstr>
      <vt:lpstr>PG&amp;E Planning Area Sector Results</vt:lpstr>
      <vt:lpstr>PG&amp;E Sector Results </vt:lpstr>
      <vt:lpstr>SCE Planning Area Results</vt:lpstr>
      <vt:lpstr>SCE Sector Results</vt:lpstr>
      <vt:lpstr>SDG&amp;E Planning Area Results</vt:lpstr>
      <vt:lpstr>SDG&amp;E Sector Results</vt:lpstr>
      <vt:lpstr>LADWP Planning Area Results</vt:lpstr>
      <vt:lpstr>LADWP Sector Results</vt:lpstr>
      <vt:lpstr>SMUD Planning Area Results</vt:lpstr>
      <vt:lpstr>SMUD Sector Results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Plug Loads in the Residential and Commercial Forecasts</dc:title>
  <dc:creator>State of California</dc:creator>
  <cp:lastModifiedBy>tgorin</cp:lastModifiedBy>
  <cp:revision>322</cp:revision>
  <cp:lastPrinted>2015-06-12T22:46:35Z</cp:lastPrinted>
  <dcterms:created xsi:type="dcterms:W3CDTF">2003-05-22T16:57:46Z</dcterms:created>
  <dcterms:modified xsi:type="dcterms:W3CDTF">2015-06-16T19:57:19Z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31df636b-4acd-4da3-8f18-a5b3b2d9767a</vt:lpwstr>
  </property>
  <property fmtid="{D5CDD505-2E9C-101B-9397-08002B2CF9AE}" pid="4" name="Subject_x0020_Areas">
    <vt:lpwstr>65;#_IEPR 2015-05-21 Workshop|8682e154-77d9-4c38-b5c3-a96ad7e33ccd;#61;#_IEPR Presentation|51277923-a549-4352-9cc5-bcce892adf24</vt:lpwstr>
  </property>
  <property fmtid="{D5CDD505-2E9C-101B-9397-08002B2CF9AE}" pid="5" name="_CopySource">
    <vt:lpwstr>http://efilingspinternal/PendingDocuments/15-IEPR-05/20150618T095153_Plug_Loads_in_the_Residential_and_Commercial_Forecasts.pptx</vt:lpwstr>
  </property>
  <property fmtid="{D5CDD505-2E9C-101B-9397-08002B2CF9AE}" pid="6" name="Subject Areas">
    <vt:lpwstr>69;#IEPR 2015-06-18 Workshop|15242eed-925f-4b78-a652-8d972e992cbe;#61;#IEPR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532600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TemplateUrl">
    <vt:lpwstr/>
  </property>
  <property fmtid="{D5CDD505-2E9C-101B-9397-08002B2CF9AE}" pid="14" name="_SharedFileIndex">
    <vt:lpwstr/>
  </property>
</Properties>
</file>