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0" r:id="rId3"/>
    <p:sldId id="281" r:id="rId4"/>
    <p:sldId id="283" r:id="rId5"/>
    <p:sldId id="282" r:id="rId6"/>
    <p:sldId id="272" r:id="rId7"/>
    <p:sldId id="290" r:id="rId8"/>
    <p:sldId id="295" r:id="rId9"/>
    <p:sldId id="292" r:id="rId10"/>
    <p:sldId id="293" r:id="rId11"/>
    <p:sldId id="274" r:id="rId12"/>
    <p:sldId id="285" r:id="rId13"/>
    <p:sldId id="284" r:id="rId14"/>
    <p:sldId id="276" r:id="rId15"/>
    <p:sldId id="277" r:id="rId16"/>
    <p:sldId id="286" r:id="rId17"/>
    <p:sldId id="287" r:id="rId18"/>
    <p:sldId id="289" r:id="rId19"/>
    <p:sldId id="291" r:id="rId20"/>
    <p:sldId id="296"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9" d="100"/>
          <a:sy n="69" d="100"/>
        </p:scale>
        <p:origin x="78" y="876"/>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gdule\Documents\CEC%20HDT\2019%20task\Plot%20of%20FE%20trend%202008-18.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gdule\Documents\CEC%20HDT\2019%20task\Battery%20cost%20computation.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80" b="1" i="0" u="none" strike="noStrike" kern="1200" cap="none" spc="0" normalizeH="0" baseline="0">
                <a:solidFill>
                  <a:schemeClr val="dk1">
                    <a:lumMod val="50000"/>
                    <a:lumOff val="50000"/>
                  </a:schemeClr>
                </a:solidFill>
                <a:latin typeface="+mj-lt"/>
                <a:ea typeface="+mj-ea"/>
                <a:cs typeface="+mj-cs"/>
              </a:defRPr>
            </a:pPr>
            <a:r>
              <a:rPr lang="en-US" dirty="0"/>
              <a:t>On Road Fuel Economy MPG</a:t>
            </a:r>
          </a:p>
        </c:rich>
      </c:tx>
      <c:layout/>
      <c:overlay val="0"/>
      <c:spPr>
        <a:noFill/>
        <a:ln>
          <a:noFill/>
        </a:ln>
        <a:effectLst/>
      </c:spPr>
      <c:txPr>
        <a:bodyPr rot="0" spcFirstLastPara="1" vertOverflow="ellipsis" vert="horz" wrap="square" anchor="ctr" anchorCtr="1"/>
        <a:lstStyle/>
        <a:p>
          <a:pPr>
            <a:defRPr sz="1680" b="1" i="0" u="none" strike="noStrike" kern="1200" cap="none" spc="0" normalizeH="0" baseline="0">
              <a:solidFill>
                <a:schemeClr val="dk1">
                  <a:lumMod val="50000"/>
                  <a:lumOff val="50000"/>
                </a:schemeClr>
              </a:solidFill>
              <a:latin typeface="+mj-lt"/>
              <a:ea typeface="+mj-ea"/>
              <a:cs typeface="+mj-cs"/>
            </a:defRPr>
          </a:pPr>
          <a:endParaRPr lang="en-US"/>
        </a:p>
      </c:txPr>
    </c:title>
    <c:autoTitleDeleted val="0"/>
    <c:plotArea>
      <c:layout/>
      <c:lineChart>
        <c:grouping val="standard"/>
        <c:varyColors val="0"/>
        <c:ser>
          <c:idx val="0"/>
          <c:order val="0"/>
          <c:tx>
            <c:strRef>
              <c:f>Sheet1!$N$1</c:f>
              <c:strCache>
                <c:ptCount val="1"/>
                <c:pt idx="0">
                  <c:v>Car</c:v>
                </c:pt>
              </c:strCache>
            </c:strRef>
          </c:tx>
          <c:spPr>
            <a:ln w="22225" cap="rnd">
              <a:solidFill>
                <a:schemeClr val="accent1"/>
              </a:solidFill>
              <a:round/>
            </a:ln>
            <a:effectLst/>
          </c:spPr>
          <c:marker>
            <c:symbol val="none"/>
          </c:marker>
          <c:cat>
            <c:numRef>
              <c:f>Sheet1!$M$2:$M$12</c:f>
              <c:numCache>
                <c:formatCode>General</c:formatCode>
                <c:ptCount val="11"/>
                <c:pt idx="0">
                  <c:v>2008</c:v>
                </c:pt>
                <c:pt idx="1">
                  <c:v>2009</c:v>
                </c:pt>
                <c:pt idx="2">
                  <c:v>2010</c:v>
                </c:pt>
                <c:pt idx="3">
                  <c:v>2011</c:v>
                </c:pt>
                <c:pt idx="4">
                  <c:v>2012</c:v>
                </c:pt>
                <c:pt idx="5">
                  <c:v>2013</c:v>
                </c:pt>
                <c:pt idx="6">
                  <c:v>2014</c:v>
                </c:pt>
                <c:pt idx="7">
                  <c:v>2015</c:v>
                </c:pt>
                <c:pt idx="8">
                  <c:v>2016</c:v>
                </c:pt>
                <c:pt idx="9">
                  <c:v>2017</c:v>
                </c:pt>
                <c:pt idx="10">
                  <c:v>2018</c:v>
                </c:pt>
              </c:numCache>
            </c:numRef>
          </c:cat>
          <c:val>
            <c:numRef>
              <c:f>Sheet1!$N$2:$N$12</c:f>
              <c:numCache>
                <c:formatCode>0.0</c:formatCode>
                <c:ptCount val="11"/>
                <c:pt idx="0">
                  <c:v>23.87867</c:v>
                </c:pt>
                <c:pt idx="1">
                  <c:v>24.974150000000002</c:v>
                </c:pt>
                <c:pt idx="2">
                  <c:v>25.70318</c:v>
                </c:pt>
                <c:pt idx="3">
                  <c:v>25.388269999999999</c:v>
                </c:pt>
                <c:pt idx="4">
                  <c:v>26.876570000000001</c:v>
                </c:pt>
                <c:pt idx="5">
                  <c:v>27.665130000000001</c:v>
                </c:pt>
                <c:pt idx="6">
                  <c:v>27.62548</c:v>
                </c:pt>
                <c:pt idx="7">
                  <c:v>28.23922</c:v>
                </c:pt>
                <c:pt idx="8">
                  <c:v>28.546289999999999</c:v>
                </c:pt>
                <c:pt idx="9">
                  <c:v>29.23687</c:v>
                </c:pt>
                <c:pt idx="10">
                  <c:v>29.92897</c:v>
                </c:pt>
              </c:numCache>
            </c:numRef>
          </c:val>
          <c:smooth val="0"/>
          <c:extLst>
            <c:ext xmlns:c16="http://schemas.microsoft.com/office/drawing/2014/chart" uri="{C3380CC4-5D6E-409C-BE32-E72D297353CC}">
              <c16:uniqueId val="{00000000-56B5-49AF-A259-11686A2B14AB}"/>
            </c:ext>
          </c:extLst>
        </c:ser>
        <c:ser>
          <c:idx val="1"/>
          <c:order val="1"/>
          <c:tx>
            <c:strRef>
              <c:f>Sheet1!$O$1</c:f>
              <c:strCache>
                <c:ptCount val="1"/>
                <c:pt idx="0">
                  <c:v>Van</c:v>
                </c:pt>
              </c:strCache>
            </c:strRef>
          </c:tx>
          <c:spPr>
            <a:ln w="22225" cap="rnd">
              <a:solidFill>
                <a:schemeClr val="accent2"/>
              </a:solidFill>
              <a:round/>
            </a:ln>
            <a:effectLst/>
          </c:spPr>
          <c:marker>
            <c:symbol val="none"/>
          </c:marker>
          <c:cat>
            <c:numRef>
              <c:f>Sheet1!$M$2:$M$12</c:f>
              <c:numCache>
                <c:formatCode>General</c:formatCode>
                <c:ptCount val="11"/>
                <c:pt idx="0">
                  <c:v>2008</c:v>
                </c:pt>
                <c:pt idx="1">
                  <c:v>2009</c:v>
                </c:pt>
                <c:pt idx="2">
                  <c:v>2010</c:v>
                </c:pt>
                <c:pt idx="3">
                  <c:v>2011</c:v>
                </c:pt>
                <c:pt idx="4">
                  <c:v>2012</c:v>
                </c:pt>
                <c:pt idx="5">
                  <c:v>2013</c:v>
                </c:pt>
                <c:pt idx="6">
                  <c:v>2014</c:v>
                </c:pt>
                <c:pt idx="7">
                  <c:v>2015</c:v>
                </c:pt>
                <c:pt idx="8">
                  <c:v>2016</c:v>
                </c:pt>
                <c:pt idx="9">
                  <c:v>2017</c:v>
                </c:pt>
                <c:pt idx="10">
                  <c:v>2018</c:v>
                </c:pt>
              </c:numCache>
            </c:numRef>
          </c:cat>
          <c:val>
            <c:numRef>
              <c:f>Sheet1!$O$2:$O$12</c:f>
              <c:numCache>
                <c:formatCode>0.0</c:formatCode>
                <c:ptCount val="11"/>
                <c:pt idx="0">
                  <c:v>19.81953</c:v>
                </c:pt>
                <c:pt idx="1">
                  <c:v>20.065850000000001</c:v>
                </c:pt>
                <c:pt idx="2">
                  <c:v>20.118590000000001</c:v>
                </c:pt>
                <c:pt idx="3">
                  <c:v>20.94922</c:v>
                </c:pt>
                <c:pt idx="4">
                  <c:v>21.268830000000001</c:v>
                </c:pt>
                <c:pt idx="5">
                  <c:v>21.057970000000001</c:v>
                </c:pt>
                <c:pt idx="6">
                  <c:v>21.269020000000001</c:v>
                </c:pt>
                <c:pt idx="7">
                  <c:v>21.78246</c:v>
                </c:pt>
                <c:pt idx="8">
                  <c:v>21.661919999999999</c:v>
                </c:pt>
                <c:pt idx="9">
                  <c:v>22.249839999999999</c:v>
                </c:pt>
                <c:pt idx="10">
                  <c:v>22.929580000000001</c:v>
                </c:pt>
              </c:numCache>
            </c:numRef>
          </c:val>
          <c:smooth val="0"/>
          <c:extLst>
            <c:ext xmlns:c16="http://schemas.microsoft.com/office/drawing/2014/chart" uri="{C3380CC4-5D6E-409C-BE32-E72D297353CC}">
              <c16:uniqueId val="{00000001-56B5-49AF-A259-11686A2B14AB}"/>
            </c:ext>
          </c:extLst>
        </c:ser>
        <c:ser>
          <c:idx val="2"/>
          <c:order val="2"/>
          <c:tx>
            <c:strRef>
              <c:f>Sheet1!$P$1</c:f>
              <c:strCache>
                <c:ptCount val="1"/>
                <c:pt idx="0">
                  <c:v>SUV </c:v>
                </c:pt>
              </c:strCache>
            </c:strRef>
          </c:tx>
          <c:spPr>
            <a:ln w="22225" cap="rnd">
              <a:solidFill>
                <a:schemeClr val="accent3"/>
              </a:solidFill>
              <a:round/>
            </a:ln>
            <a:effectLst/>
          </c:spPr>
          <c:marker>
            <c:symbol val="none"/>
          </c:marker>
          <c:cat>
            <c:numRef>
              <c:f>Sheet1!$M$2:$M$12</c:f>
              <c:numCache>
                <c:formatCode>General</c:formatCode>
                <c:ptCount val="11"/>
                <c:pt idx="0">
                  <c:v>2008</c:v>
                </c:pt>
                <c:pt idx="1">
                  <c:v>2009</c:v>
                </c:pt>
                <c:pt idx="2">
                  <c:v>2010</c:v>
                </c:pt>
                <c:pt idx="3">
                  <c:v>2011</c:v>
                </c:pt>
                <c:pt idx="4">
                  <c:v>2012</c:v>
                </c:pt>
                <c:pt idx="5">
                  <c:v>2013</c:v>
                </c:pt>
                <c:pt idx="6">
                  <c:v>2014</c:v>
                </c:pt>
                <c:pt idx="7">
                  <c:v>2015</c:v>
                </c:pt>
                <c:pt idx="8">
                  <c:v>2016</c:v>
                </c:pt>
                <c:pt idx="9">
                  <c:v>2017</c:v>
                </c:pt>
                <c:pt idx="10">
                  <c:v>2018</c:v>
                </c:pt>
              </c:numCache>
            </c:numRef>
          </c:cat>
          <c:val>
            <c:numRef>
              <c:f>Sheet1!$P$2:$P$12</c:f>
              <c:numCache>
                <c:formatCode>0.0</c:formatCode>
                <c:ptCount val="11"/>
                <c:pt idx="0">
                  <c:v>18.187940000000001</c:v>
                </c:pt>
                <c:pt idx="1">
                  <c:v>19.2774</c:v>
                </c:pt>
                <c:pt idx="2">
                  <c:v>19.68205</c:v>
                </c:pt>
                <c:pt idx="3">
                  <c:v>19.822690000000001</c:v>
                </c:pt>
                <c:pt idx="4">
                  <c:v>20.006810000000002</c:v>
                </c:pt>
                <c:pt idx="5">
                  <c:v>20.82967</c:v>
                </c:pt>
                <c:pt idx="6">
                  <c:v>21.593679999999999</c:v>
                </c:pt>
                <c:pt idx="7">
                  <c:v>21.942530000000001</c:v>
                </c:pt>
                <c:pt idx="8">
                  <c:v>22.22261</c:v>
                </c:pt>
                <c:pt idx="9">
                  <c:v>22.353110000000001</c:v>
                </c:pt>
                <c:pt idx="10">
                  <c:v>22.971250000000001</c:v>
                </c:pt>
              </c:numCache>
            </c:numRef>
          </c:val>
          <c:smooth val="0"/>
          <c:extLst>
            <c:ext xmlns:c16="http://schemas.microsoft.com/office/drawing/2014/chart" uri="{C3380CC4-5D6E-409C-BE32-E72D297353CC}">
              <c16:uniqueId val="{00000002-56B5-49AF-A259-11686A2B14AB}"/>
            </c:ext>
          </c:extLst>
        </c:ser>
        <c:ser>
          <c:idx val="3"/>
          <c:order val="3"/>
          <c:tx>
            <c:strRef>
              <c:f>Sheet1!$Q$1</c:f>
              <c:strCache>
                <c:ptCount val="1"/>
                <c:pt idx="0">
                  <c:v>Pickup</c:v>
                </c:pt>
              </c:strCache>
            </c:strRef>
          </c:tx>
          <c:spPr>
            <a:ln w="22225" cap="rnd">
              <a:solidFill>
                <a:schemeClr val="accent4"/>
              </a:solidFill>
              <a:round/>
            </a:ln>
            <a:effectLst/>
          </c:spPr>
          <c:marker>
            <c:symbol val="none"/>
          </c:marker>
          <c:cat>
            <c:numRef>
              <c:f>Sheet1!$M$2:$M$12</c:f>
              <c:numCache>
                <c:formatCode>General</c:formatCode>
                <c:ptCount val="11"/>
                <c:pt idx="0">
                  <c:v>2008</c:v>
                </c:pt>
                <c:pt idx="1">
                  <c:v>2009</c:v>
                </c:pt>
                <c:pt idx="2">
                  <c:v>2010</c:v>
                </c:pt>
                <c:pt idx="3">
                  <c:v>2011</c:v>
                </c:pt>
                <c:pt idx="4">
                  <c:v>2012</c:v>
                </c:pt>
                <c:pt idx="5">
                  <c:v>2013</c:v>
                </c:pt>
                <c:pt idx="6">
                  <c:v>2014</c:v>
                </c:pt>
                <c:pt idx="7">
                  <c:v>2015</c:v>
                </c:pt>
                <c:pt idx="8">
                  <c:v>2016</c:v>
                </c:pt>
                <c:pt idx="9">
                  <c:v>2017</c:v>
                </c:pt>
                <c:pt idx="10">
                  <c:v>2018</c:v>
                </c:pt>
              </c:numCache>
            </c:numRef>
          </c:cat>
          <c:val>
            <c:numRef>
              <c:f>Sheet1!$Q$2:$Q$12</c:f>
              <c:numCache>
                <c:formatCode>0.0</c:formatCode>
                <c:ptCount val="11"/>
                <c:pt idx="0">
                  <c:v>16.475490000000001</c:v>
                </c:pt>
                <c:pt idx="1">
                  <c:v>16.89988</c:v>
                </c:pt>
                <c:pt idx="2">
                  <c:v>16.85202</c:v>
                </c:pt>
                <c:pt idx="3">
                  <c:v>17.23687</c:v>
                </c:pt>
                <c:pt idx="4">
                  <c:v>17.20749</c:v>
                </c:pt>
                <c:pt idx="5">
                  <c:v>17.473929999999999</c:v>
                </c:pt>
                <c:pt idx="6">
                  <c:v>18.037700000000001</c:v>
                </c:pt>
                <c:pt idx="7">
                  <c:v>18.808610000000002</c:v>
                </c:pt>
                <c:pt idx="8">
                  <c:v>18.922370000000001</c:v>
                </c:pt>
                <c:pt idx="9">
                  <c:v>18.917629999999999</c:v>
                </c:pt>
                <c:pt idx="10">
                  <c:v>19.291419999999999</c:v>
                </c:pt>
              </c:numCache>
            </c:numRef>
          </c:val>
          <c:smooth val="0"/>
          <c:extLst>
            <c:ext xmlns:c16="http://schemas.microsoft.com/office/drawing/2014/chart" uri="{C3380CC4-5D6E-409C-BE32-E72D297353CC}">
              <c16:uniqueId val="{00000003-56B5-49AF-A259-11686A2B14AB}"/>
            </c:ext>
          </c:extLst>
        </c:ser>
        <c:dLbls>
          <c:showLegendKey val="0"/>
          <c:showVal val="0"/>
          <c:showCatName val="0"/>
          <c:showSerName val="0"/>
          <c:showPercent val="0"/>
          <c:showBubbleSize val="0"/>
        </c:dLbls>
        <c:smooth val="0"/>
        <c:axId val="469562096"/>
        <c:axId val="469567344"/>
      </c:lineChart>
      <c:catAx>
        <c:axId val="469562096"/>
        <c:scaling>
          <c:orientation val="minMax"/>
        </c:scaling>
        <c:delete val="0"/>
        <c:axPos val="b"/>
        <c:majorGridlines>
          <c:spPr>
            <a:ln w="9525" cap="flat" cmpd="sng" algn="ctr">
              <a:solidFill>
                <a:schemeClr val="dk1">
                  <a:lumMod val="15000"/>
                  <a:lumOff val="85000"/>
                  <a:alpha val="54000"/>
                </a:schemeClr>
              </a:solidFill>
              <a:round/>
            </a:ln>
            <a:effectLst/>
          </c:spPr>
        </c:majorGridlines>
        <c:minorGridlines>
          <c:spPr>
            <a:ln w="9525" cap="flat" cmpd="sng" algn="ctr">
              <a:solidFill>
                <a:schemeClr val="dk1">
                  <a:lumMod val="15000"/>
                  <a:lumOff val="85000"/>
                  <a:alpha val="51000"/>
                </a:schemeClr>
              </a:solidFill>
              <a:round/>
            </a:ln>
            <a:effectLst/>
          </c:spPr>
        </c:minorGridlines>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400" b="1" i="0" u="none" strike="noStrike" kern="1200" cap="none" spc="0" normalizeH="0" baseline="0">
                <a:solidFill>
                  <a:schemeClr val="dk1">
                    <a:lumMod val="65000"/>
                    <a:lumOff val="35000"/>
                  </a:schemeClr>
                </a:solidFill>
                <a:latin typeface="+mn-lt"/>
                <a:ea typeface="+mn-ea"/>
                <a:cs typeface="+mn-cs"/>
              </a:defRPr>
            </a:pPr>
            <a:endParaRPr lang="en-US"/>
          </a:p>
        </c:txPr>
        <c:crossAx val="469567344"/>
        <c:crosses val="autoZero"/>
        <c:auto val="1"/>
        <c:lblAlgn val="ctr"/>
        <c:lblOffset val="100"/>
        <c:noMultiLvlLbl val="0"/>
      </c:catAx>
      <c:valAx>
        <c:axId val="469567344"/>
        <c:scaling>
          <c:orientation val="minMax"/>
          <c:min val="10"/>
        </c:scaling>
        <c:delete val="0"/>
        <c:axPos val="l"/>
        <c:majorGridlines>
          <c:spPr>
            <a:ln w="9525" cap="flat" cmpd="sng" algn="ctr">
              <a:solidFill>
                <a:schemeClr val="dk1">
                  <a:lumMod val="15000"/>
                  <a:lumOff val="85000"/>
                  <a:alpha val="54000"/>
                </a:schemeClr>
              </a:solidFill>
              <a:round/>
            </a:ln>
            <a:effectLst/>
          </c:spPr>
        </c:majorGridlines>
        <c:title>
          <c:tx>
            <c:rich>
              <a:bodyPr rot="-5400000" spcFirstLastPara="1" vertOverflow="ellipsis" vert="horz" wrap="square" anchor="ctr" anchorCtr="1"/>
              <a:lstStyle/>
              <a:p>
                <a:pPr>
                  <a:defRPr sz="1400" b="1" i="0" u="none" strike="noStrike" kern="1200" baseline="0">
                    <a:solidFill>
                      <a:schemeClr val="dk1">
                        <a:lumMod val="65000"/>
                        <a:lumOff val="35000"/>
                      </a:schemeClr>
                    </a:solidFill>
                    <a:latin typeface="+mn-lt"/>
                    <a:ea typeface="+mn-ea"/>
                    <a:cs typeface="+mn-cs"/>
                  </a:defRPr>
                </a:pPr>
                <a:r>
                  <a:rPr lang="en-US" dirty="0"/>
                  <a:t>MPG</a:t>
                </a:r>
              </a:p>
              <a:p>
                <a:pPr>
                  <a:defRPr/>
                </a:pPr>
                <a:endParaRPr lang="en-US" dirty="0"/>
              </a:p>
            </c:rich>
          </c:tx>
          <c:layout/>
          <c:overlay val="0"/>
          <c:spPr>
            <a:noFill/>
            <a:ln>
              <a:noFill/>
            </a:ln>
            <a:effectLst/>
          </c:spPr>
          <c:txPr>
            <a:bodyPr rot="-5400000" spcFirstLastPara="1" vertOverflow="ellipsis" vert="horz" wrap="square" anchor="ctr" anchorCtr="1"/>
            <a:lstStyle/>
            <a:p>
              <a:pPr>
                <a:defRPr sz="1400" b="1" i="0" u="none" strike="noStrike" kern="1200" baseline="0">
                  <a:solidFill>
                    <a:schemeClr val="dk1">
                      <a:lumMod val="65000"/>
                      <a:lumOff val="35000"/>
                    </a:schemeClr>
                  </a:solidFill>
                  <a:latin typeface="+mn-lt"/>
                  <a:ea typeface="+mn-ea"/>
                  <a:cs typeface="+mn-cs"/>
                </a:defRPr>
              </a:pPr>
              <a:endParaRPr lang="en-US"/>
            </a:p>
          </c:txPr>
        </c:title>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chemeClr val="dk1">
                    <a:lumMod val="65000"/>
                    <a:lumOff val="35000"/>
                  </a:schemeClr>
                </a:solidFill>
                <a:latin typeface="+mn-lt"/>
                <a:ea typeface="+mn-ea"/>
                <a:cs typeface="+mn-cs"/>
              </a:defRPr>
            </a:pPr>
            <a:endParaRPr lang="en-US"/>
          </a:p>
        </c:txPr>
        <c:crossAx val="469562096"/>
        <c:crosses val="autoZero"/>
        <c:crossBetween val="between"/>
      </c:valAx>
      <c:spPr>
        <a:pattFill prst="ltDnDiag">
          <a:fgClr>
            <a:schemeClr val="dk1">
              <a:lumMod val="15000"/>
              <a:lumOff val="85000"/>
            </a:schemeClr>
          </a:fgClr>
          <a:bgClr>
            <a:schemeClr val="lt1"/>
          </a:bgClr>
        </a:pattFill>
        <a:ln>
          <a:noFill/>
        </a:ln>
        <a:effectLst/>
      </c:spPr>
    </c:plotArea>
    <c:legend>
      <c:legendPos val="b"/>
      <c:layout/>
      <c:overlay val="0"/>
      <c:spPr>
        <a:noFill/>
        <a:ln>
          <a:noFill/>
        </a:ln>
        <a:effectLst/>
      </c:spPr>
      <c:txPr>
        <a:bodyPr rot="0" spcFirstLastPara="1" vertOverflow="ellipsis" vert="horz" wrap="square" anchor="ctr" anchorCtr="1"/>
        <a:lstStyle/>
        <a:p>
          <a:pPr>
            <a:defRPr sz="1400" b="1" i="0" u="none" strike="noStrike" kern="1200" baseline="0">
              <a:solidFill>
                <a:schemeClr val="dk1">
                  <a:lumMod val="65000"/>
                  <a:lumOff val="35000"/>
                </a:schemeClr>
              </a:solidFill>
              <a:latin typeface="+mn-lt"/>
              <a:ea typeface="+mn-ea"/>
              <a:cs typeface="+mn-cs"/>
            </a:defRPr>
          </a:pPr>
          <a:endParaRPr lang="en-US"/>
        </a:p>
      </c:txPr>
    </c:legend>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sz="1400" b="1" i="0" baseline="0"/>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7999630717396878E-2"/>
          <c:y val="0.11439337978524068"/>
          <c:w val="0.86013168277573671"/>
          <c:h val="0.72978060298243652"/>
        </c:manualLayout>
      </c:layout>
      <c:lineChart>
        <c:grouping val="standard"/>
        <c:varyColors val="0"/>
        <c:ser>
          <c:idx val="0"/>
          <c:order val="0"/>
          <c:tx>
            <c:strRef>
              <c:f>'Battery Cost'!$V$53</c:f>
              <c:strCache>
                <c:ptCount val="1"/>
                <c:pt idx="0">
                  <c:v>Low</c:v>
                </c:pt>
              </c:strCache>
            </c:strRef>
          </c:tx>
          <c:spPr>
            <a:ln w="28575" cap="rnd">
              <a:solidFill>
                <a:schemeClr val="accent1"/>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'Battery Cost'!$W$52:$Z$52</c:f>
              <c:numCache>
                <c:formatCode>General</c:formatCode>
                <c:ptCount val="4"/>
                <c:pt idx="0">
                  <c:v>2018</c:v>
                </c:pt>
                <c:pt idx="1">
                  <c:v>2020</c:v>
                </c:pt>
                <c:pt idx="2">
                  <c:v>2025</c:v>
                </c:pt>
                <c:pt idx="3">
                  <c:v>2030</c:v>
                </c:pt>
              </c:numCache>
            </c:numRef>
          </c:cat>
          <c:val>
            <c:numRef>
              <c:f>'Battery Cost'!$W$53:$Z$53</c:f>
              <c:numCache>
                <c:formatCode>General</c:formatCode>
                <c:ptCount val="4"/>
                <c:pt idx="0">
                  <c:v>202.5</c:v>
                </c:pt>
                <c:pt idx="1">
                  <c:v>180.5</c:v>
                </c:pt>
                <c:pt idx="2">
                  <c:v>129.1</c:v>
                </c:pt>
                <c:pt idx="3">
                  <c:v>92.7</c:v>
                </c:pt>
              </c:numCache>
            </c:numRef>
          </c:val>
          <c:smooth val="0"/>
          <c:extLst>
            <c:ext xmlns:c16="http://schemas.microsoft.com/office/drawing/2014/chart" uri="{C3380CC4-5D6E-409C-BE32-E72D297353CC}">
              <c16:uniqueId val="{00000000-7FC4-45FA-9AE5-D714F415604E}"/>
            </c:ext>
          </c:extLst>
        </c:ser>
        <c:ser>
          <c:idx val="1"/>
          <c:order val="1"/>
          <c:tx>
            <c:strRef>
              <c:f>'Battery Cost'!$V$54</c:f>
              <c:strCache>
                <c:ptCount val="1"/>
                <c:pt idx="0">
                  <c:v>Ref.</c:v>
                </c:pt>
              </c:strCache>
            </c:strRef>
          </c:tx>
          <c:spPr>
            <a:ln w="28575" cap="rnd">
              <a:solidFill>
                <a:schemeClr val="accent2"/>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'Battery Cost'!$W$52:$Z$52</c:f>
              <c:numCache>
                <c:formatCode>General</c:formatCode>
                <c:ptCount val="4"/>
                <c:pt idx="0">
                  <c:v>2018</c:v>
                </c:pt>
                <c:pt idx="1">
                  <c:v>2020</c:v>
                </c:pt>
                <c:pt idx="2">
                  <c:v>2025</c:v>
                </c:pt>
                <c:pt idx="3">
                  <c:v>2030</c:v>
                </c:pt>
              </c:numCache>
            </c:numRef>
          </c:cat>
          <c:val>
            <c:numRef>
              <c:f>'Battery Cost'!$W$54:$Z$54</c:f>
              <c:numCache>
                <c:formatCode>General</c:formatCode>
                <c:ptCount val="4"/>
                <c:pt idx="0">
                  <c:v>202.5</c:v>
                </c:pt>
                <c:pt idx="1">
                  <c:v>185.9</c:v>
                </c:pt>
                <c:pt idx="2">
                  <c:v>147.30000000000001</c:v>
                </c:pt>
                <c:pt idx="3">
                  <c:v>116.8</c:v>
                </c:pt>
              </c:numCache>
            </c:numRef>
          </c:val>
          <c:smooth val="0"/>
          <c:extLst>
            <c:ext xmlns:c16="http://schemas.microsoft.com/office/drawing/2014/chart" uri="{C3380CC4-5D6E-409C-BE32-E72D297353CC}">
              <c16:uniqueId val="{00000001-7FC4-45FA-9AE5-D714F415604E}"/>
            </c:ext>
          </c:extLst>
        </c:ser>
        <c:ser>
          <c:idx val="2"/>
          <c:order val="2"/>
          <c:tx>
            <c:strRef>
              <c:f>'Battery Cost'!$V$55</c:f>
              <c:strCache>
                <c:ptCount val="1"/>
                <c:pt idx="0">
                  <c:v>High</c:v>
                </c:pt>
              </c:strCache>
            </c:strRef>
          </c:tx>
          <c:spPr>
            <a:ln w="28575" cap="rnd">
              <a:solidFill>
                <a:schemeClr val="accent3"/>
              </a:solidFill>
              <a:round/>
            </a:ln>
            <a:effectLst/>
          </c:spPr>
          <c:marker>
            <c:symbol val="none"/>
          </c:marker>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'Battery Cost'!$W$52:$Z$52</c:f>
              <c:numCache>
                <c:formatCode>General</c:formatCode>
                <c:ptCount val="4"/>
                <c:pt idx="0">
                  <c:v>2018</c:v>
                </c:pt>
                <c:pt idx="1">
                  <c:v>2020</c:v>
                </c:pt>
                <c:pt idx="2">
                  <c:v>2025</c:v>
                </c:pt>
                <c:pt idx="3">
                  <c:v>2030</c:v>
                </c:pt>
              </c:numCache>
            </c:numRef>
          </c:cat>
          <c:val>
            <c:numRef>
              <c:f>'Battery Cost'!$W$55:$Z$55</c:f>
              <c:numCache>
                <c:formatCode>General</c:formatCode>
                <c:ptCount val="4"/>
                <c:pt idx="0">
                  <c:v>202.4</c:v>
                </c:pt>
                <c:pt idx="1">
                  <c:v>190.2</c:v>
                </c:pt>
                <c:pt idx="2">
                  <c:v>163.69999999999999</c:v>
                </c:pt>
                <c:pt idx="3">
                  <c:v>141</c:v>
                </c:pt>
              </c:numCache>
            </c:numRef>
          </c:val>
          <c:smooth val="0"/>
          <c:extLst>
            <c:ext xmlns:c16="http://schemas.microsoft.com/office/drawing/2014/chart" uri="{C3380CC4-5D6E-409C-BE32-E72D297353CC}">
              <c16:uniqueId val="{00000002-7FC4-45FA-9AE5-D714F415604E}"/>
            </c:ext>
          </c:extLst>
        </c:ser>
        <c:dLbls>
          <c:dLblPos val="ctr"/>
          <c:showLegendKey val="0"/>
          <c:showVal val="1"/>
          <c:showCatName val="0"/>
          <c:showSerName val="0"/>
          <c:showPercent val="0"/>
          <c:showBubbleSize val="0"/>
        </c:dLbls>
        <c:smooth val="0"/>
        <c:axId val="438299960"/>
        <c:axId val="438303896"/>
      </c:lineChart>
      <c:catAx>
        <c:axId val="438299960"/>
        <c:scaling>
          <c:orientation val="minMax"/>
        </c:scaling>
        <c:delete val="0"/>
        <c:axPos val="b"/>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438303896"/>
        <c:crosses val="autoZero"/>
        <c:auto val="1"/>
        <c:lblAlgn val="ctr"/>
        <c:lblOffset val="100"/>
        <c:noMultiLvlLbl val="0"/>
      </c:catAx>
      <c:valAx>
        <c:axId val="438303896"/>
        <c:scaling>
          <c:orientation val="minMax"/>
          <c:max val="210"/>
          <c:min val="5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400" dirty="0"/>
                  <a:t>$/kWh</a:t>
                </a:r>
              </a:p>
            </c:rich>
          </c:tx>
          <c:layout>
            <c:manualLayout>
              <c:xMode val="edge"/>
              <c:yMode val="edge"/>
              <c:x val="2.7091813994948744E-2"/>
              <c:y val="0.3989835612653681"/>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438299960"/>
        <c:crossesAt val="2018"/>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2">
  <cs:axisTitle>
    <cs:lnRef idx="0"/>
    <cs:fillRef idx="0"/>
    <cs:effectRef idx="0"/>
    <cs:fontRef idx="minor">
      <a:schemeClr val="dk1">
        <a:lumMod val="65000"/>
        <a:lumOff val="35000"/>
      </a:schemeClr>
    </cs:fontRef>
    <cs:defRPr sz="900" b="1"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900" kern="1200" cap="none" spc="0" normalizeH="0" baseline="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900" kern="1200"/>
  </cs:chartArea>
  <cs:dataLabel>
    <cs:lnRef idx="0"/>
    <cs:fillRef idx="0"/>
    <cs:effectRef idx="0"/>
    <cs:fontRef idx="minor">
      <a:schemeClr val="dk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lt1"/>
      </a:solidFill>
      <a:ln w="15875">
        <a:solidFill>
          <a:schemeClr val="ph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800" kern="1200"/>
  </cs:dataTable>
  <cs:downBar>
    <cs:lnRef idx="0"/>
    <cs:fillRef idx="0"/>
    <cs:effectRef idx="0"/>
    <cs:fontRef idx="minor">
      <a:schemeClr val="dk1"/>
    </cs:fontRef>
    <cs:spPr>
      <a:solidFill>
        <a:schemeClr val="dk1">
          <a:lumMod val="75000"/>
          <a:lumOff val="25000"/>
        </a:schemeClr>
      </a:solidFill>
      <a:ln w="9525" cap="flat" cmpd="sng" algn="ctr">
        <a:solidFill>
          <a:schemeClr val="dk1">
            <a:lumMod val="50000"/>
            <a:lumOff val="50000"/>
          </a:schemeClr>
        </a:solidFill>
        <a:round/>
      </a:ln>
    </cs:spPr>
  </cs:downBar>
  <cs:dropLine>
    <cs:lnRef idx="0"/>
    <cs:fillRef idx="0"/>
    <cs:effectRef idx="0"/>
    <cs:fontRef idx="minor">
      <a:schemeClr val="dk1"/>
    </cs:fontRef>
    <cs:spPr>
      <a:ln w="9525" cap="flat" cmpd="sng" algn="ctr">
        <a:solidFill>
          <a:schemeClr val="dk1">
            <a:lumMod val="35000"/>
            <a:lumOff val="65000"/>
          </a:schemeClr>
        </a:solidFill>
        <a:round/>
      </a:ln>
    </cs:spPr>
  </cs:dropLine>
  <cs:errorBar>
    <cs:lnRef idx="0"/>
    <cs:fillRef idx="0"/>
    <cs:effectRef idx="0"/>
    <cs:fontRef idx="minor">
      <a:schemeClr val="dk1"/>
    </cs:fontRef>
    <cs:spPr>
      <a:ln w="9525" cap="flat" cmpd="sng" algn="ctr">
        <a:solidFill>
          <a:schemeClr val="dk1">
            <a:lumMod val="50000"/>
            <a:lumOff val="50000"/>
          </a:schemeClr>
        </a:solidFill>
        <a:round/>
      </a:ln>
    </cs:spPr>
  </cs:errorBar>
  <cs:floor>
    <cs:lnRef idx="0"/>
    <cs:fillRef idx="0"/>
    <cs:effectRef idx="0"/>
    <cs:fontRef idx="minor">
      <a:schemeClr val="dk1"/>
    </cs:fontRef>
    <cs:spPr>
      <a:pattFill prst="ltDnDiag">
        <a:fgClr>
          <a:schemeClr val="dk1">
            <a:lumMod val="15000"/>
            <a:lumOff val="85000"/>
          </a:schemeClr>
        </a:fgClr>
        <a:bgClr>
          <a:schemeClr val="lt1"/>
        </a:bgClr>
      </a:pattFill>
    </cs:spPr>
  </cs:floor>
  <cs:gridlineMajor>
    <cs:lnRef idx="0"/>
    <cs:fillRef idx="0"/>
    <cs:effectRef idx="0"/>
    <cs:fontRef idx="minor">
      <a:schemeClr val="dk1"/>
    </cs:fontRef>
    <cs:spPr>
      <a:ln w="9525" cap="flat" cmpd="sng" algn="ctr">
        <a:solidFill>
          <a:schemeClr val="dk1">
            <a:lumMod val="15000"/>
            <a:lumOff val="85000"/>
            <a:alpha val="54000"/>
          </a:schemeClr>
        </a:solidFill>
        <a:round/>
      </a:ln>
    </cs:spPr>
  </cs:gridlineMajor>
  <cs:gridlineMinor>
    <cs:lnRef idx="0"/>
    <cs:fillRef idx="0"/>
    <cs:effectRef idx="0"/>
    <cs:fontRef idx="minor">
      <a:schemeClr val="dk1"/>
    </cs:fontRef>
    <cs:spPr>
      <a:ln w="9525" cap="flat" cmpd="sng" algn="ctr">
        <a:solidFill>
          <a:schemeClr val="dk1">
            <a:lumMod val="15000"/>
            <a:lumOff val="85000"/>
            <a:alpha val="51000"/>
          </a:schemeClr>
        </a:solidFill>
        <a:round/>
      </a:ln>
    </cs:spPr>
  </cs:gridlineMinor>
  <cs:hiLoLine>
    <cs:lnRef idx="0"/>
    <cs:fillRef idx="0"/>
    <cs:effectRef idx="0"/>
    <cs:fontRef idx="minor">
      <a:schemeClr val="dk1"/>
    </cs:fontRef>
    <cs:spPr>
      <a:ln w="9525" cap="flat" cmpd="sng" algn="ctr">
        <a:solidFill>
          <a:schemeClr val="dk1">
            <a:lumMod val="35000"/>
            <a:lumOff val="65000"/>
          </a:schemeClr>
        </a:solidFill>
        <a:round/>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65000"/>
        <a:lumOff val="35000"/>
      </a:schemeClr>
    </cs:fontRef>
    <cs:defRPr sz="900" kern="1200"/>
  </cs:legend>
  <cs:plotArea>
    <cs:lnRef idx="0"/>
    <cs:fillRef idx="0"/>
    <cs:effectRef idx="0"/>
    <cs:fontRef idx="minor">
      <a:schemeClr val="dk1"/>
    </cs:fontRef>
    <cs:spPr>
      <a:pattFill prst="ltDnDiag">
        <a:fgClr>
          <a:schemeClr val="dk1">
            <a:lumMod val="15000"/>
            <a:lumOff val="85000"/>
          </a:schemeClr>
        </a:fgClr>
        <a:bgClr>
          <a:schemeClr val="lt1"/>
        </a:bgClr>
      </a:pattFill>
    </cs:spPr>
  </cs:plotArea>
  <cs:plotArea3D>
    <cs:lnRef idx="0"/>
    <cs:fillRef idx="0"/>
    <cs:effectRef idx="0"/>
    <cs:fontRef idx="minor">
      <a:schemeClr val="dk1"/>
    </cs:fontRef>
    <cs:spPr>
      <a:solidFill>
        <a:schemeClr val="lt1"/>
      </a:solidFill>
    </cs:spPr>
  </cs:plotArea3D>
  <cs:seriesAxis>
    <cs:lnRef idx="0"/>
    <cs:fillRef idx="0"/>
    <cs:effectRef idx="0"/>
    <cs:fontRef idx="minor">
      <a:schemeClr val="dk1">
        <a:lumMod val="65000"/>
        <a:lumOff val="35000"/>
      </a:schemeClr>
    </cs:fontRef>
    <cs:defRPr sz="900" kern="1200"/>
  </cs:seriesAxis>
  <cs:seriesLine>
    <cs:lnRef idx="0"/>
    <cs:fillRef idx="0"/>
    <cs:effectRef idx="0"/>
    <cs:fontRef idx="minor">
      <a:schemeClr val="dk1"/>
    </cs:fontRef>
    <cs:spPr>
      <a:ln w="9525" cap="flat" cmpd="sng" algn="ctr">
        <a:solidFill>
          <a:schemeClr val="dk1">
            <a:lumMod val="35000"/>
            <a:lumOff val="65000"/>
          </a:schemeClr>
        </a:solidFill>
        <a:round/>
      </a:ln>
    </cs:spPr>
  </cs:seriesLine>
  <cs:title>
    <cs:lnRef idx="0"/>
    <cs:fillRef idx="0"/>
    <cs:effectRef idx="0"/>
    <cs:fontRef idx="major">
      <a:schemeClr val="dk1">
        <a:lumMod val="50000"/>
        <a:lumOff val="50000"/>
      </a:schemeClr>
    </cs:fontRef>
    <cs:defRPr sz="1600" b="1" kern="1200" cap="none" spc="0" normalizeH="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65000"/>
        <a:lumOff val="35000"/>
      </a:schemeClr>
    </cs:fontRef>
    <cs:defRPr sz="900" kern="1200"/>
  </cs:trendlineLabel>
  <cs:upBar>
    <cs:lnRef idx="0"/>
    <cs:fillRef idx="0"/>
    <cs:effectRef idx="0"/>
    <cs:fontRef idx="minor">
      <a:schemeClr val="dk1"/>
    </cs:fontRef>
    <cs:spPr>
      <a:solidFill>
        <a:schemeClr val="lt1"/>
      </a:solidFill>
      <a:ln w="9525" cap="flat" cmpd="sng" algn="ctr">
        <a:solidFill>
          <a:schemeClr val="dk1">
            <a:lumMod val="50000"/>
            <a:lumOff val="50000"/>
          </a:schemeClr>
        </a:solidFill>
        <a:round/>
      </a:ln>
    </cs:spPr>
  </cs:upBar>
  <cs:valueAxis>
    <cs:lnRef idx="0"/>
    <cs:fillRef idx="0"/>
    <cs:effectRef idx="0"/>
    <cs:fontRef idx="minor">
      <a:schemeClr val="dk1">
        <a:lumMod val="65000"/>
        <a:lumOff val="35000"/>
      </a:schemeClr>
    </cs:fontRef>
    <cs:defRPr sz="900" kern="1200"/>
  </cs:valueAxis>
  <cs:wall>
    <cs:lnRef idx="0"/>
    <cs:fillRef idx="0"/>
    <cs:effectRef idx="0"/>
    <cs:fontRef idx="minor">
      <a:schemeClr val="dk1"/>
    </cs:fontRef>
    <cs:spPr>
      <a:pattFill prst="ltDnDiag">
        <a:fgClr>
          <a:schemeClr val="dk1">
            <a:lumMod val="15000"/>
            <a:lumOff val="85000"/>
          </a:schemeClr>
        </a:fgClr>
        <a:bgClr>
          <a:schemeClr val="lt1"/>
        </a:bgClr>
      </a:pattFill>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FA9503BA-2AC8-4A95-A1AA-32DECB2543D0}" type="datetimeFigureOut">
              <a:rPr lang="en-US" smtClean="0"/>
              <a:t>7/19/2019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E2F8939-722D-41D0-911A-3FCE2FF5C3FC}" type="slidenum">
              <a:rPr lang="en-US" smtClean="0"/>
              <a:t>‹#›</a:t>
            </a:fld>
            <a:endParaRPr lang="en-US" dirty="0"/>
          </a:p>
        </p:txBody>
      </p:sp>
    </p:spTree>
    <p:extLst>
      <p:ext uri="{BB962C8B-B14F-4D97-AF65-F5344CB8AC3E}">
        <p14:creationId xmlns:p14="http://schemas.microsoft.com/office/powerpoint/2010/main" val="38673764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9503BA-2AC8-4A95-A1AA-32DECB2543D0}" type="datetimeFigureOut">
              <a:rPr lang="en-US" smtClean="0"/>
              <a:t>7/19/2019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E2F8939-722D-41D0-911A-3FCE2FF5C3FC}" type="slidenum">
              <a:rPr lang="en-US" smtClean="0"/>
              <a:t>‹#›</a:t>
            </a:fld>
            <a:endParaRPr lang="en-US" dirty="0"/>
          </a:p>
        </p:txBody>
      </p:sp>
    </p:spTree>
    <p:extLst>
      <p:ext uri="{BB962C8B-B14F-4D97-AF65-F5344CB8AC3E}">
        <p14:creationId xmlns:p14="http://schemas.microsoft.com/office/powerpoint/2010/main" val="14241321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A9503BA-2AC8-4A95-A1AA-32DECB2543D0}" type="datetimeFigureOut">
              <a:rPr lang="en-US" smtClean="0"/>
              <a:t>7/19/2019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E2F8939-722D-41D0-911A-3FCE2FF5C3FC}" type="slidenum">
              <a:rPr lang="en-US" smtClean="0"/>
              <a:t>‹#›</a:t>
            </a:fld>
            <a:endParaRPr lang="en-US" dirty="0"/>
          </a:p>
        </p:txBody>
      </p:sp>
    </p:spTree>
    <p:extLst>
      <p:ext uri="{BB962C8B-B14F-4D97-AF65-F5344CB8AC3E}">
        <p14:creationId xmlns:p14="http://schemas.microsoft.com/office/powerpoint/2010/main" val="562576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A9503BA-2AC8-4A95-A1AA-32DECB2543D0}" type="datetimeFigureOut">
              <a:rPr lang="en-US" smtClean="0"/>
              <a:t>7/19/2019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E2F8939-722D-41D0-911A-3FCE2FF5C3FC}" type="slidenum">
              <a:rPr lang="en-US" smtClean="0"/>
              <a:t>‹#›</a:t>
            </a:fld>
            <a:endParaRPr lang="en-US" dirty="0"/>
          </a:p>
        </p:txBody>
      </p:sp>
    </p:spTree>
    <p:extLst>
      <p:ext uri="{BB962C8B-B14F-4D97-AF65-F5344CB8AC3E}">
        <p14:creationId xmlns:p14="http://schemas.microsoft.com/office/powerpoint/2010/main" val="22866942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A9503BA-2AC8-4A95-A1AA-32DECB2543D0}" type="datetimeFigureOut">
              <a:rPr lang="en-US" smtClean="0"/>
              <a:t>7/19/2019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E2F8939-722D-41D0-911A-3FCE2FF5C3FC}" type="slidenum">
              <a:rPr lang="en-US" smtClean="0"/>
              <a:t>‹#›</a:t>
            </a:fld>
            <a:endParaRPr lang="en-US" dirty="0"/>
          </a:p>
        </p:txBody>
      </p:sp>
    </p:spTree>
    <p:extLst>
      <p:ext uri="{BB962C8B-B14F-4D97-AF65-F5344CB8AC3E}">
        <p14:creationId xmlns:p14="http://schemas.microsoft.com/office/powerpoint/2010/main" val="23604290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A9503BA-2AC8-4A95-A1AA-32DECB2543D0}" type="datetimeFigureOut">
              <a:rPr lang="en-US" smtClean="0"/>
              <a:t>7/19/2019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E2F8939-722D-41D0-911A-3FCE2FF5C3FC}" type="slidenum">
              <a:rPr lang="en-US" smtClean="0"/>
              <a:t>‹#›</a:t>
            </a:fld>
            <a:endParaRPr lang="en-US" dirty="0"/>
          </a:p>
        </p:txBody>
      </p:sp>
    </p:spTree>
    <p:extLst>
      <p:ext uri="{BB962C8B-B14F-4D97-AF65-F5344CB8AC3E}">
        <p14:creationId xmlns:p14="http://schemas.microsoft.com/office/powerpoint/2010/main" val="29492970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9503BA-2AC8-4A95-A1AA-32DECB2543D0}" type="datetimeFigureOut">
              <a:rPr lang="en-US" smtClean="0"/>
              <a:t>7/19/2019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E2F8939-722D-41D0-911A-3FCE2FF5C3FC}" type="slidenum">
              <a:rPr lang="en-US" smtClean="0"/>
              <a:t>‹#›</a:t>
            </a:fld>
            <a:endParaRPr lang="en-US" dirty="0"/>
          </a:p>
        </p:txBody>
      </p:sp>
    </p:spTree>
    <p:extLst>
      <p:ext uri="{BB962C8B-B14F-4D97-AF65-F5344CB8AC3E}">
        <p14:creationId xmlns:p14="http://schemas.microsoft.com/office/powerpoint/2010/main" val="34566780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A9503BA-2AC8-4A95-A1AA-32DECB2543D0}" type="datetimeFigureOut">
              <a:rPr lang="en-US" smtClean="0"/>
              <a:t>7/19/2019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E2F8939-722D-41D0-911A-3FCE2FF5C3FC}" type="slidenum">
              <a:rPr lang="en-US" smtClean="0"/>
              <a:t>‹#›</a:t>
            </a:fld>
            <a:endParaRPr lang="en-US" dirty="0"/>
          </a:p>
        </p:txBody>
      </p:sp>
    </p:spTree>
    <p:extLst>
      <p:ext uri="{BB962C8B-B14F-4D97-AF65-F5344CB8AC3E}">
        <p14:creationId xmlns:p14="http://schemas.microsoft.com/office/powerpoint/2010/main" val="4039467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A9503BA-2AC8-4A95-A1AA-32DECB2543D0}" type="datetimeFigureOut">
              <a:rPr lang="en-US" smtClean="0"/>
              <a:t>7/19/2019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E2F8939-722D-41D0-911A-3FCE2FF5C3FC}" type="slidenum">
              <a:rPr lang="en-US" smtClean="0"/>
              <a:t>‹#›</a:t>
            </a:fld>
            <a:endParaRPr lang="en-US" dirty="0"/>
          </a:p>
        </p:txBody>
      </p:sp>
    </p:spTree>
    <p:extLst>
      <p:ext uri="{BB962C8B-B14F-4D97-AF65-F5344CB8AC3E}">
        <p14:creationId xmlns:p14="http://schemas.microsoft.com/office/powerpoint/2010/main" val="692560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A9503BA-2AC8-4A95-A1AA-32DECB2543D0}" type="datetimeFigureOut">
              <a:rPr lang="en-US" smtClean="0"/>
              <a:t>7/19/2019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E2F8939-722D-41D0-911A-3FCE2FF5C3FC}" type="slidenum">
              <a:rPr lang="en-US" smtClean="0"/>
              <a:t>‹#›</a:t>
            </a:fld>
            <a:endParaRPr lang="en-US" dirty="0"/>
          </a:p>
        </p:txBody>
      </p:sp>
    </p:spTree>
    <p:extLst>
      <p:ext uri="{BB962C8B-B14F-4D97-AF65-F5344CB8AC3E}">
        <p14:creationId xmlns:p14="http://schemas.microsoft.com/office/powerpoint/2010/main" val="1822528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A9503BA-2AC8-4A95-A1AA-32DECB2543D0}" type="datetimeFigureOut">
              <a:rPr lang="en-US" smtClean="0"/>
              <a:t>7/19/2019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E2F8939-722D-41D0-911A-3FCE2FF5C3FC}" type="slidenum">
              <a:rPr lang="en-US" smtClean="0"/>
              <a:t>‹#›</a:t>
            </a:fld>
            <a:endParaRPr lang="en-US" dirty="0"/>
          </a:p>
        </p:txBody>
      </p:sp>
    </p:spTree>
    <p:extLst>
      <p:ext uri="{BB962C8B-B14F-4D97-AF65-F5344CB8AC3E}">
        <p14:creationId xmlns:p14="http://schemas.microsoft.com/office/powerpoint/2010/main" val="9552713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A9503BA-2AC8-4A95-A1AA-32DECB2543D0}" type="datetimeFigureOut">
              <a:rPr lang="en-US" smtClean="0"/>
              <a:t>7/19/2019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E2F8939-722D-41D0-911A-3FCE2FF5C3FC}" type="slidenum">
              <a:rPr lang="en-US" smtClean="0"/>
              <a:t>‹#›</a:t>
            </a:fld>
            <a:endParaRPr lang="en-US" dirty="0"/>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0164224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A9503BA-2AC8-4A95-A1AA-32DECB2543D0}" type="datetimeFigureOut">
              <a:rPr lang="en-US" smtClean="0"/>
              <a:t>7/19/2019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E2F8939-722D-41D0-911A-3FCE2FF5C3FC}" type="slidenum">
              <a:rPr lang="en-US" smtClean="0"/>
              <a:t>‹#›</a:t>
            </a:fld>
            <a:endParaRPr lang="en-US" dirty="0"/>
          </a:p>
        </p:txBody>
      </p:sp>
    </p:spTree>
    <p:extLst>
      <p:ext uri="{BB962C8B-B14F-4D97-AF65-F5344CB8AC3E}">
        <p14:creationId xmlns:p14="http://schemas.microsoft.com/office/powerpoint/2010/main" val="11115374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FA9503BA-2AC8-4A95-A1AA-32DECB2543D0}" type="datetimeFigureOut">
              <a:rPr lang="en-US" smtClean="0"/>
              <a:t>7/19/2019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E2F8939-722D-41D0-911A-3FCE2FF5C3FC}" type="slidenum">
              <a:rPr lang="en-US" smtClean="0"/>
              <a:t>‹#›</a:t>
            </a:fld>
            <a:endParaRPr lang="en-US" dirty="0"/>
          </a:p>
        </p:txBody>
      </p:sp>
    </p:spTree>
    <p:extLst>
      <p:ext uri="{BB962C8B-B14F-4D97-AF65-F5344CB8AC3E}">
        <p14:creationId xmlns:p14="http://schemas.microsoft.com/office/powerpoint/2010/main" val="19021975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FA9503BA-2AC8-4A95-A1AA-32DECB2543D0}" type="datetimeFigureOut">
              <a:rPr lang="en-US" smtClean="0"/>
              <a:t>7/19/2019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E2F8939-722D-41D0-911A-3FCE2FF5C3FC}" type="slidenum">
              <a:rPr lang="en-US" smtClean="0"/>
              <a:t>‹#›</a:t>
            </a:fld>
            <a:endParaRPr lang="en-US" dirty="0"/>
          </a:p>
        </p:txBody>
      </p:sp>
    </p:spTree>
    <p:extLst>
      <p:ext uri="{BB962C8B-B14F-4D97-AF65-F5344CB8AC3E}">
        <p14:creationId xmlns:p14="http://schemas.microsoft.com/office/powerpoint/2010/main" val="37213509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9503BA-2AC8-4A95-A1AA-32DECB2543D0}" type="datetimeFigureOut">
              <a:rPr lang="en-US" smtClean="0"/>
              <a:t>7/19/2019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E2F8939-722D-41D0-911A-3FCE2FF5C3FC}" type="slidenum">
              <a:rPr lang="en-US" smtClean="0"/>
              <a:t>‹#›</a:t>
            </a:fld>
            <a:endParaRPr lang="en-US" dirty="0"/>
          </a:p>
        </p:txBody>
      </p:sp>
    </p:spTree>
    <p:extLst>
      <p:ext uri="{BB962C8B-B14F-4D97-AF65-F5344CB8AC3E}">
        <p14:creationId xmlns:p14="http://schemas.microsoft.com/office/powerpoint/2010/main" val="23103216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9503BA-2AC8-4A95-A1AA-32DECB2543D0}" type="datetimeFigureOut">
              <a:rPr lang="en-US" smtClean="0"/>
              <a:t>7/19/2019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E2F8939-722D-41D0-911A-3FCE2FF5C3FC}" type="slidenum">
              <a:rPr lang="en-US" smtClean="0"/>
              <a:t>‹#›</a:t>
            </a:fld>
            <a:endParaRPr lang="en-US" dirty="0"/>
          </a:p>
        </p:txBody>
      </p:sp>
    </p:spTree>
    <p:extLst>
      <p:ext uri="{BB962C8B-B14F-4D97-AF65-F5344CB8AC3E}">
        <p14:creationId xmlns:p14="http://schemas.microsoft.com/office/powerpoint/2010/main" val="1541793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FA9503BA-2AC8-4A95-A1AA-32DECB2543D0}" type="datetimeFigureOut">
              <a:rPr lang="en-US" smtClean="0"/>
              <a:t>7/19/2019</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3E2F8939-722D-41D0-911A-3FCE2FF5C3FC}" type="slidenum">
              <a:rPr lang="en-US" smtClean="0"/>
              <a:t>‹#›</a:t>
            </a:fld>
            <a:endParaRPr lang="en-US" dirty="0"/>
          </a:p>
        </p:txBody>
      </p:sp>
    </p:spTree>
    <p:extLst>
      <p:ext uri="{BB962C8B-B14F-4D97-AF65-F5344CB8AC3E}">
        <p14:creationId xmlns:p14="http://schemas.microsoft.com/office/powerpoint/2010/main" val="89740290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BEC73-309D-4C24-9218-8421564B61D4}"/>
              </a:ext>
            </a:extLst>
          </p:cNvPr>
          <p:cNvSpPr>
            <a:spLocks noGrp="1"/>
          </p:cNvSpPr>
          <p:nvPr>
            <p:ph type="ctrTitle"/>
          </p:nvPr>
        </p:nvSpPr>
        <p:spPr/>
        <p:txBody>
          <a:bodyPr>
            <a:normAutofit/>
          </a:bodyPr>
          <a:lstStyle/>
          <a:p>
            <a:r>
              <a:rPr lang="en-US" sz="6000" dirty="0"/>
              <a:t>Vehicle Attribute Forecasts</a:t>
            </a:r>
            <a:br>
              <a:rPr lang="en-US" sz="6000" dirty="0"/>
            </a:br>
            <a:r>
              <a:rPr lang="en-US" sz="3600" dirty="0"/>
              <a:t>Presented to the Energy Commission, July 22, 2019</a:t>
            </a:r>
          </a:p>
        </p:txBody>
      </p:sp>
      <p:sp>
        <p:nvSpPr>
          <p:cNvPr id="3" name="Subtitle 2">
            <a:extLst>
              <a:ext uri="{FF2B5EF4-FFF2-40B4-BE49-F238E27FC236}">
                <a16:creationId xmlns:a16="http://schemas.microsoft.com/office/drawing/2014/main" id="{6237FA9D-1A04-4BA6-B26E-96EA9A990108}"/>
              </a:ext>
            </a:extLst>
          </p:cNvPr>
          <p:cNvSpPr>
            <a:spLocks noGrp="1"/>
          </p:cNvSpPr>
          <p:nvPr>
            <p:ph type="subTitle" idx="1"/>
          </p:nvPr>
        </p:nvSpPr>
        <p:spPr>
          <a:xfrm>
            <a:off x="2209799" y="2948299"/>
            <a:ext cx="9144000" cy="1119499"/>
          </a:xfrm>
        </p:spPr>
        <p:txBody>
          <a:bodyPr/>
          <a:lstStyle/>
          <a:p>
            <a:r>
              <a:rPr lang="en-US" dirty="0"/>
              <a:t>Gopal Duleep</a:t>
            </a:r>
          </a:p>
          <a:p>
            <a:r>
              <a:rPr lang="en-US" dirty="0"/>
              <a:t>H-D Systems</a:t>
            </a:r>
          </a:p>
        </p:txBody>
      </p:sp>
    </p:spTree>
    <p:extLst>
      <p:ext uri="{BB962C8B-B14F-4D97-AF65-F5344CB8AC3E}">
        <p14:creationId xmlns:p14="http://schemas.microsoft.com/office/powerpoint/2010/main" val="2763856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67500-03B7-46C4-8FE6-AAD51FB71D0E}"/>
              </a:ext>
            </a:extLst>
          </p:cNvPr>
          <p:cNvSpPr>
            <a:spLocks noGrp="1"/>
          </p:cNvSpPr>
          <p:nvPr>
            <p:ph type="title"/>
          </p:nvPr>
        </p:nvSpPr>
        <p:spPr>
          <a:xfrm>
            <a:off x="838200" y="365125"/>
            <a:ext cx="10515600" cy="817723"/>
          </a:xfrm>
        </p:spPr>
        <p:txBody>
          <a:bodyPr>
            <a:normAutofit fontScale="90000"/>
          </a:bodyPr>
          <a:lstStyle/>
          <a:p>
            <a:r>
              <a:rPr lang="en-US" dirty="0"/>
              <a:t>Overview</a:t>
            </a:r>
          </a:p>
        </p:txBody>
      </p:sp>
      <p:sp>
        <p:nvSpPr>
          <p:cNvPr id="3" name="Content Placeholder 2">
            <a:extLst>
              <a:ext uri="{FF2B5EF4-FFF2-40B4-BE49-F238E27FC236}">
                <a16:creationId xmlns:a16="http://schemas.microsoft.com/office/drawing/2014/main" id="{56400826-0070-49A2-A9EB-8F405043901D}"/>
              </a:ext>
            </a:extLst>
          </p:cNvPr>
          <p:cNvSpPr>
            <a:spLocks noGrp="1"/>
          </p:cNvSpPr>
          <p:nvPr>
            <p:ph idx="1"/>
          </p:nvPr>
        </p:nvSpPr>
        <p:spPr>
          <a:xfrm>
            <a:off x="1120000" y="1258349"/>
            <a:ext cx="10233800" cy="5385732"/>
          </a:xfrm>
        </p:spPr>
        <p:txBody>
          <a:bodyPr>
            <a:normAutofit/>
          </a:bodyPr>
          <a:lstStyle/>
          <a:p>
            <a:r>
              <a:rPr lang="en-US" sz="3200" dirty="0"/>
              <a:t>Vehicle Attribute forecasts are required by the California Energy Commission demand model to obtain information on vehicle technology, performance, weight and cost at the size/market class</a:t>
            </a:r>
          </a:p>
          <a:p>
            <a:r>
              <a:rPr lang="en-US" sz="3200" dirty="0"/>
              <a:t>HDS and its staff have been providing Energy Commission with these forecasts since the 1990s and has also supported the development of the Department of Energy’s National Energy Modeling System (NEMS).</a:t>
            </a:r>
          </a:p>
          <a:p>
            <a:r>
              <a:rPr lang="en-US" sz="3200" dirty="0"/>
              <a:t>Our forecasting model simulates the “supply” side i.e., the auto industry and how they will respond to demand and the regulatory framework. </a:t>
            </a:r>
          </a:p>
          <a:p>
            <a:pPr marL="0" indent="0">
              <a:buNone/>
            </a:pPr>
            <a:endParaRPr lang="en-US" dirty="0"/>
          </a:p>
        </p:txBody>
      </p:sp>
    </p:spTree>
    <p:extLst>
      <p:ext uri="{BB962C8B-B14F-4D97-AF65-F5344CB8AC3E}">
        <p14:creationId xmlns:p14="http://schemas.microsoft.com/office/powerpoint/2010/main" val="23140791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B66EC-AD08-431A-9DE7-044D16B1E05F}"/>
              </a:ext>
            </a:extLst>
          </p:cNvPr>
          <p:cNvSpPr>
            <a:spLocks noGrp="1"/>
          </p:cNvSpPr>
          <p:nvPr>
            <p:ph type="title"/>
          </p:nvPr>
        </p:nvSpPr>
        <p:spPr>
          <a:xfrm>
            <a:off x="838200" y="365125"/>
            <a:ext cx="10515600" cy="1077781"/>
          </a:xfrm>
        </p:spPr>
        <p:txBody>
          <a:bodyPr/>
          <a:lstStyle/>
          <a:p>
            <a:r>
              <a:rPr lang="en-US" dirty="0"/>
              <a:t>Forecasting Methodology</a:t>
            </a:r>
          </a:p>
        </p:txBody>
      </p:sp>
      <p:sp>
        <p:nvSpPr>
          <p:cNvPr id="3" name="Content Placeholder 2">
            <a:extLst>
              <a:ext uri="{FF2B5EF4-FFF2-40B4-BE49-F238E27FC236}">
                <a16:creationId xmlns:a16="http://schemas.microsoft.com/office/drawing/2014/main" id="{13C511CB-B465-4799-907D-B5C68920EDC0}"/>
              </a:ext>
            </a:extLst>
          </p:cNvPr>
          <p:cNvSpPr>
            <a:spLocks noGrp="1"/>
          </p:cNvSpPr>
          <p:nvPr>
            <p:ph idx="1"/>
          </p:nvPr>
        </p:nvSpPr>
        <p:spPr>
          <a:xfrm>
            <a:off x="1120000" y="1451295"/>
            <a:ext cx="10233800" cy="5310232"/>
          </a:xfrm>
        </p:spPr>
        <p:txBody>
          <a:bodyPr>
            <a:noAutofit/>
          </a:bodyPr>
          <a:lstStyle/>
          <a:p>
            <a:r>
              <a:rPr lang="en-US" sz="3200" dirty="0"/>
              <a:t>The general assumption for all forecasting models is that, on average across all models, prices are related to costs. </a:t>
            </a:r>
          </a:p>
          <a:p>
            <a:r>
              <a:rPr lang="en-US" sz="3200" dirty="0"/>
              <a:t>Costs of increased fuel economy and performance are related to costs of technology which have been extensively studied by regulatory agencies and the National Academy of Sciences. </a:t>
            </a:r>
          </a:p>
          <a:p>
            <a:r>
              <a:rPr lang="en-US" sz="3200" dirty="0"/>
              <a:t>In a free market scenario, manufacturers adopt all technology (subject to lead time constraints) that pay for themselves in fuel savings over 3 years. In a regulatory scenario, technologies are adopted to meet standards applicable to the class of the vehicle</a:t>
            </a:r>
          </a:p>
        </p:txBody>
      </p:sp>
    </p:spTree>
    <p:extLst>
      <p:ext uri="{BB962C8B-B14F-4D97-AF65-F5344CB8AC3E}">
        <p14:creationId xmlns:p14="http://schemas.microsoft.com/office/powerpoint/2010/main" val="4437196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57391-CCC2-476E-BFC8-4659327EF114}"/>
              </a:ext>
            </a:extLst>
          </p:cNvPr>
          <p:cNvSpPr>
            <a:spLocks noGrp="1"/>
          </p:cNvSpPr>
          <p:nvPr>
            <p:ph type="title"/>
          </p:nvPr>
        </p:nvSpPr>
        <p:spPr/>
        <p:txBody>
          <a:bodyPr/>
          <a:lstStyle/>
          <a:p>
            <a:r>
              <a:rPr lang="en-US" dirty="0"/>
              <a:t>Fuel Economy Under Regulation</a:t>
            </a:r>
          </a:p>
        </p:txBody>
      </p:sp>
      <p:graphicFrame>
        <p:nvGraphicFramePr>
          <p:cNvPr id="3" name="Chart 2">
            <a:extLst>
              <a:ext uri="{FF2B5EF4-FFF2-40B4-BE49-F238E27FC236}">
                <a16:creationId xmlns:a16="http://schemas.microsoft.com/office/drawing/2014/main" id="{926934E9-C984-40D8-ABCD-6FCF4397969E}"/>
              </a:ext>
            </a:extLst>
          </p:cNvPr>
          <p:cNvGraphicFramePr>
            <a:graphicFrameLocks/>
          </p:cNvGraphicFramePr>
          <p:nvPr>
            <p:extLst>
              <p:ext uri="{D42A27DB-BD31-4B8C-83A1-F6EECF244321}">
                <p14:modId xmlns:p14="http://schemas.microsoft.com/office/powerpoint/2010/main" val="571012395"/>
              </p:ext>
            </p:extLst>
          </p:nvPr>
        </p:nvGraphicFramePr>
        <p:xfrm>
          <a:off x="895740" y="1492899"/>
          <a:ext cx="9699556" cy="511317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2529084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9658FF-5600-4828-B404-E438CEBC9EC5}"/>
              </a:ext>
            </a:extLst>
          </p:cNvPr>
          <p:cNvSpPr>
            <a:spLocks noGrp="1"/>
          </p:cNvSpPr>
          <p:nvPr>
            <p:ph type="title"/>
          </p:nvPr>
        </p:nvSpPr>
        <p:spPr>
          <a:xfrm>
            <a:off x="838200" y="365126"/>
            <a:ext cx="10515600" cy="742222"/>
          </a:xfrm>
        </p:spPr>
        <p:txBody>
          <a:bodyPr>
            <a:normAutofit fontScale="90000"/>
          </a:bodyPr>
          <a:lstStyle/>
          <a:p>
            <a:r>
              <a:rPr lang="en-US" dirty="0"/>
              <a:t>Forecasting Issues</a:t>
            </a:r>
          </a:p>
        </p:txBody>
      </p:sp>
      <p:sp>
        <p:nvSpPr>
          <p:cNvPr id="3" name="Content Placeholder 2">
            <a:extLst>
              <a:ext uri="{FF2B5EF4-FFF2-40B4-BE49-F238E27FC236}">
                <a16:creationId xmlns:a16="http://schemas.microsoft.com/office/drawing/2014/main" id="{910C7946-08A5-4F14-9C44-C9AF64337C3E}"/>
              </a:ext>
            </a:extLst>
          </p:cNvPr>
          <p:cNvSpPr>
            <a:spLocks noGrp="1"/>
          </p:cNvSpPr>
          <p:nvPr>
            <p:ph idx="1"/>
          </p:nvPr>
        </p:nvSpPr>
        <p:spPr>
          <a:xfrm>
            <a:off x="637563" y="1291904"/>
            <a:ext cx="10716237" cy="5276675"/>
          </a:xfrm>
        </p:spPr>
        <p:txBody>
          <a:bodyPr>
            <a:normAutofit fontScale="92500" lnSpcReduction="10000"/>
          </a:bodyPr>
          <a:lstStyle/>
          <a:p>
            <a:r>
              <a:rPr lang="en-US" sz="3200" dirty="0"/>
              <a:t>Under stringent regulations for fuel economy, the fuel economy and cost of vehicles become detached from fuel prices at the size class level as regulations drive technology adoption.</a:t>
            </a:r>
          </a:p>
          <a:p>
            <a:r>
              <a:rPr lang="en-US" sz="3200" dirty="0"/>
              <a:t>While most fuel economy technology like high compression ratio engines, advanced transmissions, weight reduction, etc., are transparent to the customer, electrification  is more visible.</a:t>
            </a:r>
          </a:p>
          <a:p>
            <a:r>
              <a:rPr lang="en-US" sz="3200" dirty="0"/>
              <a:t>In this modeling, conventional technology improvements are modeled as manufacturer choices, while all electrified vehicle types and alternative fuel vehicles are modeled based on consumer demand. </a:t>
            </a:r>
          </a:p>
          <a:p>
            <a:r>
              <a:rPr lang="en-US" sz="3200" dirty="0"/>
              <a:t>Growth in vehicle performance (HP/WT) has declined to zero at size class level since 2010 due to the need to meet  standa</a:t>
            </a:r>
            <a:r>
              <a:rPr lang="en-US" dirty="0"/>
              <a:t>rds.</a:t>
            </a:r>
          </a:p>
          <a:p>
            <a:endParaRPr lang="en-US" dirty="0"/>
          </a:p>
        </p:txBody>
      </p:sp>
    </p:spTree>
    <p:extLst>
      <p:ext uri="{BB962C8B-B14F-4D97-AF65-F5344CB8AC3E}">
        <p14:creationId xmlns:p14="http://schemas.microsoft.com/office/powerpoint/2010/main" val="38996566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0DF83-67B0-4BB6-8228-3CB4098DDFE6}"/>
              </a:ext>
            </a:extLst>
          </p:cNvPr>
          <p:cNvSpPr>
            <a:spLocks noGrp="1"/>
          </p:cNvSpPr>
          <p:nvPr>
            <p:ph type="title"/>
          </p:nvPr>
        </p:nvSpPr>
        <p:spPr>
          <a:xfrm>
            <a:off x="838200" y="365125"/>
            <a:ext cx="10515600" cy="901613"/>
          </a:xfrm>
        </p:spPr>
        <p:txBody>
          <a:bodyPr/>
          <a:lstStyle/>
          <a:p>
            <a:r>
              <a:rPr lang="en-US" dirty="0"/>
              <a:t>Light Duty Electric Vehicles</a:t>
            </a:r>
          </a:p>
        </p:txBody>
      </p:sp>
      <p:sp>
        <p:nvSpPr>
          <p:cNvPr id="3" name="Content Placeholder 2">
            <a:extLst>
              <a:ext uri="{FF2B5EF4-FFF2-40B4-BE49-F238E27FC236}">
                <a16:creationId xmlns:a16="http://schemas.microsoft.com/office/drawing/2014/main" id="{B005820C-FF0D-4A29-B085-8D090130D7AE}"/>
              </a:ext>
            </a:extLst>
          </p:cNvPr>
          <p:cNvSpPr>
            <a:spLocks noGrp="1"/>
          </p:cNvSpPr>
          <p:nvPr>
            <p:ph idx="1"/>
          </p:nvPr>
        </p:nvSpPr>
        <p:spPr>
          <a:xfrm>
            <a:off x="1120000" y="1266738"/>
            <a:ext cx="10233800" cy="5134062"/>
          </a:xfrm>
        </p:spPr>
        <p:txBody>
          <a:bodyPr>
            <a:normAutofit lnSpcReduction="10000"/>
          </a:bodyPr>
          <a:lstStyle/>
          <a:p>
            <a:r>
              <a:rPr lang="en-US" dirty="0"/>
              <a:t>Forecasts of future EV prices are largely dependent on estimates of battery costs. Costs vary significantly between a cell, a module (or collection of cells) and an entire automotive battery which includes safety, battery monitoring and battery cooling systems housed in a crash-proof box.</a:t>
            </a:r>
          </a:p>
          <a:p>
            <a:r>
              <a:rPr lang="en-US" dirty="0"/>
              <a:t>While press reports suggest current (battery?) costs of ~$170/kWh, analysis of Tesla financials suggest costs of ~$210/kWh. Cost reductions of 40 to 50 percent may be possible by 2030. Future cost decline rates are handled on a scenario basis.</a:t>
            </a:r>
          </a:p>
          <a:p>
            <a:r>
              <a:rPr lang="en-US" dirty="0"/>
              <a:t>The trade-off between range and costs must be decided externally from the modeling and vehicles with at least 200 mile range seems to the direction of the industry. However, cheaper small urban vehicles with ~100 mile range are likely to be available in the market as well.</a:t>
            </a:r>
          </a:p>
        </p:txBody>
      </p:sp>
    </p:spTree>
    <p:extLst>
      <p:ext uri="{BB962C8B-B14F-4D97-AF65-F5344CB8AC3E}">
        <p14:creationId xmlns:p14="http://schemas.microsoft.com/office/powerpoint/2010/main" val="13596917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3A808-07BC-4EBD-8DA3-3CFC44FE787D}"/>
              </a:ext>
            </a:extLst>
          </p:cNvPr>
          <p:cNvSpPr>
            <a:spLocks noGrp="1"/>
          </p:cNvSpPr>
          <p:nvPr>
            <p:ph type="title"/>
          </p:nvPr>
        </p:nvSpPr>
        <p:spPr>
          <a:xfrm>
            <a:off x="838200" y="365125"/>
            <a:ext cx="10515600" cy="935169"/>
          </a:xfrm>
        </p:spPr>
        <p:txBody>
          <a:bodyPr/>
          <a:lstStyle/>
          <a:p>
            <a:r>
              <a:rPr lang="en-US" dirty="0"/>
              <a:t>Battery Costs</a:t>
            </a:r>
          </a:p>
        </p:txBody>
      </p:sp>
      <p:sp>
        <p:nvSpPr>
          <p:cNvPr id="3" name="Content Placeholder 2">
            <a:extLst>
              <a:ext uri="{FF2B5EF4-FFF2-40B4-BE49-F238E27FC236}">
                <a16:creationId xmlns:a16="http://schemas.microsoft.com/office/drawing/2014/main" id="{35F92191-775B-41A6-B9CF-6FE4AB7A4DEE}"/>
              </a:ext>
            </a:extLst>
          </p:cNvPr>
          <p:cNvSpPr>
            <a:spLocks noGrp="1"/>
          </p:cNvSpPr>
          <p:nvPr>
            <p:ph idx="1"/>
          </p:nvPr>
        </p:nvSpPr>
        <p:spPr>
          <a:xfrm>
            <a:off x="1120000" y="1375794"/>
            <a:ext cx="10233800" cy="5008228"/>
          </a:xfrm>
        </p:spPr>
        <p:txBody>
          <a:bodyPr>
            <a:normAutofit/>
          </a:bodyPr>
          <a:lstStyle/>
          <a:p>
            <a:r>
              <a:rPr lang="en-US" dirty="0"/>
              <a:t>Many financial houses (e.g. Bloomberg, UBS) are reporting battery costs from financial analysis and teardown analysis. Our review suggests 2018 costs of about $180 +/- $10 per kWh are reported for Tesla-Panasonic which is the most efficient producer</a:t>
            </a:r>
          </a:p>
          <a:p>
            <a:r>
              <a:rPr lang="en-US" dirty="0"/>
              <a:t>Tesla’s net cost in the vehicle may be around $210/ kWh.</a:t>
            </a:r>
          </a:p>
          <a:p>
            <a:r>
              <a:rPr lang="en-US" dirty="0"/>
              <a:t>We have used data from ANL’s BATPAC model and EPA/NHTSA vehicle integration costs and learning curves for the reference case. Their data shows battery production </a:t>
            </a:r>
            <a:r>
              <a:rPr lang="en-US" u="sng" dirty="0"/>
              <a:t>cost</a:t>
            </a:r>
            <a:r>
              <a:rPr lang="en-US" dirty="0"/>
              <a:t> of $160/kWh in 2020, and at $180/kWh with profit and vehicle integration cost.</a:t>
            </a:r>
          </a:p>
          <a:p>
            <a:r>
              <a:rPr lang="en-US" dirty="0"/>
              <a:t>Costs for other scenarios are based on optimistic and pessimistic learning curve rates to model range of public estimates.</a:t>
            </a:r>
          </a:p>
        </p:txBody>
      </p:sp>
    </p:spTree>
    <p:extLst>
      <p:ext uri="{BB962C8B-B14F-4D97-AF65-F5344CB8AC3E}">
        <p14:creationId xmlns:p14="http://schemas.microsoft.com/office/powerpoint/2010/main" val="2958343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F07DD-5D9E-41FA-8B33-580ACE2CAE93}"/>
              </a:ext>
            </a:extLst>
          </p:cNvPr>
          <p:cNvSpPr>
            <a:spLocks noGrp="1"/>
          </p:cNvSpPr>
          <p:nvPr>
            <p:ph type="title"/>
          </p:nvPr>
        </p:nvSpPr>
        <p:spPr>
          <a:xfrm>
            <a:off x="838200" y="365126"/>
            <a:ext cx="10515600" cy="842890"/>
          </a:xfrm>
        </p:spPr>
        <p:txBody>
          <a:bodyPr>
            <a:normAutofit fontScale="90000"/>
          </a:bodyPr>
          <a:lstStyle/>
          <a:p>
            <a:r>
              <a:rPr lang="en-US" dirty="0"/>
              <a:t>Battery Cost Forecast (Installed in EV)</a:t>
            </a:r>
          </a:p>
        </p:txBody>
      </p:sp>
      <p:graphicFrame>
        <p:nvGraphicFramePr>
          <p:cNvPr id="5" name="Chart 4">
            <a:extLst>
              <a:ext uri="{FF2B5EF4-FFF2-40B4-BE49-F238E27FC236}">
                <a16:creationId xmlns:a16="http://schemas.microsoft.com/office/drawing/2014/main" id="{6928520D-070B-4E84-8DA0-AB5B2FE6BA24}"/>
              </a:ext>
            </a:extLst>
          </p:cNvPr>
          <p:cNvGraphicFramePr>
            <a:graphicFrameLocks/>
          </p:cNvGraphicFramePr>
          <p:nvPr>
            <p:extLst>
              <p:ext uri="{D42A27DB-BD31-4B8C-83A1-F6EECF244321}">
                <p14:modId xmlns:p14="http://schemas.microsoft.com/office/powerpoint/2010/main" val="3579525870"/>
              </p:ext>
            </p:extLst>
          </p:nvPr>
        </p:nvGraphicFramePr>
        <p:xfrm>
          <a:off x="503854" y="1399593"/>
          <a:ext cx="10468947" cy="511317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87327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977E01-72B8-4B27-A2AB-B9FB1C7350DE}"/>
              </a:ext>
            </a:extLst>
          </p:cNvPr>
          <p:cNvSpPr>
            <a:spLocks noGrp="1"/>
          </p:cNvSpPr>
          <p:nvPr>
            <p:ph type="title"/>
          </p:nvPr>
        </p:nvSpPr>
        <p:spPr>
          <a:xfrm>
            <a:off x="838200" y="365125"/>
            <a:ext cx="10515600" cy="901613"/>
          </a:xfrm>
        </p:spPr>
        <p:txBody>
          <a:bodyPr/>
          <a:lstStyle/>
          <a:p>
            <a:r>
              <a:rPr lang="en-US" dirty="0"/>
              <a:t>Electric Vehicle Cost/Range</a:t>
            </a:r>
          </a:p>
        </p:txBody>
      </p:sp>
      <p:sp>
        <p:nvSpPr>
          <p:cNvPr id="3" name="Content Placeholder 2">
            <a:extLst>
              <a:ext uri="{FF2B5EF4-FFF2-40B4-BE49-F238E27FC236}">
                <a16:creationId xmlns:a16="http://schemas.microsoft.com/office/drawing/2014/main" id="{28313120-99AD-4009-B7F7-D804DE1EB7E4}"/>
              </a:ext>
            </a:extLst>
          </p:cNvPr>
          <p:cNvSpPr>
            <a:spLocks noGrp="1"/>
          </p:cNvSpPr>
          <p:nvPr>
            <p:ph idx="1"/>
          </p:nvPr>
        </p:nvSpPr>
        <p:spPr>
          <a:xfrm>
            <a:off x="822121" y="1400960"/>
            <a:ext cx="10754686" cy="5234731"/>
          </a:xfrm>
        </p:spPr>
        <p:txBody>
          <a:bodyPr>
            <a:normAutofit lnSpcReduction="10000"/>
          </a:bodyPr>
          <a:lstStyle/>
          <a:p>
            <a:r>
              <a:rPr lang="en-US" dirty="0"/>
              <a:t>As battery costs fall, EV manufacturers are keeping price relatively constant and offering more range. The trade-off between cost and range if given by  maximizing sales volume V by increasing battery size B in kWh</a:t>
            </a:r>
          </a:p>
          <a:p>
            <a:pPr lvl="2"/>
            <a:r>
              <a:rPr lang="en-US" sz="2400" dirty="0"/>
              <a:t>dV</a:t>
            </a:r>
            <a:r>
              <a:rPr lang="en-US" sz="2400" dirty="0"/>
              <a:t>/dB =  e</a:t>
            </a:r>
            <a:r>
              <a:rPr lang="en-US" sz="1200" dirty="0"/>
              <a:t>1</a:t>
            </a:r>
            <a:r>
              <a:rPr lang="en-US" sz="2400" dirty="0"/>
              <a:t> *P</a:t>
            </a:r>
            <a:r>
              <a:rPr lang="en-US" sz="1200" dirty="0"/>
              <a:t>b</a:t>
            </a:r>
            <a:r>
              <a:rPr lang="en-US" sz="2400" dirty="0"/>
              <a:t>/P</a:t>
            </a:r>
            <a:r>
              <a:rPr lang="en-US" sz="1200" dirty="0"/>
              <a:t>c</a:t>
            </a:r>
            <a:r>
              <a:rPr lang="en-US" sz="2400" dirty="0"/>
              <a:t> + e</a:t>
            </a:r>
            <a:r>
              <a:rPr lang="en-US" sz="1200" dirty="0"/>
              <a:t>2</a:t>
            </a:r>
            <a:r>
              <a:rPr lang="en-US" sz="2400" dirty="0"/>
              <a:t>* FE/R  = 0 for maximizing sales volume</a:t>
            </a:r>
          </a:p>
          <a:p>
            <a:pPr marL="457200" lvl="1" indent="0">
              <a:buNone/>
            </a:pPr>
            <a:r>
              <a:rPr lang="en-US" dirty="0"/>
              <a:t>where e</a:t>
            </a:r>
            <a:r>
              <a:rPr lang="en-US" sz="1200" dirty="0"/>
              <a:t>1</a:t>
            </a:r>
            <a:r>
              <a:rPr lang="en-US" dirty="0"/>
              <a:t> is the price elasticity and e</a:t>
            </a:r>
            <a:r>
              <a:rPr lang="en-US" sz="1200" dirty="0"/>
              <a:t>2</a:t>
            </a:r>
            <a:r>
              <a:rPr lang="en-US" dirty="0"/>
              <a:t> the range elasticity, P</a:t>
            </a:r>
            <a:r>
              <a:rPr lang="en-US" sz="1200" dirty="0"/>
              <a:t>b </a:t>
            </a:r>
            <a:r>
              <a:rPr lang="en-US" dirty="0"/>
              <a:t>battery cost in $/kWh, P</a:t>
            </a:r>
            <a:r>
              <a:rPr lang="en-US" sz="1200" dirty="0"/>
              <a:t>c</a:t>
            </a:r>
            <a:r>
              <a:rPr lang="en-US" dirty="0"/>
              <a:t> is vehicle cost and FE is the fuel economy</a:t>
            </a:r>
          </a:p>
          <a:p>
            <a:r>
              <a:rPr lang="en-US" dirty="0"/>
              <a:t>The value of e</a:t>
            </a:r>
            <a:r>
              <a:rPr lang="en-US" sz="1200" dirty="0"/>
              <a:t>2</a:t>
            </a:r>
            <a:r>
              <a:rPr lang="en-US" dirty="0"/>
              <a:t> is not known and is itself a function of range so that the solution is used only in general terms.  Demand for more battery storage should increase with vehicle cost and decrease as FE increases.</a:t>
            </a:r>
          </a:p>
          <a:p>
            <a:r>
              <a:rPr lang="en-US" dirty="0"/>
              <a:t>We have estimated that mid-size vehicles (cars and SUVs) will see average increase to ~250 miles by 2025 and ~300 by 2030 while larger vehicles will have ranges of 300 to 350 miles. We expect that the smallest car class will offer urban EVs with a range of 100 to 125 miles.</a:t>
            </a:r>
          </a:p>
        </p:txBody>
      </p:sp>
    </p:spTree>
    <p:extLst>
      <p:ext uri="{BB962C8B-B14F-4D97-AF65-F5344CB8AC3E}">
        <p14:creationId xmlns:p14="http://schemas.microsoft.com/office/powerpoint/2010/main" val="18010229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E145B-DBE5-4284-B2EB-06E1B59A689E}"/>
              </a:ext>
            </a:extLst>
          </p:cNvPr>
          <p:cNvSpPr>
            <a:spLocks noGrp="1"/>
          </p:cNvSpPr>
          <p:nvPr>
            <p:ph type="title"/>
          </p:nvPr>
        </p:nvSpPr>
        <p:spPr>
          <a:xfrm>
            <a:off x="838200" y="365125"/>
            <a:ext cx="10515600" cy="834501"/>
          </a:xfrm>
        </p:spPr>
        <p:txBody>
          <a:bodyPr>
            <a:normAutofit fontScale="90000"/>
          </a:bodyPr>
          <a:lstStyle/>
          <a:p>
            <a:r>
              <a:rPr lang="en-US" dirty="0"/>
              <a:t>Electrified Vehicle Forecast</a:t>
            </a:r>
            <a:br>
              <a:rPr lang="en-US" dirty="0"/>
            </a:br>
            <a:r>
              <a:rPr lang="en-US" sz="4400" dirty="0"/>
              <a:t>Example of Midsize Cars</a:t>
            </a:r>
          </a:p>
        </p:txBody>
      </p:sp>
      <p:sp>
        <p:nvSpPr>
          <p:cNvPr id="3" name="Content Placeholder 2">
            <a:extLst>
              <a:ext uri="{FF2B5EF4-FFF2-40B4-BE49-F238E27FC236}">
                <a16:creationId xmlns:a16="http://schemas.microsoft.com/office/drawing/2014/main" id="{D5F45FFE-4C8A-4C6F-BDD0-35FEAFE1401D}"/>
              </a:ext>
            </a:extLst>
          </p:cNvPr>
          <p:cNvSpPr>
            <a:spLocks noGrp="1"/>
          </p:cNvSpPr>
          <p:nvPr>
            <p:ph idx="1"/>
          </p:nvPr>
        </p:nvSpPr>
        <p:spPr>
          <a:xfrm>
            <a:off x="528507" y="1526796"/>
            <a:ext cx="10981188" cy="5075339"/>
          </a:xfrm>
        </p:spPr>
        <p:txBody>
          <a:bodyPr>
            <a:normAutofit lnSpcReduction="10000"/>
          </a:bodyPr>
          <a:lstStyle/>
          <a:p>
            <a:r>
              <a:rPr lang="en-US" dirty="0"/>
              <a:t>Prices of conventional vehicles will increase by about $1500 from 2016 to 2030 in constant 2018 dollars due to increased technology to meet Obama era standards, while FE will increase from 29 mpg to 41 mpg.</a:t>
            </a:r>
          </a:p>
          <a:p>
            <a:r>
              <a:rPr lang="en-US" dirty="0"/>
              <a:t>Hybrid Vehicles will see a narrowing of the price differential from about $4500 in 2016 to $2700. The MPG benefit will decline from 46% to 36%.</a:t>
            </a:r>
          </a:p>
          <a:p>
            <a:r>
              <a:rPr lang="en-US" dirty="0"/>
              <a:t>PHEV range is forecast to be ~50 miles to maximize ZEV credit. The price increment over hybrids will decline from $5600 to $2300. We expect a lot of PHEVs to be introduced, especially by European manufacturers.</a:t>
            </a:r>
          </a:p>
          <a:p>
            <a:r>
              <a:rPr lang="en-US" dirty="0"/>
              <a:t>BEV range will increase to ~300 miles by 2030 and cost increment over  PHEV will fall from $17,000 to $1700 over a PHEV. If range is maintained at under 200 miles, BEV costs will be competitive with conventional vehicle costs.</a:t>
            </a:r>
          </a:p>
        </p:txBody>
      </p:sp>
    </p:spTree>
    <p:extLst>
      <p:ext uri="{BB962C8B-B14F-4D97-AF65-F5344CB8AC3E}">
        <p14:creationId xmlns:p14="http://schemas.microsoft.com/office/powerpoint/2010/main" val="38381135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B6B80-30F4-494A-BAB7-5757C1EE991E}"/>
              </a:ext>
            </a:extLst>
          </p:cNvPr>
          <p:cNvSpPr>
            <a:spLocks noGrp="1"/>
          </p:cNvSpPr>
          <p:nvPr>
            <p:ph type="title"/>
          </p:nvPr>
        </p:nvSpPr>
        <p:spPr>
          <a:xfrm>
            <a:off x="838200" y="365125"/>
            <a:ext cx="10515600" cy="851279"/>
          </a:xfrm>
        </p:spPr>
        <p:txBody>
          <a:bodyPr/>
          <a:lstStyle/>
          <a:p>
            <a:r>
              <a:rPr lang="en-US" dirty="0"/>
              <a:t>Heavy Duty Vehicles</a:t>
            </a:r>
          </a:p>
        </p:txBody>
      </p:sp>
      <p:sp>
        <p:nvSpPr>
          <p:cNvPr id="3" name="Content Placeholder 2">
            <a:extLst>
              <a:ext uri="{FF2B5EF4-FFF2-40B4-BE49-F238E27FC236}">
                <a16:creationId xmlns:a16="http://schemas.microsoft.com/office/drawing/2014/main" id="{1450684D-ACF0-4834-B853-94DF16807D47}"/>
              </a:ext>
            </a:extLst>
          </p:cNvPr>
          <p:cNvSpPr>
            <a:spLocks noGrp="1"/>
          </p:cNvSpPr>
          <p:nvPr>
            <p:ph idx="1"/>
          </p:nvPr>
        </p:nvSpPr>
        <p:spPr>
          <a:xfrm>
            <a:off x="1120000" y="1241572"/>
            <a:ext cx="10233800" cy="5117284"/>
          </a:xfrm>
        </p:spPr>
        <p:txBody>
          <a:bodyPr>
            <a:normAutofit fontScale="92500"/>
          </a:bodyPr>
          <a:lstStyle/>
          <a:p>
            <a:r>
              <a:rPr lang="en-US" dirty="0"/>
              <a:t>A wide range of HDT classes and fuel types are being modeled. The models were updated in 2017 for the Energy Commission forecast so no major forecast methodology revisions were required this year.</a:t>
            </a:r>
          </a:p>
          <a:p>
            <a:r>
              <a:rPr lang="en-US" dirty="0"/>
              <a:t>As with light duty vehicles, the technology is being driven by GHG regulations which have not changed under the new Administration. Hence, modeling assumptions used in 2017 were re-utilized for the 2019 forecast.</a:t>
            </a:r>
          </a:p>
          <a:p>
            <a:r>
              <a:rPr lang="en-US" dirty="0"/>
              <a:t>One major issue with heavy-trucks is the lack of well defined 2017 CA baseline for fuel economy and cost. We have used multiple sources of data to re-derive the 2016 baseline which resulted in changes to light-heavy truck baseline FE relative to last analysis..</a:t>
            </a:r>
          </a:p>
          <a:p>
            <a:r>
              <a:rPr lang="en-US" dirty="0"/>
              <a:t>Alternative Fuel Trucks continue to be an issue and the emergence of electric trucks was re-examined for this forecast.</a:t>
            </a:r>
          </a:p>
        </p:txBody>
      </p:sp>
    </p:spTree>
    <p:extLst>
      <p:ext uri="{BB962C8B-B14F-4D97-AF65-F5344CB8AC3E}">
        <p14:creationId xmlns:p14="http://schemas.microsoft.com/office/powerpoint/2010/main" val="37169239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D8571C45-BC34-4EBA-86CB-A8FDB7F4A961}"/>
              </a:ext>
            </a:extLst>
          </p:cNvPr>
          <p:cNvGraphicFramePr>
            <a:graphicFrameLocks noGrp="1"/>
          </p:cNvGraphicFramePr>
          <p:nvPr>
            <p:extLst>
              <p:ext uri="{D42A27DB-BD31-4B8C-83A1-F6EECF244321}">
                <p14:modId xmlns:p14="http://schemas.microsoft.com/office/powerpoint/2010/main" val="1149456687"/>
              </p:ext>
            </p:extLst>
          </p:nvPr>
        </p:nvGraphicFramePr>
        <p:xfrm>
          <a:off x="961053" y="1119674"/>
          <a:ext cx="10450287" cy="5645020"/>
        </p:xfrm>
        <a:graphic>
          <a:graphicData uri="http://schemas.openxmlformats.org/drawingml/2006/table">
            <a:tbl>
              <a:tblPr firstRow="1" firstCol="1" bandRow="1">
                <a:tableStyleId>{073A0DAA-6AF3-43AB-8588-CEC1D06C72B9}</a:tableStyleId>
              </a:tblPr>
              <a:tblGrid>
                <a:gridCol w="1710381">
                  <a:extLst>
                    <a:ext uri="{9D8B030D-6E8A-4147-A177-3AD203B41FA5}">
                      <a16:colId xmlns:a16="http://schemas.microsoft.com/office/drawing/2014/main" val="480575664"/>
                    </a:ext>
                  </a:extLst>
                </a:gridCol>
                <a:gridCol w="1766250">
                  <a:extLst>
                    <a:ext uri="{9D8B030D-6E8A-4147-A177-3AD203B41FA5}">
                      <a16:colId xmlns:a16="http://schemas.microsoft.com/office/drawing/2014/main" val="1325323301"/>
                    </a:ext>
                  </a:extLst>
                </a:gridCol>
                <a:gridCol w="806847">
                  <a:extLst>
                    <a:ext uri="{9D8B030D-6E8A-4147-A177-3AD203B41FA5}">
                      <a16:colId xmlns:a16="http://schemas.microsoft.com/office/drawing/2014/main" val="2690896996"/>
                    </a:ext>
                  </a:extLst>
                </a:gridCol>
                <a:gridCol w="685201">
                  <a:extLst>
                    <a:ext uri="{9D8B030D-6E8A-4147-A177-3AD203B41FA5}">
                      <a16:colId xmlns:a16="http://schemas.microsoft.com/office/drawing/2014/main" val="2935817939"/>
                    </a:ext>
                  </a:extLst>
                </a:gridCol>
                <a:gridCol w="685201">
                  <a:extLst>
                    <a:ext uri="{9D8B030D-6E8A-4147-A177-3AD203B41FA5}">
                      <a16:colId xmlns:a16="http://schemas.microsoft.com/office/drawing/2014/main" val="3874063120"/>
                    </a:ext>
                  </a:extLst>
                </a:gridCol>
                <a:gridCol w="685201">
                  <a:extLst>
                    <a:ext uri="{9D8B030D-6E8A-4147-A177-3AD203B41FA5}">
                      <a16:colId xmlns:a16="http://schemas.microsoft.com/office/drawing/2014/main" val="3308080879"/>
                    </a:ext>
                  </a:extLst>
                </a:gridCol>
                <a:gridCol w="685201">
                  <a:extLst>
                    <a:ext uri="{9D8B030D-6E8A-4147-A177-3AD203B41FA5}">
                      <a16:colId xmlns:a16="http://schemas.microsoft.com/office/drawing/2014/main" val="1364006691"/>
                    </a:ext>
                  </a:extLst>
                </a:gridCol>
                <a:gridCol w="685201">
                  <a:extLst>
                    <a:ext uri="{9D8B030D-6E8A-4147-A177-3AD203B41FA5}">
                      <a16:colId xmlns:a16="http://schemas.microsoft.com/office/drawing/2014/main" val="1670637301"/>
                    </a:ext>
                  </a:extLst>
                </a:gridCol>
                <a:gridCol w="685201">
                  <a:extLst>
                    <a:ext uri="{9D8B030D-6E8A-4147-A177-3AD203B41FA5}">
                      <a16:colId xmlns:a16="http://schemas.microsoft.com/office/drawing/2014/main" val="136976708"/>
                    </a:ext>
                  </a:extLst>
                </a:gridCol>
                <a:gridCol w="685201">
                  <a:extLst>
                    <a:ext uri="{9D8B030D-6E8A-4147-A177-3AD203B41FA5}">
                      <a16:colId xmlns:a16="http://schemas.microsoft.com/office/drawing/2014/main" val="1228954317"/>
                    </a:ext>
                  </a:extLst>
                </a:gridCol>
                <a:gridCol w="685201">
                  <a:extLst>
                    <a:ext uri="{9D8B030D-6E8A-4147-A177-3AD203B41FA5}">
                      <a16:colId xmlns:a16="http://schemas.microsoft.com/office/drawing/2014/main" val="2717987472"/>
                    </a:ext>
                  </a:extLst>
                </a:gridCol>
                <a:gridCol w="685201">
                  <a:extLst>
                    <a:ext uri="{9D8B030D-6E8A-4147-A177-3AD203B41FA5}">
                      <a16:colId xmlns:a16="http://schemas.microsoft.com/office/drawing/2014/main" val="205541349"/>
                    </a:ext>
                  </a:extLst>
                </a:gridCol>
              </a:tblGrid>
              <a:tr h="1079882">
                <a:tc>
                  <a:txBody>
                    <a:bodyPr/>
                    <a:lstStyle/>
                    <a:p>
                      <a:endParaRPr lang="en-US" sz="1100" dirty="0"/>
                    </a:p>
                  </a:txBody>
                  <a:tcPr marL="47739" marR="47739" marT="0" marB="0" anchor="b"/>
                </a:tc>
                <a:tc>
                  <a:txBody>
                    <a:bodyPr/>
                    <a:lstStyle/>
                    <a:p>
                      <a:endParaRPr lang="en-US" sz="1100" dirty="0"/>
                    </a:p>
                  </a:txBody>
                  <a:tcPr marL="47739" marR="47739" marT="0" marB="0" anchor="b"/>
                </a:tc>
                <a:tc>
                  <a:txBody>
                    <a:bodyPr/>
                    <a:lstStyle/>
                    <a:p>
                      <a:pPr marL="71755" marR="71755">
                        <a:lnSpc>
                          <a:spcPct val="107000"/>
                        </a:lnSpc>
                        <a:spcBef>
                          <a:spcPts val="0"/>
                        </a:spcBef>
                        <a:spcAft>
                          <a:spcPts val="0"/>
                        </a:spcAft>
                      </a:pPr>
                      <a:r>
                        <a:rPr lang="en-US" sz="1100" dirty="0">
                          <a:effectLst/>
                        </a:rPr>
                        <a:t>Gasoline</a:t>
                      </a:r>
                      <a:endParaRPr lang="en-US" sz="1100" dirty="0">
                        <a:effectLst/>
                        <a:latin typeface="Times New Roman" panose="02020603050405020304" pitchFamily="18" charset="0"/>
                        <a:ea typeface="Times New Roman" panose="02020603050405020304" pitchFamily="18" charset="0"/>
                      </a:endParaRPr>
                    </a:p>
                  </a:txBody>
                  <a:tcPr marL="47739" marR="47739" marT="0" marB="0" vert="vert270" anchor="ctr"/>
                </a:tc>
                <a:tc>
                  <a:txBody>
                    <a:bodyPr/>
                    <a:lstStyle/>
                    <a:p>
                      <a:pPr marL="71755" marR="71755">
                        <a:lnSpc>
                          <a:spcPct val="107000"/>
                        </a:lnSpc>
                        <a:spcBef>
                          <a:spcPts val="0"/>
                        </a:spcBef>
                        <a:spcAft>
                          <a:spcPts val="0"/>
                        </a:spcAft>
                      </a:pPr>
                      <a:r>
                        <a:rPr lang="en-US" sz="1100" dirty="0">
                          <a:effectLst/>
                        </a:rPr>
                        <a:t>Diesel</a:t>
                      </a:r>
                      <a:endParaRPr lang="en-US" sz="1100" dirty="0">
                        <a:effectLst/>
                        <a:latin typeface="Times New Roman" panose="02020603050405020304" pitchFamily="18" charset="0"/>
                        <a:ea typeface="Times New Roman" panose="02020603050405020304" pitchFamily="18" charset="0"/>
                      </a:endParaRPr>
                    </a:p>
                  </a:txBody>
                  <a:tcPr marL="47739" marR="47739" marT="0" marB="0" vert="vert270" anchor="ctr"/>
                </a:tc>
                <a:tc>
                  <a:txBody>
                    <a:bodyPr/>
                    <a:lstStyle/>
                    <a:p>
                      <a:pPr marL="71755" marR="71755">
                        <a:lnSpc>
                          <a:spcPct val="107000"/>
                        </a:lnSpc>
                        <a:spcBef>
                          <a:spcPts val="0"/>
                        </a:spcBef>
                        <a:spcAft>
                          <a:spcPts val="0"/>
                        </a:spcAft>
                      </a:pPr>
                      <a:r>
                        <a:rPr lang="en-US" sz="1100" dirty="0">
                          <a:effectLst/>
                        </a:rPr>
                        <a:t>Diesel Electric Hybrid</a:t>
                      </a:r>
                      <a:endParaRPr lang="en-US" sz="1100" dirty="0">
                        <a:effectLst/>
                        <a:latin typeface="Times New Roman" panose="02020603050405020304" pitchFamily="18" charset="0"/>
                        <a:ea typeface="Times New Roman" panose="02020603050405020304" pitchFamily="18" charset="0"/>
                      </a:endParaRPr>
                    </a:p>
                  </a:txBody>
                  <a:tcPr marL="47739" marR="47739" marT="0" marB="0" vert="vert270" anchor="ctr"/>
                </a:tc>
                <a:tc>
                  <a:txBody>
                    <a:bodyPr/>
                    <a:lstStyle/>
                    <a:p>
                      <a:pPr marL="71755" marR="71755">
                        <a:lnSpc>
                          <a:spcPct val="107000"/>
                        </a:lnSpc>
                        <a:spcBef>
                          <a:spcPts val="0"/>
                        </a:spcBef>
                        <a:spcAft>
                          <a:spcPts val="0"/>
                        </a:spcAft>
                      </a:pPr>
                      <a:r>
                        <a:rPr lang="en-US" sz="1100" dirty="0">
                          <a:effectLst/>
                        </a:rPr>
                        <a:t>Diesel Hydraulic Hybrid</a:t>
                      </a:r>
                      <a:endParaRPr lang="en-US" sz="1100" dirty="0">
                        <a:effectLst/>
                        <a:latin typeface="Times New Roman" panose="02020603050405020304" pitchFamily="18" charset="0"/>
                        <a:ea typeface="Times New Roman" panose="02020603050405020304" pitchFamily="18" charset="0"/>
                      </a:endParaRPr>
                    </a:p>
                  </a:txBody>
                  <a:tcPr marL="47739" marR="47739" marT="0" marB="0" vert="vert270"/>
                </a:tc>
                <a:tc>
                  <a:txBody>
                    <a:bodyPr/>
                    <a:lstStyle/>
                    <a:p>
                      <a:pPr marL="71755" marR="71755" algn="ctr">
                        <a:lnSpc>
                          <a:spcPct val="107000"/>
                        </a:lnSpc>
                        <a:spcBef>
                          <a:spcPts val="0"/>
                        </a:spcBef>
                        <a:spcAft>
                          <a:spcPts val="0"/>
                        </a:spcAft>
                      </a:pPr>
                      <a:r>
                        <a:rPr lang="en-US" sz="1100" dirty="0">
                          <a:effectLst/>
                        </a:rPr>
                        <a:t>Battery Electric Vehicles</a:t>
                      </a:r>
                      <a:endParaRPr lang="en-US" sz="1100" dirty="0">
                        <a:effectLst/>
                        <a:latin typeface="Times New Roman" panose="02020603050405020304" pitchFamily="18" charset="0"/>
                        <a:ea typeface="Times New Roman" panose="02020603050405020304" pitchFamily="18" charset="0"/>
                      </a:endParaRPr>
                    </a:p>
                  </a:txBody>
                  <a:tcPr marL="47739" marR="47739" marT="0" marB="0" vert="vert270" anchor="ctr"/>
                </a:tc>
                <a:tc>
                  <a:txBody>
                    <a:bodyPr/>
                    <a:lstStyle/>
                    <a:p>
                      <a:pPr marL="0" marR="0">
                        <a:lnSpc>
                          <a:spcPct val="107000"/>
                        </a:lnSpc>
                        <a:spcBef>
                          <a:spcPts val="0"/>
                        </a:spcBef>
                        <a:spcAft>
                          <a:spcPts val="0"/>
                        </a:spcAft>
                      </a:pPr>
                      <a:r>
                        <a:rPr lang="en-US" sz="1100" dirty="0">
                          <a:effectLst/>
                          <a:latin typeface="Times New Roman" panose="02020603050405020304" pitchFamily="18" charset="0"/>
                          <a:ea typeface="Times New Roman" panose="02020603050405020304" pitchFamily="18" charset="0"/>
                        </a:rPr>
                        <a:t>FCV</a:t>
                      </a:r>
                    </a:p>
                  </a:txBody>
                  <a:tcPr marL="47739" marR="47739" marT="0" marB="0" anchor="b"/>
                </a:tc>
                <a:tc>
                  <a:txBody>
                    <a:bodyPr/>
                    <a:lstStyle/>
                    <a:p>
                      <a:pPr marL="0" marR="0">
                        <a:lnSpc>
                          <a:spcPct val="107000"/>
                        </a:lnSpc>
                        <a:spcBef>
                          <a:spcPts val="0"/>
                        </a:spcBef>
                        <a:spcAft>
                          <a:spcPts val="0"/>
                        </a:spcAft>
                      </a:pPr>
                      <a:r>
                        <a:rPr lang="en-US" sz="1100" dirty="0">
                          <a:effectLst/>
                          <a:latin typeface="Times New Roman" panose="02020603050405020304" pitchFamily="18" charset="0"/>
                          <a:ea typeface="Times New Roman" panose="02020603050405020304" pitchFamily="18" charset="0"/>
                        </a:rPr>
                        <a:t>E85</a:t>
                      </a:r>
                    </a:p>
                  </a:txBody>
                  <a:tcPr marL="47739" marR="47739" marT="0" marB="0" anchor="b"/>
                </a:tc>
                <a:tc>
                  <a:txBody>
                    <a:bodyPr/>
                    <a:lstStyle/>
                    <a:p>
                      <a:pPr marL="0" marR="0">
                        <a:lnSpc>
                          <a:spcPct val="107000"/>
                        </a:lnSpc>
                        <a:spcBef>
                          <a:spcPts val="0"/>
                        </a:spcBef>
                        <a:spcAft>
                          <a:spcPts val="0"/>
                        </a:spcAft>
                      </a:pPr>
                      <a:r>
                        <a:rPr lang="en-US" sz="1100" dirty="0">
                          <a:effectLst/>
                          <a:latin typeface="Times New Roman" panose="02020603050405020304" pitchFamily="18" charset="0"/>
                          <a:ea typeface="Times New Roman" panose="02020603050405020304" pitchFamily="18" charset="0"/>
                        </a:rPr>
                        <a:t>CNG</a:t>
                      </a:r>
                    </a:p>
                  </a:txBody>
                  <a:tcPr marL="47739" marR="47739" marT="0" marB="0" anchor="b"/>
                </a:tc>
                <a:tc>
                  <a:txBody>
                    <a:bodyPr/>
                    <a:lstStyle/>
                    <a:p>
                      <a:pPr marL="71755" marR="71755">
                        <a:lnSpc>
                          <a:spcPct val="107000"/>
                        </a:lnSpc>
                        <a:spcBef>
                          <a:spcPts val="0"/>
                        </a:spcBef>
                        <a:spcAft>
                          <a:spcPts val="0"/>
                        </a:spcAft>
                      </a:pPr>
                      <a:r>
                        <a:rPr lang="en-US" sz="1100" dirty="0">
                          <a:effectLst/>
                        </a:rPr>
                        <a:t>Liquefied Natural gas (LNG)</a:t>
                      </a:r>
                      <a:endParaRPr lang="en-US" sz="1100" dirty="0">
                        <a:effectLst/>
                        <a:latin typeface="Times New Roman" panose="02020603050405020304" pitchFamily="18" charset="0"/>
                        <a:ea typeface="Times New Roman" panose="02020603050405020304" pitchFamily="18" charset="0"/>
                      </a:endParaRPr>
                    </a:p>
                  </a:txBody>
                  <a:tcPr marL="47739" marR="47739" marT="0" marB="0" vert="vert270" anchor="ctr"/>
                </a:tc>
                <a:tc>
                  <a:txBody>
                    <a:bodyPr/>
                    <a:lstStyle/>
                    <a:p>
                      <a:pPr marL="71755" marR="71755">
                        <a:lnSpc>
                          <a:spcPct val="107000"/>
                        </a:lnSpc>
                        <a:spcBef>
                          <a:spcPts val="0"/>
                        </a:spcBef>
                        <a:spcAft>
                          <a:spcPts val="0"/>
                        </a:spcAft>
                      </a:pPr>
                      <a:r>
                        <a:rPr lang="en-US" sz="1100" dirty="0">
                          <a:effectLst/>
                        </a:rPr>
                        <a:t>Propane</a:t>
                      </a:r>
                      <a:endParaRPr lang="en-US" sz="1100" dirty="0">
                        <a:effectLst/>
                        <a:latin typeface="Times New Roman" panose="02020603050405020304" pitchFamily="18" charset="0"/>
                        <a:ea typeface="Times New Roman" panose="02020603050405020304" pitchFamily="18" charset="0"/>
                      </a:endParaRPr>
                    </a:p>
                  </a:txBody>
                  <a:tcPr marL="47739" marR="47739" marT="0" marB="0" vert="vert270" anchor="ctr"/>
                </a:tc>
                <a:extLst>
                  <a:ext uri="{0D108BD9-81ED-4DB2-BD59-A6C34878D82A}">
                    <a16:rowId xmlns:a16="http://schemas.microsoft.com/office/drawing/2014/main" val="3265835372"/>
                  </a:ext>
                </a:extLst>
              </a:tr>
              <a:tr h="336742">
                <a:tc>
                  <a:txBody>
                    <a:bodyPr/>
                    <a:lstStyle/>
                    <a:p>
                      <a:pPr marL="0" marR="0" algn="ctr">
                        <a:lnSpc>
                          <a:spcPct val="107000"/>
                        </a:lnSpc>
                        <a:spcBef>
                          <a:spcPts val="0"/>
                        </a:spcBef>
                        <a:spcAft>
                          <a:spcPts val="0"/>
                        </a:spcAft>
                      </a:pPr>
                      <a:r>
                        <a:rPr lang="en-US" sz="1100" dirty="0">
                          <a:effectLst/>
                        </a:rPr>
                        <a:t>GVWR 3</a:t>
                      </a:r>
                      <a:endParaRPr lang="en-US" sz="110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r>
                        <a:rPr lang="en-US" sz="1100" b="1" i="0" baseline="0" dirty="0">
                          <a:effectLst/>
                        </a:rPr>
                        <a:t>GVWR 3</a:t>
                      </a:r>
                      <a:endParaRPr lang="en-US" sz="1100" b="1" i="0" baseline="0" dirty="0"/>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P</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P</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A</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A</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extLst>
                  <a:ext uri="{0D108BD9-81ED-4DB2-BD59-A6C34878D82A}">
                    <a16:rowId xmlns:a16="http://schemas.microsoft.com/office/drawing/2014/main" val="2465285876"/>
                  </a:ext>
                </a:extLst>
              </a:tr>
              <a:tr h="294479">
                <a:tc rowSpan="3">
                  <a:txBody>
                    <a:bodyPr/>
                    <a:lstStyle/>
                    <a:p>
                      <a:pPr marL="0" marR="0" algn="ctr">
                        <a:lnSpc>
                          <a:spcPct val="107000"/>
                        </a:lnSpc>
                        <a:spcBef>
                          <a:spcPts val="0"/>
                        </a:spcBef>
                        <a:spcAft>
                          <a:spcPts val="0"/>
                        </a:spcAft>
                      </a:pPr>
                      <a:r>
                        <a:rPr lang="en-US" sz="1100" dirty="0">
                          <a:effectLst/>
                        </a:rPr>
                        <a:t>GVWR 4 to 6</a:t>
                      </a:r>
                      <a:endParaRPr lang="en-US" sz="110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r>
                        <a:rPr lang="en-US" sz="1100" b="1" i="0" baseline="0" dirty="0">
                          <a:effectLst/>
                        </a:rPr>
                        <a:t>GVWR 4</a:t>
                      </a:r>
                      <a:endParaRPr lang="en-US" sz="1100" b="1" i="0" baseline="0" dirty="0"/>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P</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gn="ctr">
                        <a:lnSpc>
                          <a:spcPct val="107000"/>
                        </a:lnSpc>
                      </a:pPr>
                      <a:r>
                        <a:rPr lang="en-US" sz="1100" b="1" i="0" baseline="0" dirty="0">
                          <a:effectLst/>
                          <a:latin typeface="Calibri" panose="020F0502020204030204" pitchFamily="34" charset="0"/>
                        </a:rPr>
                        <a:t>P</a:t>
                      </a: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A</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A</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extLst>
                  <a:ext uri="{0D108BD9-81ED-4DB2-BD59-A6C34878D82A}">
                    <a16:rowId xmlns:a16="http://schemas.microsoft.com/office/drawing/2014/main" val="1522012739"/>
                  </a:ext>
                </a:extLst>
              </a:tr>
              <a:tr h="294479">
                <a:tc vMerge="1">
                  <a:txBody>
                    <a:bodyPr/>
                    <a:lstStyle/>
                    <a:p>
                      <a:endParaRPr lang="en-US"/>
                    </a:p>
                  </a:txBody>
                  <a:tcPr/>
                </a:tc>
                <a:tc>
                  <a:txBody>
                    <a:bodyPr/>
                    <a:lstStyle/>
                    <a:p>
                      <a:r>
                        <a:rPr lang="en-US" sz="1100" b="1" i="0" baseline="0" dirty="0">
                          <a:effectLst/>
                        </a:rPr>
                        <a:t>GVWR 5</a:t>
                      </a:r>
                      <a:endParaRPr lang="en-US" sz="1100" b="1" i="0" baseline="0" dirty="0"/>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gn="ctr">
                        <a:lnSpc>
                          <a:spcPct val="107000"/>
                        </a:lnSpc>
                      </a:pPr>
                      <a:r>
                        <a:rPr lang="en-US" sz="1100" b="1" i="0" baseline="0" dirty="0">
                          <a:effectLst/>
                          <a:latin typeface="Calibri" panose="020F0502020204030204" pitchFamily="34" charset="0"/>
                        </a:rPr>
                        <a:t>P</a:t>
                      </a: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A</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extLst>
                  <a:ext uri="{0D108BD9-81ED-4DB2-BD59-A6C34878D82A}">
                    <a16:rowId xmlns:a16="http://schemas.microsoft.com/office/drawing/2014/main" val="1975485036"/>
                  </a:ext>
                </a:extLst>
              </a:tr>
              <a:tr h="294479">
                <a:tc vMerge="1">
                  <a:txBody>
                    <a:bodyPr/>
                    <a:lstStyle/>
                    <a:p>
                      <a:endParaRPr lang="en-US"/>
                    </a:p>
                  </a:txBody>
                  <a:tcPr/>
                </a:tc>
                <a:tc>
                  <a:txBody>
                    <a:bodyPr/>
                    <a:lstStyle/>
                    <a:p>
                      <a:r>
                        <a:rPr lang="en-US" sz="1100" b="1" i="0" baseline="0" dirty="0">
                          <a:effectLst/>
                        </a:rPr>
                        <a:t>GVWR 6</a:t>
                      </a:r>
                      <a:endParaRPr lang="en-US" sz="1100" b="1" i="0" baseline="0" dirty="0"/>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P</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P</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gn="ctr">
                        <a:lnSpc>
                          <a:spcPct val="107000"/>
                        </a:lnSpc>
                      </a:pPr>
                      <a:r>
                        <a:rPr lang="en-US" sz="1100" b="1" i="0" baseline="0" dirty="0">
                          <a:effectLst/>
                          <a:latin typeface="Calibri" panose="020F0502020204030204" pitchFamily="34" charset="0"/>
                        </a:rPr>
                        <a:t>P</a:t>
                      </a: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A</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extLst>
                  <a:ext uri="{0D108BD9-81ED-4DB2-BD59-A6C34878D82A}">
                    <a16:rowId xmlns:a16="http://schemas.microsoft.com/office/drawing/2014/main" val="3272021446"/>
                  </a:ext>
                </a:extLst>
              </a:tr>
              <a:tr h="354758">
                <a:tc rowSpan="2">
                  <a:txBody>
                    <a:bodyPr/>
                    <a:lstStyle/>
                    <a:p>
                      <a:pPr marL="0" marR="0" algn="ctr">
                        <a:lnSpc>
                          <a:spcPct val="107000"/>
                        </a:lnSpc>
                        <a:spcBef>
                          <a:spcPts val="0"/>
                        </a:spcBef>
                        <a:spcAft>
                          <a:spcPts val="0"/>
                        </a:spcAft>
                      </a:pPr>
                      <a:r>
                        <a:rPr lang="en-US" sz="1100" dirty="0">
                          <a:effectLst/>
                        </a:rPr>
                        <a:t>GVWR 7 &amp; 8</a:t>
                      </a:r>
                      <a:endParaRPr lang="en-US" sz="110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r>
                        <a:rPr lang="en-US" sz="1100" b="1" i="0" baseline="0" dirty="0">
                          <a:effectLst/>
                        </a:rPr>
                        <a:t>GVWR 7</a:t>
                      </a:r>
                      <a:endParaRPr lang="en-US" sz="1100" b="1" i="0" baseline="0" dirty="0"/>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P</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gn="ct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A</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extLst>
                  <a:ext uri="{0D108BD9-81ED-4DB2-BD59-A6C34878D82A}">
                    <a16:rowId xmlns:a16="http://schemas.microsoft.com/office/drawing/2014/main" val="2177326448"/>
                  </a:ext>
                </a:extLst>
              </a:tr>
              <a:tr h="475322">
                <a:tc vMerge="1">
                  <a:txBody>
                    <a:bodyPr/>
                    <a:lstStyle/>
                    <a:p>
                      <a:endParaRPr lang="en-US"/>
                    </a:p>
                  </a:txBody>
                  <a:tcPr/>
                </a:tc>
                <a:tc>
                  <a:txBody>
                    <a:bodyPr/>
                    <a:lstStyle/>
                    <a:p>
                      <a:r>
                        <a:rPr lang="en-US" sz="1100" b="1" i="0" baseline="0" dirty="0">
                          <a:effectLst/>
                        </a:rPr>
                        <a:t>GVWR 8 Single Unit</a:t>
                      </a:r>
                      <a:endParaRPr lang="en-US" sz="1100" b="1" i="0" baseline="0" dirty="0"/>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gn="ct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A</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A</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extLst>
                  <a:ext uri="{0D108BD9-81ED-4DB2-BD59-A6C34878D82A}">
                    <a16:rowId xmlns:a16="http://schemas.microsoft.com/office/drawing/2014/main" val="2387795659"/>
                  </a:ext>
                </a:extLst>
              </a:tr>
              <a:tr h="354758">
                <a:tc>
                  <a:txBody>
                    <a:bodyPr/>
                    <a:lstStyle/>
                    <a:p>
                      <a:pPr marL="0" marR="0" algn="ctr">
                        <a:lnSpc>
                          <a:spcPct val="107000"/>
                        </a:lnSpc>
                        <a:spcBef>
                          <a:spcPts val="0"/>
                        </a:spcBef>
                        <a:spcAft>
                          <a:spcPts val="0"/>
                        </a:spcAft>
                      </a:pPr>
                      <a:r>
                        <a:rPr lang="en-US" sz="1100" dirty="0">
                          <a:effectLst/>
                        </a:rPr>
                        <a:t>GVWR 8</a:t>
                      </a:r>
                      <a:endParaRPr lang="en-US" sz="110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r>
                        <a:rPr lang="en-US" sz="1100" b="1" i="0" baseline="0" dirty="0">
                          <a:effectLst/>
                        </a:rPr>
                        <a:t>Combination (California)</a:t>
                      </a:r>
                      <a:endParaRPr lang="en-US" sz="1100" b="1" i="0" baseline="0" dirty="0"/>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gn="ctr">
                        <a:lnSpc>
                          <a:spcPct val="107000"/>
                        </a:lnSpc>
                      </a:pPr>
                      <a:r>
                        <a:rPr lang="en-US" sz="1100" b="1" i="0" baseline="0" dirty="0">
                          <a:effectLst/>
                          <a:latin typeface="Calibri" panose="020F0502020204030204" pitchFamily="34" charset="0"/>
                        </a:rPr>
                        <a:t>P</a:t>
                      </a:r>
                    </a:p>
                  </a:txBody>
                  <a:tcPr marL="47739" marR="47739" marT="0" marB="0" anchor="ctr"/>
                </a:tc>
                <a:tc>
                  <a:txBody>
                    <a:bodyPr/>
                    <a:lstStyle/>
                    <a:p>
                      <a:pPr algn="ctr">
                        <a:lnSpc>
                          <a:spcPct val="107000"/>
                        </a:lnSpc>
                      </a:pPr>
                      <a:r>
                        <a:rPr lang="en-US" sz="1100" b="1" i="0" baseline="0" dirty="0">
                          <a:effectLst/>
                          <a:latin typeface="Calibri" panose="020F0502020204030204" pitchFamily="34" charset="0"/>
                        </a:rPr>
                        <a:t>A</a:t>
                      </a: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A</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A</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extLst>
                  <a:ext uri="{0D108BD9-81ED-4DB2-BD59-A6C34878D82A}">
                    <a16:rowId xmlns:a16="http://schemas.microsoft.com/office/drawing/2014/main" val="4286277438"/>
                  </a:ext>
                </a:extLst>
              </a:tr>
              <a:tr h="354758">
                <a:tc>
                  <a:txBody>
                    <a:bodyPr/>
                    <a:lstStyle/>
                    <a:p>
                      <a:pPr marL="0" marR="0" algn="ctr">
                        <a:lnSpc>
                          <a:spcPct val="107000"/>
                        </a:lnSpc>
                        <a:spcBef>
                          <a:spcPts val="0"/>
                        </a:spcBef>
                        <a:spcAft>
                          <a:spcPts val="0"/>
                        </a:spcAft>
                      </a:pPr>
                      <a:r>
                        <a:rPr lang="en-US" sz="1100" dirty="0">
                          <a:effectLst/>
                        </a:rPr>
                        <a:t>GVWR 8</a:t>
                      </a:r>
                      <a:endParaRPr lang="en-US" sz="110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r>
                        <a:rPr lang="en-US" sz="1100" b="1" i="0" baseline="0" dirty="0">
                          <a:effectLst/>
                        </a:rPr>
                        <a:t>Garbage</a:t>
                      </a:r>
                      <a:endParaRPr lang="en-US" sz="1100" b="1" i="0" baseline="0" dirty="0"/>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A</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gn="ct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A</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extLst>
                  <a:ext uri="{0D108BD9-81ED-4DB2-BD59-A6C34878D82A}">
                    <a16:rowId xmlns:a16="http://schemas.microsoft.com/office/drawing/2014/main" val="524596121"/>
                  </a:ext>
                </a:extLst>
              </a:tr>
              <a:tr h="354758">
                <a:tc>
                  <a:txBody>
                    <a:bodyPr/>
                    <a:lstStyle/>
                    <a:p>
                      <a:pPr marL="0" marR="0" algn="ctr">
                        <a:lnSpc>
                          <a:spcPct val="107000"/>
                        </a:lnSpc>
                        <a:spcBef>
                          <a:spcPts val="0"/>
                        </a:spcBef>
                        <a:spcAft>
                          <a:spcPts val="0"/>
                        </a:spcAft>
                      </a:pPr>
                      <a:r>
                        <a:rPr lang="en-US" sz="1100" dirty="0">
                          <a:effectLst/>
                        </a:rPr>
                        <a:t>GVWR 8</a:t>
                      </a:r>
                      <a:endParaRPr lang="en-US" sz="110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r>
                        <a:rPr lang="en-US" sz="1100" b="1" i="0" baseline="0" dirty="0">
                          <a:effectLst/>
                        </a:rPr>
                        <a:t>IRP (combination)</a:t>
                      </a:r>
                      <a:endParaRPr lang="en-US" sz="1100" b="1" i="0" baseline="0" dirty="0"/>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gn="ct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gn="ct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A</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extLst>
                  <a:ext uri="{0D108BD9-81ED-4DB2-BD59-A6C34878D82A}">
                    <a16:rowId xmlns:a16="http://schemas.microsoft.com/office/drawing/2014/main" val="2715695807"/>
                  </a:ext>
                </a:extLst>
              </a:tr>
              <a:tr h="294479">
                <a:tc rowSpan="3">
                  <a:txBody>
                    <a:bodyPr/>
                    <a:lstStyle/>
                    <a:p>
                      <a:pPr marL="0" marR="0" algn="ctr">
                        <a:lnSpc>
                          <a:spcPct val="107000"/>
                        </a:lnSpc>
                        <a:spcBef>
                          <a:spcPts val="0"/>
                        </a:spcBef>
                        <a:spcAft>
                          <a:spcPts val="0"/>
                        </a:spcAft>
                      </a:pPr>
                      <a:r>
                        <a:rPr lang="en-US" sz="1100" dirty="0">
                          <a:effectLst/>
                        </a:rPr>
                        <a:t>Motorhomes</a:t>
                      </a:r>
                      <a:endParaRPr lang="en-US" sz="110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r>
                        <a:rPr lang="en-US" sz="1100" b="1" i="0" baseline="0" dirty="0">
                          <a:effectLst/>
                        </a:rPr>
                        <a:t>GVWR 3</a:t>
                      </a:r>
                      <a:endParaRPr lang="en-US" sz="1100" b="1" i="0" baseline="0" dirty="0"/>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extLst>
                  <a:ext uri="{0D108BD9-81ED-4DB2-BD59-A6C34878D82A}">
                    <a16:rowId xmlns:a16="http://schemas.microsoft.com/office/drawing/2014/main" val="2969571276"/>
                  </a:ext>
                </a:extLst>
              </a:tr>
              <a:tr h="234196">
                <a:tc vMerge="1">
                  <a:txBody>
                    <a:bodyPr/>
                    <a:lstStyle/>
                    <a:p>
                      <a:endParaRPr lang="en-US"/>
                    </a:p>
                  </a:txBody>
                  <a:tcPr/>
                </a:tc>
                <a:tc>
                  <a:txBody>
                    <a:bodyPr/>
                    <a:lstStyle/>
                    <a:p>
                      <a:r>
                        <a:rPr lang="en-US" sz="1100" b="1" i="0" baseline="0" dirty="0">
                          <a:effectLst/>
                        </a:rPr>
                        <a:t>GVWR 4 to 6</a:t>
                      </a:r>
                      <a:endParaRPr lang="en-US" sz="1100" b="1" i="0" baseline="0" dirty="0"/>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A</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extLst>
                  <a:ext uri="{0D108BD9-81ED-4DB2-BD59-A6C34878D82A}">
                    <a16:rowId xmlns:a16="http://schemas.microsoft.com/office/drawing/2014/main" val="2558936756"/>
                  </a:ext>
                </a:extLst>
              </a:tr>
              <a:tr h="200938">
                <a:tc vMerge="1">
                  <a:txBody>
                    <a:bodyPr/>
                    <a:lstStyle/>
                    <a:p>
                      <a:endParaRPr lang="en-US"/>
                    </a:p>
                  </a:txBody>
                  <a:tcPr/>
                </a:tc>
                <a:tc>
                  <a:txBody>
                    <a:bodyPr/>
                    <a:lstStyle/>
                    <a:p>
                      <a:r>
                        <a:rPr lang="en-US" sz="1100" b="1" i="0" baseline="0" dirty="0">
                          <a:effectLst/>
                        </a:rPr>
                        <a:t>GVWR 7 &amp; 8</a:t>
                      </a:r>
                      <a:endParaRPr lang="en-US" sz="1100" b="1" i="0" baseline="0" dirty="0"/>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A</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extLst>
                  <a:ext uri="{0D108BD9-81ED-4DB2-BD59-A6C34878D82A}">
                    <a16:rowId xmlns:a16="http://schemas.microsoft.com/office/drawing/2014/main" val="3245572580"/>
                  </a:ext>
                </a:extLst>
              </a:tr>
              <a:tr h="336742">
                <a:tc rowSpan="3">
                  <a:txBody>
                    <a:bodyPr/>
                    <a:lstStyle/>
                    <a:p>
                      <a:pPr marL="0" marR="0" algn="ctr">
                        <a:lnSpc>
                          <a:spcPct val="107000"/>
                        </a:lnSpc>
                        <a:spcBef>
                          <a:spcPts val="0"/>
                        </a:spcBef>
                        <a:spcAft>
                          <a:spcPts val="0"/>
                        </a:spcAft>
                      </a:pPr>
                      <a:r>
                        <a:rPr lang="en-US" sz="1100" dirty="0">
                          <a:effectLst/>
                        </a:rPr>
                        <a:t>Bus</a:t>
                      </a:r>
                    </a:p>
                    <a:p>
                      <a:pPr marL="0" marR="0" algn="ctr">
                        <a:lnSpc>
                          <a:spcPct val="107000"/>
                        </a:lnSpc>
                        <a:spcBef>
                          <a:spcPts val="0"/>
                        </a:spcBef>
                        <a:spcAft>
                          <a:spcPts val="0"/>
                        </a:spcAft>
                      </a:pPr>
                      <a:r>
                        <a:rPr lang="en-US" sz="1100" dirty="0">
                          <a:effectLst/>
                        </a:rPr>
                        <a:t> </a:t>
                      </a:r>
                    </a:p>
                    <a:p>
                      <a:pPr marL="0" marR="0" algn="ctr">
                        <a:lnSpc>
                          <a:spcPct val="107000"/>
                        </a:lnSpc>
                        <a:spcBef>
                          <a:spcPts val="0"/>
                        </a:spcBef>
                        <a:spcAft>
                          <a:spcPts val="0"/>
                        </a:spcAft>
                      </a:pPr>
                      <a:r>
                        <a:rPr lang="en-US" sz="1100" dirty="0">
                          <a:effectLst/>
                        </a:rPr>
                        <a:t> </a:t>
                      </a:r>
                      <a:endParaRPr lang="en-US" sz="110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r>
                        <a:rPr lang="en-US" sz="1100" b="1" i="0" baseline="0" dirty="0">
                          <a:effectLst/>
                        </a:rPr>
                        <a:t>Urban Transit</a:t>
                      </a:r>
                      <a:endParaRPr lang="en-US" sz="1100" b="1" i="0" baseline="0" dirty="0"/>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nSpc>
                          <a:spcPct val="107000"/>
                        </a:lnSpc>
                        <a:spcBef>
                          <a:spcPts val="0"/>
                        </a:spcBef>
                        <a:spcAft>
                          <a:spcPts val="0"/>
                        </a:spcAft>
                      </a:pPr>
                      <a:r>
                        <a:rPr lang="en-US" sz="1100" b="1" i="0" baseline="0" dirty="0">
                          <a:effectLst/>
                        </a:rPr>
                        <a:t> P</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P</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P</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A</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extLst>
                  <a:ext uri="{0D108BD9-81ED-4DB2-BD59-A6C34878D82A}">
                    <a16:rowId xmlns:a16="http://schemas.microsoft.com/office/drawing/2014/main" val="2874041546"/>
                  </a:ext>
                </a:extLst>
              </a:tr>
              <a:tr h="192125">
                <a:tc vMerge="1">
                  <a:txBody>
                    <a:bodyPr/>
                    <a:lstStyle/>
                    <a:p>
                      <a:endParaRPr lang="en-US"/>
                    </a:p>
                  </a:txBody>
                  <a:tcPr/>
                </a:tc>
                <a:tc>
                  <a:txBody>
                    <a:bodyPr/>
                    <a:lstStyle/>
                    <a:p>
                      <a:r>
                        <a:rPr lang="en-US" sz="1100" b="1" i="0" baseline="0" dirty="0">
                          <a:effectLst/>
                        </a:rPr>
                        <a:t>Motor Coach</a:t>
                      </a:r>
                      <a:endParaRPr lang="en-US" sz="1100" b="1" i="0" baseline="0" dirty="0"/>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gn="ct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extLst>
                  <a:ext uri="{0D108BD9-81ED-4DB2-BD59-A6C34878D82A}">
                    <a16:rowId xmlns:a16="http://schemas.microsoft.com/office/drawing/2014/main" val="3671694858"/>
                  </a:ext>
                </a:extLst>
              </a:tr>
              <a:tr h="192125">
                <a:tc vMerge="1">
                  <a:txBody>
                    <a:bodyPr/>
                    <a:lstStyle/>
                    <a:p>
                      <a:endParaRPr lang="en-US"/>
                    </a:p>
                  </a:txBody>
                  <a:tcPr/>
                </a:tc>
                <a:tc>
                  <a:txBody>
                    <a:bodyPr/>
                    <a:lstStyle/>
                    <a:p>
                      <a:r>
                        <a:rPr lang="en-US" sz="1100" b="1" i="0" baseline="0" dirty="0">
                          <a:effectLst/>
                        </a:rPr>
                        <a:t>School Bus</a:t>
                      </a:r>
                      <a:endParaRPr lang="en-US" sz="1100" b="1" i="0" baseline="0" dirty="0"/>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O</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 </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P</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A</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tc>
                  <a:txBody>
                    <a:bodyPr/>
                    <a:lstStyle/>
                    <a:p>
                      <a:pPr>
                        <a:lnSpc>
                          <a:spcPct val="107000"/>
                        </a:lnSpc>
                      </a:pPr>
                      <a:endParaRPr lang="en-US" sz="1100" b="1" i="0" baseline="0" dirty="0">
                        <a:effectLst/>
                        <a:latin typeface="Calibri" panose="020F0502020204030204" pitchFamily="34" charset="0"/>
                      </a:endParaRPr>
                    </a:p>
                  </a:txBody>
                  <a:tcPr marL="47739" marR="47739" marT="0" marB="0" anchor="ctr"/>
                </a:tc>
                <a:tc>
                  <a:txBody>
                    <a:bodyPr/>
                    <a:lstStyle/>
                    <a:p>
                      <a:pPr marL="0" marR="0" algn="ctr">
                        <a:lnSpc>
                          <a:spcPct val="107000"/>
                        </a:lnSpc>
                        <a:spcBef>
                          <a:spcPts val="0"/>
                        </a:spcBef>
                        <a:spcAft>
                          <a:spcPts val="0"/>
                        </a:spcAft>
                      </a:pPr>
                      <a:r>
                        <a:rPr lang="en-US" sz="1100" b="1" i="0" baseline="0" dirty="0">
                          <a:effectLst/>
                        </a:rPr>
                        <a:t>A</a:t>
                      </a:r>
                      <a:endParaRPr lang="en-US" sz="1100" b="1" i="0" baseline="0" dirty="0">
                        <a:effectLst/>
                        <a:latin typeface="Times New Roman" panose="02020603050405020304" pitchFamily="18" charset="0"/>
                        <a:ea typeface="Times New Roman" panose="02020603050405020304" pitchFamily="18" charset="0"/>
                      </a:endParaRPr>
                    </a:p>
                  </a:txBody>
                  <a:tcPr marL="47739" marR="47739" marT="0" marB="0" anchor="ctr"/>
                </a:tc>
                <a:extLst>
                  <a:ext uri="{0D108BD9-81ED-4DB2-BD59-A6C34878D82A}">
                    <a16:rowId xmlns:a16="http://schemas.microsoft.com/office/drawing/2014/main" val="676445220"/>
                  </a:ext>
                </a:extLst>
              </a:tr>
            </a:tbl>
          </a:graphicData>
        </a:graphic>
      </p:graphicFrame>
      <p:sp>
        <p:nvSpPr>
          <p:cNvPr id="2" name="Title 1">
            <a:extLst>
              <a:ext uri="{FF2B5EF4-FFF2-40B4-BE49-F238E27FC236}">
                <a16:creationId xmlns:a16="http://schemas.microsoft.com/office/drawing/2014/main" id="{F074CD11-819C-4486-8276-95BCF14EAC39}"/>
              </a:ext>
            </a:extLst>
          </p:cNvPr>
          <p:cNvSpPr>
            <a:spLocks noGrp="1"/>
          </p:cNvSpPr>
          <p:nvPr>
            <p:ph type="title"/>
          </p:nvPr>
        </p:nvSpPr>
        <p:spPr>
          <a:xfrm>
            <a:off x="838200" y="130629"/>
            <a:ext cx="10515600" cy="821093"/>
          </a:xfrm>
        </p:spPr>
        <p:txBody>
          <a:bodyPr>
            <a:normAutofit fontScale="90000"/>
          </a:bodyPr>
          <a:lstStyle/>
          <a:p>
            <a:r>
              <a:rPr lang="en-US" sz="4400" dirty="0"/>
              <a:t>Vehicle/Fuel Types </a:t>
            </a:r>
            <a:r>
              <a:rPr lang="en-US" dirty="0"/>
              <a:t/>
            </a:r>
            <a:br>
              <a:rPr lang="en-US" dirty="0"/>
            </a:br>
            <a:r>
              <a:rPr lang="en-US" sz="1800" dirty="0"/>
              <a:t>(O-OEM, A-Aftermarket, P- Pilot production)</a:t>
            </a:r>
          </a:p>
        </p:txBody>
      </p:sp>
    </p:spTree>
    <p:extLst>
      <p:ext uri="{BB962C8B-B14F-4D97-AF65-F5344CB8AC3E}">
        <p14:creationId xmlns:p14="http://schemas.microsoft.com/office/powerpoint/2010/main" val="17473978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03A5A-CBE7-4766-A79A-5E10FD5E38FF}"/>
              </a:ext>
            </a:extLst>
          </p:cNvPr>
          <p:cNvSpPr>
            <a:spLocks noGrp="1"/>
          </p:cNvSpPr>
          <p:nvPr>
            <p:ph type="title"/>
          </p:nvPr>
        </p:nvSpPr>
        <p:spPr>
          <a:xfrm>
            <a:off x="838200" y="365125"/>
            <a:ext cx="10515600" cy="784167"/>
          </a:xfrm>
        </p:spPr>
        <p:txBody>
          <a:bodyPr>
            <a:normAutofit fontScale="90000"/>
          </a:bodyPr>
          <a:lstStyle/>
          <a:p>
            <a:r>
              <a:rPr lang="en-US" dirty="0"/>
              <a:t>HDT Requirements for GHG Emissions</a:t>
            </a:r>
          </a:p>
        </p:txBody>
      </p:sp>
      <p:sp>
        <p:nvSpPr>
          <p:cNvPr id="3" name="Content Placeholder 2">
            <a:extLst>
              <a:ext uri="{FF2B5EF4-FFF2-40B4-BE49-F238E27FC236}">
                <a16:creationId xmlns:a16="http://schemas.microsoft.com/office/drawing/2014/main" id="{23454EFE-1112-4263-A271-0C7FFC427CC9}"/>
              </a:ext>
            </a:extLst>
          </p:cNvPr>
          <p:cNvSpPr>
            <a:spLocks noGrp="1"/>
          </p:cNvSpPr>
          <p:nvPr>
            <p:ph idx="1"/>
          </p:nvPr>
        </p:nvSpPr>
        <p:spPr>
          <a:xfrm>
            <a:off x="897622" y="1317072"/>
            <a:ext cx="10456178" cy="5176007"/>
          </a:xfrm>
        </p:spPr>
        <p:txBody>
          <a:bodyPr>
            <a:normAutofit/>
          </a:bodyPr>
          <a:lstStyle/>
          <a:p>
            <a:r>
              <a:rPr lang="en-US" dirty="0"/>
              <a:t>HDT’s are under requirements for Phase 2 of the GHG regulations that require significant improvements in fuel economy. Requirements </a:t>
            </a:r>
            <a:r>
              <a:rPr lang="en-US" dirty="0" smtClean="0"/>
              <a:t>vary </a:t>
            </a:r>
            <a:r>
              <a:rPr lang="en-US" dirty="0"/>
              <a:t>by size class due to the different duty cycles.</a:t>
            </a:r>
          </a:p>
          <a:p>
            <a:r>
              <a:rPr lang="en-US" dirty="0"/>
              <a:t>Regional and long-haul Class 8 tractor trailers have the most stringent requirements with a 19% to 25% reduction in fuel consumption required by 2027. A large part of the improvement comes from aero drag reduction.</a:t>
            </a:r>
          </a:p>
          <a:p>
            <a:r>
              <a:rPr lang="en-US" dirty="0"/>
              <a:t>Medium duty trucks in  urban and multi-purpose use also require improvements in the 15 to 20% range while light heavy trucks (class 3 to 5) require improvements of 22 to 24%. </a:t>
            </a:r>
          </a:p>
          <a:p>
            <a:r>
              <a:rPr lang="en-US" dirty="0"/>
              <a:t>Urban buses and vocational vehicles like refuse trucks require only a 10 to 14% reduction due to the severe duty cycle</a:t>
            </a:r>
          </a:p>
          <a:p>
            <a:endParaRPr lang="en-US" dirty="0"/>
          </a:p>
        </p:txBody>
      </p:sp>
    </p:spTree>
    <p:extLst>
      <p:ext uri="{BB962C8B-B14F-4D97-AF65-F5344CB8AC3E}">
        <p14:creationId xmlns:p14="http://schemas.microsoft.com/office/powerpoint/2010/main" val="8784507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1233E-69CB-40E9-9A53-285214659DCC}"/>
              </a:ext>
            </a:extLst>
          </p:cNvPr>
          <p:cNvSpPr>
            <a:spLocks noGrp="1"/>
          </p:cNvSpPr>
          <p:nvPr>
            <p:ph type="title"/>
          </p:nvPr>
        </p:nvSpPr>
        <p:spPr>
          <a:xfrm>
            <a:off x="838200" y="365126"/>
            <a:ext cx="10515600" cy="725444"/>
          </a:xfrm>
        </p:spPr>
        <p:txBody>
          <a:bodyPr>
            <a:normAutofit fontScale="90000"/>
          </a:bodyPr>
          <a:lstStyle/>
          <a:p>
            <a:r>
              <a:rPr lang="en-US" dirty="0"/>
              <a:t>CNG/LNG Trucks</a:t>
            </a:r>
          </a:p>
        </p:txBody>
      </p:sp>
      <p:sp>
        <p:nvSpPr>
          <p:cNvPr id="3" name="Content Placeholder 2">
            <a:extLst>
              <a:ext uri="{FF2B5EF4-FFF2-40B4-BE49-F238E27FC236}">
                <a16:creationId xmlns:a16="http://schemas.microsoft.com/office/drawing/2014/main" id="{488D74A8-BB21-4BFC-ADA3-59FCD52DD082}"/>
              </a:ext>
            </a:extLst>
          </p:cNvPr>
          <p:cNvSpPr>
            <a:spLocks noGrp="1"/>
          </p:cNvSpPr>
          <p:nvPr>
            <p:ph idx="1"/>
          </p:nvPr>
        </p:nvSpPr>
        <p:spPr>
          <a:xfrm>
            <a:off x="1120000" y="1350628"/>
            <a:ext cx="10233800" cy="4826335"/>
          </a:xfrm>
        </p:spPr>
        <p:txBody>
          <a:bodyPr>
            <a:normAutofit lnSpcReduction="10000"/>
          </a:bodyPr>
          <a:lstStyle/>
          <a:p>
            <a:r>
              <a:rPr lang="en-US" dirty="0"/>
              <a:t>CNG and LNG trucks continue to attract attention as a low emissions competitor to diesels, but have had limited market growth over the last decade.</a:t>
            </a:r>
          </a:p>
          <a:p>
            <a:r>
              <a:rPr lang="en-US" dirty="0"/>
              <a:t>Currently, Cummins-Westport (and Westport) is the only supplier of NG engines. The Cummins Westport models use spark ignition and are~15% less energy efficient than diesel engines. Westport Volvo uses a dual fuel (diesel + NG) system that is more complex and expensive but more efficient. The Dual Fuel System is modeled for Class 8 trucks.</a:t>
            </a:r>
          </a:p>
          <a:p>
            <a:r>
              <a:rPr lang="en-US" dirty="0"/>
              <a:t>Cost of engine + CNG tanks is still significant so that CNG and LNG are less competitive commercially with diesel. The engines have attained significant market share in buses and refuse trucks due to local or state requirements. </a:t>
            </a:r>
          </a:p>
        </p:txBody>
      </p:sp>
    </p:spTree>
    <p:extLst>
      <p:ext uri="{BB962C8B-B14F-4D97-AF65-F5344CB8AC3E}">
        <p14:creationId xmlns:p14="http://schemas.microsoft.com/office/powerpoint/2010/main" val="3889626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D0F3A-CF42-4635-A47E-403EAABDF292}"/>
              </a:ext>
            </a:extLst>
          </p:cNvPr>
          <p:cNvSpPr>
            <a:spLocks noGrp="1"/>
          </p:cNvSpPr>
          <p:nvPr>
            <p:ph type="title"/>
          </p:nvPr>
        </p:nvSpPr>
        <p:spPr>
          <a:xfrm>
            <a:off x="838200" y="335561"/>
            <a:ext cx="10515600" cy="897622"/>
          </a:xfrm>
        </p:spPr>
        <p:txBody>
          <a:bodyPr/>
          <a:lstStyle/>
          <a:p>
            <a:r>
              <a:rPr lang="en-US" dirty="0"/>
              <a:t>Electric and Hybrid Trucks</a:t>
            </a:r>
          </a:p>
        </p:txBody>
      </p:sp>
      <p:sp>
        <p:nvSpPr>
          <p:cNvPr id="3" name="Content Placeholder 2">
            <a:extLst>
              <a:ext uri="{FF2B5EF4-FFF2-40B4-BE49-F238E27FC236}">
                <a16:creationId xmlns:a16="http://schemas.microsoft.com/office/drawing/2014/main" id="{4FA59586-1ED6-46C6-97C9-798C151FD422}"/>
              </a:ext>
            </a:extLst>
          </p:cNvPr>
          <p:cNvSpPr>
            <a:spLocks noGrp="1"/>
          </p:cNvSpPr>
          <p:nvPr>
            <p:ph idx="1"/>
          </p:nvPr>
        </p:nvSpPr>
        <p:spPr>
          <a:xfrm>
            <a:off x="1120000" y="1409350"/>
            <a:ext cx="10233800" cy="5033395"/>
          </a:xfrm>
        </p:spPr>
        <p:txBody>
          <a:bodyPr>
            <a:normAutofit/>
          </a:bodyPr>
          <a:lstStyle/>
          <a:p>
            <a:r>
              <a:rPr lang="en-US" dirty="0"/>
              <a:t>Electric and hybrid truck models have been introduced in the last 3 years in light-heavy (class 4/5) and medium- heavy classes of trucks. Tesla has shown a heavy-heavy tractor for potential introduction in 2021/22. The heavy-heavy truck is a new addition to the forecast.</a:t>
            </a:r>
          </a:p>
          <a:p>
            <a:r>
              <a:rPr lang="en-US" dirty="0"/>
              <a:t>Truck batteries will be 40% more expensive per kWh of energy than light duty vehicle batteries because of the more severe duty cycle. We estimate future costs will have similar percent declines as light duty batteries but will continue to be more expensive.</a:t>
            </a:r>
          </a:p>
          <a:p>
            <a:r>
              <a:rPr lang="en-US" dirty="0"/>
              <a:t>Electric motor and controller costs are also much higher since HDT motors are rated based on continuous power rather than short term peak power ratings of light duty vehicles</a:t>
            </a:r>
          </a:p>
          <a:p>
            <a:endParaRPr lang="en-US" dirty="0"/>
          </a:p>
        </p:txBody>
      </p:sp>
    </p:spTree>
    <p:extLst>
      <p:ext uri="{BB962C8B-B14F-4D97-AF65-F5344CB8AC3E}">
        <p14:creationId xmlns:p14="http://schemas.microsoft.com/office/powerpoint/2010/main" val="36237175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A8988-FB9C-4B97-B0F0-147972114936}"/>
              </a:ext>
            </a:extLst>
          </p:cNvPr>
          <p:cNvSpPr>
            <a:spLocks noGrp="1"/>
          </p:cNvSpPr>
          <p:nvPr>
            <p:ph type="title"/>
          </p:nvPr>
        </p:nvSpPr>
        <p:spPr/>
        <p:txBody>
          <a:bodyPr/>
          <a:lstStyle/>
          <a:p>
            <a:r>
              <a:rPr lang="en-US" dirty="0"/>
              <a:t>Catenary and Fuel Cell Trucks</a:t>
            </a:r>
          </a:p>
        </p:txBody>
      </p:sp>
      <p:sp>
        <p:nvSpPr>
          <p:cNvPr id="3" name="Content Placeholder 2">
            <a:extLst>
              <a:ext uri="{FF2B5EF4-FFF2-40B4-BE49-F238E27FC236}">
                <a16:creationId xmlns:a16="http://schemas.microsoft.com/office/drawing/2014/main" id="{FBD446D0-4D15-4FD1-8F6F-7ABF23F377E1}"/>
              </a:ext>
            </a:extLst>
          </p:cNvPr>
          <p:cNvSpPr>
            <a:spLocks noGrp="1"/>
          </p:cNvSpPr>
          <p:nvPr>
            <p:ph idx="1"/>
          </p:nvPr>
        </p:nvSpPr>
        <p:spPr>
          <a:xfrm>
            <a:off x="1120000" y="1535184"/>
            <a:ext cx="10233800" cy="4899171"/>
          </a:xfrm>
        </p:spPr>
        <p:txBody>
          <a:bodyPr/>
          <a:lstStyle/>
          <a:p>
            <a:r>
              <a:rPr lang="en-US" dirty="0"/>
              <a:t>Catenary based electric trucks are being examined in the South Coast along specific routes. These trucks have a relatively small battery to drive ~10 miles off the catenary.</a:t>
            </a:r>
          </a:p>
          <a:p>
            <a:r>
              <a:rPr lang="en-US" dirty="0"/>
              <a:t>Fuel cell trucks and buses are also under active investigation. As with batteries, fuel cells need to run at high power levels continuously to operate on a truck duty cycle, and are significantly more expensive than LDV units at the same maximum power.</a:t>
            </a:r>
          </a:p>
          <a:p>
            <a:r>
              <a:rPr lang="en-US" dirty="0"/>
              <a:t>Analysis of costs from a modified version of costs from a UC-Davis study, Class 8 applications were for day cab regional haul applications to allow for limited range operations likely for both FCV and Catenary based trucks.</a:t>
            </a:r>
          </a:p>
        </p:txBody>
      </p:sp>
    </p:spTree>
    <p:extLst>
      <p:ext uri="{BB962C8B-B14F-4D97-AF65-F5344CB8AC3E}">
        <p14:creationId xmlns:p14="http://schemas.microsoft.com/office/powerpoint/2010/main" val="12750061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28C95-4078-4077-9ABB-52820025CCEB}"/>
              </a:ext>
            </a:extLst>
          </p:cNvPr>
          <p:cNvSpPr>
            <a:spLocks noGrp="1"/>
          </p:cNvSpPr>
          <p:nvPr>
            <p:ph type="title"/>
          </p:nvPr>
        </p:nvSpPr>
        <p:spPr/>
        <p:txBody>
          <a:bodyPr>
            <a:normAutofit fontScale="90000"/>
          </a:bodyPr>
          <a:lstStyle/>
          <a:p>
            <a:r>
              <a:rPr lang="en-US" dirty="0"/>
              <a:t>Cost Comparison of Class 8B Day Cab Trucks in 2020 – Low Volume Production</a:t>
            </a:r>
          </a:p>
        </p:txBody>
      </p:sp>
      <p:graphicFrame>
        <p:nvGraphicFramePr>
          <p:cNvPr id="3" name="Table 2">
            <a:extLst>
              <a:ext uri="{FF2B5EF4-FFF2-40B4-BE49-F238E27FC236}">
                <a16:creationId xmlns:a16="http://schemas.microsoft.com/office/drawing/2014/main" id="{90F0BB09-57C5-484C-AA71-7E63F91C35AE}"/>
              </a:ext>
            </a:extLst>
          </p:cNvPr>
          <p:cNvGraphicFramePr>
            <a:graphicFrameLocks noGrp="1"/>
          </p:cNvGraphicFramePr>
          <p:nvPr>
            <p:extLst>
              <p:ext uri="{D42A27DB-BD31-4B8C-83A1-F6EECF244321}">
                <p14:modId xmlns:p14="http://schemas.microsoft.com/office/powerpoint/2010/main" val="1277483593"/>
              </p:ext>
            </p:extLst>
          </p:nvPr>
        </p:nvGraphicFramePr>
        <p:xfrm>
          <a:off x="837488" y="1674977"/>
          <a:ext cx="9972942" cy="4528399"/>
        </p:xfrm>
        <a:graphic>
          <a:graphicData uri="http://schemas.openxmlformats.org/drawingml/2006/table">
            <a:tbl>
              <a:tblPr firstRow="1" firstCol="1" bandRow="1">
                <a:tableStyleId>{5C22544A-7EE6-4342-B048-85BDC9FD1C3A}</a:tableStyleId>
              </a:tblPr>
              <a:tblGrid>
                <a:gridCol w="3241640">
                  <a:extLst>
                    <a:ext uri="{9D8B030D-6E8A-4147-A177-3AD203B41FA5}">
                      <a16:colId xmlns:a16="http://schemas.microsoft.com/office/drawing/2014/main" val="3352904251"/>
                    </a:ext>
                  </a:extLst>
                </a:gridCol>
                <a:gridCol w="1771166">
                  <a:extLst>
                    <a:ext uri="{9D8B030D-6E8A-4147-A177-3AD203B41FA5}">
                      <a16:colId xmlns:a16="http://schemas.microsoft.com/office/drawing/2014/main" val="356589625"/>
                    </a:ext>
                  </a:extLst>
                </a:gridCol>
                <a:gridCol w="1679510">
                  <a:extLst>
                    <a:ext uri="{9D8B030D-6E8A-4147-A177-3AD203B41FA5}">
                      <a16:colId xmlns:a16="http://schemas.microsoft.com/office/drawing/2014/main" val="4170040476"/>
                    </a:ext>
                  </a:extLst>
                </a:gridCol>
                <a:gridCol w="1614196">
                  <a:extLst>
                    <a:ext uri="{9D8B030D-6E8A-4147-A177-3AD203B41FA5}">
                      <a16:colId xmlns:a16="http://schemas.microsoft.com/office/drawing/2014/main" val="64824472"/>
                    </a:ext>
                  </a:extLst>
                </a:gridCol>
                <a:gridCol w="1666430">
                  <a:extLst>
                    <a:ext uri="{9D8B030D-6E8A-4147-A177-3AD203B41FA5}">
                      <a16:colId xmlns:a16="http://schemas.microsoft.com/office/drawing/2014/main" val="1078665307"/>
                    </a:ext>
                  </a:extLst>
                </a:gridCol>
              </a:tblGrid>
              <a:tr h="526795">
                <a:tc>
                  <a:txBody>
                    <a:bodyPr/>
                    <a:lstStyle/>
                    <a:p>
                      <a:pPr marL="0" marR="0">
                        <a:spcBef>
                          <a:spcPts val="0"/>
                        </a:spcBef>
                        <a:spcAft>
                          <a:spcPts val="600"/>
                        </a:spcAft>
                      </a:pPr>
                      <a:r>
                        <a:rPr lang="en-US" sz="1600" dirty="0">
                          <a:effectLst/>
                        </a:rPr>
                        <a:t>Component</a:t>
                      </a:r>
                      <a:endParaRPr lang="en-US" sz="1600" dirty="0">
                        <a:effectLst/>
                        <a:latin typeface="Times New Roman" panose="02020603050405020304" pitchFamily="18" charset="0"/>
                        <a:ea typeface="Times New Roman" panose="02020603050405020304" pitchFamily="18" charset="0"/>
                      </a:endParaRPr>
                    </a:p>
                  </a:txBody>
                  <a:tcPr marL="68580" marR="68580" marT="0" marB="0" anchor="b">
                    <a:solidFill>
                      <a:srgbClr val="002060"/>
                    </a:solidFill>
                  </a:tcPr>
                </a:tc>
                <a:tc>
                  <a:txBody>
                    <a:bodyPr/>
                    <a:lstStyle/>
                    <a:p>
                      <a:pPr marL="0" marR="0">
                        <a:spcBef>
                          <a:spcPts val="0"/>
                        </a:spcBef>
                        <a:spcAft>
                          <a:spcPts val="600"/>
                        </a:spcAft>
                      </a:pPr>
                      <a:r>
                        <a:rPr lang="en-US" sz="1600" dirty="0">
                          <a:effectLst/>
                        </a:rPr>
                        <a:t>Diesel</a:t>
                      </a:r>
                      <a:endParaRPr lang="en-US" sz="1600" dirty="0">
                        <a:effectLst/>
                        <a:latin typeface="Times New Roman" panose="02020603050405020304" pitchFamily="18" charset="0"/>
                        <a:ea typeface="Times New Roman" panose="02020603050405020304" pitchFamily="18" charset="0"/>
                      </a:endParaRPr>
                    </a:p>
                  </a:txBody>
                  <a:tcPr marL="68580" marR="68580" marT="0" marB="0" anchor="b">
                    <a:solidFill>
                      <a:srgbClr val="002060"/>
                    </a:solidFill>
                  </a:tcPr>
                </a:tc>
                <a:tc>
                  <a:txBody>
                    <a:bodyPr/>
                    <a:lstStyle/>
                    <a:p>
                      <a:pPr marL="0" marR="0">
                        <a:spcBef>
                          <a:spcPts val="0"/>
                        </a:spcBef>
                        <a:spcAft>
                          <a:spcPts val="600"/>
                        </a:spcAft>
                      </a:pPr>
                      <a:r>
                        <a:rPr lang="en-US" sz="1600" dirty="0">
                          <a:effectLst/>
                        </a:rPr>
                        <a:t>Catenary</a:t>
                      </a:r>
                      <a:endParaRPr lang="en-US" sz="1600" dirty="0">
                        <a:effectLst/>
                        <a:latin typeface="Times New Roman" panose="02020603050405020304" pitchFamily="18" charset="0"/>
                        <a:ea typeface="Times New Roman" panose="02020603050405020304" pitchFamily="18" charset="0"/>
                      </a:endParaRPr>
                    </a:p>
                  </a:txBody>
                  <a:tcPr marL="68580" marR="68580" marT="0" marB="0" anchor="b">
                    <a:solidFill>
                      <a:srgbClr val="002060"/>
                    </a:solidFill>
                  </a:tcPr>
                </a:tc>
                <a:tc>
                  <a:txBody>
                    <a:bodyPr/>
                    <a:lstStyle/>
                    <a:p>
                      <a:pPr marL="0" marR="0">
                        <a:spcBef>
                          <a:spcPts val="0"/>
                        </a:spcBef>
                        <a:spcAft>
                          <a:spcPts val="600"/>
                        </a:spcAft>
                      </a:pPr>
                      <a:r>
                        <a:rPr lang="en-US" sz="1600" dirty="0">
                          <a:effectLst/>
                        </a:rPr>
                        <a:t>Fuel cell (optimistic)</a:t>
                      </a:r>
                      <a:endParaRPr lang="en-US" sz="1600" dirty="0">
                        <a:effectLst/>
                        <a:latin typeface="Times New Roman" panose="02020603050405020304" pitchFamily="18" charset="0"/>
                        <a:ea typeface="Times New Roman" panose="02020603050405020304" pitchFamily="18" charset="0"/>
                      </a:endParaRPr>
                    </a:p>
                  </a:txBody>
                  <a:tcPr marL="68580" marR="68580" marT="0" marB="0" anchor="b">
                    <a:solidFill>
                      <a:srgbClr val="002060"/>
                    </a:solidFill>
                  </a:tcPr>
                </a:tc>
                <a:tc>
                  <a:txBody>
                    <a:bodyPr/>
                    <a:lstStyle/>
                    <a:p>
                      <a:pPr marL="0" marR="0">
                        <a:spcBef>
                          <a:spcPts val="0"/>
                        </a:spcBef>
                        <a:spcAft>
                          <a:spcPts val="600"/>
                        </a:spcAft>
                      </a:pPr>
                      <a:r>
                        <a:rPr lang="en-US" sz="1600" dirty="0">
                          <a:effectLst/>
                          <a:latin typeface="Times New Roman" panose="02020603050405020304" pitchFamily="18" charset="0"/>
                          <a:ea typeface="Times New Roman" panose="02020603050405020304" pitchFamily="18" charset="0"/>
                        </a:rPr>
                        <a:t>Battery Electric (200+ miles)</a:t>
                      </a:r>
                    </a:p>
                  </a:txBody>
                  <a:tcPr marL="68580" marR="68580" marT="0" marB="0" anchor="b">
                    <a:solidFill>
                      <a:srgbClr val="002060"/>
                    </a:solidFill>
                  </a:tcPr>
                </a:tc>
                <a:extLst>
                  <a:ext uri="{0D108BD9-81ED-4DB2-BD59-A6C34878D82A}">
                    <a16:rowId xmlns:a16="http://schemas.microsoft.com/office/drawing/2014/main" val="2010424760"/>
                  </a:ext>
                </a:extLst>
              </a:tr>
              <a:tr h="437750">
                <a:tc>
                  <a:txBody>
                    <a:bodyPr/>
                    <a:lstStyle/>
                    <a:p>
                      <a:pPr marL="0" marR="0">
                        <a:spcBef>
                          <a:spcPts val="0"/>
                        </a:spcBef>
                        <a:spcAft>
                          <a:spcPts val="600"/>
                        </a:spcAft>
                      </a:pPr>
                      <a:r>
                        <a:rPr lang="en-US" sz="1600" dirty="0">
                          <a:effectLst/>
                        </a:rPr>
                        <a:t>Glider</a:t>
                      </a:r>
                      <a:endParaRPr lang="en-US" sz="1600" dirty="0">
                        <a:effectLst/>
                        <a:latin typeface="Times New Roman" panose="02020603050405020304" pitchFamily="18" charset="0"/>
                        <a:ea typeface="Times New Roman" panose="02020603050405020304" pitchFamily="18" charset="0"/>
                      </a:endParaRPr>
                    </a:p>
                  </a:txBody>
                  <a:tcPr marL="68580" marR="68580" marT="0" marB="0" anchor="b">
                    <a:solidFill>
                      <a:srgbClr val="002060"/>
                    </a:solidFill>
                  </a:tcPr>
                </a:tc>
                <a:tc>
                  <a:txBody>
                    <a:bodyPr/>
                    <a:lstStyle/>
                    <a:p>
                      <a:pPr marL="0" marR="0">
                        <a:spcBef>
                          <a:spcPts val="0"/>
                        </a:spcBef>
                        <a:spcAft>
                          <a:spcPts val="600"/>
                        </a:spcAft>
                      </a:pPr>
                      <a:r>
                        <a:rPr lang="en-US" sz="1600" dirty="0">
                          <a:effectLst/>
                          <a:latin typeface="Calibri" panose="020F0502020204030204" pitchFamily="34" charset="0"/>
                          <a:cs typeface="Calibri" panose="020F0502020204030204" pitchFamily="34" charset="0"/>
                        </a:rPr>
                        <a:t>32,000</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Calibri" panose="020F0502020204030204" pitchFamily="34" charset="0"/>
                          <a:cs typeface="Calibri" panose="020F0502020204030204" pitchFamily="34" charset="0"/>
                        </a:rPr>
                        <a:t>32,000</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Calibri" panose="020F0502020204030204" pitchFamily="34" charset="0"/>
                          <a:cs typeface="Calibri" panose="020F0502020204030204" pitchFamily="34" charset="0"/>
                        </a:rPr>
                        <a:t>32,000</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Calibri" panose="020F0502020204030204" pitchFamily="34" charset="0"/>
                          <a:ea typeface="Times New Roman" panose="02020603050405020304" pitchFamily="18" charset="0"/>
                          <a:cs typeface="Calibri" panose="020F0502020204030204" pitchFamily="34" charset="0"/>
                        </a:rPr>
                        <a:t>32,000</a:t>
                      </a:r>
                    </a:p>
                  </a:txBody>
                  <a:tcPr marL="68580" marR="68580" marT="0" marB="0" anchor="b"/>
                </a:tc>
                <a:extLst>
                  <a:ext uri="{0D108BD9-81ED-4DB2-BD59-A6C34878D82A}">
                    <a16:rowId xmlns:a16="http://schemas.microsoft.com/office/drawing/2014/main" val="4166637833"/>
                  </a:ext>
                </a:extLst>
              </a:tr>
              <a:tr h="437750">
                <a:tc>
                  <a:txBody>
                    <a:bodyPr/>
                    <a:lstStyle/>
                    <a:p>
                      <a:pPr marL="0" marR="0">
                        <a:spcBef>
                          <a:spcPts val="0"/>
                        </a:spcBef>
                        <a:spcAft>
                          <a:spcPts val="600"/>
                        </a:spcAft>
                      </a:pPr>
                      <a:r>
                        <a:rPr lang="en-US" sz="1600" dirty="0">
                          <a:effectLst/>
                        </a:rPr>
                        <a:t>Engine or Motor/Controller</a:t>
                      </a:r>
                      <a:endParaRPr lang="en-US" sz="1600" dirty="0">
                        <a:effectLst/>
                        <a:latin typeface="Times New Roman" panose="02020603050405020304" pitchFamily="18" charset="0"/>
                        <a:ea typeface="Times New Roman" panose="02020603050405020304" pitchFamily="18" charset="0"/>
                      </a:endParaRPr>
                    </a:p>
                  </a:txBody>
                  <a:tcPr marL="68580" marR="68580" marT="0" marB="0" anchor="b">
                    <a:solidFill>
                      <a:srgbClr val="002060"/>
                    </a:solidFill>
                  </a:tcPr>
                </a:tc>
                <a:tc>
                  <a:txBody>
                    <a:bodyPr/>
                    <a:lstStyle/>
                    <a:p>
                      <a:pPr marL="0" marR="0">
                        <a:spcBef>
                          <a:spcPts val="0"/>
                        </a:spcBef>
                        <a:spcAft>
                          <a:spcPts val="600"/>
                        </a:spcAft>
                      </a:pPr>
                      <a:r>
                        <a:rPr lang="en-US" sz="1600" dirty="0">
                          <a:effectLst/>
                          <a:latin typeface="Calibri" panose="020F0502020204030204" pitchFamily="34" charset="0"/>
                          <a:cs typeface="Calibri" panose="020F0502020204030204" pitchFamily="34" charset="0"/>
                        </a:rPr>
                        <a:t>20,000</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Calibri" panose="020F0502020204030204" pitchFamily="34" charset="0"/>
                          <a:cs typeface="Calibri" panose="020F0502020204030204" pitchFamily="34" charset="0"/>
                        </a:rPr>
                        <a:t>16,500</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Calibri" panose="020F0502020204030204" pitchFamily="34" charset="0"/>
                          <a:cs typeface="Calibri" panose="020F0502020204030204" pitchFamily="34" charset="0"/>
                        </a:rPr>
                        <a:t>16,500</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Calibri" panose="020F0502020204030204" pitchFamily="34" charset="0"/>
                          <a:ea typeface="Times New Roman" panose="02020603050405020304" pitchFamily="18" charset="0"/>
                          <a:cs typeface="Calibri" panose="020F0502020204030204" pitchFamily="34" charset="0"/>
                        </a:rPr>
                        <a:t>16,500</a:t>
                      </a:r>
                    </a:p>
                  </a:txBody>
                  <a:tcPr marL="68580" marR="68580" marT="0" marB="0" anchor="b"/>
                </a:tc>
                <a:extLst>
                  <a:ext uri="{0D108BD9-81ED-4DB2-BD59-A6C34878D82A}">
                    <a16:rowId xmlns:a16="http://schemas.microsoft.com/office/drawing/2014/main" val="3499778380"/>
                  </a:ext>
                </a:extLst>
              </a:tr>
              <a:tr h="587861">
                <a:tc>
                  <a:txBody>
                    <a:bodyPr/>
                    <a:lstStyle/>
                    <a:p>
                      <a:pPr marL="0" marR="0">
                        <a:spcBef>
                          <a:spcPts val="0"/>
                        </a:spcBef>
                        <a:spcAft>
                          <a:spcPts val="600"/>
                        </a:spcAft>
                      </a:pPr>
                      <a:r>
                        <a:rPr lang="en-US" sz="1600" dirty="0">
                          <a:effectLst/>
                        </a:rPr>
                        <a:t>Emission Control or Battery</a:t>
                      </a:r>
                      <a:endParaRPr lang="en-US" sz="1600" dirty="0">
                        <a:effectLst/>
                        <a:latin typeface="Times New Roman" panose="02020603050405020304" pitchFamily="18" charset="0"/>
                        <a:ea typeface="Times New Roman" panose="02020603050405020304" pitchFamily="18" charset="0"/>
                      </a:endParaRPr>
                    </a:p>
                  </a:txBody>
                  <a:tcPr marL="68580" marR="68580" marT="0" marB="0" anchor="b">
                    <a:solidFill>
                      <a:srgbClr val="002060"/>
                    </a:solidFill>
                  </a:tcPr>
                </a:tc>
                <a:tc>
                  <a:txBody>
                    <a:bodyPr/>
                    <a:lstStyle/>
                    <a:p>
                      <a:pPr marL="0" marR="0">
                        <a:spcBef>
                          <a:spcPts val="0"/>
                        </a:spcBef>
                        <a:spcAft>
                          <a:spcPts val="600"/>
                        </a:spcAft>
                      </a:pPr>
                      <a:r>
                        <a:rPr lang="en-US" sz="1600" dirty="0">
                          <a:effectLst/>
                          <a:latin typeface="Calibri" panose="020F0502020204030204" pitchFamily="34" charset="0"/>
                          <a:cs typeface="Calibri" panose="020F0502020204030204" pitchFamily="34" charset="0"/>
                        </a:rPr>
                        <a:t>12,000</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Calibri" panose="020F0502020204030204" pitchFamily="34" charset="0"/>
                          <a:cs typeface="Calibri" panose="020F0502020204030204" pitchFamily="34" charset="0"/>
                        </a:rPr>
                        <a:t>18,000</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Calibri" panose="020F0502020204030204" pitchFamily="34" charset="0"/>
                          <a:cs typeface="Calibri" panose="020F0502020204030204" pitchFamily="34" charset="0"/>
                        </a:rPr>
                        <a:t>9,000</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Calibri" panose="020F0502020204030204" pitchFamily="34" charset="0"/>
                          <a:ea typeface="Times New Roman" panose="02020603050405020304" pitchFamily="18" charset="0"/>
                          <a:cs typeface="Calibri" panose="020F0502020204030204" pitchFamily="34" charset="0"/>
                        </a:rPr>
                        <a:t>139,300</a:t>
                      </a:r>
                    </a:p>
                  </a:txBody>
                  <a:tcPr marL="68580" marR="68580" marT="0" marB="0" anchor="b"/>
                </a:tc>
                <a:extLst>
                  <a:ext uri="{0D108BD9-81ED-4DB2-BD59-A6C34878D82A}">
                    <a16:rowId xmlns:a16="http://schemas.microsoft.com/office/drawing/2014/main" val="3904182476"/>
                  </a:ext>
                </a:extLst>
              </a:tr>
              <a:tr h="548041">
                <a:tc>
                  <a:txBody>
                    <a:bodyPr/>
                    <a:lstStyle/>
                    <a:p>
                      <a:pPr marL="0" marR="0">
                        <a:spcBef>
                          <a:spcPts val="0"/>
                        </a:spcBef>
                        <a:spcAft>
                          <a:spcPts val="600"/>
                        </a:spcAft>
                      </a:pPr>
                      <a:r>
                        <a:rPr lang="en-US" sz="1600" dirty="0">
                          <a:effectLst/>
                        </a:rPr>
                        <a:t>Transmission</a:t>
                      </a:r>
                      <a:endParaRPr lang="en-US" sz="1600" dirty="0">
                        <a:effectLst/>
                        <a:latin typeface="Times New Roman" panose="02020603050405020304" pitchFamily="18" charset="0"/>
                        <a:ea typeface="Times New Roman" panose="02020603050405020304" pitchFamily="18" charset="0"/>
                      </a:endParaRPr>
                    </a:p>
                  </a:txBody>
                  <a:tcPr marL="68580" marR="68580" marT="0" marB="0" anchor="b">
                    <a:solidFill>
                      <a:srgbClr val="002060"/>
                    </a:solidFill>
                  </a:tcPr>
                </a:tc>
                <a:tc>
                  <a:txBody>
                    <a:bodyPr/>
                    <a:lstStyle/>
                    <a:p>
                      <a:pPr marL="0" marR="0">
                        <a:spcBef>
                          <a:spcPts val="0"/>
                        </a:spcBef>
                        <a:spcAft>
                          <a:spcPts val="600"/>
                        </a:spcAft>
                      </a:pPr>
                      <a:r>
                        <a:rPr lang="en-US" sz="1600" dirty="0">
                          <a:effectLst/>
                          <a:latin typeface="Calibri" panose="020F0502020204030204" pitchFamily="34" charset="0"/>
                          <a:cs typeface="Calibri" panose="020F0502020204030204" pitchFamily="34" charset="0"/>
                        </a:rPr>
                        <a:t>6,500</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Calibri" panose="020F0502020204030204" pitchFamily="34" charset="0"/>
                          <a:cs typeface="Calibri" panose="020F0502020204030204" pitchFamily="34" charset="0"/>
                        </a:rPr>
                        <a:t>2,200</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Calibri" panose="020F0502020204030204" pitchFamily="34" charset="0"/>
                          <a:cs typeface="Calibri" panose="020F0502020204030204" pitchFamily="34" charset="0"/>
                        </a:rPr>
                        <a:t>2,200</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Calibri" panose="020F0502020204030204" pitchFamily="34" charset="0"/>
                          <a:ea typeface="Times New Roman" panose="02020603050405020304" pitchFamily="18" charset="0"/>
                          <a:cs typeface="Calibri" panose="020F0502020204030204" pitchFamily="34" charset="0"/>
                        </a:rPr>
                        <a:t>2,200</a:t>
                      </a:r>
                    </a:p>
                  </a:txBody>
                  <a:tcPr marL="68580" marR="68580" marT="0" marB="0" anchor="b"/>
                </a:tc>
                <a:extLst>
                  <a:ext uri="{0D108BD9-81ED-4DB2-BD59-A6C34878D82A}">
                    <a16:rowId xmlns:a16="http://schemas.microsoft.com/office/drawing/2014/main" val="573751404"/>
                  </a:ext>
                </a:extLst>
              </a:tr>
              <a:tr h="645070">
                <a:tc>
                  <a:txBody>
                    <a:bodyPr/>
                    <a:lstStyle/>
                    <a:p>
                      <a:pPr marL="0" marR="0">
                        <a:spcBef>
                          <a:spcPts val="0"/>
                        </a:spcBef>
                        <a:spcAft>
                          <a:spcPts val="600"/>
                        </a:spcAft>
                      </a:pPr>
                      <a:r>
                        <a:rPr lang="en-US" sz="1600" dirty="0">
                          <a:effectLst/>
                        </a:rPr>
                        <a:t>Catenary/ Fuel cell</a:t>
                      </a:r>
                      <a:endParaRPr lang="en-US" sz="1600" dirty="0">
                        <a:effectLst/>
                        <a:latin typeface="Times New Roman" panose="02020603050405020304" pitchFamily="18" charset="0"/>
                        <a:ea typeface="Times New Roman" panose="02020603050405020304" pitchFamily="18" charset="0"/>
                      </a:endParaRPr>
                    </a:p>
                  </a:txBody>
                  <a:tcPr marL="68580" marR="68580" marT="0" marB="0" anchor="b">
                    <a:solidFill>
                      <a:srgbClr val="002060"/>
                    </a:solidFill>
                  </a:tcPr>
                </a:tc>
                <a:tc>
                  <a:txBody>
                    <a:bodyPr/>
                    <a:lstStyle/>
                    <a:p>
                      <a:pPr marL="0" marR="0">
                        <a:spcBef>
                          <a:spcPts val="0"/>
                        </a:spcBef>
                        <a:spcAft>
                          <a:spcPts val="600"/>
                        </a:spcAft>
                      </a:pPr>
                      <a:r>
                        <a:rPr lang="en-US" sz="1600" dirty="0">
                          <a:effectLst/>
                          <a:latin typeface="Calibri" panose="020F0502020204030204" pitchFamily="34" charset="0"/>
                          <a:cs typeface="Calibri" panose="020F0502020204030204" pitchFamily="34" charset="0"/>
                        </a:rPr>
                        <a:t>-</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Calibri" panose="020F0502020204030204" pitchFamily="34" charset="0"/>
                          <a:cs typeface="Calibri" panose="020F0502020204030204" pitchFamily="34" charset="0"/>
                        </a:rPr>
                        <a:t>9,100</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Calibri" panose="020F0502020204030204" pitchFamily="34" charset="0"/>
                          <a:cs typeface="Calibri" panose="020F0502020204030204" pitchFamily="34" charset="0"/>
                        </a:rPr>
                        <a:t>54,000</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Times New Roman" panose="02020603050405020304" pitchFamily="18" charset="0"/>
                          <a:ea typeface="Times New Roman" panose="02020603050405020304" pitchFamily="18" charset="0"/>
                        </a:rPr>
                        <a:t>-</a:t>
                      </a:r>
                    </a:p>
                  </a:txBody>
                  <a:tcPr marL="68580" marR="68580" marT="0" marB="0" anchor="b"/>
                </a:tc>
                <a:extLst>
                  <a:ext uri="{0D108BD9-81ED-4DB2-BD59-A6C34878D82A}">
                    <a16:rowId xmlns:a16="http://schemas.microsoft.com/office/drawing/2014/main" val="2428308901"/>
                  </a:ext>
                </a:extLst>
              </a:tr>
              <a:tr h="457240">
                <a:tc>
                  <a:txBody>
                    <a:bodyPr/>
                    <a:lstStyle/>
                    <a:p>
                      <a:pPr marL="0" marR="0">
                        <a:spcBef>
                          <a:spcPts val="0"/>
                        </a:spcBef>
                        <a:spcAft>
                          <a:spcPts val="600"/>
                        </a:spcAft>
                      </a:pPr>
                      <a:r>
                        <a:rPr lang="en-US" sz="1600" dirty="0">
                          <a:effectLst/>
                        </a:rPr>
                        <a:t>Hydrogen tanks</a:t>
                      </a:r>
                    </a:p>
                  </a:txBody>
                  <a:tcPr marL="68580" marR="68580" marT="0" marB="0" anchor="b">
                    <a:solidFill>
                      <a:srgbClr val="002060"/>
                    </a:solidFill>
                  </a:tcPr>
                </a:tc>
                <a:tc>
                  <a:txBody>
                    <a:bodyPr/>
                    <a:lstStyle/>
                    <a:p>
                      <a:pPr marL="0" marR="0">
                        <a:spcBef>
                          <a:spcPts val="0"/>
                        </a:spcBef>
                        <a:spcAft>
                          <a:spcPts val="600"/>
                        </a:spcAft>
                      </a:pP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Calibri" panose="020F0502020204030204" pitchFamily="34" charset="0"/>
                          <a:cs typeface="Calibri" panose="020F0502020204030204" pitchFamily="34" charset="0"/>
                        </a:rPr>
                        <a:t>32,000</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Times New Roman" panose="02020603050405020304" pitchFamily="18" charset="0"/>
                          <a:ea typeface="Times New Roman" panose="02020603050405020304" pitchFamily="18" charset="0"/>
                        </a:rPr>
                        <a:t>-</a:t>
                      </a:r>
                    </a:p>
                  </a:txBody>
                  <a:tcPr marL="68580" marR="68580" marT="0" marB="0" anchor="b"/>
                </a:tc>
                <a:extLst>
                  <a:ext uri="{0D108BD9-81ED-4DB2-BD59-A6C34878D82A}">
                    <a16:rowId xmlns:a16="http://schemas.microsoft.com/office/drawing/2014/main" val="3228330563"/>
                  </a:ext>
                </a:extLst>
              </a:tr>
              <a:tr h="361229">
                <a:tc>
                  <a:txBody>
                    <a:bodyPr/>
                    <a:lstStyle/>
                    <a:p>
                      <a:pPr marL="0" marR="0">
                        <a:spcBef>
                          <a:spcPts val="0"/>
                        </a:spcBef>
                        <a:spcAft>
                          <a:spcPts val="600"/>
                        </a:spcAft>
                      </a:pPr>
                      <a:r>
                        <a:rPr lang="en-US" sz="1600" dirty="0">
                          <a:effectLst/>
                        </a:rPr>
                        <a:t>Retail Price/ Cost markup</a:t>
                      </a:r>
                      <a:endParaRPr lang="en-US" sz="1600" dirty="0">
                        <a:effectLst/>
                        <a:latin typeface="Times New Roman" panose="02020603050405020304" pitchFamily="18" charset="0"/>
                        <a:ea typeface="Times New Roman" panose="02020603050405020304" pitchFamily="18" charset="0"/>
                      </a:endParaRPr>
                    </a:p>
                  </a:txBody>
                  <a:tcPr marL="68580" marR="68580" marT="0" marB="0" anchor="b">
                    <a:solidFill>
                      <a:srgbClr val="002060"/>
                    </a:solidFill>
                  </a:tcPr>
                </a:tc>
                <a:tc>
                  <a:txBody>
                    <a:bodyPr/>
                    <a:lstStyle/>
                    <a:p>
                      <a:pPr marL="0" marR="0">
                        <a:spcBef>
                          <a:spcPts val="0"/>
                        </a:spcBef>
                        <a:spcAft>
                          <a:spcPts val="600"/>
                        </a:spcAft>
                      </a:pPr>
                      <a:r>
                        <a:rPr lang="en-US" sz="1600" dirty="0">
                          <a:effectLst/>
                          <a:latin typeface="Calibri" panose="020F0502020204030204" pitchFamily="34" charset="0"/>
                          <a:cs typeface="Calibri" panose="020F0502020204030204" pitchFamily="34" charset="0"/>
                        </a:rPr>
                        <a:t>52,900</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Calibri" panose="020F0502020204030204" pitchFamily="34" charset="0"/>
                          <a:cs typeface="Calibri" panose="020F0502020204030204" pitchFamily="34" charset="0"/>
                        </a:rPr>
                        <a:t>77,600</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Calibri" panose="020F0502020204030204" pitchFamily="34" charset="0"/>
                          <a:cs typeface="Calibri" panose="020F0502020204030204" pitchFamily="34" charset="0"/>
                        </a:rPr>
                        <a:t>145,700</a:t>
                      </a:r>
                      <a:endParaRPr lang="en-US" sz="1600"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dirty="0">
                          <a:effectLst/>
                          <a:latin typeface="Times New Roman" panose="02020603050405020304" pitchFamily="18" charset="0"/>
                          <a:ea typeface="Times New Roman" panose="02020603050405020304" pitchFamily="18" charset="0"/>
                        </a:rPr>
                        <a:t>150,000</a:t>
                      </a:r>
                    </a:p>
                  </a:txBody>
                  <a:tcPr marL="68580" marR="68580" marT="0" marB="0" anchor="b"/>
                </a:tc>
                <a:extLst>
                  <a:ext uri="{0D108BD9-81ED-4DB2-BD59-A6C34878D82A}">
                    <a16:rowId xmlns:a16="http://schemas.microsoft.com/office/drawing/2014/main" val="1939646135"/>
                  </a:ext>
                </a:extLst>
              </a:tr>
              <a:tr h="526663">
                <a:tc>
                  <a:txBody>
                    <a:bodyPr/>
                    <a:lstStyle/>
                    <a:p>
                      <a:pPr marL="0" marR="0">
                        <a:spcBef>
                          <a:spcPts val="0"/>
                        </a:spcBef>
                        <a:spcAft>
                          <a:spcPts val="600"/>
                        </a:spcAft>
                      </a:pPr>
                      <a:r>
                        <a:rPr lang="en-US" sz="1600" dirty="0">
                          <a:effectLst/>
                        </a:rPr>
                        <a:t>Total</a:t>
                      </a:r>
                    </a:p>
                  </a:txBody>
                  <a:tcPr marL="68580" marR="68580" marT="0" marB="0" anchor="b">
                    <a:solidFill>
                      <a:srgbClr val="002060"/>
                    </a:solidFill>
                  </a:tcPr>
                </a:tc>
                <a:tc>
                  <a:txBody>
                    <a:bodyPr/>
                    <a:lstStyle/>
                    <a:p>
                      <a:pPr marL="0" marR="0">
                        <a:spcBef>
                          <a:spcPts val="0"/>
                        </a:spcBef>
                        <a:spcAft>
                          <a:spcPts val="600"/>
                        </a:spcAft>
                      </a:pPr>
                      <a:r>
                        <a:rPr lang="en-US" sz="1600" b="1" dirty="0">
                          <a:effectLst/>
                          <a:latin typeface="Calibri" panose="020F0502020204030204" pitchFamily="34" charset="0"/>
                          <a:cs typeface="Calibri" panose="020F0502020204030204" pitchFamily="34" charset="0"/>
                        </a:rPr>
                        <a:t>123,400</a:t>
                      </a:r>
                      <a:endParaRPr lang="en-US" sz="1600" b="1"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b="1" dirty="0">
                          <a:effectLst/>
                          <a:latin typeface="Calibri" panose="020F0502020204030204" pitchFamily="34" charset="0"/>
                          <a:cs typeface="Calibri" panose="020F0502020204030204" pitchFamily="34" charset="0"/>
                        </a:rPr>
                        <a:t>154,600</a:t>
                      </a:r>
                      <a:endParaRPr lang="en-US" sz="1600" b="1"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b="1" dirty="0">
                          <a:effectLst/>
                          <a:latin typeface="Calibri" panose="020F0502020204030204" pitchFamily="34" charset="0"/>
                          <a:cs typeface="Calibri" panose="020F0502020204030204" pitchFamily="34" charset="0"/>
                        </a:rPr>
                        <a:t>289,400</a:t>
                      </a:r>
                      <a:endParaRPr lang="en-US" sz="1600" b="1" dirty="0">
                        <a:effectLst/>
                        <a:latin typeface="Calibri" panose="020F0502020204030204" pitchFamily="34" charset="0"/>
                        <a:ea typeface="Times New Roman" panose="02020603050405020304" pitchFamily="18" charset="0"/>
                        <a:cs typeface="Calibri" panose="020F0502020204030204" pitchFamily="34" charset="0"/>
                      </a:endParaRPr>
                    </a:p>
                  </a:txBody>
                  <a:tcPr marL="68580" marR="68580" marT="0" marB="0" anchor="b"/>
                </a:tc>
                <a:tc>
                  <a:txBody>
                    <a:bodyPr/>
                    <a:lstStyle/>
                    <a:p>
                      <a:pPr marL="0" marR="0">
                        <a:spcBef>
                          <a:spcPts val="0"/>
                        </a:spcBef>
                        <a:spcAft>
                          <a:spcPts val="600"/>
                        </a:spcAft>
                      </a:pPr>
                      <a:r>
                        <a:rPr lang="en-US" sz="1600" b="1" dirty="0">
                          <a:effectLst/>
                          <a:latin typeface="Times New Roman" panose="02020603050405020304" pitchFamily="18" charset="0"/>
                          <a:ea typeface="Times New Roman" panose="02020603050405020304" pitchFamily="18" charset="0"/>
                        </a:rPr>
                        <a:t>340,000</a:t>
                      </a:r>
                    </a:p>
                  </a:txBody>
                  <a:tcPr marL="68580" marR="68580" marT="0" marB="0" anchor="b"/>
                </a:tc>
                <a:extLst>
                  <a:ext uri="{0D108BD9-81ED-4DB2-BD59-A6C34878D82A}">
                    <a16:rowId xmlns:a16="http://schemas.microsoft.com/office/drawing/2014/main" val="1633664927"/>
                  </a:ext>
                </a:extLst>
              </a:tr>
            </a:tbl>
          </a:graphicData>
        </a:graphic>
      </p:graphicFrame>
      <p:sp>
        <p:nvSpPr>
          <p:cNvPr id="4" name="Rectangle 1">
            <a:extLst>
              <a:ext uri="{FF2B5EF4-FFF2-40B4-BE49-F238E27FC236}">
                <a16:creationId xmlns:a16="http://schemas.microsoft.com/office/drawing/2014/main" id="{9B9550CB-3779-47D3-BF66-C9B2F24FFA9F}"/>
              </a:ext>
            </a:extLst>
          </p:cNvPr>
          <p:cNvSpPr>
            <a:spLocks noChangeArrowheads="1"/>
          </p:cNvSpPr>
          <p:nvPr/>
        </p:nvSpPr>
        <p:spPr bwMode="auto">
          <a:xfrm>
            <a:off x="-2341094" y="3164022"/>
            <a:ext cx="20970556"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Assumptions: Day Cab truck/trailer, 30</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478615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131F9-8F43-41E2-9E54-63CE2774A6D8}"/>
              </a:ext>
            </a:extLst>
          </p:cNvPr>
          <p:cNvSpPr>
            <a:spLocks noGrp="1"/>
          </p:cNvSpPr>
          <p:nvPr>
            <p:ph type="title"/>
          </p:nvPr>
        </p:nvSpPr>
        <p:spPr>
          <a:xfrm>
            <a:off x="838200" y="365126"/>
            <a:ext cx="10515600" cy="977114"/>
          </a:xfrm>
        </p:spPr>
        <p:txBody>
          <a:bodyPr/>
          <a:lstStyle/>
          <a:p>
            <a:r>
              <a:rPr lang="en-US" dirty="0"/>
              <a:t>Forecasts to 2030</a:t>
            </a:r>
          </a:p>
        </p:txBody>
      </p:sp>
      <p:sp>
        <p:nvSpPr>
          <p:cNvPr id="3" name="Content Placeholder 2">
            <a:extLst>
              <a:ext uri="{FF2B5EF4-FFF2-40B4-BE49-F238E27FC236}">
                <a16:creationId xmlns:a16="http://schemas.microsoft.com/office/drawing/2014/main" id="{82F3792E-E74A-448C-A666-CA0019FEAC04}"/>
              </a:ext>
            </a:extLst>
          </p:cNvPr>
          <p:cNvSpPr>
            <a:spLocks noGrp="1"/>
          </p:cNvSpPr>
          <p:nvPr>
            <p:ph idx="1"/>
          </p:nvPr>
        </p:nvSpPr>
        <p:spPr>
          <a:xfrm>
            <a:off x="1120000" y="1359017"/>
            <a:ext cx="10233800" cy="5192785"/>
          </a:xfrm>
        </p:spPr>
        <p:txBody>
          <a:bodyPr/>
          <a:lstStyle/>
          <a:p>
            <a:r>
              <a:rPr lang="en-US" dirty="0"/>
              <a:t>Due to technology forcing by GHG regulations, vehicle prices and fuel economy are largely insensitive to fuel prices at the weight class and fuel type level.</a:t>
            </a:r>
          </a:p>
          <a:p>
            <a:r>
              <a:rPr lang="en-US" dirty="0"/>
              <a:t>Battery prices are assumed to decline at different rates in each of the three scenarios modeled, with the highest rate on the high electricity demand scenario</a:t>
            </a:r>
          </a:p>
          <a:p>
            <a:r>
              <a:rPr lang="en-US" dirty="0"/>
              <a:t>NG costs are expected to decline only slightly relative to diesel as we assume it remains a low volume product.</a:t>
            </a:r>
          </a:p>
          <a:p>
            <a:r>
              <a:rPr lang="en-US" dirty="0"/>
              <a:t>Diesel and gasoline efficiency climb at slightly lower rates than EPA regulation due to less aggressive benefit for aero drag reduction especially for Class 8 regional and long haul.</a:t>
            </a:r>
          </a:p>
        </p:txBody>
      </p:sp>
    </p:spTree>
    <p:extLst>
      <p:ext uri="{BB962C8B-B14F-4D97-AF65-F5344CB8AC3E}">
        <p14:creationId xmlns:p14="http://schemas.microsoft.com/office/powerpoint/2010/main" val="16540571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B1727-E450-4E9F-96C3-0B09C4784534}"/>
              </a:ext>
            </a:extLst>
          </p:cNvPr>
          <p:cNvSpPr>
            <a:spLocks noGrp="1"/>
          </p:cNvSpPr>
          <p:nvPr>
            <p:ph type="title"/>
          </p:nvPr>
        </p:nvSpPr>
        <p:spPr>
          <a:xfrm>
            <a:off x="838200" y="365126"/>
            <a:ext cx="10515600" cy="775778"/>
          </a:xfrm>
        </p:spPr>
        <p:txBody>
          <a:bodyPr>
            <a:normAutofit fontScale="90000"/>
          </a:bodyPr>
          <a:lstStyle/>
          <a:p>
            <a:r>
              <a:rPr lang="en-US" dirty="0"/>
              <a:t>Forecast Results</a:t>
            </a:r>
          </a:p>
        </p:txBody>
      </p:sp>
      <p:sp>
        <p:nvSpPr>
          <p:cNvPr id="3" name="Content Placeholder 2">
            <a:extLst>
              <a:ext uri="{FF2B5EF4-FFF2-40B4-BE49-F238E27FC236}">
                <a16:creationId xmlns:a16="http://schemas.microsoft.com/office/drawing/2014/main" id="{4CFF751C-EC9A-4C18-A632-67249C733437}"/>
              </a:ext>
            </a:extLst>
          </p:cNvPr>
          <p:cNvSpPr>
            <a:spLocks noGrp="1"/>
          </p:cNvSpPr>
          <p:nvPr>
            <p:ph idx="1"/>
          </p:nvPr>
        </p:nvSpPr>
        <p:spPr>
          <a:xfrm>
            <a:off x="1120000" y="1157682"/>
            <a:ext cx="10233800" cy="5486400"/>
          </a:xfrm>
        </p:spPr>
        <p:txBody>
          <a:bodyPr>
            <a:normAutofit/>
          </a:bodyPr>
          <a:lstStyle/>
          <a:p>
            <a:r>
              <a:rPr lang="en-US" dirty="0"/>
              <a:t>The forecasts project that for all internal combustion engine powered vehicles from 2017 to 2030:</a:t>
            </a:r>
          </a:p>
          <a:p>
            <a:pPr lvl="0"/>
            <a:r>
              <a:rPr lang="en-US" dirty="0"/>
              <a:t>Vehicles in Classes 3 and 4 (mostly large pickups and vans) will increase fuel economy by about 25% to 29%  for a cost increase of about $1500</a:t>
            </a:r>
          </a:p>
          <a:p>
            <a:pPr lvl="0"/>
            <a:r>
              <a:rPr lang="en-US" dirty="0"/>
              <a:t>Medium duty trucks in Classes 6 and 7 that operate in mixed suburban and urban routes will increase fuel economy by 22 to 25% for a cost increase of  about $3200</a:t>
            </a:r>
          </a:p>
          <a:p>
            <a:pPr lvl="0"/>
            <a:r>
              <a:rPr lang="en-US" dirty="0"/>
              <a:t>Vehicles in mostly urban use like garbage trucks and urban buses will have improvements in fuel economy of 9 to 12%</a:t>
            </a:r>
          </a:p>
        </p:txBody>
      </p:sp>
    </p:spTree>
    <p:extLst>
      <p:ext uri="{BB962C8B-B14F-4D97-AF65-F5344CB8AC3E}">
        <p14:creationId xmlns:p14="http://schemas.microsoft.com/office/powerpoint/2010/main" val="27887165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E7E45-B32B-4C71-8445-07B8A7D215F4}"/>
              </a:ext>
            </a:extLst>
          </p:cNvPr>
          <p:cNvSpPr>
            <a:spLocks noGrp="1"/>
          </p:cNvSpPr>
          <p:nvPr>
            <p:ph type="title"/>
          </p:nvPr>
        </p:nvSpPr>
        <p:spPr/>
        <p:txBody>
          <a:bodyPr/>
          <a:lstStyle/>
          <a:p>
            <a:r>
              <a:rPr lang="en-US" dirty="0"/>
              <a:t>Forecast Results- continued</a:t>
            </a:r>
          </a:p>
        </p:txBody>
      </p:sp>
      <p:sp>
        <p:nvSpPr>
          <p:cNvPr id="3" name="Content Placeholder 2">
            <a:extLst>
              <a:ext uri="{FF2B5EF4-FFF2-40B4-BE49-F238E27FC236}">
                <a16:creationId xmlns:a16="http://schemas.microsoft.com/office/drawing/2014/main" id="{DD886A63-4EA4-4602-BA38-E90B078D64FB}"/>
              </a:ext>
            </a:extLst>
          </p:cNvPr>
          <p:cNvSpPr>
            <a:spLocks noGrp="1"/>
          </p:cNvSpPr>
          <p:nvPr>
            <p:ph idx="1"/>
          </p:nvPr>
        </p:nvSpPr>
        <p:spPr/>
        <p:txBody>
          <a:bodyPr/>
          <a:lstStyle/>
          <a:p>
            <a:pPr lvl="0"/>
            <a:r>
              <a:rPr lang="en-US" dirty="0"/>
              <a:t>Long haul trucks in classes 7 and 8 will see the largest improvement of 29 to 32% in fuel economy for a cost increase of about $9500</a:t>
            </a:r>
          </a:p>
          <a:p>
            <a:pPr lvl="0"/>
            <a:r>
              <a:rPr lang="en-US" dirty="0"/>
              <a:t>Electric vehicles will have lower efficiency increases as motor is already very efficient but costs will decline sharply. Some of the cost decrease will be traded for range which is expected to grow from about 100 miles to 200 – 240 miles depending on class.</a:t>
            </a:r>
          </a:p>
          <a:p>
            <a:pPr lvl="0"/>
            <a:r>
              <a:rPr lang="en-US" dirty="0"/>
              <a:t>Spark ignition CNG vehicles will be somewhat more competitive due to lower costs of emission control</a:t>
            </a:r>
          </a:p>
          <a:p>
            <a:endParaRPr lang="en-US" dirty="0"/>
          </a:p>
        </p:txBody>
      </p:sp>
    </p:spTree>
    <p:extLst>
      <p:ext uri="{BB962C8B-B14F-4D97-AF65-F5344CB8AC3E}">
        <p14:creationId xmlns:p14="http://schemas.microsoft.com/office/powerpoint/2010/main" val="805045136"/>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TM04033923[[fn=Depth]]</Template>
  <TotalTime>2139</TotalTime>
  <Words>2143</Words>
  <Application>Microsoft Office PowerPoint</Application>
  <PresentationFormat>Widescreen</PresentationFormat>
  <Paragraphs>249</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Corbel</vt:lpstr>
      <vt:lpstr>Times New Roman</vt:lpstr>
      <vt:lpstr>Depth</vt:lpstr>
      <vt:lpstr>Vehicle Attribute Forecasts Presented to the Energy Commission, July 22, 2019</vt:lpstr>
      <vt:lpstr>Overview</vt:lpstr>
      <vt:lpstr>Forecasting Methodology</vt:lpstr>
      <vt:lpstr>Fuel Economy Under Regulation</vt:lpstr>
      <vt:lpstr>Forecasting Issues</vt:lpstr>
      <vt:lpstr>Light Duty Electric Vehicles</vt:lpstr>
      <vt:lpstr>Battery Costs</vt:lpstr>
      <vt:lpstr>Battery Cost Forecast (Installed in EV)</vt:lpstr>
      <vt:lpstr>Electric Vehicle Cost/Range</vt:lpstr>
      <vt:lpstr>Electrified Vehicle Forecast Example of Midsize Cars</vt:lpstr>
      <vt:lpstr>Heavy Duty Vehicles</vt:lpstr>
      <vt:lpstr>Vehicle/Fuel Types  (O-OEM, A-Aftermarket, P- Pilot production)</vt:lpstr>
      <vt:lpstr>HDT Requirements for GHG Emissions</vt:lpstr>
      <vt:lpstr>CNG/LNG Trucks</vt:lpstr>
      <vt:lpstr>Electric and Hybrid Trucks</vt:lpstr>
      <vt:lpstr>Catenary and Fuel Cell Trucks</vt:lpstr>
      <vt:lpstr>Cost Comparison of Class 8B Day Cab Trucks in 2020 – Low Volume Production</vt:lpstr>
      <vt:lpstr>Forecasts to 2030</vt:lpstr>
      <vt:lpstr>Forecast Results</vt:lpstr>
      <vt:lpstr>Forecast Results- continued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Technology and Cost Issues with the Proposed CAFE Standards</dc:title>
  <dc:creator>Harriet Duleep</dc:creator>
  <cp:lastModifiedBy>Palmere, Mark@Energy</cp:lastModifiedBy>
  <cp:revision>82</cp:revision>
  <dcterms:created xsi:type="dcterms:W3CDTF">2019-01-11T01:25:57Z</dcterms:created>
  <dcterms:modified xsi:type="dcterms:W3CDTF">2019-07-19T17:13:14Z</dcterms:modified>
</cp:coreProperties>
</file>