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diagrams/data1.xml" ContentType="application/vnd.openxmlformats-officedocument.drawingml.diagramData+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7" r:id="rId2"/>
    <p:sldId id="259" r:id="rId3"/>
    <p:sldId id="265" r:id="rId4"/>
    <p:sldId id="261"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5B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114" autoAdjust="0"/>
  </p:normalViewPr>
  <p:slideViewPr>
    <p:cSldViewPr>
      <p:cViewPr varScale="1">
        <p:scale>
          <a:sx n="82" d="100"/>
          <a:sy n="82" d="100"/>
        </p:scale>
        <p:origin x="-80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presProps" Target="presProps.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 Id="rId14" Type="http://schemas.openxmlformats.org/officeDocument/2006/relationships/customXml" Target="../customXml/item4.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DA71B5-43C1-49E1-B72C-21B95315A134}" type="doc">
      <dgm:prSet loTypeId="urn:microsoft.com/office/officeart/2005/8/layout/hList1" loCatId="list" qsTypeId="urn:microsoft.com/office/officeart/2005/8/quickstyle/simple1" qsCatId="simple" csTypeId="urn:microsoft.com/office/officeart/2005/8/colors/colorful3" csCatId="colorful" phldr="1"/>
      <dgm:spPr/>
      <dgm:t>
        <a:bodyPr/>
        <a:lstStyle/>
        <a:p>
          <a:endParaRPr lang="en-US"/>
        </a:p>
      </dgm:t>
    </dgm:pt>
    <dgm:pt modelId="{BAFA4A5B-4945-4892-A5BD-DA5516997AA1}">
      <dgm:prSet phldrT="[Text]" custT="1"/>
      <dgm:spPr/>
      <dgm:t>
        <a:bodyPr/>
        <a:lstStyle/>
        <a:p>
          <a:r>
            <a:rPr lang="en-US" sz="1800" b="1" dirty="0" smtClean="0">
              <a:latin typeface="Segoe UI Semibold" panose="020B0702040204020203" pitchFamily="34" charset="0"/>
            </a:rPr>
            <a:t>Bringing a regional voice to state work</a:t>
          </a:r>
          <a:endParaRPr lang="en-US" sz="1800" b="1" dirty="0">
            <a:latin typeface="Segoe UI Semibold" panose="020B0702040204020203" pitchFamily="34" charset="0"/>
          </a:endParaRPr>
        </a:p>
      </dgm:t>
    </dgm:pt>
    <dgm:pt modelId="{D47C1C34-EF29-43E6-AB80-94367629E321}" type="parTrans" cxnId="{D9808EB2-AB75-4AD9-B5A8-86C187C82784}">
      <dgm:prSet/>
      <dgm:spPr/>
      <dgm:t>
        <a:bodyPr/>
        <a:lstStyle/>
        <a:p>
          <a:endParaRPr lang="en-US"/>
        </a:p>
      </dgm:t>
    </dgm:pt>
    <dgm:pt modelId="{2E813656-A6B5-4090-90E0-789B2B3FBCAF}" type="sibTrans" cxnId="{D9808EB2-AB75-4AD9-B5A8-86C187C82784}">
      <dgm:prSet/>
      <dgm:spPr/>
      <dgm:t>
        <a:bodyPr/>
        <a:lstStyle/>
        <a:p>
          <a:endParaRPr lang="en-US"/>
        </a:p>
      </dgm:t>
    </dgm:pt>
    <dgm:pt modelId="{7546B022-89B5-4DCD-B40A-6F75C63327FA}">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Named as a resource for state agencies in the Climate Change Research Plan and the Governor’s Executive Order B-30-15 </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29A31A2C-25D4-4DA5-A071-A2DBF3AFF895}" type="parTrans" cxnId="{7BA682A2-A6FB-4069-B308-6E5E64F01591}">
      <dgm:prSet/>
      <dgm:spPr/>
      <dgm:t>
        <a:bodyPr/>
        <a:lstStyle/>
        <a:p>
          <a:endParaRPr lang="en-US"/>
        </a:p>
      </dgm:t>
    </dgm:pt>
    <dgm:pt modelId="{BB15E29C-C4D9-44F7-899B-E7E7C31CD908}" type="sibTrans" cxnId="{7BA682A2-A6FB-4069-B308-6E5E64F01591}">
      <dgm:prSet/>
      <dgm:spPr/>
      <dgm:t>
        <a:bodyPr/>
        <a:lstStyle/>
        <a:p>
          <a:endParaRPr lang="en-US"/>
        </a:p>
      </dgm:t>
    </dgm:pt>
    <dgm:pt modelId="{CEBA6CC5-F26A-4C57-8E9D-A121B83B652D}">
      <dgm:prSet phldrT="[Text]" custT="1"/>
      <dgm:spPr/>
      <dgm:t>
        <a:bodyPr/>
        <a:lstStyle/>
        <a:p>
          <a:r>
            <a:rPr lang="en-US" sz="1800" b="1" dirty="0" smtClean="0">
              <a:latin typeface="Segoe UI Semibold" panose="020B0702040204020203" pitchFamily="34" charset="0"/>
              <a:ea typeface="Segoe UI" panose="020B0502040204020203" pitchFamily="34" charset="0"/>
              <a:cs typeface="Segoe UI" panose="020B0502040204020203" pitchFamily="34" charset="0"/>
            </a:rPr>
            <a:t>A model for new adaptation </a:t>
          </a:r>
          <a:r>
            <a:rPr lang="en-US" sz="1800" b="1" dirty="0" err="1" smtClean="0">
              <a:latin typeface="Segoe UI Semibold" panose="020B0702040204020203" pitchFamily="34" charset="0"/>
              <a:ea typeface="Segoe UI" panose="020B0502040204020203" pitchFamily="34" charset="0"/>
              <a:cs typeface="Segoe UI" panose="020B0502040204020203" pitchFamily="34" charset="0"/>
            </a:rPr>
            <a:t>collaboratives</a:t>
          </a:r>
          <a:endParaRPr lang="en-US" sz="1800" b="1" dirty="0">
            <a:latin typeface="Segoe UI Semibold" panose="020B0702040204020203" pitchFamily="34" charset="0"/>
            <a:ea typeface="Segoe UI" panose="020B0502040204020203" pitchFamily="34" charset="0"/>
            <a:cs typeface="Segoe UI" panose="020B0502040204020203" pitchFamily="34" charset="0"/>
          </a:endParaRPr>
        </a:p>
      </dgm:t>
    </dgm:pt>
    <dgm:pt modelId="{7826EEEC-7233-4E11-99A8-6DE56190252C}" type="parTrans" cxnId="{4F00107C-95F5-44BB-820E-F0780D2F4C1F}">
      <dgm:prSet/>
      <dgm:spPr/>
      <dgm:t>
        <a:bodyPr/>
        <a:lstStyle/>
        <a:p>
          <a:endParaRPr lang="en-US"/>
        </a:p>
      </dgm:t>
    </dgm:pt>
    <dgm:pt modelId="{C89A6ACD-86ED-4030-AC5E-91D7348F0005}" type="sibTrans" cxnId="{4F00107C-95F5-44BB-820E-F0780D2F4C1F}">
      <dgm:prSet/>
      <dgm:spPr/>
      <dgm:t>
        <a:bodyPr/>
        <a:lstStyle/>
        <a:p>
          <a:endParaRPr lang="en-US"/>
        </a:p>
      </dgm:t>
    </dgm:pt>
    <dgm:pt modelId="{EE227F20-EA02-4542-9EAD-4B68C5CA52DA}">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Developed model toolkit for new </a:t>
          </a:r>
          <a:r>
            <a:rPr lang="en-US" dirty="0" err="1" smtClean="0">
              <a:latin typeface="Segoe UI" panose="020B0502040204020203" pitchFamily="34" charset="0"/>
              <a:ea typeface="Segoe UI" panose="020B0502040204020203" pitchFamily="34" charset="0"/>
              <a:cs typeface="Segoe UI" panose="020B0502040204020203" pitchFamily="34" charset="0"/>
            </a:rPr>
            <a:t>collaboratives</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6FBDF238-3EA7-4058-AB0C-5B3D4A512E44}" type="parTrans" cxnId="{3F5CB1FF-2E4E-42D1-8A66-C5412B367C97}">
      <dgm:prSet/>
      <dgm:spPr/>
      <dgm:t>
        <a:bodyPr/>
        <a:lstStyle/>
        <a:p>
          <a:endParaRPr lang="en-US"/>
        </a:p>
      </dgm:t>
    </dgm:pt>
    <dgm:pt modelId="{331E7964-DF94-463A-AB4F-73DE723D99E2}" type="sibTrans" cxnId="{3F5CB1FF-2E4E-42D1-8A66-C5412B367C97}">
      <dgm:prSet/>
      <dgm:spPr/>
      <dgm:t>
        <a:bodyPr/>
        <a:lstStyle/>
        <a:p>
          <a:endParaRPr lang="en-US"/>
        </a:p>
      </dgm:t>
    </dgm:pt>
    <dgm:pt modelId="{DB8B4F2D-810C-4FB3-880B-D0658EE8B51F}">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Helped to organize and participated in national training for 12 regional adaptation groups hosted by the Institute for Sustainable Communities</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91C6C259-5348-4EF6-894E-CAD6EC925294}" type="parTrans" cxnId="{54F6E19D-D7C1-4FA0-9EAA-86252190E732}">
      <dgm:prSet/>
      <dgm:spPr/>
      <dgm:t>
        <a:bodyPr/>
        <a:lstStyle/>
        <a:p>
          <a:endParaRPr lang="en-US"/>
        </a:p>
      </dgm:t>
    </dgm:pt>
    <dgm:pt modelId="{EA9FE4F8-3AE6-4A9B-90E6-4F70CCE5D342}" type="sibTrans" cxnId="{54F6E19D-D7C1-4FA0-9EAA-86252190E732}">
      <dgm:prSet/>
      <dgm:spPr/>
      <dgm:t>
        <a:bodyPr/>
        <a:lstStyle/>
        <a:p>
          <a:endParaRPr lang="en-US"/>
        </a:p>
      </dgm:t>
    </dgm:pt>
    <dgm:pt modelId="{9D103A46-F3FD-41EF-B47E-912A82DDF0FD}">
      <dgm:prSet phldrT="[Text]" custT="1"/>
      <dgm:spPr/>
      <dgm:t>
        <a:bodyPr/>
        <a:lstStyle/>
        <a:p>
          <a:r>
            <a:rPr lang="en-US" sz="1800" b="1" dirty="0" smtClean="0">
              <a:latin typeface="Segoe UI Semibold" panose="020B0702040204020203" pitchFamily="34" charset="0"/>
            </a:rPr>
            <a:t>Outreach and education</a:t>
          </a:r>
          <a:endParaRPr lang="en-US" sz="1800" b="1" dirty="0">
            <a:latin typeface="Segoe UI Semibold" panose="020B0702040204020203" pitchFamily="34" charset="0"/>
          </a:endParaRPr>
        </a:p>
      </dgm:t>
    </dgm:pt>
    <dgm:pt modelId="{0A8E7B22-09B8-411D-ABF7-2D0FCB7889B1}" type="parTrans" cxnId="{4AD5C7C1-BE61-4C0D-8B53-376055137CEC}">
      <dgm:prSet/>
      <dgm:spPr/>
      <dgm:t>
        <a:bodyPr/>
        <a:lstStyle/>
        <a:p>
          <a:endParaRPr lang="en-US"/>
        </a:p>
      </dgm:t>
    </dgm:pt>
    <dgm:pt modelId="{2EF38C81-8744-433C-B36C-93C903E922E6}" type="sibTrans" cxnId="{4AD5C7C1-BE61-4C0D-8B53-376055137CEC}">
      <dgm:prSet/>
      <dgm:spPr/>
      <dgm:t>
        <a:bodyPr/>
        <a:lstStyle/>
        <a:p>
          <a:endParaRPr lang="en-US"/>
        </a:p>
      </dgm:t>
    </dgm:pt>
    <dgm:pt modelId="{CB767A21-C3D7-4196-AE29-7E4BE666DDF9}">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Participated in and helped to frame the program for the Bi-annual National and California Adaptation Forums</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85EE530A-46D3-4F25-B273-B4F83C174562}" type="parTrans" cxnId="{A6898CC0-6FDE-4CA1-94AA-135D9E76DD1C}">
      <dgm:prSet/>
      <dgm:spPr/>
      <dgm:t>
        <a:bodyPr/>
        <a:lstStyle/>
        <a:p>
          <a:endParaRPr lang="en-US"/>
        </a:p>
      </dgm:t>
    </dgm:pt>
    <dgm:pt modelId="{3B00879B-C2E5-4A23-9D93-67D2543698C3}" type="sibTrans" cxnId="{A6898CC0-6FDE-4CA1-94AA-135D9E76DD1C}">
      <dgm:prSet/>
      <dgm:spPr/>
      <dgm:t>
        <a:bodyPr/>
        <a:lstStyle/>
        <a:p>
          <a:endParaRPr lang="en-US"/>
        </a:p>
      </dgm:t>
    </dgm:pt>
    <dgm:pt modelId="{1BF485AC-2F25-4CA5-AA3C-1D5913164FBF}">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In 2015, hosted 4 regional listening sessions on climate adaptation needs and concerns for CNRA</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3B22B722-6F4C-4D32-A697-8D7D1726BAA7}" type="parTrans" cxnId="{00C023B8-BBE0-4F84-8540-D5116653B820}">
      <dgm:prSet/>
      <dgm:spPr/>
      <dgm:t>
        <a:bodyPr/>
        <a:lstStyle/>
        <a:p>
          <a:endParaRPr lang="en-US"/>
        </a:p>
      </dgm:t>
    </dgm:pt>
    <dgm:pt modelId="{6E18D1B7-646F-4640-BFB7-CB4917A6772F}" type="sibTrans" cxnId="{00C023B8-BBE0-4F84-8540-D5116653B820}">
      <dgm:prSet/>
      <dgm:spPr/>
      <dgm:t>
        <a:bodyPr/>
        <a:lstStyle/>
        <a:p>
          <a:endParaRPr lang="en-US"/>
        </a:p>
      </dgm:t>
    </dgm:pt>
    <dgm:pt modelId="{5CC021B9-02F6-4706-AA2D-B12D6ED08684}">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Georgetown Climate Center case studies on forming </a:t>
          </a:r>
          <a:r>
            <a:rPr lang="en-US" dirty="0" err="1" smtClean="0">
              <a:latin typeface="Segoe UI" panose="020B0502040204020203" pitchFamily="34" charset="0"/>
              <a:ea typeface="Segoe UI" panose="020B0502040204020203" pitchFamily="34" charset="0"/>
              <a:cs typeface="Segoe UI" panose="020B0502040204020203" pitchFamily="34" charset="0"/>
            </a:rPr>
            <a:t>collaboratives</a:t>
          </a:r>
          <a:r>
            <a:rPr lang="en-US" dirty="0" smtClean="0">
              <a:latin typeface="Segoe UI" panose="020B0502040204020203" pitchFamily="34" charset="0"/>
              <a:ea typeface="Segoe UI" panose="020B0502040204020203" pitchFamily="34" charset="0"/>
              <a:cs typeface="Segoe UI" panose="020B0502040204020203" pitchFamily="34" charset="0"/>
            </a:rPr>
            <a:t>,  governance, and funding. </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F2A7B546-05EF-4F34-B72D-AC585ACE6342}" type="parTrans" cxnId="{E0E86CCF-918F-43DA-9011-1C40957BA209}">
      <dgm:prSet/>
      <dgm:spPr/>
      <dgm:t>
        <a:bodyPr/>
        <a:lstStyle/>
        <a:p>
          <a:endParaRPr lang="en-US"/>
        </a:p>
      </dgm:t>
    </dgm:pt>
    <dgm:pt modelId="{B58C82EF-A39B-4C45-B80E-37434FC0A49A}" type="sibTrans" cxnId="{E0E86CCF-918F-43DA-9011-1C40957BA209}">
      <dgm:prSet/>
      <dgm:spPr/>
      <dgm:t>
        <a:bodyPr/>
        <a:lstStyle/>
        <a:p>
          <a:endParaRPr lang="en-US"/>
        </a:p>
      </dgm:t>
    </dgm:pt>
    <dgm:pt modelId="{FEE1DD70-BEC3-48E9-AFE5-73CBDCF4539E}">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Briefed Senate Committee on Environmental Quality (2015) and Sea-Level Rise (2014) </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684906D2-8202-4692-9866-D7DAF9F594F0}" type="parTrans" cxnId="{5EA6C515-C842-40B5-9507-08FC1E8C78E3}">
      <dgm:prSet/>
      <dgm:spPr/>
      <dgm:t>
        <a:bodyPr/>
        <a:lstStyle/>
        <a:p>
          <a:endParaRPr lang="en-US"/>
        </a:p>
      </dgm:t>
    </dgm:pt>
    <dgm:pt modelId="{13A0A701-D66E-458A-BDE3-614A52E78122}" type="sibTrans" cxnId="{5EA6C515-C842-40B5-9507-08FC1E8C78E3}">
      <dgm:prSet/>
      <dgm:spPr/>
      <dgm:t>
        <a:bodyPr/>
        <a:lstStyle/>
        <a:p>
          <a:endParaRPr lang="en-US"/>
        </a:p>
      </dgm:t>
    </dgm:pt>
    <dgm:pt modelId="{D7E5A637-6377-48BB-B189-E27802D608C5}">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Participating in the Technical Advisory Group created by SB 246</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DB6537FB-F276-4461-B167-74B82B388484}" type="parTrans" cxnId="{5885494F-CE8D-4A93-B83D-915B1E3E6E34}">
      <dgm:prSet/>
      <dgm:spPr/>
      <dgm:t>
        <a:bodyPr/>
        <a:lstStyle/>
        <a:p>
          <a:endParaRPr lang="en-US"/>
        </a:p>
      </dgm:t>
    </dgm:pt>
    <dgm:pt modelId="{01061BF8-964D-4A39-A899-A17769F51C7C}" type="sibTrans" cxnId="{5885494F-CE8D-4A93-B83D-915B1E3E6E34}">
      <dgm:prSet/>
      <dgm:spPr/>
      <dgm:t>
        <a:bodyPr/>
        <a:lstStyle/>
        <a:p>
          <a:endParaRPr lang="en-US"/>
        </a:p>
      </dgm:t>
    </dgm:pt>
    <dgm:pt modelId="{36B526D6-DD67-4A2B-B363-18F44E5498C9}">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Supporting formation of new Central Coast collaborative </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2562643E-AC1C-40DE-A4A8-C9002EDD28D2}" type="parTrans" cxnId="{6B0276D0-F4A4-4F68-94E8-E1E728737483}">
      <dgm:prSet/>
      <dgm:spPr/>
      <dgm:t>
        <a:bodyPr/>
        <a:lstStyle/>
        <a:p>
          <a:endParaRPr lang="en-US"/>
        </a:p>
      </dgm:t>
    </dgm:pt>
    <dgm:pt modelId="{EA3C9891-FAC1-47F1-A65A-B2E9BC0E5BDC}" type="sibTrans" cxnId="{6B0276D0-F4A4-4F68-94E8-E1E728737483}">
      <dgm:prSet/>
      <dgm:spPr/>
      <dgm:t>
        <a:bodyPr/>
        <a:lstStyle/>
        <a:p>
          <a:endParaRPr lang="en-US"/>
        </a:p>
      </dgm:t>
    </dgm:pt>
    <dgm:pt modelId="{97E6481C-BE85-4A57-884F-218E0EE7F472}">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Hosted ARCCA Learning Sessions on business resiliency, adaptation funding through resilience bonds, and more. </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0B3CE452-9F70-486D-92DF-BACC2F8F124C}" type="parTrans" cxnId="{B633BF71-4CEF-45B7-8079-9414BB77C3A3}">
      <dgm:prSet/>
      <dgm:spPr/>
      <dgm:t>
        <a:bodyPr/>
        <a:lstStyle/>
        <a:p>
          <a:endParaRPr lang="en-US"/>
        </a:p>
      </dgm:t>
    </dgm:pt>
    <dgm:pt modelId="{4ECAE9C6-B55F-4970-B2E9-4C6DC7B27527}" type="sibTrans" cxnId="{B633BF71-4CEF-45B7-8079-9414BB77C3A3}">
      <dgm:prSet/>
      <dgm:spPr/>
      <dgm:t>
        <a:bodyPr/>
        <a:lstStyle/>
        <a:p>
          <a:endParaRPr lang="en-US"/>
        </a:p>
      </dgm:t>
    </dgm:pt>
    <dgm:pt modelId="{C1CC242D-6FD1-4EEC-90B5-F245E4F94F88}">
      <dgm:prSet phldrT="[Text]"/>
      <dgm:spPr/>
      <dgm:t>
        <a:bodyPr/>
        <a:lstStyle/>
        <a:p>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01041872-F599-4CDC-BE72-9AFF899D542D}" type="parTrans" cxnId="{C71DE324-B341-40EF-ADD5-E2D9E1112065}">
      <dgm:prSet/>
      <dgm:spPr/>
      <dgm:t>
        <a:bodyPr/>
        <a:lstStyle/>
        <a:p>
          <a:endParaRPr lang="en-US"/>
        </a:p>
      </dgm:t>
    </dgm:pt>
    <dgm:pt modelId="{F286ED70-F222-475A-997D-C959185586D4}" type="sibTrans" cxnId="{C71DE324-B341-40EF-ADD5-E2D9E1112065}">
      <dgm:prSet/>
      <dgm:spPr/>
      <dgm:t>
        <a:bodyPr/>
        <a:lstStyle/>
        <a:p>
          <a:endParaRPr lang="en-US"/>
        </a:p>
      </dgm:t>
    </dgm:pt>
    <dgm:pt modelId="{10CE1223-DD0B-441B-8208-BB56D88D9752}">
      <dgm:prSet phldrT="[Text]"/>
      <dgm:spPr/>
      <dgm:t>
        <a:bodyPr/>
        <a:lstStyle/>
        <a:p>
          <a:r>
            <a:rPr lang="en-US" dirty="0" smtClean="0">
              <a:latin typeface="Segoe UI" panose="020B0502040204020203" pitchFamily="34" charset="0"/>
              <a:ea typeface="Segoe UI" panose="020B0502040204020203" pitchFamily="34" charset="0"/>
              <a:cs typeface="Segoe UI" panose="020B0502040204020203" pitchFamily="34" charset="0"/>
            </a:rPr>
            <a:t>All </a:t>
          </a:r>
          <a:r>
            <a:rPr lang="en-US" dirty="0" err="1" smtClean="0">
              <a:latin typeface="Segoe UI" panose="020B0502040204020203" pitchFamily="34" charset="0"/>
              <a:ea typeface="Segoe UI" panose="020B0502040204020203" pitchFamily="34" charset="0"/>
              <a:cs typeface="Segoe UI" panose="020B0502040204020203" pitchFamily="34" charset="0"/>
            </a:rPr>
            <a:t>collaboratives</a:t>
          </a:r>
          <a:r>
            <a:rPr lang="en-US" dirty="0" smtClean="0">
              <a:latin typeface="Segoe UI" panose="020B0502040204020203" pitchFamily="34" charset="0"/>
              <a:ea typeface="Segoe UI" panose="020B0502040204020203" pitchFamily="34" charset="0"/>
              <a:cs typeface="Segoe UI" panose="020B0502040204020203" pitchFamily="34" charset="0"/>
            </a:rPr>
            <a:t> regularly host regional discussions of adaptation issues </a:t>
          </a:r>
          <a:endParaRPr lang="en-US" dirty="0">
            <a:latin typeface="Segoe UI" panose="020B0502040204020203" pitchFamily="34" charset="0"/>
            <a:ea typeface="Segoe UI" panose="020B0502040204020203" pitchFamily="34" charset="0"/>
            <a:cs typeface="Segoe UI" panose="020B0502040204020203" pitchFamily="34" charset="0"/>
          </a:endParaRPr>
        </a:p>
      </dgm:t>
    </dgm:pt>
    <dgm:pt modelId="{335B45C4-8D6F-46B4-8D74-64374066DFBC}" type="parTrans" cxnId="{D4D3BE5C-BE92-4A00-8D16-05DC36A41DBE}">
      <dgm:prSet/>
      <dgm:spPr/>
      <dgm:t>
        <a:bodyPr/>
        <a:lstStyle/>
        <a:p>
          <a:endParaRPr lang="en-US"/>
        </a:p>
      </dgm:t>
    </dgm:pt>
    <dgm:pt modelId="{7BA5AD82-5F58-4D91-9186-62CFD30BB2E2}" type="sibTrans" cxnId="{D4D3BE5C-BE92-4A00-8D16-05DC36A41DBE}">
      <dgm:prSet/>
      <dgm:spPr/>
      <dgm:t>
        <a:bodyPr/>
        <a:lstStyle/>
        <a:p>
          <a:endParaRPr lang="en-US"/>
        </a:p>
      </dgm:t>
    </dgm:pt>
    <dgm:pt modelId="{85BDD4CD-E1DA-493D-A35F-634C79947FC9}" type="pres">
      <dgm:prSet presAssocID="{F3DA71B5-43C1-49E1-B72C-21B95315A134}" presName="Name0" presStyleCnt="0">
        <dgm:presLayoutVars>
          <dgm:dir/>
          <dgm:animLvl val="lvl"/>
          <dgm:resizeHandles val="exact"/>
        </dgm:presLayoutVars>
      </dgm:prSet>
      <dgm:spPr/>
      <dgm:t>
        <a:bodyPr/>
        <a:lstStyle/>
        <a:p>
          <a:endParaRPr lang="en-US"/>
        </a:p>
      </dgm:t>
    </dgm:pt>
    <dgm:pt modelId="{D413904E-0190-4DD3-A03E-0E9C10C658DE}" type="pres">
      <dgm:prSet presAssocID="{BAFA4A5B-4945-4892-A5BD-DA5516997AA1}" presName="composite" presStyleCnt="0"/>
      <dgm:spPr/>
    </dgm:pt>
    <dgm:pt modelId="{FFDF27DA-AD8C-4AAC-9A51-8DAF5F09F78E}" type="pres">
      <dgm:prSet presAssocID="{BAFA4A5B-4945-4892-A5BD-DA5516997AA1}" presName="parTx" presStyleLbl="alignNode1" presStyleIdx="0" presStyleCnt="3">
        <dgm:presLayoutVars>
          <dgm:chMax val="0"/>
          <dgm:chPref val="0"/>
          <dgm:bulletEnabled val="1"/>
        </dgm:presLayoutVars>
      </dgm:prSet>
      <dgm:spPr/>
      <dgm:t>
        <a:bodyPr/>
        <a:lstStyle/>
        <a:p>
          <a:endParaRPr lang="en-US"/>
        </a:p>
      </dgm:t>
    </dgm:pt>
    <dgm:pt modelId="{4962A3F8-2020-4A17-8A9F-F07E0D637346}" type="pres">
      <dgm:prSet presAssocID="{BAFA4A5B-4945-4892-A5BD-DA5516997AA1}" presName="desTx" presStyleLbl="alignAccFollowNode1" presStyleIdx="0" presStyleCnt="3" custLinFactNeighborX="-2926">
        <dgm:presLayoutVars>
          <dgm:bulletEnabled val="1"/>
        </dgm:presLayoutVars>
      </dgm:prSet>
      <dgm:spPr/>
      <dgm:t>
        <a:bodyPr/>
        <a:lstStyle/>
        <a:p>
          <a:endParaRPr lang="en-US"/>
        </a:p>
      </dgm:t>
    </dgm:pt>
    <dgm:pt modelId="{F789AA4C-9A88-49DE-88AA-8D7650738A56}" type="pres">
      <dgm:prSet presAssocID="{2E813656-A6B5-4090-90E0-789B2B3FBCAF}" presName="space" presStyleCnt="0"/>
      <dgm:spPr/>
    </dgm:pt>
    <dgm:pt modelId="{6FFE2060-6B73-45FF-8A42-AF0F053EC80D}" type="pres">
      <dgm:prSet presAssocID="{CEBA6CC5-F26A-4C57-8E9D-A121B83B652D}" presName="composite" presStyleCnt="0"/>
      <dgm:spPr/>
    </dgm:pt>
    <dgm:pt modelId="{92159E48-FBEB-4E23-ABAD-D23E2D78DBDC}" type="pres">
      <dgm:prSet presAssocID="{CEBA6CC5-F26A-4C57-8E9D-A121B83B652D}" presName="parTx" presStyleLbl="alignNode1" presStyleIdx="1" presStyleCnt="3">
        <dgm:presLayoutVars>
          <dgm:chMax val="0"/>
          <dgm:chPref val="0"/>
          <dgm:bulletEnabled val="1"/>
        </dgm:presLayoutVars>
      </dgm:prSet>
      <dgm:spPr/>
      <dgm:t>
        <a:bodyPr/>
        <a:lstStyle/>
        <a:p>
          <a:endParaRPr lang="en-US"/>
        </a:p>
      </dgm:t>
    </dgm:pt>
    <dgm:pt modelId="{F94D50D3-0427-40D8-B23B-91DBE3CA4651}" type="pres">
      <dgm:prSet presAssocID="{CEBA6CC5-F26A-4C57-8E9D-A121B83B652D}" presName="desTx" presStyleLbl="alignAccFollowNode1" presStyleIdx="1" presStyleCnt="3">
        <dgm:presLayoutVars>
          <dgm:bulletEnabled val="1"/>
        </dgm:presLayoutVars>
      </dgm:prSet>
      <dgm:spPr/>
      <dgm:t>
        <a:bodyPr/>
        <a:lstStyle/>
        <a:p>
          <a:endParaRPr lang="en-US"/>
        </a:p>
      </dgm:t>
    </dgm:pt>
    <dgm:pt modelId="{B951C202-5E46-4DA7-BAF3-43B043ADB0E6}" type="pres">
      <dgm:prSet presAssocID="{C89A6ACD-86ED-4030-AC5E-91D7348F0005}" presName="space" presStyleCnt="0"/>
      <dgm:spPr/>
    </dgm:pt>
    <dgm:pt modelId="{2D269619-D4C7-45FD-B4B7-779312DF12A7}" type="pres">
      <dgm:prSet presAssocID="{9D103A46-F3FD-41EF-B47E-912A82DDF0FD}" presName="composite" presStyleCnt="0"/>
      <dgm:spPr/>
    </dgm:pt>
    <dgm:pt modelId="{9B98019D-5528-465B-A0CC-45AE2EA29275}" type="pres">
      <dgm:prSet presAssocID="{9D103A46-F3FD-41EF-B47E-912A82DDF0FD}" presName="parTx" presStyleLbl="alignNode1" presStyleIdx="2" presStyleCnt="3">
        <dgm:presLayoutVars>
          <dgm:chMax val="0"/>
          <dgm:chPref val="0"/>
          <dgm:bulletEnabled val="1"/>
        </dgm:presLayoutVars>
      </dgm:prSet>
      <dgm:spPr/>
      <dgm:t>
        <a:bodyPr/>
        <a:lstStyle/>
        <a:p>
          <a:endParaRPr lang="en-US"/>
        </a:p>
      </dgm:t>
    </dgm:pt>
    <dgm:pt modelId="{4F80C60D-A5CD-41A7-B639-113AD228ED26}" type="pres">
      <dgm:prSet presAssocID="{9D103A46-F3FD-41EF-B47E-912A82DDF0FD}" presName="desTx" presStyleLbl="alignAccFollowNode1" presStyleIdx="2" presStyleCnt="3">
        <dgm:presLayoutVars>
          <dgm:bulletEnabled val="1"/>
        </dgm:presLayoutVars>
      </dgm:prSet>
      <dgm:spPr/>
      <dgm:t>
        <a:bodyPr/>
        <a:lstStyle/>
        <a:p>
          <a:endParaRPr lang="en-US"/>
        </a:p>
      </dgm:t>
    </dgm:pt>
  </dgm:ptLst>
  <dgm:cxnLst>
    <dgm:cxn modelId="{B633BF71-4CEF-45B7-8079-9414BB77C3A3}" srcId="{9D103A46-F3FD-41EF-B47E-912A82DDF0FD}" destId="{97E6481C-BE85-4A57-884F-218E0EE7F472}" srcOrd="1" destOrd="0" parTransId="{0B3CE452-9F70-486D-92DF-BACC2F8F124C}" sibTransId="{4ECAE9C6-B55F-4970-B2E9-4C6DC7B27527}"/>
    <dgm:cxn modelId="{1B2FC9A6-7038-4659-A6CE-D6F93F81F795}" type="presOf" srcId="{36B526D6-DD67-4A2B-B363-18F44E5498C9}" destId="{F94D50D3-0427-40D8-B23B-91DBE3CA4651}" srcOrd="0" destOrd="1" presId="urn:microsoft.com/office/officeart/2005/8/layout/hList1"/>
    <dgm:cxn modelId="{E0E86CCF-918F-43DA-9011-1C40957BA209}" srcId="{CEBA6CC5-F26A-4C57-8E9D-A121B83B652D}" destId="{5CC021B9-02F6-4706-AA2D-B12D6ED08684}" srcOrd="2" destOrd="0" parTransId="{F2A7B546-05EF-4F34-B72D-AC585ACE6342}" sibTransId="{B58C82EF-A39B-4C45-B80E-37434FC0A49A}"/>
    <dgm:cxn modelId="{3F5CB1FF-2E4E-42D1-8A66-C5412B367C97}" srcId="{CEBA6CC5-F26A-4C57-8E9D-A121B83B652D}" destId="{EE227F20-EA02-4542-9EAD-4B68C5CA52DA}" srcOrd="0" destOrd="0" parTransId="{6FBDF238-3EA7-4058-AB0C-5B3D4A512E44}" sibTransId="{331E7964-DF94-463A-AB4F-73DE723D99E2}"/>
    <dgm:cxn modelId="{98213993-AD2B-4CDF-A4CE-C3FD86210CC9}" type="presOf" srcId="{7546B022-89B5-4DCD-B40A-6F75C63327FA}" destId="{4962A3F8-2020-4A17-8A9F-F07E0D637346}" srcOrd="0" destOrd="0" presId="urn:microsoft.com/office/officeart/2005/8/layout/hList1"/>
    <dgm:cxn modelId="{D9808EB2-AB75-4AD9-B5A8-86C187C82784}" srcId="{F3DA71B5-43C1-49E1-B72C-21B95315A134}" destId="{BAFA4A5B-4945-4892-A5BD-DA5516997AA1}" srcOrd="0" destOrd="0" parTransId="{D47C1C34-EF29-43E6-AB80-94367629E321}" sibTransId="{2E813656-A6B5-4090-90E0-789B2B3FBCAF}"/>
    <dgm:cxn modelId="{D484D8B9-54C0-44E5-9057-E649DDBC48F6}" type="presOf" srcId="{9D103A46-F3FD-41EF-B47E-912A82DDF0FD}" destId="{9B98019D-5528-465B-A0CC-45AE2EA29275}" srcOrd="0" destOrd="0" presId="urn:microsoft.com/office/officeart/2005/8/layout/hList1"/>
    <dgm:cxn modelId="{F771DD81-26F8-45D7-9FCF-5FC663EBB2E0}" type="presOf" srcId="{CEBA6CC5-F26A-4C57-8E9D-A121B83B652D}" destId="{92159E48-FBEB-4E23-ABAD-D23E2D78DBDC}" srcOrd="0" destOrd="0" presId="urn:microsoft.com/office/officeart/2005/8/layout/hList1"/>
    <dgm:cxn modelId="{073233B2-5B2A-412C-ABB0-3C3BD6E65DC3}" type="presOf" srcId="{EE227F20-EA02-4542-9EAD-4B68C5CA52DA}" destId="{F94D50D3-0427-40D8-B23B-91DBE3CA4651}" srcOrd="0" destOrd="0" presId="urn:microsoft.com/office/officeart/2005/8/layout/hList1"/>
    <dgm:cxn modelId="{586FB04B-4D16-4068-A2E2-908D66848CF1}" type="presOf" srcId="{FEE1DD70-BEC3-48E9-AFE5-73CBDCF4539E}" destId="{4962A3F8-2020-4A17-8A9F-F07E0D637346}" srcOrd="0" destOrd="3" presId="urn:microsoft.com/office/officeart/2005/8/layout/hList1"/>
    <dgm:cxn modelId="{9DF4AD8F-7AB7-4197-9B42-11DEF2C315D9}" type="presOf" srcId="{1BF485AC-2F25-4CA5-AA3C-1D5913164FBF}" destId="{4962A3F8-2020-4A17-8A9F-F07E0D637346}" srcOrd="0" destOrd="2" presId="urn:microsoft.com/office/officeart/2005/8/layout/hList1"/>
    <dgm:cxn modelId="{86DF5310-674C-468E-8EA5-AEFEEF8A7490}" type="presOf" srcId="{C1CC242D-6FD1-4EEC-90B5-F245E4F94F88}" destId="{4F80C60D-A5CD-41A7-B639-113AD228ED26}" srcOrd="0" destOrd="3" presId="urn:microsoft.com/office/officeart/2005/8/layout/hList1"/>
    <dgm:cxn modelId="{1B6072E5-46EC-43C8-A1B6-6D470315B222}" type="presOf" srcId="{DB8B4F2D-810C-4FB3-880B-D0658EE8B51F}" destId="{F94D50D3-0427-40D8-B23B-91DBE3CA4651}" srcOrd="0" destOrd="3" presId="urn:microsoft.com/office/officeart/2005/8/layout/hList1"/>
    <dgm:cxn modelId="{5EA6C515-C842-40B5-9507-08FC1E8C78E3}" srcId="{BAFA4A5B-4945-4892-A5BD-DA5516997AA1}" destId="{FEE1DD70-BEC3-48E9-AFE5-73CBDCF4539E}" srcOrd="3" destOrd="0" parTransId="{684906D2-8202-4692-9866-D7DAF9F594F0}" sibTransId="{13A0A701-D66E-458A-BDE3-614A52E78122}"/>
    <dgm:cxn modelId="{C33F9366-AF62-4384-A583-923FD22BCB8E}" type="presOf" srcId="{5CC021B9-02F6-4706-AA2D-B12D6ED08684}" destId="{F94D50D3-0427-40D8-B23B-91DBE3CA4651}" srcOrd="0" destOrd="2" presId="urn:microsoft.com/office/officeart/2005/8/layout/hList1"/>
    <dgm:cxn modelId="{D4D3BE5C-BE92-4A00-8D16-05DC36A41DBE}" srcId="{9D103A46-F3FD-41EF-B47E-912A82DDF0FD}" destId="{10CE1223-DD0B-441B-8208-BB56D88D9752}" srcOrd="2" destOrd="0" parTransId="{335B45C4-8D6F-46B4-8D74-64374066DFBC}" sibTransId="{7BA5AD82-5F58-4D91-9186-62CFD30BB2E2}"/>
    <dgm:cxn modelId="{54F6E19D-D7C1-4FA0-9EAA-86252190E732}" srcId="{CEBA6CC5-F26A-4C57-8E9D-A121B83B652D}" destId="{DB8B4F2D-810C-4FB3-880B-D0658EE8B51F}" srcOrd="3" destOrd="0" parTransId="{91C6C259-5348-4EF6-894E-CAD6EC925294}" sibTransId="{EA9FE4F8-3AE6-4A9B-90E6-4F70CCE5D342}"/>
    <dgm:cxn modelId="{7BA682A2-A6FB-4069-B308-6E5E64F01591}" srcId="{BAFA4A5B-4945-4892-A5BD-DA5516997AA1}" destId="{7546B022-89B5-4DCD-B40A-6F75C63327FA}" srcOrd="0" destOrd="0" parTransId="{29A31A2C-25D4-4DA5-A071-A2DBF3AFF895}" sibTransId="{BB15E29C-C4D9-44F7-899B-E7E7C31CD908}"/>
    <dgm:cxn modelId="{5B522712-8501-44F6-8C81-8E76BAD0D585}" type="presOf" srcId="{BAFA4A5B-4945-4892-A5BD-DA5516997AA1}" destId="{FFDF27DA-AD8C-4AAC-9A51-8DAF5F09F78E}" srcOrd="0" destOrd="0" presId="urn:microsoft.com/office/officeart/2005/8/layout/hList1"/>
    <dgm:cxn modelId="{4AD5C7C1-BE61-4C0D-8B53-376055137CEC}" srcId="{F3DA71B5-43C1-49E1-B72C-21B95315A134}" destId="{9D103A46-F3FD-41EF-B47E-912A82DDF0FD}" srcOrd="2" destOrd="0" parTransId="{0A8E7B22-09B8-411D-ABF7-2D0FCB7889B1}" sibTransId="{2EF38C81-8744-433C-B36C-93C903E922E6}"/>
    <dgm:cxn modelId="{BF167CBE-2A9B-43B1-9CA1-CC2907FDD03B}" type="presOf" srcId="{D7E5A637-6377-48BB-B189-E27802D608C5}" destId="{4962A3F8-2020-4A17-8A9F-F07E0D637346}" srcOrd="0" destOrd="1" presId="urn:microsoft.com/office/officeart/2005/8/layout/hList1"/>
    <dgm:cxn modelId="{C71DE324-B341-40EF-ADD5-E2D9E1112065}" srcId="{9D103A46-F3FD-41EF-B47E-912A82DDF0FD}" destId="{C1CC242D-6FD1-4EEC-90B5-F245E4F94F88}" srcOrd="3" destOrd="0" parTransId="{01041872-F599-4CDC-BE72-9AFF899D542D}" sibTransId="{F286ED70-F222-475A-997D-C959185586D4}"/>
    <dgm:cxn modelId="{AD380DE6-6F3E-4C93-B896-C8C05572E667}" type="presOf" srcId="{F3DA71B5-43C1-49E1-B72C-21B95315A134}" destId="{85BDD4CD-E1DA-493D-A35F-634C79947FC9}" srcOrd="0" destOrd="0" presId="urn:microsoft.com/office/officeart/2005/8/layout/hList1"/>
    <dgm:cxn modelId="{5885494F-CE8D-4A93-B83D-915B1E3E6E34}" srcId="{BAFA4A5B-4945-4892-A5BD-DA5516997AA1}" destId="{D7E5A637-6377-48BB-B189-E27802D608C5}" srcOrd="1" destOrd="0" parTransId="{DB6537FB-F276-4461-B167-74B82B388484}" sibTransId="{01061BF8-964D-4A39-A899-A17769F51C7C}"/>
    <dgm:cxn modelId="{6B0276D0-F4A4-4F68-94E8-E1E728737483}" srcId="{CEBA6CC5-F26A-4C57-8E9D-A121B83B652D}" destId="{36B526D6-DD67-4A2B-B363-18F44E5498C9}" srcOrd="1" destOrd="0" parTransId="{2562643E-AC1C-40DE-A4A8-C9002EDD28D2}" sibTransId="{EA3C9891-FAC1-47F1-A65A-B2E9BC0E5BDC}"/>
    <dgm:cxn modelId="{A6898CC0-6FDE-4CA1-94AA-135D9E76DD1C}" srcId="{9D103A46-F3FD-41EF-B47E-912A82DDF0FD}" destId="{CB767A21-C3D7-4196-AE29-7E4BE666DDF9}" srcOrd="0" destOrd="0" parTransId="{85EE530A-46D3-4F25-B273-B4F83C174562}" sibTransId="{3B00879B-C2E5-4A23-9D93-67D2543698C3}"/>
    <dgm:cxn modelId="{00C023B8-BBE0-4F84-8540-D5116653B820}" srcId="{BAFA4A5B-4945-4892-A5BD-DA5516997AA1}" destId="{1BF485AC-2F25-4CA5-AA3C-1D5913164FBF}" srcOrd="2" destOrd="0" parTransId="{3B22B722-6F4C-4D32-A697-8D7D1726BAA7}" sibTransId="{6E18D1B7-646F-4640-BFB7-CB4917A6772F}"/>
    <dgm:cxn modelId="{A94BF9CE-13CB-48C2-B0FC-293A915CA58F}" type="presOf" srcId="{97E6481C-BE85-4A57-884F-218E0EE7F472}" destId="{4F80C60D-A5CD-41A7-B639-113AD228ED26}" srcOrd="0" destOrd="1" presId="urn:microsoft.com/office/officeart/2005/8/layout/hList1"/>
    <dgm:cxn modelId="{C6EB7755-3E08-41F8-A90D-D517A77D60B4}" type="presOf" srcId="{10CE1223-DD0B-441B-8208-BB56D88D9752}" destId="{4F80C60D-A5CD-41A7-B639-113AD228ED26}" srcOrd="0" destOrd="2" presId="urn:microsoft.com/office/officeart/2005/8/layout/hList1"/>
    <dgm:cxn modelId="{0E121EFF-59D8-471B-8D21-CBD96FD51C1E}" type="presOf" srcId="{CB767A21-C3D7-4196-AE29-7E4BE666DDF9}" destId="{4F80C60D-A5CD-41A7-B639-113AD228ED26}" srcOrd="0" destOrd="0" presId="urn:microsoft.com/office/officeart/2005/8/layout/hList1"/>
    <dgm:cxn modelId="{4F00107C-95F5-44BB-820E-F0780D2F4C1F}" srcId="{F3DA71B5-43C1-49E1-B72C-21B95315A134}" destId="{CEBA6CC5-F26A-4C57-8E9D-A121B83B652D}" srcOrd="1" destOrd="0" parTransId="{7826EEEC-7233-4E11-99A8-6DE56190252C}" sibTransId="{C89A6ACD-86ED-4030-AC5E-91D7348F0005}"/>
    <dgm:cxn modelId="{4E6723B1-4AF6-44E8-9737-586F5CFDEC9C}" type="presParOf" srcId="{85BDD4CD-E1DA-493D-A35F-634C79947FC9}" destId="{D413904E-0190-4DD3-A03E-0E9C10C658DE}" srcOrd="0" destOrd="0" presId="urn:microsoft.com/office/officeart/2005/8/layout/hList1"/>
    <dgm:cxn modelId="{278F1305-2609-4964-B9AE-95A5E26C3BE3}" type="presParOf" srcId="{D413904E-0190-4DD3-A03E-0E9C10C658DE}" destId="{FFDF27DA-AD8C-4AAC-9A51-8DAF5F09F78E}" srcOrd="0" destOrd="0" presId="urn:microsoft.com/office/officeart/2005/8/layout/hList1"/>
    <dgm:cxn modelId="{03867DBE-3A23-4E3B-A3A9-D5616910622B}" type="presParOf" srcId="{D413904E-0190-4DD3-A03E-0E9C10C658DE}" destId="{4962A3F8-2020-4A17-8A9F-F07E0D637346}" srcOrd="1" destOrd="0" presId="urn:microsoft.com/office/officeart/2005/8/layout/hList1"/>
    <dgm:cxn modelId="{64F65830-9230-4A52-AEEC-27790688460B}" type="presParOf" srcId="{85BDD4CD-E1DA-493D-A35F-634C79947FC9}" destId="{F789AA4C-9A88-49DE-88AA-8D7650738A56}" srcOrd="1" destOrd="0" presId="urn:microsoft.com/office/officeart/2005/8/layout/hList1"/>
    <dgm:cxn modelId="{C7F9DCDF-D86C-44AF-AFE3-48595DFB2EEA}" type="presParOf" srcId="{85BDD4CD-E1DA-493D-A35F-634C79947FC9}" destId="{6FFE2060-6B73-45FF-8A42-AF0F053EC80D}" srcOrd="2" destOrd="0" presId="urn:microsoft.com/office/officeart/2005/8/layout/hList1"/>
    <dgm:cxn modelId="{CF144143-06A8-4C6E-9EC3-4CE58BFAD09C}" type="presParOf" srcId="{6FFE2060-6B73-45FF-8A42-AF0F053EC80D}" destId="{92159E48-FBEB-4E23-ABAD-D23E2D78DBDC}" srcOrd="0" destOrd="0" presId="urn:microsoft.com/office/officeart/2005/8/layout/hList1"/>
    <dgm:cxn modelId="{EDCD1509-335B-4439-9B25-7A02CDBD91D0}" type="presParOf" srcId="{6FFE2060-6B73-45FF-8A42-AF0F053EC80D}" destId="{F94D50D3-0427-40D8-B23B-91DBE3CA4651}" srcOrd="1" destOrd="0" presId="urn:microsoft.com/office/officeart/2005/8/layout/hList1"/>
    <dgm:cxn modelId="{88779B56-AFB6-48F3-BEF2-E3AB83126918}" type="presParOf" srcId="{85BDD4CD-E1DA-493D-A35F-634C79947FC9}" destId="{B951C202-5E46-4DA7-BAF3-43B043ADB0E6}" srcOrd="3" destOrd="0" presId="urn:microsoft.com/office/officeart/2005/8/layout/hList1"/>
    <dgm:cxn modelId="{D5BE4AA5-FBF8-4D5D-BF8F-182C7547AC0D}" type="presParOf" srcId="{85BDD4CD-E1DA-493D-A35F-634C79947FC9}" destId="{2D269619-D4C7-45FD-B4B7-779312DF12A7}" srcOrd="4" destOrd="0" presId="urn:microsoft.com/office/officeart/2005/8/layout/hList1"/>
    <dgm:cxn modelId="{F614421F-055D-4E11-89C7-A91483C20792}" type="presParOf" srcId="{2D269619-D4C7-45FD-B4B7-779312DF12A7}" destId="{9B98019D-5528-465B-A0CC-45AE2EA29275}" srcOrd="0" destOrd="0" presId="urn:microsoft.com/office/officeart/2005/8/layout/hList1"/>
    <dgm:cxn modelId="{F752672E-FA3C-471D-B545-A6BF1D1C4C86}" type="presParOf" srcId="{2D269619-D4C7-45FD-B4B7-779312DF12A7}" destId="{4F80C60D-A5CD-41A7-B639-113AD228ED2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DF27DA-AD8C-4AAC-9A51-8DAF5F09F78E}">
      <dsp:nvSpPr>
        <dsp:cNvPr id="0" name=""/>
        <dsp:cNvSpPr/>
      </dsp:nvSpPr>
      <dsp:spPr>
        <a:xfrm>
          <a:off x="2768" y="109824"/>
          <a:ext cx="2698935" cy="976243"/>
        </a:xfrm>
        <a:prstGeom prst="rect">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lvl="0" algn="ctr" defTabSz="800100">
            <a:lnSpc>
              <a:spcPct val="90000"/>
            </a:lnSpc>
            <a:spcBef>
              <a:spcPct val="0"/>
            </a:spcBef>
            <a:spcAft>
              <a:spcPct val="35000"/>
            </a:spcAft>
          </a:pPr>
          <a:r>
            <a:rPr lang="en-US" sz="1800" b="1" kern="1200" dirty="0" smtClean="0">
              <a:latin typeface="Segoe UI Semibold" panose="020B0702040204020203" pitchFamily="34" charset="0"/>
            </a:rPr>
            <a:t>Bringing a regional voice to state work</a:t>
          </a:r>
          <a:endParaRPr lang="en-US" sz="1800" b="1" kern="1200" dirty="0">
            <a:latin typeface="Segoe UI Semibold" panose="020B0702040204020203" pitchFamily="34" charset="0"/>
          </a:endParaRPr>
        </a:p>
      </dsp:txBody>
      <dsp:txXfrm>
        <a:off x="2768" y="109824"/>
        <a:ext cx="2698935" cy="976243"/>
      </dsp:txXfrm>
    </dsp:sp>
    <dsp:sp modelId="{4962A3F8-2020-4A17-8A9F-F07E0D637346}">
      <dsp:nvSpPr>
        <dsp:cNvPr id="0" name=""/>
        <dsp:cNvSpPr/>
      </dsp:nvSpPr>
      <dsp:spPr>
        <a:xfrm>
          <a:off x="0" y="1086068"/>
          <a:ext cx="2698935" cy="4479840"/>
        </a:xfrm>
        <a:prstGeom prst="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Named as a resource for state agencies in the Climate Change Research Plan and the Governor’s Executive Order B-30-15 </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Participating in the Technical Advisory Group created by SB 246</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In 2015, hosted 4 regional listening sessions on climate adaptation needs and concerns for CNRA</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Briefed Senate Committee on Environmental Quality (2015) and Sea-Level Rise (2014) </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dsp:txBody>
      <dsp:txXfrm>
        <a:off x="0" y="1086068"/>
        <a:ext cx="2698935" cy="4479840"/>
      </dsp:txXfrm>
    </dsp:sp>
    <dsp:sp modelId="{92159E48-FBEB-4E23-ABAD-D23E2D78DBDC}">
      <dsp:nvSpPr>
        <dsp:cNvPr id="0" name=""/>
        <dsp:cNvSpPr/>
      </dsp:nvSpPr>
      <dsp:spPr>
        <a:xfrm>
          <a:off x="3079554" y="109824"/>
          <a:ext cx="2698935" cy="976243"/>
        </a:xfrm>
        <a:prstGeom prst="rect">
          <a:avLst/>
        </a:prstGeom>
        <a:solidFill>
          <a:schemeClr val="accent3">
            <a:hueOff val="5625132"/>
            <a:satOff val="-8440"/>
            <a:lumOff val="-1373"/>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lvl="0" algn="ctr" defTabSz="800100">
            <a:lnSpc>
              <a:spcPct val="90000"/>
            </a:lnSpc>
            <a:spcBef>
              <a:spcPct val="0"/>
            </a:spcBef>
            <a:spcAft>
              <a:spcPct val="35000"/>
            </a:spcAft>
          </a:pPr>
          <a:r>
            <a:rPr lang="en-US" sz="1800" b="1" kern="1200" dirty="0" smtClean="0">
              <a:latin typeface="Segoe UI Semibold" panose="020B0702040204020203" pitchFamily="34" charset="0"/>
              <a:ea typeface="Segoe UI" panose="020B0502040204020203" pitchFamily="34" charset="0"/>
              <a:cs typeface="Segoe UI" panose="020B0502040204020203" pitchFamily="34" charset="0"/>
            </a:rPr>
            <a:t>A model for new adaptation </a:t>
          </a:r>
          <a:r>
            <a:rPr lang="en-US" sz="1800" b="1" kern="1200" dirty="0" err="1" smtClean="0">
              <a:latin typeface="Segoe UI Semibold" panose="020B0702040204020203" pitchFamily="34" charset="0"/>
              <a:ea typeface="Segoe UI" panose="020B0502040204020203" pitchFamily="34" charset="0"/>
              <a:cs typeface="Segoe UI" panose="020B0502040204020203" pitchFamily="34" charset="0"/>
            </a:rPr>
            <a:t>collaboratives</a:t>
          </a:r>
          <a:endParaRPr lang="en-US" sz="1800" b="1" kern="1200" dirty="0">
            <a:latin typeface="Segoe UI Semibold" panose="020B0702040204020203" pitchFamily="34" charset="0"/>
            <a:ea typeface="Segoe UI" panose="020B0502040204020203" pitchFamily="34" charset="0"/>
            <a:cs typeface="Segoe UI" panose="020B0502040204020203" pitchFamily="34" charset="0"/>
          </a:endParaRPr>
        </a:p>
      </dsp:txBody>
      <dsp:txXfrm>
        <a:off x="3079554" y="109824"/>
        <a:ext cx="2698935" cy="976243"/>
      </dsp:txXfrm>
    </dsp:sp>
    <dsp:sp modelId="{F94D50D3-0427-40D8-B23B-91DBE3CA4651}">
      <dsp:nvSpPr>
        <dsp:cNvPr id="0" name=""/>
        <dsp:cNvSpPr/>
      </dsp:nvSpPr>
      <dsp:spPr>
        <a:xfrm>
          <a:off x="3079554" y="1086068"/>
          <a:ext cx="2698935" cy="4479840"/>
        </a:xfrm>
        <a:prstGeom prst="rect">
          <a:avLst/>
        </a:prstGeom>
        <a:solidFill>
          <a:schemeClr val="accent3">
            <a:tint val="40000"/>
            <a:alpha val="90000"/>
            <a:hueOff val="5358425"/>
            <a:satOff val="-6896"/>
            <a:lumOff val="-537"/>
            <a:alphaOff val="0"/>
          </a:schemeClr>
        </a:solidFill>
        <a:ln w="25400" cap="flat" cmpd="sng" algn="ctr">
          <a:solidFill>
            <a:schemeClr val="accent3">
              <a:tint val="40000"/>
              <a:alpha val="90000"/>
              <a:hueOff val="5358425"/>
              <a:satOff val="-6896"/>
              <a:lumOff val="-53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Developed model toolkit for new </a:t>
          </a:r>
          <a:r>
            <a:rPr lang="en-US" sz="1600" kern="1200" dirty="0" err="1" smtClean="0">
              <a:latin typeface="Segoe UI" panose="020B0502040204020203" pitchFamily="34" charset="0"/>
              <a:ea typeface="Segoe UI" panose="020B0502040204020203" pitchFamily="34" charset="0"/>
              <a:cs typeface="Segoe UI" panose="020B0502040204020203" pitchFamily="34" charset="0"/>
            </a:rPr>
            <a:t>collaboratives</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Supporting formation of new Central Coast collaborative </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Georgetown Climate Center case studies on forming </a:t>
          </a:r>
          <a:r>
            <a:rPr lang="en-US" sz="1600" kern="1200" dirty="0" err="1" smtClean="0">
              <a:latin typeface="Segoe UI" panose="020B0502040204020203" pitchFamily="34" charset="0"/>
              <a:ea typeface="Segoe UI" panose="020B0502040204020203" pitchFamily="34" charset="0"/>
              <a:cs typeface="Segoe UI" panose="020B0502040204020203" pitchFamily="34" charset="0"/>
            </a:rPr>
            <a:t>collaboratives</a:t>
          </a:r>
          <a:r>
            <a:rPr lang="en-US" sz="1600" kern="1200" dirty="0" smtClean="0">
              <a:latin typeface="Segoe UI" panose="020B0502040204020203" pitchFamily="34" charset="0"/>
              <a:ea typeface="Segoe UI" panose="020B0502040204020203" pitchFamily="34" charset="0"/>
              <a:cs typeface="Segoe UI" panose="020B0502040204020203" pitchFamily="34" charset="0"/>
            </a:rPr>
            <a:t>,  governance, and funding. </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Helped to organize and participated in national training for 12 regional adaptation groups hosted by the Institute for Sustainable Communities</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dsp:txBody>
      <dsp:txXfrm>
        <a:off x="3079554" y="1086068"/>
        <a:ext cx="2698935" cy="4479840"/>
      </dsp:txXfrm>
    </dsp:sp>
    <dsp:sp modelId="{9B98019D-5528-465B-A0CC-45AE2EA29275}">
      <dsp:nvSpPr>
        <dsp:cNvPr id="0" name=""/>
        <dsp:cNvSpPr/>
      </dsp:nvSpPr>
      <dsp:spPr>
        <a:xfrm>
          <a:off x="6156340" y="109824"/>
          <a:ext cx="2698935" cy="976243"/>
        </a:xfrm>
        <a:prstGeom prst="rect">
          <a:avLst/>
        </a:prstGeom>
        <a:solidFill>
          <a:schemeClr val="accent3">
            <a:hueOff val="11250264"/>
            <a:satOff val="-16880"/>
            <a:lumOff val="-2745"/>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lvl="0" algn="ctr" defTabSz="800100">
            <a:lnSpc>
              <a:spcPct val="90000"/>
            </a:lnSpc>
            <a:spcBef>
              <a:spcPct val="0"/>
            </a:spcBef>
            <a:spcAft>
              <a:spcPct val="35000"/>
            </a:spcAft>
          </a:pPr>
          <a:r>
            <a:rPr lang="en-US" sz="1800" b="1" kern="1200" dirty="0" smtClean="0">
              <a:latin typeface="Segoe UI Semibold" panose="020B0702040204020203" pitchFamily="34" charset="0"/>
            </a:rPr>
            <a:t>Outreach and education</a:t>
          </a:r>
          <a:endParaRPr lang="en-US" sz="1800" b="1" kern="1200" dirty="0">
            <a:latin typeface="Segoe UI Semibold" panose="020B0702040204020203" pitchFamily="34" charset="0"/>
          </a:endParaRPr>
        </a:p>
      </dsp:txBody>
      <dsp:txXfrm>
        <a:off x="6156340" y="109824"/>
        <a:ext cx="2698935" cy="976243"/>
      </dsp:txXfrm>
    </dsp:sp>
    <dsp:sp modelId="{4F80C60D-A5CD-41A7-B639-113AD228ED26}">
      <dsp:nvSpPr>
        <dsp:cNvPr id="0" name=""/>
        <dsp:cNvSpPr/>
      </dsp:nvSpPr>
      <dsp:spPr>
        <a:xfrm>
          <a:off x="6156340" y="1086068"/>
          <a:ext cx="2698935" cy="4479840"/>
        </a:xfrm>
        <a:prstGeom prst="rect">
          <a:avLst/>
        </a:prstGeom>
        <a:solidFill>
          <a:schemeClr val="accent3">
            <a:tint val="40000"/>
            <a:alpha val="90000"/>
            <a:hueOff val="10716850"/>
            <a:satOff val="-13793"/>
            <a:lumOff val="-1075"/>
            <a:alphaOff val="0"/>
          </a:schemeClr>
        </a:solidFill>
        <a:ln w="25400" cap="flat" cmpd="sng" algn="ctr">
          <a:solidFill>
            <a:schemeClr val="accent3">
              <a:tint val="40000"/>
              <a:alpha val="90000"/>
              <a:hueOff val="10716850"/>
              <a:satOff val="-13793"/>
              <a:lumOff val="-107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Participated in and helped to frame the program for the Bi-annual National and California Adaptation Forums</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Hosted ARCCA Learning Sessions on business resiliency, adaptation funding through resilience bonds, and more. </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r>
            <a:rPr lang="en-US" sz="1600" kern="1200" dirty="0" smtClean="0">
              <a:latin typeface="Segoe UI" panose="020B0502040204020203" pitchFamily="34" charset="0"/>
              <a:ea typeface="Segoe UI" panose="020B0502040204020203" pitchFamily="34" charset="0"/>
              <a:cs typeface="Segoe UI" panose="020B0502040204020203" pitchFamily="34" charset="0"/>
            </a:rPr>
            <a:t>All </a:t>
          </a:r>
          <a:r>
            <a:rPr lang="en-US" sz="1600" kern="1200" dirty="0" err="1" smtClean="0">
              <a:latin typeface="Segoe UI" panose="020B0502040204020203" pitchFamily="34" charset="0"/>
              <a:ea typeface="Segoe UI" panose="020B0502040204020203" pitchFamily="34" charset="0"/>
              <a:cs typeface="Segoe UI" panose="020B0502040204020203" pitchFamily="34" charset="0"/>
            </a:rPr>
            <a:t>collaboratives</a:t>
          </a:r>
          <a:r>
            <a:rPr lang="en-US" sz="1600" kern="1200" dirty="0" smtClean="0">
              <a:latin typeface="Segoe UI" panose="020B0502040204020203" pitchFamily="34" charset="0"/>
              <a:ea typeface="Segoe UI" panose="020B0502040204020203" pitchFamily="34" charset="0"/>
              <a:cs typeface="Segoe UI" panose="020B0502040204020203" pitchFamily="34" charset="0"/>
            </a:rPr>
            <a:t> regularly host regional discussions of adaptation issues </a:t>
          </a:r>
          <a:endParaRPr lang="en-US" sz="1600" kern="1200" dirty="0">
            <a:latin typeface="Segoe UI" panose="020B0502040204020203" pitchFamily="34" charset="0"/>
            <a:ea typeface="Segoe UI" panose="020B0502040204020203" pitchFamily="34" charset="0"/>
            <a:cs typeface="Segoe UI" panose="020B0502040204020203" pitchFamily="34" charset="0"/>
          </a:endParaRPr>
        </a:p>
        <a:p>
          <a:pPr marL="171450" lvl="1" indent="-171450" algn="l" defTabSz="711200">
            <a:lnSpc>
              <a:spcPct val="90000"/>
            </a:lnSpc>
            <a:spcBef>
              <a:spcPct val="0"/>
            </a:spcBef>
            <a:spcAft>
              <a:spcPct val="15000"/>
            </a:spcAft>
            <a:buChar char="••"/>
          </a:pPr>
          <a:endParaRPr lang="en-US" sz="1600" kern="1200" dirty="0">
            <a:latin typeface="Segoe UI" panose="020B0502040204020203" pitchFamily="34" charset="0"/>
            <a:ea typeface="Segoe UI" panose="020B0502040204020203" pitchFamily="34" charset="0"/>
            <a:cs typeface="Segoe UI" panose="020B0502040204020203" pitchFamily="34" charset="0"/>
          </a:endParaRPr>
        </a:p>
      </dsp:txBody>
      <dsp:txXfrm>
        <a:off x="6156340" y="1086068"/>
        <a:ext cx="2698935" cy="447984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265D38-A83F-40CA-AFFE-586DE9A84A18}" type="datetimeFigureOut">
              <a:rPr lang="en-US" smtClean="0"/>
              <a:t>6/15/2016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8CC1C7-62FF-42A7-91A1-4C338F2EB6A1}" type="slidenum">
              <a:rPr lang="en-US" smtClean="0"/>
              <a:t>‹#›</a:t>
            </a:fld>
            <a:endParaRPr lang="en-US"/>
          </a:p>
        </p:txBody>
      </p:sp>
    </p:spTree>
    <p:extLst>
      <p:ext uri="{BB962C8B-B14F-4D97-AF65-F5344CB8AC3E}">
        <p14:creationId xmlns:p14="http://schemas.microsoft.com/office/powerpoint/2010/main" val="2126607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0A2620-BC3E-45BC-A49A-BCB0770CBAA6}"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5710710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8CC1C7-62FF-42A7-91A1-4C338F2EB6A1}" type="slidenum">
              <a:rPr lang="en-US" smtClean="0"/>
              <a:t>2</a:t>
            </a:fld>
            <a:endParaRPr lang="en-US"/>
          </a:p>
        </p:txBody>
      </p:sp>
    </p:spTree>
    <p:extLst>
      <p:ext uri="{BB962C8B-B14F-4D97-AF65-F5344CB8AC3E}">
        <p14:creationId xmlns:p14="http://schemas.microsoft.com/office/powerpoint/2010/main" val="2974419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7D8CC1C7-62FF-42A7-91A1-4C338F2EB6A1}" type="slidenum">
              <a:rPr lang="en-US" smtClean="0"/>
              <a:t>3</a:t>
            </a:fld>
            <a:endParaRPr lang="en-US"/>
          </a:p>
        </p:txBody>
      </p:sp>
    </p:spTree>
    <p:extLst>
      <p:ext uri="{BB962C8B-B14F-4D97-AF65-F5344CB8AC3E}">
        <p14:creationId xmlns:p14="http://schemas.microsoft.com/office/powerpoint/2010/main" val="3529677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296853-1F13-42CF-B64C-816A4FF7AAF7}"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3282745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296853-1F13-42CF-B64C-816A4FF7AAF7}"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2639793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296853-1F13-42CF-B64C-816A4FF7AAF7}"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1612255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296853-1F13-42CF-B64C-816A4FF7AAF7}" type="datetimeFigureOut">
              <a:rPr lang="en-US" smtClean="0"/>
              <a:t>6/15/2016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1815402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296853-1F13-42CF-B64C-816A4FF7AAF7}" type="datetimeFigureOut">
              <a:rPr lang="en-US" smtClean="0"/>
              <a:t>6/15/2016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2068601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296853-1F13-42CF-B64C-816A4FF7AAF7}" type="datetimeFigureOut">
              <a:rPr lang="en-US" smtClean="0"/>
              <a:t>6/15/2016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1398265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296853-1F13-42CF-B64C-816A4FF7AAF7}" type="datetimeFigureOut">
              <a:rPr lang="en-US" smtClean="0"/>
              <a:t>6/15/2016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3473199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296853-1F13-42CF-B64C-816A4FF7AAF7}" type="datetimeFigureOut">
              <a:rPr lang="en-US" smtClean="0"/>
              <a:t>6/15/2016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522554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296853-1F13-42CF-B64C-816A4FF7AAF7}" type="datetimeFigureOut">
              <a:rPr lang="en-US" smtClean="0"/>
              <a:t>6/15/2016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3084298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296853-1F13-42CF-B64C-816A4FF7AAF7}"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1033940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296853-1F13-42CF-B64C-816A4FF7AAF7}" type="datetimeFigureOut">
              <a:rPr lang="en-US" smtClean="0"/>
              <a:t>6/15/2016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171F97-3BDC-456E-A2D6-224A3E8A375A}" type="slidenum">
              <a:rPr lang="en-US" smtClean="0"/>
              <a:t>‹#›</a:t>
            </a:fld>
            <a:endParaRPr lang="en-US"/>
          </a:p>
        </p:txBody>
      </p:sp>
    </p:spTree>
    <p:extLst>
      <p:ext uri="{BB962C8B-B14F-4D97-AF65-F5344CB8AC3E}">
        <p14:creationId xmlns:p14="http://schemas.microsoft.com/office/powerpoint/2010/main" val="263615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296853-1F13-42CF-B64C-816A4FF7AAF7}" type="datetimeFigureOut">
              <a:rPr lang="en-US" smtClean="0"/>
              <a:t>6/15/2016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171F97-3BDC-456E-A2D6-224A3E8A375A}" type="slidenum">
              <a:rPr lang="en-US" smtClean="0"/>
              <a:t>‹#›</a:t>
            </a:fld>
            <a:endParaRPr lang="en-US"/>
          </a:p>
        </p:txBody>
      </p:sp>
    </p:spTree>
    <p:extLst>
      <p:ext uri="{BB962C8B-B14F-4D97-AF65-F5344CB8AC3E}">
        <p14:creationId xmlns:p14="http://schemas.microsoft.com/office/powerpoint/2010/main" val="39893831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png"/><Relationship Id="rId10" Type="http://schemas.openxmlformats.org/officeDocument/2006/relationships/image" Target="../media/image7.png"/><Relationship Id="rId4" Type="http://schemas.microsoft.com/office/2007/relationships/hdphoto" Target="../media/hdphoto1.wdp"/><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724400" y="1591419"/>
            <a:ext cx="4191000" cy="1661993"/>
          </a:xfrm>
          <a:prstGeom prst="rect">
            <a:avLst/>
          </a:prstGeom>
          <a:solidFill>
            <a:schemeClr val="accent5">
              <a:lumMod val="20000"/>
              <a:lumOff val="80000"/>
            </a:schemeClr>
          </a:solidFill>
        </p:spPr>
        <p:txBody>
          <a:bodyPr wrap="square" lIns="274320" tIns="91440" rIns="274320" bIns="91440">
            <a:spAutoFit/>
          </a:bodyPr>
          <a:lstStyle/>
          <a:p>
            <a:r>
              <a:rPr lang="en-US" sz="1600" dirty="0">
                <a:solidFill>
                  <a:prstClr val="black"/>
                </a:solidFill>
                <a:latin typeface="Segoe UI Semibold" panose="020B0702040204020203" pitchFamily="34" charset="0"/>
                <a:ea typeface="Segoe UI" panose="020B0502040204020203" pitchFamily="34" charset="0"/>
                <a:cs typeface="Segoe UI" panose="020B0502040204020203" pitchFamily="34" charset="0"/>
              </a:rPr>
              <a:t>Formed in 2012, ARCCA is a network of regional </a:t>
            </a:r>
            <a:r>
              <a:rPr lang="en-US" sz="1600" dirty="0" err="1">
                <a:solidFill>
                  <a:prstClr val="black"/>
                </a:solidFill>
                <a:latin typeface="Segoe UI Semibold" panose="020B0702040204020203" pitchFamily="34" charset="0"/>
                <a:ea typeface="Segoe UI" panose="020B0502040204020203" pitchFamily="34" charset="0"/>
                <a:cs typeface="Segoe UI" panose="020B0502040204020203" pitchFamily="34" charset="0"/>
              </a:rPr>
              <a:t>collaboratives</a:t>
            </a:r>
            <a:r>
              <a:rPr lang="en-US" sz="1600" dirty="0">
                <a:solidFill>
                  <a:prstClr val="black"/>
                </a:solidFill>
                <a:latin typeface="Segoe UI Semibold" panose="020B0702040204020203" pitchFamily="34" charset="0"/>
                <a:ea typeface="Segoe UI" panose="020B0502040204020203" pitchFamily="34" charset="0"/>
                <a:cs typeface="Segoe UI" panose="020B0502040204020203" pitchFamily="34" charset="0"/>
              </a:rPr>
              <a:t>  in California coordinating and supporting climate adaptation efforts to enhance public health, protect natural systems, build economies, and improve quality of life.</a:t>
            </a:r>
          </a:p>
        </p:txBody>
      </p:sp>
      <p:grpSp>
        <p:nvGrpSpPr>
          <p:cNvPr id="25" name="Group 24"/>
          <p:cNvGrpSpPr/>
          <p:nvPr/>
        </p:nvGrpSpPr>
        <p:grpSpPr>
          <a:xfrm>
            <a:off x="152400" y="356829"/>
            <a:ext cx="5545721" cy="6348771"/>
            <a:chOff x="201898" y="239747"/>
            <a:chExt cx="5545721" cy="6348771"/>
          </a:xfrm>
        </p:grpSpPr>
        <p:pic>
          <p:nvPicPr>
            <p:cNvPr id="10" name="Picture 9"/>
            <p:cNvPicPr>
              <a:picLocks noChangeAspect="1"/>
            </p:cNvPicPr>
            <p:nvPr/>
          </p:nvPicPr>
          <p:blipFill>
            <a:blip r:embed="rId3">
              <a:duotone>
                <a:prstClr val="black"/>
                <a:schemeClr val="bg1">
                  <a:lumMod val="85000"/>
                  <a:tint val="45000"/>
                  <a:satMod val="400000"/>
                </a:schemeClr>
              </a:duotone>
              <a:extLst>
                <a:ext uri="{BEBA8EAE-BF5A-486C-A8C5-ECC9F3942E4B}">
                  <a14:imgProps xmlns:a14="http://schemas.microsoft.com/office/drawing/2010/main">
                    <a14:imgLayer r:embed="rId4">
                      <a14:imgEffect>
                        <a14:artisticLineDrawing/>
                      </a14:imgEffect>
                    </a14:imgLayer>
                  </a14:imgProps>
                </a:ext>
                <a:ext uri="{28A0092B-C50C-407E-A947-70E740481C1C}">
                  <a14:useLocalDpi xmlns:a14="http://schemas.microsoft.com/office/drawing/2010/main" val="0"/>
                </a:ext>
              </a:extLst>
            </a:blip>
            <a:stretch>
              <a:fillRect/>
            </a:stretch>
          </p:blipFill>
          <p:spPr>
            <a:xfrm>
              <a:off x="518143" y="239747"/>
              <a:ext cx="5229476" cy="6010082"/>
            </a:xfrm>
            <a:prstGeom prst="rect">
              <a:avLst/>
            </a:prstGeom>
            <a:noFill/>
            <a:ln>
              <a:solidFill>
                <a:schemeClr val="accent1">
                  <a:alpha val="0"/>
                </a:schemeClr>
              </a:solidFill>
            </a:ln>
          </p:spPr>
        </p:pic>
        <p:sp>
          <p:nvSpPr>
            <p:cNvPr id="13" name="Oval 12"/>
            <p:cNvSpPr/>
            <p:nvPr/>
          </p:nvSpPr>
          <p:spPr>
            <a:xfrm>
              <a:off x="732907" y="2028404"/>
              <a:ext cx="1459149" cy="1857879"/>
            </a:xfrm>
            <a:prstGeom prst="ellipse">
              <a:avLst/>
            </a:prstGeom>
            <a:solidFill>
              <a:schemeClr val="tx2">
                <a:lumMod val="40000"/>
                <a:lumOff val="60000"/>
                <a:alpha val="62000"/>
              </a:schemeClr>
            </a:solidFill>
            <a:ln w="28575">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prstClr val="black"/>
                  </a:solidFill>
                  <a:latin typeface="Franklin Gothic Demi" panose="020B0703020102020204" pitchFamily="34" charset="0"/>
                </a:rPr>
                <a:t>Bay Area</a:t>
              </a:r>
            </a:p>
          </p:txBody>
        </p:sp>
        <p:sp>
          <p:nvSpPr>
            <p:cNvPr id="14" name="Oval 13"/>
            <p:cNvSpPr/>
            <p:nvPr/>
          </p:nvSpPr>
          <p:spPr>
            <a:xfrm>
              <a:off x="3767718" y="5105400"/>
              <a:ext cx="1587179" cy="1431452"/>
            </a:xfrm>
            <a:prstGeom prst="ellipse">
              <a:avLst/>
            </a:prstGeom>
            <a:solidFill>
              <a:schemeClr val="accent4">
                <a:lumMod val="40000"/>
                <a:lumOff val="60000"/>
                <a:alpha val="62000"/>
              </a:schemeClr>
            </a:solidFill>
            <a:ln w="28575">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prstClr val="black"/>
                  </a:solidFill>
                  <a:latin typeface="Franklin Gothic Demi" panose="020B0703020102020204" pitchFamily="34" charset="0"/>
                </a:rPr>
                <a:t>San Diego</a:t>
              </a:r>
            </a:p>
          </p:txBody>
        </p:sp>
        <p:sp>
          <p:nvSpPr>
            <p:cNvPr id="15" name="Oval 14"/>
            <p:cNvSpPr/>
            <p:nvPr/>
          </p:nvSpPr>
          <p:spPr>
            <a:xfrm>
              <a:off x="2754914" y="4301212"/>
              <a:ext cx="1856664" cy="1608376"/>
            </a:xfrm>
            <a:prstGeom prst="ellipse">
              <a:avLst/>
            </a:prstGeom>
            <a:solidFill>
              <a:srgbClr val="ABF353">
                <a:alpha val="62000"/>
              </a:srgbClr>
            </a:solidFill>
            <a:ln w="28575">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prstClr val="black"/>
                  </a:solidFill>
                  <a:latin typeface="Franklin Gothic Demi" panose="020B0703020102020204" pitchFamily="34" charset="0"/>
                </a:rPr>
                <a:t>Los Angeles</a:t>
              </a:r>
              <a:endParaRPr lang="en-US" sz="1600" dirty="0">
                <a:solidFill>
                  <a:prstClr val="white"/>
                </a:solidFill>
              </a:endParaRPr>
            </a:p>
          </p:txBody>
        </p:sp>
        <p:sp>
          <p:nvSpPr>
            <p:cNvPr id="16" name="Oval 15"/>
            <p:cNvSpPr/>
            <p:nvPr/>
          </p:nvSpPr>
          <p:spPr>
            <a:xfrm>
              <a:off x="1051053" y="1371600"/>
              <a:ext cx="1670399" cy="1611144"/>
            </a:xfrm>
            <a:prstGeom prst="ellipse">
              <a:avLst/>
            </a:prstGeom>
            <a:solidFill>
              <a:srgbClr val="FBD137">
                <a:alpha val="61961"/>
              </a:srgbClr>
            </a:solidFill>
            <a:ln w="28575">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prstClr val="black"/>
                  </a:solidFill>
                  <a:latin typeface="Franklin Gothic Demi" panose="020B0703020102020204" pitchFamily="34" charset="0"/>
                </a:rPr>
                <a:t>Sacramento</a:t>
              </a:r>
            </a:p>
          </p:txBody>
        </p:sp>
        <p:sp>
          <p:nvSpPr>
            <p:cNvPr id="9" name="Oval 8"/>
            <p:cNvSpPr/>
            <p:nvPr/>
          </p:nvSpPr>
          <p:spPr>
            <a:xfrm rot="2736206">
              <a:off x="1060449" y="2875569"/>
              <a:ext cx="5414540" cy="1425466"/>
            </a:xfrm>
            <a:prstGeom prst="ellipse">
              <a:avLst/>
            </a:prstGeom>
            <a:solidFill>
              <a:srgbClr val="A3E3F7">
                <a:alpha val="61961"/>
              </a:srgbClr>
            </a:solidFill>
            <a:ln w="28575">
              <a:noFill/>
            </a:ln>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600" dirty="0">
                <a:solidFill>
                  <a:prstClr val="black"/>
                </a:solidFill>
                <a:latin typeface="Franklin Gothic Demi" panose="020B0703020102020204" pitchFamily="34" charset="0"/>
              </a:endParaRPr>
            </a:p>
          </p:txBody>
        </p:sp>
        <p:sp>
          <p:nvSpPr>
            <p:cNvPr id="4" name="Oval 3"/>
            <p:cNvSpPr/>
            <p:nvPr/>
          </p:nvSpPr>
          <p:spPr>
            <a:xfrm>
              <a:off x="1774255" y="3540677"/>
              <a:ext cx="1456481" cy="1295400"/>
            </a:xfrm>
            <a:prstGeom prst="ellipse">
              <a:avLst/>
            </a:prstGeom>
            <a:noFill/>
            <a:ln w="123825" cap="rnd" cmpd="sng">
              <a:solidFill>
                <a:srgbClr val="FBD137"/>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a:solidFill>
                    <a:prstClr val="black"/>
                  </a:solidFill>
                  <a:latin typeface="Franklin Gothic Demi" panose="020B0703020102020204" pitchFamily="34" charset="0"/>
                </a:rPr>
                <a:t>Central Coast</a:t>
              </a:r>
            </a:p>
          </p:txBody>
        </p:sp>
        <p:pic>
          <p:nvPicPr>
            <p:cNvPr id="20" name="Picture 19"/>
            <p:cNvPicPr/>
            <p:nvPr/>
          </p:nvPicPr>
          <p:blipFill>
            <a:blip r:embed="rId5">
              <a:extLst>
                <a:ext uri="{28A0092B-C50C-407E-A947-70E740481C1C}">
                  <a14:useLocalDpi xmlns:a14="http://schemas.microsoft.com/office/drawing/2010/main" val="0"/>
                </a:ext>
              </a:extLst>
            </a:blip>
            <a:stretch>
              <a:fillRect/>
            </a:stretch>
          </p:blipFill>
          <p:spPr>
            <a:xfrm>
              <a:off x="773217" y="5183674"/>
              <a:ext cx="2002075" cy="637452"/>
            </a:xfrm>
            <a:prstGeom prst="rect">
              <a:avLst/>
            </a:prstGeom>
          </p:spPr>
        </p:pic>
        <p:pic>
          <p:nvPicPr>
            <p:cNvPr id="21" name="Picture 20" descr="ClimateCollaborative_Logo_4C_hires.jpg"/>
            <p:cNvPicPr/>
            <p:nvPr/>
          </p:nvPicPr>
          <p:blipFill>
            <a:blip r:embed="rId6" cstate="print">
              <a:extLst>
                <a:ext uri="{28A0092B-C50C-407E-A947-70E740481C1C}">
                  <a14:useLocalDpi xmlns:a14="http://schemas.microsoft.com/office/drawing/2010/main" val="0"/>
                </a:ext>
              </a:extLst>
            </a:blip>
            <a:stretch>
              <a:fillRect/>
            </a:stretch>
          </p:blipFill>
          <p:spPr>
            <a:xfrm>
              <a:off x="2002854" y="5911140"/>
              <a:ext cx="1964397" cy="677378"/>
            </a:xfrm>
            <a:prstGeom prst="rect">
              <a:avLst/>
            </a:prstGeom>
          </p:spPr>
        </p:pic>
        <p:pic>
          <p:nvPicPr>
            <p:cNvPr id="22" name="Picture 2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81389" y="2805470"/>
              <a:ext cx="1924937" cy="661720"/>
            </a:xfrm>
            <a:prstGeom prst="rect">
              <a:avLst/>
            </a:prstGeom>
            <a:noFill/>
            <a:ln>
              <a:noFill/>
            </a:ln>
            <a:effectLst>
              <a:glow rad="520700">
                <a:schemeClr val="bg1">
                  <a:alpha val="43000"/>
                </a:schemeClr>
              </a:glow>
            </a:effectLst>
          </p:spPr>
        </p:pic>
        <p:pic>
          <p:nvPicPr>
            <p:cNvPr id="23" name="Picture 22"/>
            <p:cNvPicPr/>
            <p:nvPr/>
          </p:nvPicPr>
          <p:blipFill>
            <a:blip r:embed="rId8" cstate="print">
              <a:extLst>
                <a:ext uri="{28A0092B-C50C-407E-A947-70E740481C1C}">
                  <a14:useLocalDpi xmlns:a14="http://schemas.microsoft.com/office/drawing/2010/main" val="0"/>
                </a:ext>
              </a:extLst>
            </a:blip>
            <a:stretch>
              <a:fillRect/>
            </a:stretch>
          </p:blipFill>
          <p:spPr>
            <a:xfrm>
              <a:off x="201898" y="3320701"/>
              <a:ext cx="1712648" cy="535202"/>
            </a:xfrm>
            <a:prstGeom prst="rect">
              <a:avLst/>
            </a:prstGeom>
          </p:spPr>
        </p:pic>
        <p:pic>
          <p:nvPicPr>
            <p:cNvPr id="18" name="Picture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12466" y="969801"/>
              <a:ext cx="2072587" cy="697809"/>
            </a:xfrm>
            <a:prstGeom prst="rect">
              <a:avLst/>
            </a:prstGeom>
            <a:noFill/>
            <a:effectLst>
              <a:glow rad="635000">
                <a:schemeClr val="bg1">
                  <a:alpha val="59000"/>
                </a:schemeClr>
              </a:glow>
            </a:effectLst>
          </p:spPr>
        </p:pic>
      </p:grpSp>
      <p:sp>
        <p:nvSpPr>
          <p:cNvPr id="26" name="TextBox 25"/>
          <p:cNvSpPr txBox="1"/>
          <p:nvPr/>
        </p:nvSpPr>
        <p:spPr>
          <a:xfrm>
            <a:off x="3857660" y="228600"/>
            <a:ext cx="2726834" cy="1107996"/>
          </a:xfrm>
          <a:prstGeom prst="rect">
            <a:avLst/>
          </a:prstGeom>
          <a:noFill/>
        </p:spPr>
        <p:txBody>
          <a:bodyPr wrap="square" rtlCol="0">
            <a:spAutoFit/>
          </a:bodyPr>
          <a:lstStyle/>
          <a:p>
            <a:r>
              <a:rPr lang="en-US" sz="6600" b="1" dirty="0">
                <a:solidFill>
                  <a:srgbClr val="3E608D"/>
                </a:solidFill>
              </a:rPr>
              <a:t>ARCCA</a:t>
            </a:r>
          </a:p>
        </p:txBody>
      </p:sp>
      <p:sp>
        <p:nvSpPr>
          <p:cNvPr id="28" name="TextBox 27"/>
          <p:cNvSpPr txBox="1"/>
          <p:nvPr/>
        </p:nvSpPr>
        <p:spPr>
          <a:xfrm>
            <a:off x="6375812" y="320933"/>
            <a:ext cx="2539588" cy="1015663"/>
          </a:xfrm>
          <a:prstGeom prst="rect">
            <a:avLst/>
          </a:prstGeom>
          <a:noFill/>
        </p:spPr>
        <p:txBody>
          <a:bodyPr wrap="square" rtlCol="0">
            <a:spAutoFit/>
          </a:bodyPr>
          <a:lstStyle/>
          <a:p>
            <a:r>
              <a:rPr lang="en-US" sz="2000" b="1" dirty="0">
                <a:solidFill>
                  <a:srgbClr val="3E608D"/>
                </a:solidFill>
              </a:rPr>
              <a:t>Alliance of Regional </a:t>
            </a:r>
            <a:br>
              <a:rPr lang="en-US" sz="2000" b="1" dirty="0">
                <a:solidFill>
                  <a:srgbClr val="3E608D"/>
                </a:solidFill>
              </a:rPr>
            </a:br>
            <a:r>
              <a:rPr lang="en-US" sz="2000" b="1" dirty="0" err="1">
                <a:solidFill>
                  <a:srgbClr val="3E608D"/>
                </a:solidFill>
              </a:rPr>
              <a:t>Collaboratives</a:t>
            </a:r>
            <a:r>
              <a:rPr lang="en-US" sz="2000" b="1" dirty="0">
                <a:solidFill>
                  <a:srgbClr val="3E608D"/>
                </a:solidFill>
              </a:rPr>
              <a:t> for Climate Adaptation</a:t>
            </a:r>
          </a:p>
        </p:txBody>
      </p:sp>
      <p:pic>
        <p:nvPicPr>
          <p:cNvPr id="1027"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05726" y="3252957"/>
            <a:ext cx="3803650" cy="1798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Content Placeholder 12"/>
          <p:cNvSpPr txBox="1">
            <a:spLocks/>
          </p:cNvSpPr>
          <p:nvPr/>
        </p:nvSpPr>
        <p:spPr>
          <a:xfrm>
            <a:off x="6019800" y="4742914"/>
            <a:ext cx="2895600" cy="1752600"/>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US" sz="1500" dirty="0" smtClean="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rPr>
              <a:t>ARCCA members have come together to </a:t>
            </a:r>
            <a:r>
              <a:rPr lang="en-US" sz="1500" b="1" dirty="0" smtClean="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rPr>
              <a:t>share </a:t>
            </a:r>
            <a:r>
              <a:rPr lang="en-US" sz="1500" dirty="0" smtClean="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rPr>
              <a:t>best practices and lessons learned, </a:t>
            </a:r>
            <a:r>
              <a:rPr lang="en-US" sz="1500" b="1" dirty="0" smtClean="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rPr>
              <a:t>collaborate </a:t>
            </a:r>
            <a:r>
              <a:rPr lang="en-US" sz="1500" dirty="0" smtClean="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rPr>
              <a:t>on opportunities and strategies, and </a:t>
            </a:r>
            <a:r>
              <a:rPr lang="en-US" sz="1500" b="1" dirty="0" smtClean="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rPr>
              <a:t>amplify </a:t>
            </a:r>
            <a:r>
              <a:rPr lang="en-US" sz="1500" dirty="0" smtClean="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rPr>
              <a:t>a voice for regionalism at the state and federal levels. </a:t>
            </a:r>
            <a:endParaRPr lang="en-US" sz="1500" dirty="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5509266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381000" y="0"/>
            <a:ext cx="2726834" cy="1107996"/>
          </a:xfrm>
          <a:prstGeom prst="rect">
            <a:avLst/>
          </a:prstGeom>
          <a:noFill/>
        </p:spPr>
        <p:txBody>
          <a:bodyPr wrap="square" rtlCol="0">
            <a:spAutoFit/>
          </a:bodyPr>
          <a:lstStyle/>
          <a:p>
            <a:r>
              <a:rPr lang="en-US" sz="6600" b="1" dirty="0">
                <a:solidFill>
                  <a:srgbClr val="3E608D"/>
                </a:solidFill>
              </a:rPr>
              <a:t>ARCCA</a:t>
            </a:r>
          </a:p>
        </p:txBody>
      </p:sp>
      <p:sp>
        <p:nvSpPr>
          <p:cNvPr id="12" name="TextBox 11"/>
          <p:cNvSpPr txBox="1"/>
          <p:nvPr/>
        </p:nvSpPr>
        <p:spPr>
          <a:xfrm>
            <a:off x="2899152" y="101567"/>
            <a:ext cx="2539588" cy="904863"/>
          </a:xfrm>
          <a:prstGeom prst="rect">
            <a:avLst/>
          </a:prstGeom>
          <a:noFill/>
        </p:spPr>
        <p:txBody>
          <a:bodyPr wrap="square" rtlCol="0">
            <a:spAutoFit/>
          </a:bodyPr>
          <a:lstStyle/>
          <a:p>
            <a:pPr>
              <a:lnSpc>
                <a:spcPct val="88000"/>
              </a:lnSpc>
            </a:pPr>
            <a:r>
              <a:rPr lang="en-US" sz="2000" b="1" dirty="0">
                <a:solidFill>
                  <a:srgbClr val="3E608D"/>
                </a:solidFill>
              </a:rPr>
              <a:t>Alliance of Regional </a:t>
            </a:r>
            <a:br>
              <a:rPr lang="en-US" sz="2000" b="1" dirty="0">
                <a:solidFill>
                  <a:srgbClr val="3E608D"/>
                </a:solidFill>
              </a:rPr>
            </a:br>
            <a:r>
              <a:rPr lang="en-US" sz="2000" b="1" dirty="0" err="1">
                <a:solidFill>
                  <a:srgbClr val="3E608D"/>
                </a:solidFill>
              </a:rPr>
              <a:t>Collaboratives</a:t>
            </a:r>
            <a:r>
              <a:rPr lang="en-US" sz="2000" b="1" dirty="0">
                <a:solidFill>
                  <a:srgbClr val="3E608D"/>
                </a:solidFill>
              </a:rPr>
              <a:t> for Climate Adaptation</a:t>
            </a:r>
          </a:p>
        </p:txBody>
      </p:sp>
      <p:sp>
        <p:nvSpPr>
          <p:cNvPr id="7" name="AutoShape 4" descr="https://www.google.com/url?sa=i&amp;source=imgres&amp;cd=&amp;ved=0ahUKEwjmlsrk37vJAhXB2R4KHa0tAW0QjBwIBjAA&amp;url=http%3A%2F%2Fwww.iscvt.org%2Fwp-content%2Fuploads%2F2015%2F08%2FScreen-Shot-2015-08-27-at-3.09.58-PM.png&amp;psig=AFQjCNF2IKwKQk6XIrI768Plf768bexFEA&amp;ust=1449096639128645"/>
          <p:cNvSpPr>
            <a:spLocks noChangeAspect="1" noChangeArrowheads="1"/>
          </p:cNvSpPr>
          <p:nvPr/>
        </p:nvSpPr>
        <p:spPr bwMode="auto">
          <a:xfrm>
            <a:off x="63500" y="-136525"/>
            <a:ext cx="7524750" cy="9620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1" name="TextBox 20"/>
          <p:cNvSpPr txBox="1"/>
          <p:nvPr/>
        </p:nvSpPr>
        <p:spPr>
          <a:xfrm>
            <a:off x="6400800" y="238137"/>
            <a:ext cx="2685844" cy="867930"/>
          </a:xfrm>
          <a:prstGeom prst="rect">
            <a:avLst/>
          </a:prstGeom>
          <a:noFill/>
        </p:spPr>
        <p:txBody>
          <a:bodyPr wrap="square" rtlCol="0">
            <a:spAutoFit/>
          </a:bodyPr>
          <a:lstStyle/>
          <a:p>
            <a:pPr>
              <a:lnSpc>
                <a:spcPct val="90000"/>
              </a:lnSpc>
            </a:pPr>
            <a:r>
              <a:rPr lang="en-US" sz="2800" dirty="0">
                <a:solidFill>
                  <a:srgbClr val="3E608D"/>
                </a:solidFill>
                <a:latin typeface="Segoe UI Semibold" panose="020B0702040204020203" pitchFamily="34" charset="0"/>
              </a:rPr>
              <a:t>Our Work and Successes</a:t>
            </a:r>
          </a:p>
        </p:txBody>
      </p:sp>
      <p:graphicFrame>
        <p:nvGraphicFramePr>
          <p:cNvPr id="16" name="Diagram 15"/>
          <p:cNvGraphicFramePr/>
          <p:nvPr>
            <p:extLst>
              <p:ext uri="{D42A27DB-BD31-4B8C-83A1-F6EECF244321}">
                <p14:modId xmlns:p14="http://schemas.microsoft.com/office/powerpoint/2010/main" val="1434144237"/>
              </p:ext>
            </p:extLst>
          </p:nvPr>
        </p:nvGraphicFramePr>
        <p:xfrm>
          <a:off x="152400" y="1185546"/>
          <a:ext cx="8858044" cy="56757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00758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5558" y="35004"/>
            <a:ext cx="2726834" cy="1107996"/>
          </a:xfrm>
          <a:prstGeom prst="rect">
            <a:avLst/>
          </a:prstGeom>
          <a:noFill/>
        </p:spPr>
        <p:txBody>
          <a:bodyPr wrap="square" rtlCol="0">
            <a:spAutoFit/>
          </a:bodyPr>
          <a:lstStyle/>
          <a:p>
            <a:r>
              <a:rPr lang="en-US" sz="6600" b="1" dirty="0">
                <a:solidFill>
                  <a:srgbClr val="3E608D"/>
                </a:solidFill>
              </a:rPr>
              <a:t>ARCCA</a:t>
            </a:r>
          </a:p>
        </p:txBody>
      </p:sp>
      <p:sp>
        <p:nvSpPr>
          <p:cNvPr id="5" name="TextBox 4"/>
          <p:cNvSpPr txBox="1"/>
          <p:nvPr/>
        </p:nvSpPr>
        <p:spPr>
          <a:xfrm>
            <a:off x="3133710" y="136571"/>
            <a:ext cx="2539588" cy="904863"/>
          </a:xfrm>
          <a:prstGeom prst="rect">
            <a:avLst/>
          </a:prstGeom>
          <a:noFill/>
        </p:spPr>
        <p:txBody>
          <a:bodyPr wrap="square" rtlCol="0">
            <a:spAutoFit/>
          </a:bodyPr>
          <a:lstStyle/>
          <a:p>
            <a:pPr>
              <a:lnSpc>
                <a:spcPct val="88000"/>
              </a:lnSpc>
            </a:pPr>
            <a:r>
              <a:rPr lang="en-US" sz="2000" b="1" dirty="0">
                <a:solidFill>
                  <a:srgbClr val="3E608D"/>
                </a:solidFill>
              </a:rPr>
              <a:t>Alliance of Regional </a:t>
            </a:r>
            <a:br>
              <a:rPr lang="en-US" sz="2000" b="1" dirty="0">
                <a:solidFill>
                  <a:srgbClr val="3E608D"/>
                </a:solidFill>
              </a:rPr>
            </a:br>
            <a:r>
              <a:rPr lang="en-US" sz="2000" b="1" dirty="0" err="1">
                <a:solidFill>
                  <a:srgbClr val="3E608D"/>
                </a:solidFill>
              </a:rPr>
              <a:t>Collaboratives</a:t>
            </a:r>
            <a:r>
              <a:rPr lang="en-US" sz="2000" b="1" dirty="0">
                <a:solidFill>
                  <a:srgbClr val="3E608D"/>
                </a:solidFill>
              </a:rPr>
              <a:t> for Climate Adaptation</a:t>
            </a:r>
          </a:p>
        </p:txBody>
      </p:sp>
      <p:pic>
        <p:nvPicPr>
          <p:cNvPr id="2052" name="Picture 4" descr="https://baynature.org/wp-content/uploads/2013/06/13-547-Lowgren-DSC_01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089" y="1415143"/>
            <a:ext cx="4702630" cy="265437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52289" y="1110342"/>
            <a:ext cx="3995390" cy="2242457"/>
          </a:xfrm>
          <a:prstGeom prst="rect">
            <a:avLst/>
          </a:prstGeom>
          <a:solidFill>
            <a:schemeClr val="tx2">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pPr>
            <a:r>
              <a:rPr lang="en-US" b="1" dirty="0" smtClean="0">
                <a:latin typeface="Segoe UI" panose="020B0502040204020203" pitchFamily="34" charset="0"/>
                <a:ea typeface="Segoe UI" panose="020B0502040204020203" pitchFamily="34" charset="0"/>
                <a:cs typeface="Segoe UI" panose="020B0502040204020203" pitchFamily="34" charset="0"/>
              </a:rPr>
              <a:t>Bay Area passes U.S.’s first climate-adaptation tax</a:t>
            </a:r>
          </a:p>
          <a:p>
            <a:r>
              <a:rPr lang="en-US" sz="1600" b="1" dirty="0" smtClean="0">
                <a:latin typeface="Segoe UI" panose="020B0502040204020203" pitchFamily="34" charset="0"/>
                <a:ea typeface="Segoe UI" panose="020B0502040204020203" pitchFamily="34" charset="0"/>
                <a:cs typeface="Segoe UI" panose="020B0502040204020203" pitchFamily="34" charset="0"/>
              </a:rPr>
              <a:t>All nine Bay Area counties approved a $12 annual parcel tax that will raise $500 million to restore wetlands and habitats, which can help buffer against sea-level rise, high tides, and storms.</a:t>
            </a:r>
          </a:p>
        </p:txBody>
      </p:sp>
      <p:pic>
        <p:nvPicPr>
          <p:cNvPr id="2054" name="Picture 6" descr="http://cdn.thinkprogress.org/wp-content/uploads/2013/12/shutterstock_13874408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7679" y="3657600"/>
            <a:ext cx="4495799" cy="299869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5334000" y="4953000"/>
            <a:ext cx="3724274" cy="1787081"/>
          </a:xfrm>
          <a:prstGeom prst="rect">
            <a:avLst/>
          </a:prstGeom>
          <a:solidFill>
            <a:srgbClr val="C05B08">
              <a:alpha val="8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pPr>
            <a:r>
              <a:rPr lang="en-US" b="1" dirty="0" smtClean="0">
                <a:latin typeface="Segoe UI" panose="020B0502040204020203" pitchFamily="34" charset="0"/>
                <a:ea typeface="Segoe UI" panose="020B0502040204020203" pitchFamily="34" charset="0"/>
                <a:cs typeface="Segoe UI" panose="020B0502040204020203" pitchFamily="34" charset="0"/>
              </a:rPr>
              <a:t>Los Angeles is first to require cool roofs for new homes</a:t>
            </a:r>
          </a:p>
          <a:p>
            <a:r>
              <a:rPr lang="en-US" sz="1600" b="1" dirty="0" smtClean="0">
                <a:latin typeface="Segoe UI" panose="020B0502040204020203" pitchFamily="34" charset="0"/>
                <a:ea typeface="Segoe UI" panose="020B0502040204020203" pitchFamily="34" charset="0"/>
                <a:cs typeface="Segoe UI" panose="020B0502040204020203" pitchFamily="34" charset="0"/>
              </a:rPr>
              <a:t>In 2013, Los Angeles unanimously passed a building code to require all new and refurbished homes to have cool roofs. </a:t>
            </a:r>
          </a:p>
        </p:txBody>
      </p:sp>
      <p:sp>
        <p:nvSpPr>
          <p:cNvPr id="13" name="Title 5"/>
          <p:cNvSpPr txBox="1">
            <a:spLocks noGrp="1"/>
          </p:cNvSpPr>
          <p:nvPr>
            <p:ph type="title"/>
          </p:nvPr>
        </p:nvSpPr>
        <p:spPr>
          <a:xfrm>
            <a:off x="5791200" y="155037"/>
            <a:ext cx="3124200" cy="867930"/>
          </a:xfrm>
          <a:prstGeom prst="rect">
            <a:avLst/>
          </a:prstGeom>
          <a:noFill/>
        </p:spPr>
        <p:txBody>
          <a:bodyPr wrap="square" rtlCol="0">
            <a:spAutoFit/>
          </a:bodyPr>
          <a:lstStyle/>
          <a:p>
            <a:pPr>
              <a:lnSpc>
                <a:spcPct val="90000"/>
              </a:lnSpc>
            </a:pPr>
            <a:r>
              <a:rPr lang="en-US" sz="2800" b="1" dirty="0" smtClean="0">
                <a:solidFill>
                  <a:srgbClr val="3E608D"/>
                </a:solidFill>
                <a:latin typeface="Segoe UI Semibold" panose="020B0702040204020203" pitchFamily="34" charset="0"/>
              </a:rPr>
              <a:t>Energy and regional resiliency</a:t>
            </a:r>
            <a:endParaRPr lang="en-US" sz="2800" b="1" dirty="0">
              <a:solidFill>
                <a:srgbClr val="3E608D"/>
              </a:solidFill>
              <a:latin typeface="Segoe UI Semibold" panose="020B0702040204020203" pitchFamily="34" charset="0"/>
            </a:endParaRPr>
          </a:p>
        </p:txBody>
      </p:sp>
      <p:sp>
        <p:nvSpPr>
          <p:cNvPr id="9" name="TextBox 8"/>
          <p:cNvSpPr txBox="1"/>
          <p:nvPr/>
        </p:nvSpPr>
        <p:spPr>
          <a:xfrm>
            <a:off x="5845629" y="1247998"/>
            <a:ext cx="3091065" cy="1923604"/>
          </a:xfrm>
          <a:prstGeom prst="rect">
            <a:avLst/>
          </a:prstGeom>
          <a:solidFill>
            <a:schemeClr val="accent3">
              <a:lumMod val="20000"/>
              <a:lumOff val="80000"/>
            </a:schemeClr>
          </a:solidFill>
        </p:spPr>
        <p:txBody>
          <a:bodyPr wrap="square" tIns="91440" bIns="91440" rtlCol="0">
            <a:spAutoFit/>
          </a:bodyPr>
          <a:lstStyle/>
          <a:p>
            <a:pPr>
              <a:spcAft>
                <a:spcPts val="600"/>
              </a:spcAft>
            </a:pPr>
            <a:r>
              <a:rPr lang="en-US" dirty="0" smtClean="0">
                <a:latin typeface="Segoe UI Semibold" panose="020B0702040204020203" pitchFamily="34" charset="0"/>
                <a:ea typeface="Segoe UI" panose="020B0502040204020203" pitchFamily="34" charset="0"/>
                <a:cs typeface="Segoe UI" panose="020B0502040204020203" pitchFamily="34" charset="0"/>
              </a:rPr>
              <a:t>ARCCA </a:t>
            </a:r>
            <a:r>
              <a:rPr lang="en-US" dirty="0" err="1" smtClean="0">
                <a:latin typeface="Segoe UI Semibold" panose="020B0702040204020203" pitchFamily="34" charset="0"/>
                <a:ea typeface="Segoe UI" panose="020B0502040204020203" pitchFamily="34" charset="0"/>
                <a:cs typeface="Segoe UI" panose="020B0502040204020203" pitchFamily="34" charset="0"/>
              </a:rPr>
              <a:t>collaboratives</a:t>
            </a:r>
            <a:r>
              <a:rPr lang="en-US" dirty="0" smtClean="0">
                <a:latin typeface="Segoe UI Semibold" panose="020B0702040204020203" pitchFamily="34" charset="0"/>
                <a:ea typeface="Segoe UI" panose="020B0502040204020203" pitchFamily="34" charset="0"/>
                <a:cs typeface="Segoe UI" panose="020B0502040204020203" pitchFamily="34" charset="0"/>
              </a:rPr>
              <a:t>’ utility  members include</a:t>
            </a:r>
            <a:r>
              <a:rPr lang="en-US" dirty="0" smtClean="0">
                <a:latin typeface="Segoe UI" panose="020B0502040204020203" pitchFamily="34" charset="0"/>
                <a:ea typeface="Segoe UI" panose="020B0502040204020203" pitchFamily="34" charset="0"/>
                <a:cs typeface="Segoe UI" panose="020B0502040204020203" pitchFamily="34" charset="0"/>
              </a:rPr>
              <a:t>:</a:t>
            </a:r>
          </a:p>
          <a:p>
            <a:pPr marL="285750" indent="-285750">
              <a:buFontTx/>
              <a:buChar char="-"/>
            </a:pPr>
            <a:r>
              <a:rPr lang="en-US" dirty="0" smtClean="0">
                <a:latin typeface="Segoe UI" panose="020B0502040204020203" pitchFamily="34" charset="0"/>
                <a:ea typeface="Segoe UI" panose="020B0502040204020203" pitchFamily="34" charset="0"/>
                <a:cs typeface="Segoe UI" panose="020B0502040204020203" pitchFamily="34" charset="0"/>
              </a:rPr>
              <a:t>San Diego Gas &amp; Electric </a:t>
            </a:r>
          </a:p>
          <a:p>
            <a:pPr marL="285750" indent="-285750">
              <a:buFontTx/>
              <a:buChar char="-"/>
            </a:pPr>
            <a:r>
              <a:rPr lang="en-US" dirty="0" smtClean="0">
                <a:latin typeface="Segoe UI" panose="020B0502040204020203" pitchFamily="34" charset="0"/>
                <a:ea typeface="Segoe UI" panose="020B0502040204020203" pitchFamily="34" charset="0"/>
                <a:cs typeface="Segoe UI" panose="020B0502040204020203" pitchFamily="34" charset="0"/>
              </a:rPr>
              <a:t>Sacramento Municipal Utility District</a:t>
            </a:r>
          </a:p>
          <a:p>
            <a:pPr marL="285750" indent="-285750">
              <a:buFontTx/>
              <a:buChar char="-"/>
            </a:pPr>
            <a:r>
              <a:rPr lang="en-US" dirty="0" smtClean="0">
                <a:latin typeface="Segoe UI" panose="020B0502040204020203" pitchFamily="34" charset="0"/>
                <a:ea typeface="Segoe UI" panose="020B0502040204020203" pitchFamily="34" charset="0"/>
                <a:cs typeface="Segoe UI" panose="020B0502040204020203" pitchFamily="34" charset="0"/>
              </a:rPr>
              <a:t>Pacific Gas &amp; Electric </a:t>
            </a:r>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15" name="TextBox 14"/>
          <p:cNvSpPr txBox="1"/>
          <p:nvPr/>
        </p:nvSpPr>
        <p:spPr>
          <a:xfrm>
            <a:off x="533400" y="4343400"/>
            <a:ext cx="3124200" cy="2400657"/>
          </a:xfrm>
          <a:prstGeom prst="rect">
            <a:avLst/>
          </a:prstGeom>
          <a:solidFill>
            <a:schemeClr val="accent3">
              <a:lumMod val="20000"/>
              <a:lumOff val="80000"/>
            </a:schemeClr>
          </a:solidFill>
        </p:spPr>
        <p:txBody>
          <a:bodyPr wrap="square" tIns="91440" bIns="91440" rtlCol="0">
            <a:spAutoFit/>
          </a:bodyPr>
          <a:lstStyle/>
          <a:p>
            <a:pPr>
              <a:spcAft>
                <a:spcPts val="600"/>
              </a:spcAft>
            </a:pPr>
            <a:r>
              <a:rPr lang="en-US" dirty="0" smtClean="0">
                <a:latin typeface="Segoe UI" panose="020B0502040204020203" pitchFamily="34" charset="0"/>
                <a:ea typeface="Segoe UI" panose="020B0502040204020203" pitchFamily="34" charset="0"/>
                <a:cs typeface="Segoe UI" panose="020B0502040204020203" pitchFamily="34" charset="0"/>
              </a:rPr>
              <a:t>The San Diego Climate Collaborative is actively involved in climate action planning in the region, including the City of San Diego’s CAP, which commits to a 100% renewable energy goal by 2035.  </a:t>
            </a:r>
            <a:endParaRPr lang="en-US"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024833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7660" y="1293053"/>
            <a:ext cx="4849678" cy="3247875"/>
          </a:xfrm>
          <a:prstGeom prst="rect">
            <a:avLst/>
          </a:prstGeom>
        </p:spPr>
      </p:pic>
      <p:pic>
        <p:nvPicPr>
          <p:cNvPr id="4" name="Picture 2" descr="C:\Users\shelleyj\Pictures\CEC California NG pipeline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787" y="1282167"/>
            <a:ext cx="3117277" cy="40903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15558" y="152400"/>
            <a:ext cx="2726834" cy="1107996"/>
          </a:xfrm>
          <a:prstGeom prst="rect">
            <a:avLst/>
          </a:prstGeom>
          <a:noFill/>
        </p:spPr>
        <p:txBody>
          <a:bodyPr wrap="square" rtlCol="0">
            <a:spAutoFit/>
          </a:bodyPr>
          <a:lstStyle/>
          <a:p>
            <a:r>
              <a:rPr lang="en-US" sz="6600" b="1" dirty="0">
                <a:solidFill>
                  <a:srgbClr val="3E608D"/>
                </a:solidFill>
              </a:rPr>
              <a:t>ARCCA</a:t>
            </a:r>
          </a:p>
        </p:txBody>
      </p:sp>
      <p:sp>
        <p:nvSpPr>
          <p:cNvPr id="8" name="TextBox 7"/>
          <p:cNvSpPr txBox="1"/>
          <p:nvPr/>
        </p:nvSpPr>
        <p:spPr>
          <a:xfrm>
            <a:off x="3133710" y="253967"/>
            <a:ext cx="2539588" cy="904863"/>
          </a:xfrm>
          <a:prstGeom prst="rect">
            <a:avLst/>
          </a:prstGeom>
          <a:noFill/>
        </p:spPr>
        <p:txBody>
          <a:bodyPr wrap="square" rtlCol="0">
            <a:spAutoFit/>
          </a:bodyPr>
          <a:lstStyle/>
          <a:p>
            <a:pPr>
              <a:lnSpc>
                <a:spcPct val="88000"/>
              </a:lnSpc>
            </a:pPr>
            <a:r>
              <a:rPr lang="en-US" sz="2000" b="1" dirty="0">
                <a:solidFill>
                  <a:srgbClr val="3E608D"/>
                </a:solidFill>
              </a:rPr>
              <a:t>Alliance of Regional </a:t>
            </a:r>
            <a:br>
              <a:rPr lang="en-US" sz="2000" b="1" dirty="0">
                <a:solidFill>
                  <a:srgbClr val="3E608D"/>
                </a:solidFill>
              </a:rPr>
            </a:br>
            <a:r>
              <a:rPr lang="en-US" sz="2000" b="1" dirty="0" err="1">
                <a:solidFill>
                  <a:srgbClr val="3E608D"/>
                </a:solidFill>
              </a:rPr>
              <a:t>Collaboratives</a:t>
            </a:r>
            <a:r>
              <a:rPr lang="en-US" sz="2000" b="1" dirty="0">
                <a:solidFill>
                  <a:srgbClr val="3E608D"/>
                </a:solidFill>
              </a:rPr>
              <a:t> for Climate Adaptation</a:t>
            </a:r>
          </a:p>
        </p:txBody>
      </p:sp>
      <p:sp>
        <p:nvSpPr>
          <p:cNvPr id="9" name="Title 5"/>
          <p:cNvSpPr txBox="1">
            <a:spLocks noGrp="1"/>
          </p:cNvSpPr>
          <p:nvPr>
            <p:ph type="title"/>
          </p:nvPr>
        </p:nvSpPr>
        <p:spPr>
          <a:xfrm>
            <a:off x="5791200" y="272433"/>
            <a:ext cx="3124200" cy="867930"/>
          </a:xfrm>
          <a:prstGeom prst="rect">
            <a:avLst/>
          </a:prstGeom>
          <a:noFill/>
        </p:spPr>
        <p:txBody>
          <a:bodyPr wrap="square" rtlCol="0">
            <a:spAutoFit/>
          </a:bodyPr>
          <a:lstStyle/>
          <a:p>
            <a:pPr>
              <a:lnSpc>
                <a:spcPct val="90000"/>
              </a:lnSpc>
            </a:pPr>
            <a:r>
              <a:rPr lang="en-US" sz="2800" b="1" dirty="0" smtClean="0">
                <a:solidFill>
                  <a:srgbClr val="3E608D"/>
                </a:solidFill>
                <a:latin typeface="Segoe UI Semibold" panose="020B0702040204020203" pitchFamily="34" charset="0"/>
              </a:rPr>
              <a:t>Energy and regional resiliency</a:t>
            </a:r>
            <a:endParaRPr lang="en-US" sz="2800" b="1" dirty="0">
              <a:solidFill>
                <a:srgbClr val="3E608D"/>
              </a:solidFill>
              <a:latin typeface="Segoe UI Semibold" panose="020B0702040204020203" pitchFamily="34" charset="0"/>
            </a:endParaRPr>
          </a:p>
        </p:txBody>
      </p:sp>
      <p:sp>
        <p:nvSpPr>
          <p:cNvPr id="10" name="Rectangle 9"/>
          <p:cNvSpPr/>
          <p:nvPr/>
        </p:nvSpPr>
        <p:spPr>
          <a:xfrm>
            <a:off x="324345" y="4876800"/>
            <a:ext cx="3429000" cy="990600"/>
          </a:xfrm>
          <a:prstGeom prst="rect">
            <a:avLst/>
          </a:prstGeom>
          <a:solidFill>
            <a:schemeClr val="bg1">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
          </p:nvPr>
        </p:nvSpPr>
        <p:spPr>
          <a:xfrm>
            <a:off x="285525" y="4837352"/>
            <a:ext cx="3733800" cy="1905000"/>
          </a:xfrm>
          <a:solidFill>
            <a:schemeClr val="accent1">
              <a:lumMod val="20000"/>
              <a:lumOff val="80000"/>
              <a:alpha val="63000"/>
            </a:schemeClr>
          </a:solidFill>
        </p:spPr>
        <p:txBody>
          <a:bodyPr lIns="137160" tIns="182880" rIns="137160" bIns="91440">
            <a:normAutofit fontScale="62500" lnSpcReduction="20000"/>
          </a:bodyPr>
          <a:lstStyle/>
          <a:p>
            <a:pPr marL="0" indent="0">
              <a:buNone/>
            </a:pPr>
            <a:r>
              <a:rPr lang="en-US" sz="2800" dirty="0">
                <a:latin typeface="Segoe UI" panose="020B0502040204020203" pitchFamily="34" charset="0"/>
                <a:ea typeface="Segoe UI" panose="020B0502040204020203" pitchFamily="34" charset="0"/>
                <a:cs typeface="Segoe UI" panose="020B0502040204020203" pitchFamily="34" charset="0"/>
              </a:rPr>
              <a:t>ARCCA will support stakeholder </a:t>
            </a:r>
            <a:r>
              <a:rPr lang="en-US" sz="2800" dirty="0" smtClean="0">
                <a:latin typeface="Segoe UI" panose="020B0502040204020203" pitchFamily="34" charset="0"/>
                <a:ea typeface="Segoe UI" panose="020B0502040204020203" pitchFamily="34" charset="0"/>
                <a:cs typeface="Segoe UI" panose="020B0502040204020203" pitchFamily="34" charset="0"/>
              </a:rPr>
              <a:t>engagement and meetings and participate in the technical advisory committee for the CEC’s regional </a:t>
            </a:r>
            <a:r>
              <a:rPr lang="en-US" sz="2800" dirty="0">
                <a:latin typeface="Segoe UI" panose="020B0502040204020203" pitchFamily="34" charset="0"/>
                <a:ea typeface="Segoe UI" panose="020B0502040204020203" pitchFamily="34" charset="0"/>
                <a:cs typeface="Segoe UI" panose="020B0502040204020203" pitchFamily="34" charset="0"/>
              </a:rPr>
              <a:t>studies on the </a:t>
            </a:r>
            <a:r>
              <a:rPr lang="en-US" sz="2800" b="1" dirty="0">
                <a:latin typeface="Segoe UI" panose="020B0502040204020203" pitchFamily="34" charset="0"/>
                <a:ea typeface="Segoe UI" panose="020B0502040204020203" pitchFamily="34" charset="0"/>
                <a:cs typeface="Segoe UI" panose="020B0502040204020203" pitchFamily="34" charset="0"/>
              </a:rPr>
              <a:t>climate vulnerability of natural gas </a:t>
            </a:r>
            <a:r>
              <a:rPr lang="en-US" sz="2800" b="1" dirty="0" smtClean="0">
                <a:latin typeface="Segoe UI" panose="020B0502040204020203" pitchFamily="34" charset="0"/>
                <a:ea typeface="Segoe UI" panose="020B0502040204020203" pitchFamily="34" charset="0"/>
                <a:cs typeface="Segoe UI" panose="020B0502040204020203" pitchFamily="34" charset="0"/>
              </a:rPr>
              <a:t>pipelines</a:t>
            </a:r>
            <a:endParaRPr lang="en-US" sz="2800" b="1" dirty="0">
              <a:latin typeface="Segoe UI" panose="020B0502040204020203" pitchFamily="34" charset="0"/>
              <a:ea typeface="Segoe UI" panose="020B0502040204020203" pitchFamily="34" charset="0"/>
              <a:cs typeface="Segoe UI" panose="020B0502040204020203" pitchFamily="34" charset="0"/>
            </a:endParaRPr>
          </a:p>
        </p:txBody>
      </p:sp>
      <p:sp>
        <p:nvSpPr>
          <p:cNvPr id="11" name="Content Placeholder 2"/>
          <p:cNvSpPr txBox="1">
            <a:spLocks/>
          </p:cNvSpPr>
          <p:nvPr/>
        </p:nvSpPr>
        <p:spPr>
          <a:xfrm>
            <a:off x="4572000" y="3988913"/>
            <a:ext cx="4419138" cy="2738457"/>
          </a:xfrm>
          <a:prstGeom prst="rect">
            <a:avLst/>
          </a:prstGeom>
          <a:solidFill>
            <a:schemeClr val="accent3">
              <a:lumMod val="20000"/>
              <a:lumOff val="80000"/>
              <a:alpha val="90000"/>
            </a:schemeClr>
          </a:solidFill>
        </p:spPr>
        <p:txBody>
          <a:bodyPr vert="horz" lIns="137160" tIns="182880" rIns="137160" bIns="9144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200" b="1" dirty="0" smtClean="0">
                <a:latin typeface="Segoe UI Semibold" panose="020B0702040204020203" pitchFamily="34" charset="0"/>
                <a:ea typeface="Segoe UI" panose="020B0502040204020203" pitchFamily="34" charset="0"/>
                <a:cs typeface="Segoe UI" panose="020B0502040204020203" pitchFamily="34" charset="0"/>
              </a:rPr>
              <a:t>Reducing wildfire risk and strengthening the Urban-Rural Connection</a:t>
            </a:r>
          </a:p>
          <a:p>
            <a:pPr marL="0" indent="0">
              <a:buFont typeface="Arial" panose="020B0604020202020204" pitchFamily="34" charset="0"/>
              <a:buNone/>
            </a:pPr>
            <a:r>
              <a:rPr lang="en-US" sz="1800" dirty="0" smtClean="0">
                <a:latin typeface="Segoe UI" panose="020B0502040204020203" pitchFamily="34" charset="0"/>
                <a:ea typeface="Segoe UI" panose="020B0502040204020203" pitchFamily="34" charset="0"/>
                <a:cs typeface="Segoe UI" panose="020B0502040204020203" pitchFamily="34" charset="0"/>
              </a:rPr>
              <a:t>ARCCA is working to increase policymakers’ understanding of the importance of the Sierra Nevada to our hydroelectricity, water supply, and fresh air, to ensure protection of critical forests and watersheds from forest fires, which also threaten energy infrastructure. </a:t>
            </a:r>
            <a:endParaRPr lang="en-US" sz="2800" dirty="0">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963927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ARCCA</Received_x0020_From>
    <Docket_x0020_Number xmlns="8eef3743-c7b3-4cbe-8837-b6e805be353c">16-IEPR-04</Docket_x0020_Number>
    <TaxCatchAll xmlns="8eef3743-c7b3-4cbe-8837-b6e805be353c">
      <Value>6</Value>
      <Value>18</Value>
      <Value>61</Value>
      <Value>101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 Agency</TermName>
          <TermId xmlns="http://schemas.microsoft.com/office/infopath/2007/PartnerControls">5e9efa52-72c2-4b4c-ad77-d864509888ed</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2016-06-21 Workshop</TermName>
          <TermId xmlns="http://schemas.microsoft.com/office/infopath/2007/PartnerControls">8f656605-854d-4286-8810-96cf41a07b01</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k2a3b5fc29f742a38f72e68b777baa26>
    <_dlc_DocId xmlns="8eef3743-c7b3-4cbe-8837-b6e805be353c">Z5JXHV6S7NA6-3-103765</_dlc_DocId>
    <_dlc_DocIdUrl xmlns="8eef3743-c7b3-4cbe-8837-b6e805be353c">
      <Url>http://efilingspinternal/_layouts/DocIdRedir.aspx?ID=Z5JXHV6S7NA6-3-103765</Url>
      <Description>Z5JXHV6S7NA6-3-103765</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758B912-31DE-4DF5-B1E3-8B5FF2EA2585}"/>
</file>

<file path=customXml/itemProps2.xml><?xml version="1.0" encoding="utf-8"?>
<ds:datastoreItem xmlns:ds="http://schemas.openxmlformats.org/officeDocument/2006/customXml" ds:itemID="{73DCD206-30E8-4E19-B86B-B98D7CF5BAC4}"/>
</file>

<file path=customXml/itemProps3.xml><?xml version="1.0" encoding="utf-8"?>
<ds:datastoreItem xmlns:ds="http://schemas.openxmlformats.org/officeDocument/2006/customXml" ds:itemID="{101D05C0-118B-4A0F-9159-F95488EFE155}"/>
</file>

<file path=customXml/itemProps4.xml><?xml version="1.0" encoding="utf-8"?>
<ds:datastoreItem xmlns:ds="http://schemas.openxmlformats.org/officeDocument/2006/customXml" ds:itemID="{D281B4D9-3FD8-4E2F-BBC6-A48C4076131B}"/>
</file>

<file path=docProps/app.xml><?xml version="1.0" encoding="utf-8"?>
<Properties xmlns="http://schemas.openxmlformats.org/officeDocument/2006/extended-properties" xmlns:vt="http://schemas.openxmlformats.org/officeDocument/2006/docPropsVTypes">
  <TotalTime>324</TotalTime>
  <Words>489</Words>
  <Application>Microsoft Office PowerPoint</Application>
  <PresentationFormat>On-screen Show (4:3)</PresentationFormat>
  <Paragraphs>47</Paragraphs>
  <Slides>4</Slides>
  <Notes>3</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Energy and regional resiliency</vt:lpstr>
      <vt:lpstr>Energy and regional resiliency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Alliance of Regional Collaboratives for Climate Adaptation</dc:title>
  <dc:creator>Shelley Jiang</dc:creator>
  <cp:lastModifiedBy>Kravitz, Raquel@Energy</cp:lastModifiedBy>
  <cp:revision>23</cp:revision>
  <dcterms:created xsi:type="dcterms:W3CDTF">2016-06-14T22:54:26Z</dcterms:created>
  <dcterms:modified xsi:type="dcterms:W3CDTF">2016-06-15T22:44:56Z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e04ce6fc-dda6-4d3e-877e-9727545fbcbe</vt:lpwstr>
  </property>
  <property fmtid="{D5CDD505-2E9C-101B-9397-08002B2CF9AE}" pid="4" name="Subject_x0020_Areas">
    <vt:lpwstr>101;#IEPR 2016-06-21 Workshop|8f656605-854d-4286-8810-96cf41a07b01;#61;#IEPR Presentation|51277923-a549-4352-9cc5-bcce892adf24</vt:lpwstr>
  </property>
  <property fmtid="{D5CDD505-2E9C-101B-9397-08002B2CF9AE}" pid="5" name="_CopySource">
    <vt:lpwstr>http://efilingspinternal/PendingDocuments/16-IEPR-04/20160620T133243_Alliance_of_Regional_Collaboratives_for_Climate_Adaptation.pptx</vt:lpwstr>
  </property>
  <property fmtid="{D5CDD505-2E9C-101B-9397-08002B2CF9AE}" pid="6" name="Subject Areas">
    <vt:lpwstr>101;#IEPR 2016-06-21 Workshop|8f656605-854d-4286-8810-96cf41a07b01;#61;#IEPR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18;#Public Agency|5e9efa52-72c2-4b4c-ad77-d864509888ed</vt:lpwstr>
  </property>
  <property fmtid="{D5CDD505-2E9C-101B-9397-08002B2CF9AE}" pid="9" name="Order">
    <vt:r8>1368100</vt:r8>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