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3.xml" ContentType="application/vnd.openxmlformats-officedocument.presentationml.notesSlide+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4.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7" r:id="rId2"/>
    <p:sldMasterId id="2147483669" r:id="rId3"/>
  </p:sldMasterIdLst>
  <p:notesMasterIdLst>
    <p:notesMasterId r:id="rId25"/>
  </p:notesMasterIdLst>
  <p:sldIdLst>
    <p:sldId id="603" r:id="rId4"/>
    <p:sldId id="467" r:id="rId5"/>
    <p:sldId id="587" r:id="rId6"/>
    <p:sldId id="586" r:id="rId7"/>
    <p:sldId id="602" r:id="rId8"/>
    <p:sldId id="600" r:id="rId9"/>
    <p:sldId id="601" r:id="rId10"/>
    <p:sldId id="598" r:id="rId11"/>
    <p:sldId id="592" r:id="rId12"/>
    <p:sldId id="593" r:id="rId13"/>
    <p:sldId id="594" r:id="rId14"/>
    <p:sldId id="599" r:id="rId15"/>
    <p:sldId id="519" r:id="rId16"/>
    <p:sldId id="529" r:id="rId17"/>
    <p:sldId id="530" r:id="rId18"/>
    <p:sldId id="531" r:id="rId19"/>
    <p:sldId id="570" r:id="rId20"/>
    <p:sldId id="589" r:id="rId21"/>
    <p:sldId id="605" r:id="rId22"/>
    <p:sldId id="596" r:id="rId23"/>
    <p:sldId id="604" r:id="rId24"/>
  </p:sldIdLst>
  <p:sldSz cx="9144000" cy="6858000" type="screen4x3"/>
  <p:notesSz cx="7010400" cy="9296400"/>
  <p:custDataLst>
    <p:tags r:id="rId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D8A"/>
    <a:srgbClr val="7AC143"/>
    <a:srgbClr val="4F81BD"/>
    <a:srgbClr val="193968"/>
    <a:srgbClr val="898989"/>
    <a:srgbClr val="0052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0231" autoAdjust="0"/>
  </p:normalViewPr>
  <p:slideViewPr>
    <p:cSldViewPr>
      <p:cViewPr>
        <p:scale>
          <a:sx n="60" d="100"/>
          <a:sy n="60" d="100"/>
        </p:scale>
        <p:origin x="-3084" y="-109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4.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33"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ustomXml" Target="../customXml/item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file:///C:\Users\david.IMT\Desktop\Efficiency,%20Rating,%20and%20Property%20Value\Green%20Building%20Market%20Value%20Matrix.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019879516232199"/>
          <c:y val="0.123106782704794"/>
          <c:w val="0.65050482482022398"/>
          <c:h val="0.76022171570659003"/>
        </c:manualLayout>
      </c:layout>
      <c:barChart>
        <c:barDir val="col"/>
        <c:grouping val="clustered"/>
        <c:varyColors val="0"/>
        <c:ser>
          <c:idx val="0"/>
          <c:order val="0"/>
          <c:tx>
            <c:strRef>
              <c:f>Sheet2!$C$7:$D$7</c:f>
              <c:strCache>
                <c:ptCount val="1"/>
                <c:pt idx="0">
                  <c:v> Wiley et al 2010*</c:v>
                </c:pt>
              </c:strCache>
            </c:strRef>
          </c:tx>
          <c:spPr>
            <a:solidFill>
              <a:schemeClr val="accent1">
                <a:lumMod val="75000"/>
              </a:schemeClr>
            </a:solidFill>
            <a:effectLst>
              <a:outerShdw blurRad="50800" dist="38100" algn="l" rotWithShape="0">
                <a:prstClr val="black">
                  <a:alpha val="40000"/>
                </a:prstClr>
              </a:outerShdw>
            </a:effectLst>
          </c:spPr>
          <c:invertIfNegative val="0"/>
          <c:cat>
            <c:strRef>
              <c:f>Sheet2!$E$6:$G$6</c:f>
              <c:strCache>
                <c:ptCount val="3"/>
                <c:pt idx="0">
                  <c:v>Rental price</c:v>
                </c:pt>
                <c:pt idx="1">
                  <c:v>Sale price</c:v>
                </c:pt>
                <c:pt idx="2">
                  <c:v>Occupancy rate</c:v>
                </c:pt>
              </c:strCache>
            </c:strRef>
          </c:cat>
          <c:val>
            <c:numRef>
              <c:f>Sheet2!$E$7:$G$7</c:f>
              <c:numCache>
                <c:formatCode>General</c:formatCode>
                <c:ptCount val="3"/>
                <c:pt idx="0" formatCode="0%">
                  <c:v>0.08</c:v>
                </c:pt>
                <c:pt idx="1">
                  <c:v>0</c:v>
                </c:pt>
                <c:pt idx="2" formatCode="0.00%">
                  <c:v>0.105</c:v>
                </c:pt>
              </c:numCache>
            </c:numRef>
          </c:val>
        </c:ser>
        <c:ser>
          <c:idx val="1"/>
          <c:order val="1"/>
          <c:tx>
            <c:strRef>
              <c:f>Sheet2!$C$8:$D$8</c:f>
              <c:strCache>
                <c:ptCount val="1"/>
                <c:pt idx="0">
                  <c:v> Fuerst &amp; McAllister 2009/11</c:v>
                </c:pt>
              </c:strCache>
            </c:strRef>
          </c:tx>
          <c:spPr>
            <a:solidFill>
              <a:srgbClr val="CC9900"/>
            </a:solidFill>
            <a:effectLst>
              <a:outerShdw blurRad="50800" dist="38100" algn="l" rotWithShape="0">
                <a:prstClr val="black">
                  <a:alpha val="40000"/>
                </a:prstClr>
              </a:outerShdw>
            </a:effectLst>
          </c:spPr>
          <c:invertIfNegative val="0"/>
          <c:cat>
            <c:strRef>
              <c:f>Sheet2!$E$6:$G$6</c:f>
              <c:strCache>
                <c:ptCount val="3"/>
                <c:pt idx="0">
                  <c:v>Rental price</c:v>
                </c:pt>
                <c:pt idx="1">
                  <c:v>Sale price</c:v>
                </c:pt>
                <c:pt idx="2">
                  <c:v>Occupancy rate</c:v>
                </c:pt>
              </c:strCache>
            </c:strRef>
          </c:cat>
          <c:val>
            <c:numRef>
              <c:f>Sheet2!$E$8:$G$8</c:f>
              <c:numCache>
                <c:formatCode>0%</c:formatCode>
                <c:ptCount val="3"/>
                <c:pt idx="0" formatCode="0.00%">
                  <c:v>4.4999999999999998E-2</c:v>
                </c:pt>
                <c:pt idx="1">
                  <c:v>0.25</c:v>
                </c:pt>
                <c:pt idx="2">
                  <c:v>0.03</c:v>
                </c:pt>
              </c:numCache>
            </c:numRef>
          </c:val>
        </c:ser>
        <c:ser>
          <c:idx val="2"/>
          <c:order val="2"/>
          <c:tx>
            <c:strRef>
              <c:f>Sheet2!$C$9:$D$9</c:f>
              <c:strCache>
                <c:ptCount val="1"/>
                <c:pt idx="0">
                  <c:v> Jackson 2009</c:v>
                </c:pt>
              </c:strCache>
            </c:strRef>
          </c:tx>
          <c:spPr>
            <a:solidFill>
              <a:schemeClr val="accent3">
                <a:lumMod val="75000"/>
              </a:schemeClr>
            </a:solidFill>
            <a:effectLst>
              <a:outerShdw blurRad="50800" dist="38100" algn="l" rotWithShape="0">
                <a:prstClr val="black">
                  <a:alpha val="40000"/>
                </a:prstClr>
              </a:outerShdw>
            </a:effectLst>
          </c:spPr>
          <c:invertIfNegative val="0"/>
          <c:cat>
            <c:strRef>
              <c:f>Sheet2!$E$6:$G$6</c:f>
              <c:strCache>
                <c:ptCount val="3"/>
                <c:pt idx="0">
                  <c:v>Rental price</c:v>
                </c:pt>
                <c:pt idx="1">
                  <c:v>Sale price</c:v>
                </c:pt>
                <c:pt idx="2">
                  <c:v>Occupancy rate</c:v>
                </c:pt>
              </c:strCache>
            </c:strRef>
          </c:cat>
          <c:val>
            <c:numRef>
              <c:f>Sheet2!$E$9:$G$9</c:f>
              <c:numCache>
                <c:formatCode>0%</c:formatCode>
                <c:ptCount val="3"/>
                <c:pt idx="0">
                  <c:v>0.14000000000000001</c:v>
                </c:pt>
                <c:pt idx="1">
                  <c:v>0.02</c:v>
                </c:pt>
                <c:pt idx="2">
                  <c:v>7.0000000000000007E-2</c:v>
                </c:pt>
              </c:numCache>
            </c:numRef>
          </c:val>
        </c:ser>
        <c:ser>
          <c:idx val="3"/>
          <c:order val="3"/>
          <c:tx>
            <c:strRef>
              <c:f>Sheet2!$C$10:$D$10</c:f>
              <c:strCache>
                <c:ptCount val="1"/>
                <c:pt idx="0">
                  <c:v> Pivo &amp; Fischer 2010*</c:v>
                </c:pt>
              </c:strCache>
            </c:strRef>
          </c:tx>
          <c:spPr>
            <a:effectLst>
              <a:outerShdw blurRad="50800" dist="38100" algn="l" rotWithShape="0">
                <a:prstClr val="black">
                  <a:alpha val="40000"/>
                </a:prstClr>
              </a:outerShdw>
            </a:effectLst>
          </c:spPr>
          <c:invertIfNegative val="0"/>
          <c:cat>
            <c:strRef>
              <c:f>Sheet2!$E$6:$G$6</c:f>
              <c:strCache>
                <c:ptCount val="3"/>
                <c:pt idx="0">
                  <c:v>Rental price</c:v>
                </c:pt>
                <c:pt idx="1">
                  <c:v>Sale price</c:v>
                </c:pt>
                <c:pt idx="2">
                  <c:v>Occupancy rate</c:v>
                </c:pt>
              </c:strCache>
            </c:strRef>
          </c:cat>
          <c:val>
            <c:numRef>
              <c:f>Sheet2!$E$10:$G$10</c:f>
              <c:numCache>
                <c:formatCode>0.00%</c:formatCode>
                <c:ptCount val="3"/>
                <c:pt idx="0">
                  <c:v>2.7E-2</c:v>
                </c:pt>
                <c:pt idx="1">
                  <c:v>8.5000000000000006E-2</c:v>
                </c:pt>
                <c:pt idx="2" formatCode="General">
                  <c:v>0</c:v>
                </c:pt>
              </c:numCache>
            </c:numRef>
          </c:val>
        </c:ser>
        <c:ser>
          <c:idx val="4"/>
          <c:order val="4"/>
          <c:tx>
            <c:strRef>
              <c:f>Sheet2!$C$11:$D$11</c:f>
              <c:strCache>
                <c:ptCount val="1"/>
                <c:pt idx="0">
                  <c:v> Eicholtz et al 2010*</c:v>
                </c:pt>
              </c:strCache>
            </c:strRef>
          </c:tx>
          <c:spPr>
            <a:effectLst>
              <a:outerShdw blurRad="50800" dist="38100" algn="l" rotWithShape="0">
                <a:prstClr val="black">
                  <a:alpha val="40000"/>
                </a:prstClr>
              </a:outerShdw>
            </a:effectLst>
          </c:spPr>
          <c:invertIfNegative val="0"/>
          <c:cat>
            <c:strRef>
              <c:f>Sheet2!$E$6:$G$6</c:f>
              <c:strCache>
                <c:ptCount val="3"/>
                <c:pt idx="0">
                  <c:v>Rental price</c:v>
                </c:pt>
                <c:pt idx="1">
                  <c:v>Sale price</c:v>
                </c:pt>
                <c:pt idx="2">
                  <c:v>Occupancy rate</c:v>
                </c:pt>
              </c:strCache>
            </c:strRef>
          </c:cat>
          <c:val>
            <c:numRef>
              <c:f>Sheet2!$E$11:$G$11</c:f>
              <c:numCache>
                <c:formatCode>0%</c:formatCode>
                <c:ptCount val="3"/>
                <c:pt idx="0" formatCode="0.00%">
                  <c:v>2.1000000000000001E-2</c:v>
                </c:pt>
                <c:pt idx="1">
                  <c:v>0.13</c:v>
                </c:pt>
                <c:pt idx="2" formatCode="General">
                  <c:v>0</c:v>
                </c:pt>
              </c:numCache>
            </c:numRef>
          </c:val>
        </c:ser>
        <c:dLbls>
          <c:showLegendKey val="0"/>
          <c:showVal val="0"/>
          <c:showCatName val="0"/>
          <c:showSerName val="0"/>
          <c:showPercent val="0"/>
          <c:showBubbleSize val="0"/>
        </c:dLbls>
        <c:gapWidth val="150"/>
        <c:axId val="155348992"/>
        <c:axId val="153519232"/>
      </c:barChart>
      <c:catAx>
        <c:axId val="155348992"/>
        <c:scaling>
          <c:orientation val="minMax"/>
        </c:scaling>
        <c:delete val="0"/>
        <c:axPos val="b"/>
        <c:majorTickMark val="out"/>
        <c:minorTickMark val="none"/>
        <c:tickLblPos val="nextTo"/>
        <c:txPr>
          <a:bodyPr/>
          <a:lstStyle/>
          <a:p>
            <a:pPr>
              <a:defRPr sz="1800" b="1" cap="small" baseline="0">
                <a:latin typeface="Arial" panose="020B0604020202020204" pitchFamily="34" charset="0"/>
              </a:defRPr>
            </a:pPr>
            <a:endParaRPr lang="en-US"/>
          </a:p>
        </c:txPr>
        <c:crossAx val="153519232"/>
        <c:crosses val="autoZero"/>
        <c:auto val="1"/>
        <c:lblAlgn val="ctr"/>
        <c:lblOffset val="100"/>
        <c:noMultiLvlLbl val="0"/>
      </c:catAx>
      <c:valAx>
        <c:axId val="153519232"/>
        <c:scaling>
          <c:orientation val="minMax"/>
        </c:scaling>
        <c:delete val="0"/>
        <c:axPos val="l"/>
        <c:majorGridlines/>
        <c:title>
          <c:tx>
            <c:rich>
              <a:bodyPr rot="0" vert="horz"/>
              <a:lstStyle/>
              <a:p>
                <a:pPr>
                  <a:defRPr sz="1800" b="1" cap="small" baseline="0">
                    <a:latin typeface="Calisto MT" pitchFamily="18" charset="0"/>
                  </a:defRPr>
                </a:pPr>
                <a:r>
                  <a:rPr lang="en-US" sz="2000" b="1" cap="small" baseline="0" dirty="0" smtClean="0">
                    <a:latin typeface="+mj-lt"/>
                  </a:rPr>
                  <a:t>Average</a:t>
                </a:r>
              </a:p>
              <a:p>
                <a:pPr>
                  <a:defRPr sz="1800" b="1" cap="small" baseline="0">
                    <a:latin typeface="Calisto MT" pitchFamily="18" charset="0"/>
                  </a:defRPr>
                </a:pPr>
                <a:r>
                  <a:rPr lang="en-US" sz="2000" b="1" cap="small" baseline="0" dirty="0" smtClean="0">
                    <a:latin typeface="+mj-lt"/>
                  </a:rPr>
                  <a:t>Premium</a:t>
                </a:r>
              </a:p>
            </c:rich>
          </c:tx>
          <c:layout>
            <c:manualLayout>
              <c:xMode val="edge"/>
              <c:yMode val="edge"/>
              <c:x val="1.6192869964801099E-2"/>
              <c:y val="0.35056200211815602"/>
            </c:manualLayout>
          </c:layout>
          <c:overlay val="0"/>
        </c:title>
        <c:numFmt formatCode="0%" sourceLinked="1"/>
        <c:majorTickMark val="out"/>
        <c:minorTickMark val="none"/>
        <c:tickLblPos val="nextTo"/>
        <c:crossAx val="155348992"/>
        <c:crosses val="autoZero"/>
        <c:crossBetween val="between"/>
      </c:valAx>
    </c:plotArea>
    <c:legend>
      <c:legendPos val="r"/>
      <c:layout>
        <c:manualLayout>
          <c:xMode val="edge"/>
          <c:yMode val="edge"/>
          <c:x val="0.636710092424429"/>
          <c:y val="1.7094759024812001E-2"/>
          <c:w val="0.328385208243551"/>
          <c:h val="0.39861370722745498"/>
        </c:manualLayout>
      </c:layout>
      <c:overlay val="0"/>
      <c:spPr>
        <a:solidFill>
          <a:schemeClr val="bg1"/>
        </a:solidFill>
        <a:ln>
          <a:solidFill>
            <a:schemeClr val="tx1">
              <a:lumMod val="50000"/>
              <a:lumOff val="50000"/>
            </a:schemeClr>
          </a:solidFill>
        </a:ln>
        <a:effectLst>
          <a:outerShdw blurRad="50800" dist="38100" dir="2700000" algn="tl" rotWithShape="0">
            <a:prstClr val="black">
              <a:alpha val="40000"/>
            </a:prstClr>
          </a:outerShdw>
        </a:effectLst>
      </c:spPr>
      <c:txPr>
        <a:bodyPr/>
        <a:lstStyle/>
        <a:p>
          <a:pPr>
            <a:defRPr sz="1400" baseline="0"/>
          </a:pPr>
          <a:endParaRPr lang="en-US"/>
        </a:p>
      </c:txPr>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1" tIns="46586" rIns="93171" bIns="46586"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1" tIns="46586" rIns="93171" bIns="46586" rtlCol="0"/>
          <a:lstStyle>
            <a:lvl1pPr algn="r">
              <a:defRPr sz="1200"/>
            </a:lvl1pPr>
          </a:lstStyle>
          <a:p>
            <a:fld id="{331BAE2A-9053-43FA-B601-29D5B0171C7E}" type="datetimeFigureOut">
              <a:rPr lang="en-US" smtClean="0"/>
              <a:pPr/>
              <a:t>5/6/2015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1" tIns="46586" rIns="93171" bIns="46586"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1" tIns="46586" rIns="93171" bIns="4658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6"/>
            <a:ext cx="3037840" cy="464820"/>
          </a:xfrm>
          <a:prstGeom prst="rect">
            <a:avLst/>
          </a:prstGeom>
        </p:spPr>
        <p:txBody>
          <a:bodyPr vert="horz" lIns="93171" tIns="46586" rIns="93171" bIns="46586"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71" tIns="46586" rIns="93171" bIns="46586" rtlCol="0" anchor="b"/>
          <a:lstStyle>
            <a:lvl1pPr algn="r">
              <a:defRPr sz="1200"/>
            </a:lvl1pPr>
          </a:lstStyle>
          <a:p>
            <a:fld id="{280BEA06-527D-4985-B510-E4DF6C515BE1}" type="slidenum">
              <a:rPr lang="en-US" smtClean="0"/>
              <a:pPr/>
              <a:t>‹#›</a:t>
            </a:fld>
            <a:endParaRPr lang="en-US"/>
          </a:p>
        </p:txBody>
      </p:sp>
    </p:spTree>
    <p:extLst>
      <p:ext uri="{BB962C8B-B14F-4D97-AF65-F5344CB8AC3E}">
        <p14:creationId xmlns:p14="http://schemas.microsoft.com/office/powerpoint/2010/main" val="3512890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smtClean="0"/>
              <a:t>Can’t manage what you don’t measure</a:t>
            </a:r>
            <a:r>
              <a:rPr lang="en-US" baseline="0" dirty="0" smtClean="0"/>
              <a:t>. Mechanisms in other industries that are built on this old adage and allow for transparency. Imagine managing your weight without calorie counts, nutrition facts and a scale. Foundation of a successful energy management strategy.</a:t>
            </a:r>
            <a:endParaRPr lang="en-US" dirty="0" smtClean="0"/>
          </a:p>
          <a:p>
            <a:endParaRPr lang="en-US" dirty="0"/>
          </a:p>
        </p:txBody>
      </p:sp>
      <p:sp>
        <p:nvSpPr>
          <p:cNvPr id="4" name="Slide Number Placeholder 3"/>
          <p:cNvSpPr>
            <a:spLocks noGrp="1"/>
          </p:cNvSpPr>
          <p:nvPr>
            <p:ph type="sldNum" sz="quarter" idx="10"/>
          </p:nvPr>
        </p:nvSpPr>
        <p:spPr/>
        <p:txBody>
          <a:bodyPr/>
          <a:lstStyle/>
          <a:p>
            <a:fld id="{D9C2E6A7-8F1D-4EF5-83D2-1767D7F85912}" type="slidenum">
              <a:rPr lang="en-US" smtClean="0"/>
              <a:pPr/>
              <a:t>2</a:t>
            </a:fld>
            <a:endParaRPr lang="en-US"/>
          </a:p>
        </p:txBody>
      </p:sp>
    </p:spTree>
    <p:extLst>
      <p:ext uri="{BB962C8B-B14F-4D97-AF65-F5344CB8AC3E}">
        <p14:creationId xmlns:p14="http://schemas.microsoft.com/office/powerpoint/2010/main" val="1265105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71425" indent="-171425" defTabSz="914187">
              <a:buFont typeface="Arial" pitchFamily="34" charset="0"/>
              <a:buChar char="•"/>
              <a:defRPr/>
            </a:pPr>
            <a:r>
              <a:rPr lang="en-US" baseline="0" dirty="0" smtClean="0">
                <a:latin typeface="Arial" pitchFamily="34" charset="0"/>
                <a:cs typeface="Arial" pitchFamily="34" charset="0"/>
              </a:rPr>
              <a:t>An recent EPA analysis of more than 30,000 buildings that consistently tracked energy consumption in Portfolio Manager over a three year span showed </a:t>
            </a:r>
            <a:r>
              <a:rPr lang="en-US" dirty="0" smtClean="0">
                <a:latin typeface="Arial" pitchFamily="34" charset="0"/>
                <a:cs typeface="Arial" pitchFamily="34" charset="0"/>
              </a:rPr>
              <a:t>7% average energy savings and a 6 point ENERGY STAR score increase </a:t>
            </a:r>
            <a:r>
              <a:rPr lang="en-US" baseline="0" dirty="0" smtClean="0">
                <a:latin typeface="Arial" pitchFamily="34" charset="0"/>
                <a:cs typeface="Arial" pitchFamily="34" charset="0"/>
              </a:rPr>
              <a:t>from 2008-2011.</a:t>
            </a:r>
          </a:p>
          <a:p>
            <a:pPr marL="171425" indent="-171425" defTabSz="914187">
              <a:defRPr/>
            </a:pPr>
            <a:endParaRPr lang="en-US" baseline="0" dirty="0" smtClean="0">
              <a:latin typeface="Arial" pitchFamily="34" charset="0"/>
              <a:cs typeface="Arial" pitchFamily="34" charset="0"/>
            </a:endParaRPr>
          </a:p>
          <a:p>
            <a:pPr marL="171425" indent="-171425" defTabSz="914187">
              <a:buFont typeface="Arial" pitchFamily="34" charset="0"/>
              <a:buChar char="•"/>
              <a:defRPr/>
            </a:pPr>
            <a:r>
              <a:rPr lang="en-US" baseline="0" dirty="0" smtClean="0">
                <a:latin typeface="Arial" pitchFamily="34" charset="0"/>
                <a:cs typeface="Arial" pitchFamily="34" charset="0"/>
              </a:rPr>
              <a:t>For more information, see </a:t>
            </a:r>
            <a:r>
              <a:rPr lang="en-US" baseline="0" dirty="0" err="1" smtClean="0">
                <a:latin typeface="Arial" pitchFamily="34" charset="0"/>
                <a:cs typeface="Arial" pitchFamily="34" charset="0"/>
              </a:rPr>
              <a:t>www.energystar.gov/datatrends</a:t>
            </a:r>
            <a:r>
              <a:rPr lang="en-US" baseline="0" dirty="0" smtClean="0">
                <a:latin typeface="Arial" pitchFamily="34" charset="0"/>
                <a:cs typeface="Arial" pitchFamily="34" charset="0"/>
              </a:rPr>
              <a:t>. </a:t>
            </a:r>
            <a:endParaRPr lang="en-US"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27525233-56D6-4D47-974B-A25D3C92A494}"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3657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2A1207C-9303-401B-A57A-B280ED97DC52}" type="slidenum">
              <a:rPr lang="en-US" smtClean="0"/>
              <a:pPr/>
              <a:t>4</a:t>
            </a:fld>
            <a:endParaRPr lang="en-US" dirty="0"/>
          </a:p>
        </p:txBody>
      </p:sp>
    </p:spTree>
    <p:extLst>
      <p:ext uri="{BB962C8B-B14F-4D97-AF65-F5344CB8AC3E}">
        <p14:creationId xmlns:p14="http://schemas.microsoft.com/office/powerpoint/2010/main" val="91327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p:spPr>
        <p:txBody>
          <a:bodyPr/>
          <a:lstStyle/>
          <a:p>
            <a:pPr eaLnBrk="1" hangingPunct="1">
              <a:buFontTx/>
              <a:buChar char="-"/>
            </a:pPr>
            <a:r>
              <a:rPr lang="en-US" dirty="0" smtClean="0"/>
              <a:t> EPA Energy Star is not involved in advocating for or designing benchmarking</a:t>
            </a:r>
            <a:r>
              <a:rPr lang="en-US" baseline="0" dirty="0" smtClean="0"/>
              <a:t> and disclosure </a:t>
            </a:r>
            <a:r>
              <a:rPr lang="en-US" dirty="0" smtClean="0"/>
              <a:t>mandates, but does provide</a:t>
            </a:r>
            <a:r>
              <a:rPr lang="en-US" baseline="0" dirty="0" smtClean="0"/>
              <a:t> technical assistance to jurisdictions with mandatory benchmarking requirements in place.</a:t>
            </a:r>
          </a:p>
          <a:p>
            <a:pPr eaLnBrk="1" hangingPunct="1">
              <a:buFontTx/>
              <a:buChar char="-"/>
            </a:pPr>
            <a:r>
              <a:rPr lang="en-US" dirty="0" smtClean="0"/>
              <a:t> More than 15 billion square feet of commercial space has been voluntarily</a:t>
            </a:r>
            <a:r>
              <a:rPr lang="en-US" baseline="0" dirty="0" smtClean="0"/>
              <a:t> benchmarked in the past decade</a:t>
            </a:r>
          </a:p>
          <a:p>
            <a:pPr eaLnBrk="1" hangingPunct="1">
              <a:buFontTx/>
              <a:buChar char="-"/>
            </a:pPr>
            <a:r>
              <a:rPr lang="en-US" baseline="0" dirty="0" smtClean="0"/>
              <a:t> Top performing buildings are eligible for Energy Star “label” recognizing the top 25% of energy-efficient buildings nationwide</a:t>
            </a:r>
          </a:p>
          <a:p>
            <a:pPr eaLnBrk="1" hangingPunct="1">
              <a:buFontTx/>
              <a:buChar char="-"/>
            </a:pPr>
            <a:r>
              <a:rPr lang="en-US" baseline="0" dirty="0" smtClean="0"/>
              <a:t> Washington, DC is requiring Energy Star Target Finder scores for new buildings</a:t>
            </a:r>
            <a:endParaRPr lang="en-US" baseline="0" dirty="0" smtClean="0">
              <a:latin typeface="Arial" charset="0"/>
              <a:cs typeface="Arial" charset="0"/>
            </a:endParaRPr>
          </a:p>
          <a:p>
            <a:r>
              <a:rPr lang="en-US" baseline="0" dirty="0" smtClean="0">
                <a:latin typeface="Arial" charset="0"/>
                <a:cs typeface="Arial" charset="0"/>
              </a:rPr>
              <a:t>Compare the 200k+ buildings already using Portfolio Manger to the 5,200 within a 10 year old version of CBECS!</a:t>
            </a:r>
            <a:endParaRPr lang="en-US" baseline="0" dirty="0" smtClean="0"/>
          </a:p>
          <a:p>
            <a:endParaRPr lang="en-US" baseline="0" dirty="0" smtClean="0">
              <a:latin typeface="Arial" charset="0"/>
              <a:cs typeface="Arial" charset="0"/>
            </a:endParaRPr>
          </a:p>
        </p:txBody>
      </p:sp>
      <p:sp>
        <p:nvSpPr>
          <p:cNvPr id="97284" name="Slide Number Placeholder 3"/>
          <p:cNvSpPr>
            <a:spLocks noGrp="1"/>
          </p:cNvSpPr>
          <p:nvPr>
            <p:ph type="sldNum" sz="quarter" idx="5"/>
          </p:nvPr>
        </p:nvSpPr>
        <p:spPr>
          <a:noFill/>
        </p:spPr>
        <p:txBody>
          <a:bodyPr/>
          <a:lstStyle/>
          <a:p>
            <a:fld id="{FA67B9CB-F930-4C3D-B8EA-42891639D627}" type="slidenum">
              <a:rPr lang="en-US" smtClean="0">
                <a:latin typeface="Arial" charset="0"/>
                <a:cs typeface="Arial" charset="0"/>
              </a:rPr>
              <a:pPr/>
              <a:t>5</a:t>
            </a:fld>
            <a:endParaRPr lang="en-US" dirty="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0D185C58-868F-4DEE-9851-A112CAB503A2}" type="slidenum">
              <a:rPr lang="en-US" smtClean="0">
                <a:solidFill>
                  <a:prstClr val="white"/>
                </a:solidFill>
              </a:rPr>
              <a:pPr/>
              <a:t>6</a:t>
            </a:fld>
            <a:endParaRPr lang="en-US" dirty="0" smtClean="0">
              <a:solidFill>
                <a:prstClr val="white"/>
              </a:solidFill>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buFontTx/>
              <a:buChar char="-"/>
            </a:pPr>
            <a:r>
              <a:rPr lang="en-US" dirty="0" smtClean="0"/>
              <a:t> EPA Energy Star is not involved in advocating for or designing benchmarking</a:t>
            </a:r>
            <a:r>
              <a:rPr lang="en-US" baseline="0" dirty="0" smtClean="0"/>
              <a:t> and disclosure </a:t>
            </a:r>
            <a:r>
              <a:rPr lang="en-US" dirty="0" smtClean="0"/>
              <a:t>mandates, but does provide</a:t>
            </a:r>
            <a:r>
              <a:rPr lang="en-US" baseline="0" dirty="0" smtClean="0"/>
              <a:t> technical assistance to jurisdictions with mandatory benchmarking requirements in place.</a:t>
            </a:r>
          </a:p>
          <a:p>
            <a:pPr eaLnBrk="1" hangingPunct="1">
              <a:buFontTx/>
              <a:buChar char="-"/>
            </a:pPr>
            <a:r>
              <a:rPr lang="en-US" dirty="0" smtClean="0"/>
              <a:t> More than 15 billion square feet of commercial space has been voluntarily</a:t>
            </a:r>
            <a:r>
              <a:rPr lang="en-US" baseline="0" dirty="0" smtClean="0"/>
              <a:t> benchmarked in the past decade</a:t>
            </a:r>
          </a:p>
          <a:p>
            <a:pPr eaLnBrk="1" hangingPunct="1">
              <a:buFontTx/>
              <a:buChar char="-"/>
            </a:pPr>
            <a:r>
              <a:rPr lang="en-US" baseline="0" dirty="0" smtClean="0"/>
              <a:t> Top performing buildings are eligible for Energy Star “label” recognizing the top 25% of energy-efficient buildings nationwide</a:t>
            </a:r>
          </a:p>
          <a:p>
            <a:pPr eaLnBrk="1" hangingPunct="1">
              <a:buFontTx/>
              <a:buChar char="-"/>
            </a:pPr>
            <a:r>
              <a:rPr lang="en-US" baseline="0" dirty="0" smtClean="0"/>
              <a:t> Washington, DC is requiring Energy Star Target Finder scores for new buildings</a:t>
            </a: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B6EB13D-611F-432F-9934-492B21AEE496}" type="slidenum">
              <a:rPr lang="en-US" smtClean="0"/>
              <a:pPr>
                <a:defRPr/>
              </a:pPr>
              <a:t>7</a:t>
            </a:fld>
            <a:endParaRPr lang="en-US" dirty="0"/>
          </a:p>
        </p:txBody>
      </p:sp>
    </p:spTree>
    <p:extLst>
      <p:ext uri="{BB962C8B-B14F-4D97-AF65-F5344CB8AC3E}">
        <p14:creationId xmlns:p14="http://schemas.microsoft.com/office/powerpoint/2010/main" val="2628750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23">
              <a:defRPr/>
            </a:pPr>
            <a:r>
              <a:rPr lang="en-US" dirty="0" smtClean="0"/>
              <a:t>Recognizing</a:t>
            </a:r>
            <a:r>
              <a:rPr lang="en-US" baseline="0" dirty="0" smtClean="0"/>
              <a:t> these benefits, benchmarking policies are now on the books in 9 cities and 2 states. They target large commercial buildings, some also include multifamily buildings (like DC, Seattle, and NYC). These policies aim to catalyze the market by making energy usage transparent. By being able to see and understand the energy performance of a building, owners/manager/tenants/investors/etc. can act and make decisions incorporating that information. </a:t>
            </a:r>
          </a:p>
          <a:p>
            <a:endParaRPr lang="en-US" dirty="0"/>
          </a:p>
        </p:txBody>
      </p:sp>
      <p:sp>
        <p:nvSpPr>
          <p:cNvPr id="4" name="Slide Number Placeholder 3"/>
          <p:cNvSpPr>
            <a:spLocks noGrp="1"/>
          </p:cNvSpPr>
          <p:nvPr>
            <p:ph type="sldNum" sz="quarter" idx="10"/>
          </p:nvPr>
        </p:nvSpPr>
        <p:spPr/>
        <p:txBody>
          <a:bodyPr/>
          <a:lstStyle/>
          <a:p>
            <a:fld id="{D9C2E6A7-8F1D-4EF5-83D2-1767D7F8591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533704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0BEA06-527D-4985-B510-E4DF6C515BE1}" type="slidenum">
              <a:rPr lang="en-US" smtClean="0"/>
              <a:pPr/>
              <a:t>9</a:t>
            </a:fld>
            <a:endParaRPr lang="en-US"/>
          </a:p>
        </p:txBody>
      </p:sp>
    </p:spTree>
    <p:extLst>
      <p:ext uri="{BB962C8B-B14F-4D97-AF65-F5344CB8AC3E}">
        <p14:creationId xmlns:p14="http://schemas.microsoft.com/office/powerpoint/2010/main" val="1270442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589937-5F53-8C47-9489-F006B0EF3BC3}" type="slidenum">
              <a:rPr lang="en-US" smtClean="0">
                <a:solidFill>
                  <a:prstClr val="black"/>
                </a:solidFill>
              </a:rPr>
              <a:pPr/>
              <a:t>10</a:t>
            </a:fld>
            <a:endParaRPr lang="en-US" dirty="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589937-5F53-8C47-9489-F006B0EF3BC3}" type="slidenum">
              <a:rPr lang="en-US" smtClean="0">
                <a:solidFill>
                  <a:prstClr val="black"/>
                </a:solidFill>
              </a:rPr>
              <a:pPr/>
              <a:t>11</a:t>
            </a:fld>
            <a:endParaRPr lang="en-US" dirty="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0BEA06-527D-4985-B510-E4DF6C515BE1}" type="slidenum">
              <a:rPr lang="en-US" smtClean="0"/>
              <a:pPr/>
              <a:t>12</a:t>
            </a:fld>
            <a:endParaRPr lang="en-US" dirty="0"/>
          </a:p>
        </p:txBody>
      </p:sp>
    </p:spTree>
    <p:extLst>
      <p:ext uri="{BB962C8B-B14F-4D97-AF65-F5344CB8AC3E}">
        <p14:creationId xmlns:p14="http://schemas.microsoft.com/office/powerpoint/2010/main" val="653478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3028EF-9655-44F5-A293-1B22DB58E4A0}" type="slidenum">
              <a:rPr lang="en-US" smtClean="0"/>
              <a:t>14</a:t>
            </a:fld>
            <a:endParaRPr lang="en-US"/>
          </a:p>
        </p:txBody>
      </p:sp>
    </p:spTree>
    <p:extLst>
      <p:ext uri="{BB962C8B-B14F-4D97-AF65-F5344CB8AC3E}">
        <p14:creationId xmlns:p14="http://schemas.microsoft.com/office/powerpoint/2010/main" val="492637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3028EF-9655-44F5-A293-1B22DB58E4A0}" type="slidenum">
              <a:rPr lang="en-US" smtClean="0"/>
              <a:t>15</a:t>
            </a:fld>
            <a:endParaRPr lang="en-US"/>
          </a:p>
        </p:txBody>
      </p:sp>
    </p:spTree>
    <p:extLst>
      <p:ext uri="{BB962C8B-B14F-4D97-AF65-F5344CB8AC3E}">
        <p14:creationId xmlns:p14="http://schemas.microsoft.com/office/powerpoint/2010/main" val="4926379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3028EF-9655-44F5-A293-1B22DB58E4A0}" type="slidenum">
              <a:rPr lang="en-US" smtClean="0"/>
              <a:t>16</a:t>
            </a:fld>
            <a:endParaRPr lang="en-US"/>
          </a:p>
        </p:txBody>
      </p:sp>
    </p:spTree>
    <p:extLst>
      <p:ext uri="{BB962C8B-B14F-4D97-AF65-F5344CB8AC3E}">
        <p14:creationId xmlns:p14="http://schemas.microsoft.com/office/powerpoint/2010/main" val="492637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CK</a:t>
            </a:r>
            <a:r>
              <a:rPr lang="en-US" baseline="0" dirty="0" smtClean="0"/>
              <a:t> – FORMAT TITLE</a:t>
            </a:r>
            <a:endParaRPr lang="en-US" dirty="0"/>
          </a:p>
        </p:txBody>
      </p:sp>
      <p:sp>
        <p:nvSpPr>
          <p:cNvPr id="4" name="Slide Number Placeholder 3"/>
          <p:cNvSpPr>
            <a:spLocks noGrp="1"/>
          </p:cNvSpPr>
          <p:nvPr>
            <p:ph type="sldNum" sz="quarter" idx="10"/>
          </p:nvPr>
        </p:nvSpPr>
        <p:spPr/>
        <p:txBody>
          <a:bodyPr/>
          <a:lstStyle/>
          <a:p>
            <a:fld id="{D9C2E6A7-8F1D-4EF5-83D2-1767D7F85912}" type="slidenum">
              <a:rPr lang="en-US" smtClean="0"/>
              <a:pPr/>
              <a:t>17</a:t>
            </a:fld>
            <a:endParaRPr lang="en-US"/>
          </a:p>
        </p:txBody>
      </p:sp>
    </p:spTree>
    <p:extLst>
      <p:ext uri="{BB962C8B-B14F-4D97-AF65-F5344CB8AC3E}">
        <p14:creationId xmlns:p14="http://schemas.microsoft.com/office/powerpoint/2010/main" val="36760194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C2E6A7-8F1D-4EF5-83D2-1767D7F85912}" type="slidenum">
              <a:rPr lang="en-US" smtClean="0"/>
              <a:pPr/>
              <a:t>19</a:t>
            </a:fld>
            <a:endParaRPr lang="en-US"/>
          </a:p>
        </p:txBody>
      </p:sp>
    </p:spTree>
    <p:extLst>
      <p:ext uri="{BB962C8B-B14F-4D97-AF65-F5344CB8AC3E}">
        <p14:creationId xmlns:p14="http://schemas.microsoft.com/office/powerpoint/2010/main" val="11244797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06B8895-028B-4CCD-BF7A-30BD5886E819}" type="slidenum">
              <a:rPr lang="en-US" smtClean="0">
                <a:solidFill>
                  <a:prstClr val="black"/>
                </a:solidFill>
              </a:rPr>
              <a:pPr/>
              <a:t>20</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C2E6A7-8F1D-4EF5-83D2-1767D7F85912}" type="slidenum">
              <a:rPr lang="en-US" smtClean="0"/>
              <a:pPr/>
              <a:t>21</a:t>
            </a:fld>
            <a:endParaRPr lang="en-US"/>
          </a:p>
        </p:txBody>
      </p:sp>
    </p:spTree>
    <p:extLst>
      <p:ext uri="{BB962C8B-B14F-4D97-AF65-F5344CB8AC3E}">
        <p14:creationId xmlns:p14="http://schemas.microsoft.com/office/powerpoint/2010/main" val="1124479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Master" Target="../slideMasters/slideMaster2.x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rmAutofit/>
          </a:bodyPr>
          <a:lstStyle>
            <a:lvl1pPr>
              <a:defRPr sz="2400"/>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6C81C112-BF33-4A43-9EAE-3E673350B96A}" type="datetime1">
              <a:rPr lang="en-US" smtClean="0"/>
              <a:t>5/6/2015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035C9-82B4-4C47-9C79-65CA9552F0A9}" type="slidenum">
              <a:rPr lang="en-US" smtClean="0"/>
              <a:pPr/>
              <a:t>‹#›</a:t>
            </a:fld>
            <a:endParaRPr lang="en-US"/>
          </a:p>
        </p:txBody>
      </p:sp>
    </p:spTree>
    <p:extLst>
      <p:ext uri="{BB962C8B-B14F-4D97-AF65-F5344CB8AC3E}">
        <p14:creationId xmlns:p14="http://schemas.microsoft.com/office/powerpoint/2010/main" val="1456814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lvl1pPr algn="l">
              <a:defRPr sz="240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295400"/>
            <a:ext cx="8229600" cy="4525963"/>
          </a:xfrm>
        </p:spPr>
        <p:txBody>
          <a:bodyPr/>
          <a:lstStyle>
            <a:lvl1pPr>
              <a:defRPr sz="2400"/>
            </a:lvl1pPr>
            <a:lvl2pPr>
              <a:defRPr sz="2000"/>
            </a:lvl2pPr>
            <a:lvl3pPr>
              <a:defRPr sz="2000"/>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8857935F-F883-4AD0-8B29-9B6DD70088D6}" type="datetime1">
              <a:rPr lang="en-US" smtClean="0"/>
              <a:t>5/6/2015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2035C9-82B4-4C47-9C79-65CA9552F0A9}" type="slidenum">
              <a:rPr lang="en-US" smtClean="0"/>
              <a:pPr/>
              <a:t>‹#›</a:t>
            </a:fld>
            <a:endParaRPr lang="en-US"/>
          </a:p>
        </p:txBody>
      </p:sp>
    </p:spTree>
    <p:extLst>
      <p:ext uri="{BB962C8B-B14F-4D97-AF65-F5344CB8AC3E}">
        <p14:creationId xmlns:p14="http://schemas.microsoft.com/office/powerpoint/2010/main" val="3188032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normAutofit/>
          </a:bodyPr>
          <a:lstStyle>
            <a:lvl1pPr algn="l">
              <a:defRPr sz="24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normAutofit/>
          </a:bodyPr>
          <a:lstStyle>
            <a:lvl1pPr marL="0" indent="0">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598D82B2-0A00-4098-8663-F8F163D0D60F}" type="datetime1">
              <a:rPr lang="en-US" smtClean="0"/>
              <a:t>5/6/2015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2035C9-82B4-4C47-9C79-65CA9552F0A9}" type="slidenum">
              <a:rPr lang="en-US" smtClean="0"/>
              <a:pPr/>
              <a:t>‹#›</a:t>
            </a:fld>
            <a:endParaRPr lang="en-US" dirty="0"/>
          </a:p>
        </p:txBody>
      </p:sp>
    </p:spTree>
    <p:extLst>
      <p:ext uri="{BB962C8B-B14F-4D97-AF65-F5344CB8AC3E}">
        <p14:creationId xmlns:p14="http://schemas.microsoft.com/office/powerpoint/2010/main" val="231195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683F63BA-E449-4260-BFC1-F2371EC3FBA8}" type="datetime1">
              <a:rPr lang="en-US" smtClean="0"/>
              <a:t>5/6/2015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2035C9-82B4-4C47-9C79-65CA9552F0A9}" type="slidenum">
              <a:rPr lang="en-US" smtClean="0"/>
              <a:pPr/>
              <a:t>‹#›</a:t>
            </a:fld>
            <a:endParaRPr lang="en-US"/>
          </a:p>
        </p:txBody>
      </p:sp>
    </p:spTree>
    <p:extLst>
      <p:ext uri="{BB962C8B-B14F-4D97-AF65-F5344CB8AC3E}">
        <p14:creationId xmlns:p14="http://schemas.microsoft.com/office/powerpoint/2010/main" val="374918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858000" y="6356350"/>
            <a:ext cx="2133600" cy="365125"/>
          </a:xfrm>
        </p:spPr>
        <p:txBody>
          <a:bodyPr/>
          <a:lstStyle/>
          <a:p>
            <a:fld id="{D92035C9-82B4-4C47-9C79-65CA9552F0A9}" type="slidenum">
              <a:rPr lang="en-US" smtClean="0"/>
              <a:pPr/>
              <a:t>‹#›</a:t>
            </a:fld>
            <a:endParaRPr lang="en-US" dirty="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16607" y="6248400"/>
            <a:ext cx="1093993" cy="438094"/>
          </a:xfrm>
          <a:prstGeom prst="rect">
            <a:avLst/>
          </a:prstGeom>
        </p:spPr>
      </p:pic>
    </p:spTree>
    <p:extLst>
      <p:ext uri="{BB962C8B-B14F-4D97-AF65-F5344CB8AC3E}">
        <p14:creationId xmlns:p14="http://schemas.microsoft.com/office/powerpoint/2010/main" val="347658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1325EF-833C-40DF-A318-6ACF30037F28}" type="datetime1">
              <a:rPr lang="en-US" smtClean="0"/>
              <a:t>5/6/2015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CAD647-D9C9-4264-B21C-6B03BBC385EA}" type="slidenum">
              <a:rPr lang="en-US" smtClean="0"/>
              <a:pPr/>
              <a:t>‹#›</a:t>
            </a:fld>
            <a:endParaRPr lang="en-US"/>
          </a:p>
        </p:txBody>
      </p:sp>
    </p:spTree>
    <p:extLst>
      <p:ext uri="{BB962C8B-B14F-4D97-AF65-F5344CB8AC3E}">
        <p14:creationId xmlns:p14="http://schemas.microsoft.com/office/powerpoint/2010/main" val="621910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FD6B72D-32AF-49DB-80EF-161D05D4EB6A}" type="datetime1">
              <a:rPr lang="en-US" smtClean="0"/>
              <a:t>5/6/2015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CAD647-D9C9-4264-B21C-6B03BBC385EA}" type="slidenum">
              <a:rPr lang="en-US" smtClean="0"/>
              <a:pPr/>
              <a:t>‹#›</a:t>
            </a:fld>
            <a:endParaRPr lang="en-US"/>
          </a:p>
        </p:txBody>
      </p:sp>
    </p:spTree>
    <p:extLst>
      <p:ext uri="{BB962C8B-B14F-4D97-AF65-F5344CB8AC3E}">
        <p14:creationId xmlns:p14="http://schemas.microsoft.com/office/powerpoint/2010/main" val="19762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2_EERE Black Slide Cover">
    <p:spTree>
      <p:nvGrpSpPr>
        <p:cNvPr id="1" name=""/>
        <p:cNvGrpSpPr/>
        <p:nvPr/>
      </p:nvGrpSpPr>
      <p:grpSpPr>
        <a:xfrm>
          <a:off x="0" y="0"/>
          <a:ext cx="0" cy="0"/>
          <a:chOff x="0" y="0"/>
          <a:chExt cx="0" cy="0"/>
        </a:xfrm>
      </p:grpSpPr>
      <p:sp>
        <p:nvSpPr>
          <p:cNvPr id="6" name="Rectangle 19"/>
          <p:cNvSpPr/>
          <p:nvPr userDrawn="1"/>
        </p:nvSpPr>
        <p:spPr>
          <a:xfrm>
            <a:off x="0" y="0"/>
            <a:ext cx="9144000" cy="32766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userDrawn="1"/>
        </p:nvSpPr>
        <p:spPr>
          <a:xfrm flipH="1">
            <a:off x="5334000" y="3276600"/>
            <a:ext cx="3810000" cy="33655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8" name="Rectangle 6"/>
          <p:cNvSpPr/>
          <p:nvPr userDrawn="1"/>
        </p:nvSpPr>
        <p:spPr>
          <a:xfrm flipH="1">
            <a:off x="0" y="1905000"/>
            <a:ext cx="9144000" cy="13716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pic>
        <p:nvPicPr>
          <p:cNvPr id="9" name="Picture 16" descr="volt.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200400" y="0"/>
            <a:ext cx="2133600"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descr="Oneturbine.JP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524000"/>
            <a:ext cx="1905000" cy="17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descr="pumpwithleaves.JP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334000" y="1524000"/>
            <a:ext cx="2133600"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9"/>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0" y="0"/>
            <a:ext cx="1143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1"/>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7467600" y="1524000"/>
            <a:ext cx="1676400"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2" descr="led.JPG"/>
          <p:cNvPicPr>
            <a:picLocks noChangeAspect="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1066800" y="0"/>
            <a:ext cx="2133600"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descr="insulate.JPG"/>
          <p:cNvPicPr>
            <a:picLocks noChangeAspect="1"/>
          </p:cNvPicPr>
          <p:nvPr userDrawn="1"/>
        </p:nvPicPr>
        <p:blipFill>
          <a:blip r:embed="rId8" cstate="print">
            <a:extLst>
              <a:ext uri="{28A0092B-C50C-407E-A947-70E740481C1C}">
                <a14:useLocalDpi xmlns:a14="http://schemas.microsoft.com/office/drawing/2010/main" val="0"/>
              </a:ext>
            </a:extLst>
          </a:blip>
          <a:srcRect/>
          <a:stretch>
            <a:fillRect/>
          </a:stretch>
        </p:blipFill>
        <p:spPr bwMode="auto">
          <a:xfrm>
            <a:off x="3200400" y="1524000"/>
            <a:ext cx="2133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4"/>
          <p:cNvPicPr>
            <a:picLocks noChangeAspect="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1066800" y="1522413"/>
            <a:ext cx="21336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5"/>
          <p:cNvPicPr>
            <a:picLocks noChangeAspect="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0" y="1522413"/>
            <a:ext cx="10668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5"/>
          <p:cNvSpPr/>
          <p:nvPr/>
        </p:nvSpPr>
        <p:spPr>
          <a:xfrm>
            <a:off x="0" y="6610350"/>
            <a:ext cx="9144000" cy="24765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prstClr val="white"/>
              </a:solidFill>
            </a:endParaRPr>
          </a:p>
        </p:txBody>
      </p:sp>
      <p:sp>
        <p:nvSpPr>
          <p:cNvPr id="19" name="Text Placeholder 9"/>
          <p:cNvSpPr txBox="1">
            <a:spLocks/>
          </p:cNvSpPr>
          <p:nvPr/>
        </p:nvSpPr>
        <p:spPr>
          <a:xfrm>
            <a:off x="130175" y="6616700"/>
            <a:ext cx="7286625" cy="241300"/>
          </a:xfrm>
          <a:prstGeom prst="rect">
            <a:avLst/>
          </a:prstGeom>
        </p:spPr>
        <p:txBody>
          <a:bodyPr>
            <a:normAutofit lnSpcReduction="10000"/>
          </a:bodyPr>
          <a:lstStyle>
            <a:lvl1pPr>
              <a:buNone/>
              <a:defRPr sz="1000" baseline="0">
                <a:solidFill>
                  <a:schemeClr val="bg1"/>
                </a:solidFill>
                <a:latin typeface="Arial" pitchFamily="34" charset="0"/>
                <a:cs typeface="Arial" pitchFamily="34" charset="0"/>
              </a:defRPr>
            </a:lvl1pPr>
          </a:lstStyle>
          <a:p>
            <a:pPr marL="342900" indent="-342900" defTabSz="457200">
              <a:spcBef>
                <a:spcPct val="20000"/>
              </a:spcBef>
              <a:buFont typeface="Arial"/>
              <a:buNone/>
              <a:defRPr/>
            </a:pPr>
            <a:fld id="{B664A92F-853F-4BB9-B505-1B6D326CA3B8}" type="slidenum">
              <a:rPr lang="en-US" smtClean="0">
                <a:solidFill>
                  <a:prstClr val="white"/>
                </a:solidFill>
                <a:latin typeface="Calibri"/>
                <a:cs typeface="Calibri"/>
              </a:rPr>
              <a:pPr marL="342900" indent="-342900" defTabSz="457200">
                <a:spcBef>
                  <a:spcPct val="20000"/>
                </a:spcBef>
                <a:buFont typeface="Arial"/>
                <a:buNone/>
                <a:defRPr/>
              </a:pPr>
              <a:t>‹#›</a:t>
            </a:fld>
            <a:r>
              <a:rPr lang="en-US" dirty="0" smtClean="0">
                <a:solidFill>
                  <a:prstClr val="white"/>
                </a:solidFill>
                <a:latin typeface="Calibri"/>
                <a:cs typeface="Calibri"/>
              </a:rPr>
              <a:t> | Energy Efficiency and Renewable Energy</a:t>
            </a:r>
            <a:endParaRPr lang="en-US" dirty="0">
              <a:solidFill>
                <a:prstClr val="white"/>
              </a:solidFill>
              <a:latin typeface="Calibri"/>
              <a:cs typeface="Calibri"/>
            </a:endParaRPr>
          </a:p>
        </p:txBody>
      </p:sp>
      <p:sp>
        <p:nvSpPr>
          <p:cNvPr id="20" name="Text Placeholder 9"/>
          <p:cNvSpPr txBox="1">
            <a:spLocks/>
          </p:cNvSpPr>
          <p:nvPr/>
        </p:nvSpPr>
        <p:spPr>
          <a:xfrm>
            <a:off x="5476875" y="6616700"/>
            <a:ext cx="3667125" cy="241300"/>
          </a:xfrm>
          <a:prstGeom prst="rect">
            <a:avLst/>
          </a:prstGeom>
        </p:spPr>
        <p:txBody>
          <a:bodyPr>
            <a:normAutofit lnSpcReduction="10000"/>
          </a:bodyPr>
          <a:lstStyle>
            <a:lvl1pPr>
              <a:buNone/>
              <a:defRPr sz="1000" baseline="0">
                <a:solidFill>
                  <a:schemeClr val="bg1"/>
                </a:solidFill>
                <a:latin typeface="Arial" pitchFamily="34" charset="0"/>
                <a:cs typeface="Arial" pitchFamily="34" charset="0"/>
              </a:defRPr>
            </a:lvl1pPr>
          </a:lstStyle>
          <a:p>
            <a:pPr marL="342900" indent="-342900" algn="r" defTabSz="457200">
              <a:spcBef>
                <a:spcPct val="20000"/>
              </a:spcBef>
              <a:buFont typeface="Arial"/>
              <a:buNone/>
              <a:defRPr/>
            </a:pPr>
            <a:r>
              <a:rPr lang="en-US" dirty="0" smtClean="0">
                <a:solidFill>
                  <a:prstClr val="white"/>
                </a:solidFill>
                <a:latin typeface="Calibri"/>
                <a:cs typeface="Calibri"/>
              </a:rPr>
              <a:t>eere.energy.gov</a:t>
            </a:r>
            <a:endParaRPr lang="en-US" dirty="0">
              <a:solidFill>
                <a:prstClr val="white"/>
              </a:solidFill>
              <a:latin typeface="Calibri"/>
              <a:cs typeface="Calibri"/>
            </a:endParaRPr>
          </a:p>
        </p:txBody>
      </p:sp>
      <p:pic>
        <p:nvPicPr>
          <p:cNvPr id="21" name="Picture 29"/>
          <p:cNvPicPr>
            <a:picLocks noChangeAspect="1"/>
          </p:cNvPicPr>
          <p:nvPr userDrawn="1"/>
        </p:nvPicPr>
        <p:blipFill>
          <a:blip r:embed="rId11" cstate="print">
            <a:extLst>
              <a:ext uri="{28A0092B-C50C-407E-A947-70E740481C1C}">
                <a14:useLocalDpi xmlns:a14="http://schemas.microsoft.com/office/drawing/2010/main" val="0"/>
              </a:ext>
            </a:extLst>
          </a:blip>
          <a:srcRect/>
          <a:stretch>
            <a:fillRect/>
          </a:stretch>
        </p:blipFill>
        <p:spPr bwMode="auto">
          <a:xfrm>
            <a:off x="5562600" y="476250"/>
            <a:ext cx="33528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sz="quarter" idx="10"/>
          </p:nvPr>
        </p:nvSpPr>
        <p:spPr>
          <a:xfrm>
            <a:off x="228600" y="3892815"/>
            <a:ext cx="4800600" cy="526785"/>
          </a:xfrm>
          <a:prstGeom prst="rect">
            <a:avLst/>
          </a:prstGeom>
        </p:spPr>
        <p:txBody>
          <a:bodyPr vert="horz" lIns="0" tIns="0" rIns="0" bIns="0"/>
          <a:lstStyle>
            <a:lvl1pPr marL="0" indent="0">
              <a:buNone/>
              <a:defRPr sz="2800" b="0"/>
            </a:lvl1pPr>
          </a:lstStyle>
          <a:p>
            <a:pPr lvl="0"/>
            <a:r>
              <a:rPr lang="en-US" smtClean="0"/>
              <a:t>Click to edit Master text styles</a:t>
            </a:r>
          </a:p>
        </p:txBody>
      </p:sp>
      <p:sp>
        <p:nvSpPr>
          <p:cNvPr id="24" name="Text Placeholder 2"/>
          <p:cNvSpPr>
            <a:spLocks noGrp="1"/>
          </p:cNvSpPr>
          <p:nvPr>
            <p:ph type="body" sz="quarter" idx="11"/>
          </p:nvPr>
        </p:nvSpPr>
        <p:spPr>
          <a:xfrm>
            <a:off x="228600" y="4477719"/>
            <a:ext cx="4800600" cy="526785"/>
          </a:xfrm>
          <a:prstGeom prst="rect">
            <a:avLst/>
          </a:prstGeom>
        </p:spPr>
        <p:txBody>
          <a:bodyPr vert="horz" lIns="0" tIns="0" rIns="0" bIns="0"/>
          <a:lstStyle>
            <a:lvl1pPr marL="0" indent="0">
              <a:buNone/>
              <a:defRPr sz="2400" b="0"/>
            </a:lvl1pPr>
          </a:lstStyle>
          <a:p>
            <a:pPr lvl="0"/>
            <a:r>
              <a:rPr lang="en-US" smtClean="0"/>
              <a:t>Click to edit Master text styles</a:t>
            </a:r>
          </a:p>
        </p:txBody>
      </p:sp>
      <p:sp>
        <p:nvSpPr>
          <p:cNvPr id="27" name="Text Placeholder 9"/>
          <p:cNvSpPr>
            <a:spLocks noGrp="1"/>
          </p:cNvSpPr>
          <p:nvPr>
            <p:ph type="body" sz="quarter" idx="12"/>
          </p:nvPr>
        </p:nvSpPr>
        <p:spPr>
          <a:xfrm>
            <a:off x="5638800" y="3886200"/>
            <a:ext cx="3200400" cy="457200"/>
          </a:xfrm>
          <a:prstGeom prst="rect">
            <a:avLst/>
          </a:prstGeom>
        </p:spPr>
        <p:txBody>
          <a:bodyPr vert="horz"/>
          <a:lstStyle>
            <a:lvl1pPr marL="0" indent="0">
              <a:buNone/>
              <a:defRPr b="1">
                <a:solidFill>
                  <a:schemeClr val="bg1"/>
                </a:solidFill>
              </a:defRPr>
            </a:lvl1pPr>
          </a:lstStyle>
          <a:p>
            <a:pPr lvl="0"/>
            <a:r>
              <a:rPr lang="en-US" smtClean="0"/>
              <a:t>Click to edit Master text styles</a:t>
            </a:r>
          </a:p>
        </p:txBody>
      </p:sp>
      <p:sp>
        <p:nvSpPr>
          <p:cNvPr id="28" name="Text Placeholder 9"/>
          <p:cNvSpPr>
            <a:spLocks noGrp="1"/>
          </p:cNvSpPr>
          <p:nvPr>
            <p:ph type="body" sz="quarter" idx="13"/>
          </p:nvPr>
        </p:nvSpPr>
        <p:spPr>
          <a:xfrm>
            <a:off x="5638800" y="4495800"/>
            <a:ext cx="3200400" cy="457200"/>
          </a:xfrm>
          <a:prstGeom prst="rect">
            <a:avLst/>
          </a:prstGeom>
        </p:spPr>
        <p:txBody>
          <a:bodyPr vert="horz"/>
          <a:lstStyle>
            <a:lvl1pPr marL="0" indent="0">
              <a:buNone/>
              <a:defRPr sz="2000" b="0">
                <a:solidFill>
                  <a:srgbClr val="FFFFFF"/>
                </a:solidFill>
              </a:defRPr>
            </a:lvl1pPr>
          </a:lstStyle>
          <a:p>
            <a:pPr lvl="0"/>
            <a:r>
              <a:rPr lang="en-US" smtClean="0"/>
              <a:t>Click to edit Master text styles</a:t>
            </a:r>
          </a:p>
        </p:txBody>
      </p:sp>
    </p:spTree>
    <p:extLst>
      <p:ext uri="{BB962C8B-B14F-4D97-AF65-F5344CB8AC3E}">
        <p14:creationId xmlns:p14="http://schemas.microsoft.com/office/powerpoint/2010/main" val="931082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EERE Black Slide Inner">
    <p:spTree>
      <p:nvGrpSpPr>
        <p:cNvPr id="1" name=""/>
        <p:cNvGrpSpPr/>
        <p:nvPr/>
      </p:nvGrpSpPr>
      <p:grpSpPr>
        <a:xfrm>
          <a:off x="0" y="0"/>
          <a:ext cx="0" cy="0"/>
          <a:chOff x="0" y="0"/>
          <a:chExt cx="0" cy="0"/>
        </a:xfrm>
      </p:grpSpPr>
      <p:sp>
        <p:nvSpPr>
          <p:cNvPr id="4" name="TextBox 3"/>
          <p:cNvSpPr txBox="1"/>
          <p:nvPr userDrawn="1"/>
        </p:nvSpPr>
        <p:spPr>
          <a:xfrm>
            <a:off x="133350" y="3994150"/>
            <a:ext cx="914400" cy="914400"/>
          </a:xfrm>
          <a:prstGeom prst="rect">
            <a:avLst/>
          </a:prstGeom>
        </p:spPr>
        <p:txBody>
          <a:bodyPr wrap="none">
            <a:normAutofit/>
          </a:bodyPr>
          <a:lstStyle/>
          <a:p>
            <a:pPr defTabSz="457200">
              <a:spcBef>
                <a:spcPct val="20000"/>
              </a:spcBef>
              <a:buFont typeface="Arial"/>
              <a:buNone/>
              <a:defRPr/>
            </a:pPr>
            <a:endParaRPr lang="en-US" sz="2323" b="1" dirty="0">
              <a:solidFill>
                <a:srgbClr val="FFFFFF"/>
              </a:solidFill>
              <a:latin typeface="Arial Narrow"/>
              <a:cs typeface="Arial Narrow"/>
            </a:endParaRPr>
          </a:p>
        </p:txBody>
      </p:sp>
      <p:sp>
        <p:nvSpPr>
          <p:cNvPr id="2" name="Title 1"/>
          <p:cNvSpPr>
            <a:spLocks noGrp="1"/>
          </p:cNvSpPr>
          <p:nvPr>
            <p:ph type="title"/>
          </p:nvPr>
        </p:nvSpPr>
        <p:spPr>
          <a:xfrm>
            <a:off x="457200" y="0"/>
            <a:ext cx="8229600" cy="914400"/>
          </a:xfrm>
          <a:prstGeom prst="rect">
            <a:avLst/>
          </a:prstGeom>
          <a:noFill/>
        </p:spPr>
        <p:txBody>
          <a:bodyPr/>
          <a:lstStyle>
            <a:lvl1pPr>
              <a:defRPr>
                <a:solidFill>
                  <a:schemeClr val="bg2">
                    <a:lumMod val="10000"/>
                  </a:schemeClr>
                </a:solidFill>
              </a:defRPr>
            </a:lvl1pPr>
          </a:lstStyle>
          <a:p>
            <a:r>
              <a:rPr lang="en-US" dirty="0" smtClean="0"/>
              <a:t>Click to edit Master title style</a:t>
            </a:r>
            <a:endParaRPr lang="en-US" dirty="0"/>
          </a:p>
        </p:txBody>
      </p:sp>
      <p:sp>
        <p:nvSpPr>
          <p:cNvPr id="5" name="Content Placeholder 4"/>
          <p:cNvSpPr>
            <a:spLocks noGrp="1"/>
          </p:cNvSpPr>
          <p:nvPr>
            <p:ph sz="quarter" idx="10"/>
          </p:nvPr>
        </p:nvSpPr>
        <p:spPr>
          <a:xfrm>
            <a:off x="457200" y="1066800"/>
            <a:ext cx="8458200" cy="5029200"/>
          </a:xfrm>
          <a:prstGeom prst="rect">
            <a:avLst/>
          </a:prstGeom>
        </p:spPr>
        <p:txBody>
          <a:bodyPr vert="horz"/>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53536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a:prstGeom prst="rect">
            <a:avLst/>
          </a:prstGeom>
        </p:spPr>
        <p:txBody>
          <a:bodyPr/>
          <a:lstStyle/>
          <a:p>
            <a:r>
              <a:rPr lang="en-US" smtClean="0"/>
              <a:t>Click to edit Master title style</a:t>
            </a:r>
            <a:endParaRPr lang="en-US"/>
          </a:p>
        </p:txBody>
      </p:sp>
      <p:sp>
        <p:nvSpPr>
          <p:cNvPr id="4" name="Content Placeholder 3"/>
          <p:cNvSpPr>
            <a:spLocks noGrp="1"/>
          </p:cNvSpPr>
          <p:nvPr>
            <p:ph sz="quarter" idx="10"/>
          </p:nvPr>
        </p:nvSpPr>
        <p:spPr>
          <a:xfrm>
            <a:off x="457200" y="914400"/>
            <a:ext cx="8077200" cy="5257800"/>
          </a:xfrm>
          <a:prstGeom prst="rect">
            <a:avLst/>
          </a:prstGeom>
        </p:spPr>
        <p:txBody>
          <a:bodyPr vert="horz"/>
          <a:lstStyle>
            <a:lvl1pPr marL="0" indent="0">
              <a:buNone/>
              <a:defRPr/>
            </a:lvl1pPr>
          </a:lstStyle>
          <a:p>
            <a:pPr lvl="0"/>
            <a:r>
              <a:rPr lang="en-US" dirty="0" smtClean="0"/>
              <a:t>Click to edit Master text styles</a:t>
            </a:r>
          </a:p>
        </p:txBody>
      </p:sp>
    </p:spTree>
    <p:extLst>
      <p:ext uri="{BB962C8B-B14F-4D97-AF65-F5344CB8AC3E}">
        <p14:creationId xmlns:p14="http://schemas.microsoft.com/office/powerpoint/2010/main" val="2727211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a:prstGeom prst="rect">
            <a:avLst/>
          </a:prstGeom>
        </p:spPr>
        <p:txBody>
          <a:bodyPr/>
          <a:lstStyle/>
          <a:p>
            <a:r>
              <a:rPr lang="en-US" smtClean="0"/>
              <a:t>Click to edit Master title style</a:t>
            </a:r>
            <a:endParaRPr lang="en-US" dirty="0"/>
          </a:p>
        </p:txBody>
      </p:sp>
      <p:sp>
        <p:nvSpPr>
          <p:cNvPr id="4" name="Text Placeholder 2"/>
          <p:cNvSpPr>
            <a:spLocks noGrp="1"/>
          </p:cNvSpPr>
          <p:nvPr>
            <p:ph idx="1"/>
          </p:nvPr>
        </p:nvSpPr>
        <p:spPr>
          <a:xfrm>
            <a:off x="265809" y="923261"/>
            <a:ext cx="8476632" cy="5401339"/>
          </a:xfrm>
          <a:prstGeom prst="rect">
            <a:avLst/>
          </a:prstGeom>
        </p:spPr>
        <p:txBody>
          <a:bodyPr vert="horz" lIns="91003" tIns="45504" rIns="91003" bIns="45504" rtlCol="0">
            <a:normAutofit/>
          </a:bodyPr>
          <a:lstStyle>
            <a:lvl1pPr marL="290698" indent="-290698">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83627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265814" y="903770"/>
            <a:ext cx="4114800" cy="5369441"/>
          </a:xfrm>
          <a:prstGeom prst="rect">
            <a:avLst/>
          </a:prstGeom>
          <a:ln w="3175">
            <a:solidFill>
              <a:schemeClr val="bg1">
                <a:lumMod val="65000"/>
              </a:schemeClr>
            </a:solidFill>
          </a:ln>
        </p:spPr>
        <p:txBody>
          <a:bodyPr>
            <a:normAutofit/>
          </a:bodyPr>
          <a:lstStyle>
            <a:lvl1pPr>
              <a:defRPr sz="1800">
                <a:latin typeface="+mn-lt"/>
              </a:defRPr>
            </a:lvl1pPr>
            <a:lvl2pPr>
              <a:defRPr sz="1800">
                <a:latin typeface="+mn-lt"/>
              </a:defRPr>
            </a:lvl2pPr>
            <a:lvl3pPr>
              <a:defRPr sz="1800">
                <a:latin typeface="+mn-lt"/>
              </a:defRPr>
            </a:lvl3pPr>
            <a:lvl4pPr>
              <a:defRPr sz="1800">
                <a:latin typeface="+mn-lt"/>
              </a:defRPr>
            </a:lvl4pPr>
            <a:lvl5pPr>
              <a:defRPr sz="1800">
                <a:latin typeface="+mn-lt"/>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9517" y="903770"/>
            <a:ext cx="4112995" cy="5369441"/>
          </a:xfrm>
          <a:prstGeom prst="rect">
            <a:avLst/>
          </a:prstGeom>
          <a:ln w="3175">
            <a:solidFill>
              <a:schemeClr val="bg1">
                <a:lumMod val="65000"/>
              </a:schemeClr>
            </a:solidFill>
          </a:ln>
        </p:spPr>
        <p:txBody>
          <a:bodyPr>
            <a:normAutofit/>
          </a:bodyPr>
          <a:lstStyle>
            <a:lvl1pPr>
              <a:defRPr sz="1800">
                <a:latin typeface="+mn-lt"/>
              </a:defRPr>
            </a:lvl1pPr>
            <a:lvl2pPr>
              <a:defRPr sz="1800">
                <a:latin typeface="+mn-lt"/>
              </a:defRPr>
            </a:lvl2pPr>
            <a:lvl3pPr>
              <a:defRPr sz="1800">
                <a:latin typeface="+mn-lt"/>
              </a:defRPr>
            </a:lvl3pPr>
            <a:lvl4pPr>
              <a:defRPr sz="1800">
                <a:latin typeface="+mn-lt"/>
              </a:defRPr>
            </a:lvl4pPr>
            <a:lvl5pPr>
              <a:defRPr sz="1800">
                <a:latin typeface="+mn-lt"/>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16671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76200"/>
            <a:ext cx="8191500" cy="381000"/>
          </a:xfrm>
          <a:prstGeom prst="rect">
            <a:avLst/>
          </a:prstGeom>
        </p:spPr>
        <p:txBody>
          <a:bodyPr/>
          <a:lstStyle>
            <a:lvl1pPr algn="l">
              <a:defRPr sz="1400" b="1">
                <a:solidFill>
                  <a:schemeClr val="tx1"/>
                </a:solidFill>
                <a:latin typeface="+mn-lt"/>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hasCustomPrompt="1"/>
          </p:nvPr>
        </p:nvSpPr>
        <p:spPr>
          <a:xfrm>
            <a:off x="495300" y="1066800"/>
            <a:ext cx="4076700" cy="5410200"/>
          </a:xfrm>
          <a:prstGeom prst="rect">
            <a:avLst/>
          </a:prstGeom>
        </p:spPr>
        <p:txBody>
          <a:bodyPr/>
          <a:lstStyle>
            <a:lvl1pPr marL="0" indent="-111125">
              <a:lnSpc>
                <a:spcPct val="114000"/>
              </a:lnSpc>
              <a:spcAft>
                <a:spcPts val="200"/>
              </a:spcAft>
              <a:buFont typeface="Calibri" pitchFamily="34" charset="0"/>
              <a:buNone/>
              <a:defRPr sz="1200" b="1" u="none">
                <a:solidFill>
                  <a:schemeClr val="tx1">
                    <a:lumMod val="85000"/>
                    <a:lumOff val="15000"/>
                  </a:schemeClr>
                </a:solidFill>
                <a:latin typeface="+mn-lt"/>
                <a:cs typeface="Arial" pitchFamily="34" charset="0"/>
              </a:defRPr>
            </a:lvl1pPr>
            <a:lvl2pPr marL="228600" indent="-114300">
              <a:lnSpc>
                <a:spcPct val="114000"/>
              </a:lnSpc>
              <a:spcAft>
                <a:spcPts val="200"/>
              </a:spcAft>
              <a:buFont typeface="Calibri" pitchFamily="34" charset="0"/>
              <a:buChar char="­"/>
              <a:defRPr sz="1050">
                <a:solidFill>
                  <a:schemeClr val="tx1">
                    <a:lumMod val="85000"/>
                    <a:lumOff val="15000"/>
                  </a:schemeClr>
                </a:solidFill>
                <a:latin typeface="+mn-lt"/>
                <a:cs typeface="Arial" pitchFamily="34" charset="0"/>
              </a:defRPr>
            </a:lvl2pPr>
            <a:lvl3pPr marL="457200" indent="-114300">
              <a:lnSpc>
                <a:spcPct val="114000"/>
              </a:lnSpc>
              <a:spcAft>
                <a:spcPts val="200"/>
              </a:spcAft>
              <a:buFont typeface="Calibri" pitchFamily="34" charset="0"/>
              <a:buChar char="­"/>
              <a:defRPr sz="1050">
                <a:solidFill>
                  <a:schemeClr val="tx1">
                    <a:lumMod val="85000"/>
                    <a:lumOff val="15000"/>
                  </a:schemeClr>
                </a:solidFill>
                <a:latin typeface="+mn-lt"/>
                <a:cs typeface="Arial" pitchFamily="34" charset="0"/>
              </a:defRPr>
            </a:lvl3pPr>
            <a:lvl4pPr marL="685800" indent="-114300">
              <a:lnSpc>
                <a:spcPct val="114000"/>
              </a:lnSpc>
              <a:spcAft>
                <a:spcPts val="200"/>
              </a:spcAft>
              <a:buFont typeface="Calibri" pitchFamily="34" charset="0"/>
              <a:buChar char="­"/>
              <a:defRPr sz="1050">
                <a:solidFill>
                  <a:schemeClr val="tx1">
                    <a:lumMod val="85000"/>
                    <a:lumOff val="15000"/>
                  </a:schemeClr>
                </a:solidFill>
                <a:latin typeface="+mn-lt"/>
                <a:cs typeface="Arial" pitchFamily="34" charset="0"/>
              </a:defRPr>
            </a:lvl4pPr>
            <a:lvl5pPr>
              <a:buFont typeface="Calibri" pitchFamily="34" charset="0"/>
              <a:buChar char="‒"/>
              <a:defRPr sz="1100">
                <a:solidFill>
                  <a:schemeClr val="tx1"/>
                </a:solidFill>
                <a:latin typeface="+mn-lt"/>
                <a:cs typeface="Arial" pitchFamily="34" charset="0"/>
              </a:defRPr>
            </a:lvl5pPr>
          </a:lstStyle>
          <a:p>
            <a:pPr lvl="0"/>
            <a:r>
              <a:rPr lang="en-US" dirty="0" smtClean="0"/>
              <a:t>Second level</a:t>
            </a:r>
          </a:p>
          <a:p>
            <a:pPr lvl="1"/>
            <a:r>
              <a:rPr lang="en-US" dirty="0" smtClean="0"/>
              <a:t>Third level</a:t>
            </a:r>
          </a:p>
          <a:p>
            <a:pPr lvl="2"/>
            <a:r>
              <a:rPr lang="en-US" dirty="0" smtClean="0"/>
              <a:t>Fourth level</a:t>
            </a:r>
          </a:p>
          <a:p>
            <a:pPr lvl="3"/>
            <a:r>
              <a:rPr lang="en-US" dirty="0" smtClean="0"/>
              <a:t>Fifth level</a:t>
            </a:r>
          </a:p>
          <a:p>
            <a:pPr lvl="4"/>
            <a:endParaRPr lang="en-US" dirty="0"/>
          </a:p>
        </p:txBody>
      </p:sp>
      <p:sp>
        <p:nvSpPr>
          <p:cNvPr id="6" name="Slide Number Placeholder 5"/>
          <p:cNvSpPr>
            <a:spLocks noGrp="1"/>
          </p:cNvSpPr>
          <p:nvPr>
            <p:ph type="sldNum" sz="quarter" idx="12"/>
          </p:nvPr>
        </p:nvSpPr>
        <p:spPr>
          <a:xfrm>
            <a:off x="114300" y="6629400"/>
            <a:ext cx="1752600" cy="152400"/>
          </a:xfrm>
          <a:prstGeom prst="rect">
            <a:avLst/>
          </a:prstGeom>
        </p:spPr>
        <p:txBody>
          <a:bodyPr/>
          <a:lstStyle>
            <a:lvl1pPr algn="l">
              <a:defRPr sz="900">
                <a:solidFill>
                  <a:schemeClr val="bg1">
                    <a:lumMod val="50000"/>
                  </a:schemeClr>
                </a:solidFill>
                <a:latin typeface="+mn-lt"/>
                <a:cs typeface="Arial" pitchFamily="34" charset="0"/>
              </a:defRPr>
            </a:lvl1pPr>
          </a:lstStyle>
          <a:p>
            <a:pPr fontAlgn="base">
              <a:spcBef>
                <a:spcPct val="0"/>
              </a:spcBef>
              <a:spcAft>
                <a:spcPct val="0"/>
              </a:spcAft>
              <a:defRPr/>
            </a:pPr>
            <a:r>
              <a:rPr lang="en-US" dirty="0" smtClean="0">
                <a:solidFill>
                  <a:prstClr val="white">
                    <a:lumMod val="50000"/>
                  </a:prstClr>
                </a:solidFill>
              </a:rPr>
              <a:t>Page </a:t>
            </a:r>
            <a:fld id="{24F4D306-D85C-46E6-ACD2-D854B7C52FB4}" type="slidenum">
              <a:rPr lang="en-US" smtClean="0">
                <a:solidFill>
                  <a:prstClr val="white">
                    <a:lumMod val="50000"/>
                  </a:prstClr>
                </a:solidFill>
              </a:rPr>
              <a:pPr fontAlgn="base">
                <a:spcBef>
                  <a:spcPct val="0"/>
                </a:spcBef>
                <a:spcAft>
                  <a:spcPct val="0"/>
                </a:spcAft>
                <a:defRPr/>
              </a:pPr>
              <a:t>‹#›</a:t>
            </a:fld>
            <a:endParaRPr lang="en-US" dirty="0">
              <a:solidFill>
                <a:prstClr val="white">
                  <a:lumMod val="50000"/>
                </a:prstClr>
              </a:solidFill>
            </a:endParaRPr>
          </a:p>
        </p:txBody>
      </p:sp>
      <p:cxnSp>
        <p:nvCxnSpPr>
          <p:cNvPr id="10" name="Straight Connector 9"/>
          <p:cNvCxnSpPr/>
          <p:nvPr userDrawn="1"/>
        </p:nvCxnSpPr>
        <p:spPr>
          <a:xfrm>
            <a:off x="495300" y="457200"/>
            <a:ext cx="81915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3" name="Content Placeholder 2"/>
          <p:cNvSpPr>
            <a:spLocks noGrp="1"/>
          </p:cNvSpPr>
          <p:nvPr>
            <p:ph idx="13" hasCustomPrompt="1"/>
          </p:nvPr>
        </p:nvSpPr>
        <p:spPr>
          <a:xfrm>
            <a:off x="4610100" y="1066800"/>
            <a:ext cx="4076700" cy="5410200"/>
          </a:xfrm>
          <a:prstGeom prst="rect">
            <a:avLst/>
          </a:prstGeom>
        </p:spPr>
        <p:txBody>
          <a:bodyPr/>
          <a:lstStyle>
            <a:lvl1pPr marL="111125" indent="-111125">
              <a:lnSpc>
                <a:spcPct val="114000"/>
              </a:lnSpc>
              <a:spcAft>
                <a:spcPts val="200"/>
              </a:spcAft>
              <a:buFont typeface="Calibri" pitchFamily="34" charset="0"/>
              <a:buNone/>
              <a:defRPr sz="1200" b="1" u="none">
                <a:solidFill>
                  <a:schemeClr val="tx1">
                    <a:lumMod val="85000"/>
                    <a:lumOff val="15000"/>
                  </a:schemeClr>
                </a:solidFill>
                <a:latin typeface="+mn-lt"/>
                <a:cs typeface="Arial" pitchFamily="34" charset="0"/>
              </a:defRPr>
            </a:lvl1pPr>
            <a:lvl2pPr marL="228600" indent="-114300">
              <a:lnSpc>
                <a:spcPct val="114000"/>
              </a:lnSpc>
              <a:spcAft>
                <a:spcPts val="200"/>
              </a:spcAft>
              <a:buFont typeface="Calibri" pitchFamily="34" charset="0"/>
              <a:buChar char="­"/>
              <a:defRPr sz="1050">
                <a:solidFill>
                  <a:schemeClr val="tx1">
                    <a:lumMod val="85000"/>
                    <a:lumOff val="15000"/>
                  </a:schemeClr>
                </a:solidFill>
                <a:latin typeface="+mn-lt"/>
                <a:cs typeface="Arial" pitchFamily="34" charset="0"/>
              </a:defRPr>
            </a:lvl2pPr>
            <a:lvl3pPr marL="457200" indent="-114300">
              <a:lnSpc>
                <a:spcPct val="114000"/>
              </a:lnSpc>
              <a:spcAft>
                <a:spcPts val="200"/>
              </a:spcAft>
              <a:buFont typeface="Calibri" pitchFamily="34" charset="0"/>
              <a:buChar char="­"/>
              <a:tabLst/>
              <a:defRPr sz="1050">
                <a:solidFill>
                  <a:schemeClr val="tx1">
                    <a:lumMod val="85000"/>
                    <a:lumOff val="15000"/>
                  </a:schemeClr>
                </a:solidFill>
                <a:latin typeface="+mn-lt"/>
                <a:cs typeface="Arial" pitchFamily="34" charset="0"/>
              </a:defRPr>
            </a:lvl3pPr>
            <a:lvl4pPr marL="685800" indent="-114300">
              <a:lnSpc>
                <a:spcPct val="114000"/>
              </a:lnSpc>
              <a:spcAft>
                <a:spcPts val="200"/>
              </a:spcAft>
              <a:buFont typeface="Calibri" pitchFamily="34" charset="0"/>
              <a:buChar char="­"/>
              <a:defRPr sz="1050">
                <a:solidFill>
                  <a:schemeClr val="tx1">
                    <a:lumMod val="85000"/>
                    <a:lumOff val="15000"/>
                  </a:schemeClr>
                </a:solidFill>
                <a:latin typeface="+mn-lt"/>
                <a:cs typeface="Arial" pitchFamily="34" charset="0"/>
              </a:defRPr>
            </a:lvl4pPr>
            <a:lvl5pPr>
              <a:buFont typeface="Calibri" pitchFamily="34" charset="0"/>
              <a:buChar char="‒"/>
              <a:defRPr sz="1100">
                <a:solidFill>
                  <a:schemeClr val="tx1"/>
                </a:solidFill>
                <a:latin typeface="+mn-lt"/>
                <a:cs typeface="Arial" pitchFamily="34" charset="0"/>
              </a:defRPr>
            </a:lvl5pPr>
          </a:lstStyle>
          <a:p>
            <a:pPr lvl="0"/>
            <a:r>
              <a:rPr lang="en-US" dirty="0" smtClean="0"/>
              <a:t>Second level</a:t>
            </a:r>
          </a:p>
          <a:p>
            <a:pPr lvl="1"/>
            <a:r>
              <a:rPr lang="en-US" dirty="0" smtClean="0"/>
              <a:t>Third level</a:t>
            </a:r>
          </a:p>
          <a:p>
            <a:pPr lvl="2"/>
            <a:r>
              <a:rPr lang="en-US" dirty="0" smtClean="0"/>
              <a:t>Fourth level</a:t>
            </a:r>
          </a:p>
          <a:p>
            <a:pPr lvl="3"/>
            <a:r>
              <a:rPr lang="en-US" dirty="0" smtClean="0"/>
              <a:t>Fifth level</a:t>
            </a:r>
          </a:p>
          <a:p>
            <a:pPr lvl="4"/>
            <a:endParaRPr lang="en-US" dirty="0"/>
          </a:p>
        </p:txBody>
      </p:sp>
      <p:sp>
        <p:nvSpPr>
          <p:cNvPr id="14" name="Content Placeholder 2"/>
          <p:cNvSpPr>
            <a:spLocks noGrp="1"/>
          </p:cNvSpPr>
          <p:nvPr>
            <p:ph idx="14" hasCustomPrompt="1"/>
          </p:nvPr>
        </p:nvSpPr>
        <p:spPr>
          <a:xfrm>
            <a:off x="495300" y="533400"/>
            <a:ext cx="8191500" cy="381000"/>
          </a:xfrm>
          <a:prstGeom prst="rect">
            <a:avLst/>
          </a:prstGeom>
        </p:spPr>
        <p:txBody>
          <a:bodyPr/>
          <a:lstStyle>
            <a:lvl1pPr marL="0" indent="0">
              <a:spcAft>
                <a:spcPts val="600"/>
              </a:spcAft>
              <a:buFont typeface="Arial" pitchFamily="34" charset="0"/>
              <a:buNone/>
              <a:defRPr sz="1200" i="0">
                <a:solidFill>
                  <a:schemeClr val="accent1">
                    <a:lumMod val="75000"/>
                  </a:schemeClr>
                </a:solidFill>
                <a:latin typeface="+mn-lt"/>
                <a:cs typeface="Arial" pitchFamily="34" charset="0"/>
              </a:defRPr>
            </a:lvl1pPr>
            <a:lvl2pPr marL="742950" indent="-285750">
              <a:buFont typeface="Wingdings" pitchFamily="2" charset="2"/>
              <a:buChar char="§"/>
              <a:defRPr sz="1200">
                <a:solidFill>
                  <a:schemeClr val="tx1">
                    <a:lumMod val="75000"/>
                    <a:lumOff val="25000"/>
                  </a:schemeClr>
                </a:solidFill>
                <a:latin typeface="+mn-lt"/>
                <a:cs typeface="Arial" pitchFamily="34" charset="0"/>
              </a:defRPr>
            </a:lvl2pPr>
            <a:lvl3pPr marL="1143000" indent="-228600">
              <a:buFont typeface="Arial" pitchFamily="34" charset="0"/>
              <a:buChar char="•"/>
              <a:defRPr sz="1100">
                <a:solidFill>
                  <a:schemeClr val="tx1">
                    <a:lumMod val="75000"/>
                    <a:lumOff val="25000"/>
                  </a:schemeClr>
                </a:solidFill>
                <a:latin typeface="+mn-lt"/>
                <a:cs typeface="Arial" pitchFamily="34" charset="0"/>
              </a:defRPr>
            </a:lvl3pPr>
            <a:lvl4pPr marL="1600200" indent="-228600">
              <a:buFont typeface="Courier New" pitchFamily="49" charset="0"/>
              <a:buChar char="o"/>
              <a:defRPr sz="1100">
                <a:solidFill>
                  <a:schemeClr val="tx1">
                    <a:lumMod val="75000"/>
                    <a:lumOff val="25000"/>
                  </a:schemeClr>
                </a:solidFill>
                <a:latin typeface="+mn-lt"/>
                <a:cs typeface="Arial" pitchFamily="34" charset="0"/>
              </a:defRPr>
            </a:lvl4pPr>
            <a:lvl5pPr>
              <a:buFont typeface="Calibri" pitchFamily="34" charset="0"/>
              <a:buChar char="‒"/>
              <a:defRPr sz="1000">
                <a:solidFill>
                  <a:schemeClr val="tx1">
                    <a:lumMod val="75000"/>
                    <a:lumOff val="25000"/>
                  </a:schemeClr>
                </a:solidFill>
                <a:latin typeface="+mn-lt"/>
                <a:cs typeface="Arial" pitchFamily="34" charset="0"/>
              </a:defRPr>
            </a:lvl5pPr>
          </a:lstStyle>
          <a:p>
            <a:pPr lvl="0"/>
            <a:r>
              <a:rPr lang="en-US" dirty="0" smtClean="0"/>
              <a:t>Second level</a:t>
            </a:r>
          </a:p>
        </p:txBody>
      </p:sp>
      <p:pic>
        <p:nvPicPr>
          <p:cNvPr id="11" name="Picture 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505700" y="6405880"/>
            <a:ext cx="1409700" cy="375920"/>
          </a:xfrm>
          <a:prstGeom prst="rect">
            <a:avLst/>
          </a:prstGeom>
          <a:noFill/>
          <a:ln w="9525">
            <a:noFill/>
            <a:miter lim="800000"/>
            <a:headEnd/>
            <a:tailEnd/>
          </a:ln>
        </p:spPr>
      </p:pic>
      <p:pic>
        <p:nvPicPr>
          <p:cNvPr id="1026"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8100" y="152400"/>
            <a:ext cx="406400" cy="304800"/>
          </a:xfrm>
          <a:prstGeom prst="rect">
            <a:avLst/>
          </a:prstGeom>
          <a:noFill/>
          <a:ln w="9525">
            <a:noFill/>
            <a:miter lim="800000"/>
            <a:headEnd/>
            <a:tailEnd/>
          </a:ln>
        </p:spPr>
      </p:pic>
      <p:sp>
        <p:nvSpPr>
          <p:cNvPr id="12" name="Rectangle 11"/>
          <p:cNvSpPr/>
          <p:nvPr userDrawn="1"/>
        </p:nvSpPr>
        <p:spPr>
          <a:xfrm>
            <a:off x="0" y="304800"/>
            <a:ext cx="12954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146127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fld id="{EF9D888C-7693-41FE-9341-E40A2CBD8156}" type="datetime1">
              <a:rPr lang="en-US" smtClean="0">
                <a:solidFill>
                  <a:srgbClr val="50565C"/>
                </a:solidFill>
              </a:rPr>
              <a:t>5/6/2015</a:t>
            </a:fld>
            <a:endParaRPr lang="en-US">
              <a:solidFill>
                <a:srgbClr val="50565C"/>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fontAlgn="base">
              <a:spcBef>
                <a:spcPct val="0"/>
              </a:spcBef>
              <a:spcAft>
                <a:spcPct val="0"/>
              </a:spcAft>
            </a:pPr>
            <a:endParaRPr lang="en-US">
              <a:solidFill>
                <a:srgbClr val="50565C"/>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fontAlgn="base">
              <a:spcBef>
                <a:spcPct val="0"/>
              </a:spcBef>
              <a:spcAft>
                <a:spcPct val="0"/>
              </a:spcAft>
            </a:pPr>
            <a:fld id="{0FA4D205-05C8-034B-A1EB-918736B9F365}" type="slidenum">
              <a:rPr lang="en-US" smtClean="0">
                <a:solidFill>
                  <a:srgbClr val="50565C"/>
                </a:solidFill>
              </a:rPr>
              <a:pPr fontAlgn="base">
                <a:spcBef>
                  <a:spcPct val="0"/>
                </a:spcBef>
                <a:spcAft>
                  <a:spcPct val="0"/>
                </a:spcAft>
              </a:pPr>
              <a:t>‹#›</a:t>
            </a:fld>
            <a:endParaRPr lang="en-US">
              <a:solidFill>
                <a:srgbClr val="50565C"/>
              </a:solidFill>
            </a:endParaRPr>
          </a:p>
        </p:txBody>
      </p:sp>
    </p:spTree>
    <p:extLst>
      <p:ext uri="{BB962C8B-B14F-4D97-AF65-F5344CB8AC3E}">
        <p14:creationId xmlns:p14="http://schemas.microsoft.com/office/powerpoint/2010/main" val="195342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7800" y="0"/>
            <a:ext cx="5664200" cy="9017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590675"/>
            <a:ext cx="8229600" cy="4802188"/>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44632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3D5DC5-AE62-4380-9AFE-CA1EF608E9C9}"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65229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0125B6C-F0C1-4414-B438-C15B6D575A7C}"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61067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3B56AF-4BEA-4CEC-BDCC-34CB9EF28AA1}"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17135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E6E5C6C-7733-4CE3-89C9-DADC6737E9A0}" type="datetime1">
              <a:rPr lang="en-US" smtClean="0">
                <a:solidFill>
                  <a:prstClr val="black">
                    <a:tint val="75000"/>
                  </a:prstClr>
                </a:solidFill>
              </a:rPr>
              <a:t>5/6/2015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6549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CFD4E5-98DA-4EC6-A1E8-F5FDE3176C3F}" type="datetime1">
              <a:rPr lang="en-US" smtClean="0">
                <a:solidFill>
                  <a:prstClr val="black">
                    <a:tint val="75000"/>
                  </a:prstClr>
                </a:solidFill>
              </a:rPr>
              <a:t>5/6/2015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75934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13223A-894D-42D8-A8CC-BC1F0595E658}" type="datetime1">
              <a:rPr lang="en-US" smtClean="0">
                <a:solidFill>
                  <a:prstClr val="black">
                    <a:tint val="75000"/>
                  </a:prstClr>
                </a:solidFill>
              </a:rPr>
              <a:t>5/6/2015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98365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1DC416-27EB-43CF-A588-E1771118D0A8}" type="datetime1">
              <a:rPr lang="en-US" smtClean="0">
                <a:solidFill>
                  <a:prstClr val="black">
                    <a:tint val="75000"/>
                  </a:prstClr>
                </a:solidFill>
              </a:rPr>
              <a:t>5/6/2015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3539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41D52D-A3D8-48F5-B87E-9C45797177BC}" type="datetime1">
              <a:rPr lang="en-US" smtClean="0">
                <a:solidFill>
                  <a:prstClr val="black">
                    <a:tint val="75000"/>
                  </a:prstClr>
                </a:solidFill>
              </a:rPr>
              <a:t>5/6/2015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14720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79CDB5-C3C7-4877-92C0-CAD07128EF88}" type="datetime1">
              <a:rPr lang="en-US" smtClean="0">
                <a:solidFill>
                  <a:prstClr val="black">
                    <a:tint val="75000"/>
                  </a:prstClr>
                </a:solidFill>
              </a:rPr>
              <a:t>5/6/2015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78510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25FFB8-9137-4743-B97B-723761B3ECF5}"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32276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7A2B7-6D6E-4BF6-A397-627108DB347C}"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74546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Caption">
    <p:spTree>
      <p:nvGrpSpPr>
        <p:cNvPr id="1" name="Shape 24"/>
        <p:cNvGrpSpPr/>
        <p:nvPr/>
      </p:nvGrpSpPr>
      <p:grpSpPr>
        <a:xfrm>
          <a:off x="0" y="0"/>
          <a:ext cx="0" cy="0"/>
          <a:chOff x="0" y="0"/>
          <a:chExt cx="0" cy="0"/>
        </a:xfrm>
      </p:grpSpPr>
      <p:sp>
        <p:nvSpPr>
          <p:cNvPr id="25" name="Shape 25"/>
          <p:cNvSpPr txBox="1">
            <a:spLocks noGrp="1"/>
          </p:cNvSpPr>
          <p:nvPr>
            <p:ph type="body" idx="1"/>
          </p:nvPr>
        </p:nvSpPr>
        <p:spPr>
          <a:xfrm>
            <a:off x="457200" y="5875079"/>
            <a:ext cx="8229600" cy="692693"/>
          </a:xfrm>
          <a:prstGeom prst="rect">
            <a:avLst/>
          </a:prstGeom>
        </p:spPr>
        <p:txBody>
          <a:bodyPr lIns="91425" tIns="91425" rIns="91425" bIns="91425" anchor="t" anchorCtr="0"/>
          <a:lstStyle>
            <a:lvl1pPr algn="ctr">
              <a:spcBef>
                <a:spcPts val="360"/>
              </a:spcBef>
              <a:buSzPct val="100000"/>
              <a:buNone/>
              <a:defRPr sz="1800"/>
            </a:lvl1pPr>
          </a:lstStyle>
          <a:p>
            <a:endParaRPr/>
          </a:p>
        </p:txBody>
      </p:sp>
      <p:sp>
        <p:nvSpPr>
          <p:cNvPr id="26" name="Shape 26"/>
          <p:cNvSpPr txBox="1">
            <a:spLocks noGrp="1"/>
          </p:cNvSpPr>
          <p:nvPr>
            <p:ph type="sldNum" idx="12"/>
          </p:nvPr>
        </p:nvSpPr>
        <p:spPr>
          <a:xfrm>
            <a:off x="8556792" y="6333133"/>
            <a:ext cx="548699" cy="524699"/>
          </a:xfrm>
          <a:prstGeom prst="rect">
            <a:avLst/>
          </a:prstGeom>
        </p:spPr>
        <p:txBody>
          <a:bodyPr lIns="91425" tIns="91425" rIns="91425" bIns="91425" anchor="ctr" anchorCtr="0">
            <a:noAutofit/>
          </a:bodyPr>
          <a:lstStyle>
            <a:lvl1pPr>
              <a:spcBef>
                <a:spcPts val="0"/>
              </a:spcBef>
              <a:buNone/>
              <a:defRPr/>
            </a:lvl1pPr>
          </a:lstStyle>
          <a:p>
            <a:fld id="{00000000-1234-1234-1234-123412341234}" type="slidenum">
              <a:rPr lang="en">
                <a:solidFill>
                  <a:srgbClr val="000000"/>
                </a:solidFill>
              </a:rPr>
              <a:pPr/>
              <a:t>‹#›</a:t>
            </a:fld>
            <a:endParaRPr lang="en">
              <a:solidFill>
                <a:srgbClr val="000000"/>
              </a:solidFill>
            </a:endParaRPr>
          </a:p>
        </p:txBody>
      </p:sp>
    </p:spTree>
    <p:extLst>
      <p:ext uri="{BB962C8B-B14F-4D97-AF65-F5344CB8AC3E}">
        <p14:creationId xmlns:p14="http://schemas.microsoft.com/office/powerpoint/2010/main" val="3464881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oleObject" Target="../embeddings/oleObject1.bin"/><Relationship Id="rId5" Type="http://schemas.openxmlformats.org/officeDocument/2006/relationships/slideLayout" Target="../slideLayouts/slideLayout5.xml"/><Relationship Id="rId10"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vmlDrawing" Target="../drawings/vmlDrawing1.v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10"/>
            </p:custDataLst>
            <p:extLst>
              <p:ext uri="{D42A27DB-BD31-4B8C-83A1-F6EECF244321}">
                <p14:modId xmlns:p14="http://schemas.microsoft.com/office/powerpoint/2010/main" val="171810300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4322" name="think-cell Slide" r:id="rId11" imgW="360" imgH="360" progId="">
                  <p:embed/>
                </p:oleObj>
              </mc:Choice>
              <mc:Fallback>
                <p:oleObj name="think-cell Slide" r:id="rId11" imgW="360" imgH="360" progId="">
                  <p:embed/>
                  <p:pic>
                    <p:nvPicPr>
                      <p:cNvPr id="0" name="Picture 17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Placeholder 1"/>
          <p:cNvSpPr>
            <a:spLocks noGrp="1"/>
          </p:cNvSpPr>
          <p:nvPr>
            <p:ph type="title"/>
          </p:nvPr>
        </p:nvSpPr>
        <p:spPr>
          <a:xfrm>
            <a:off x="457200" y="274638"/>
            <a:ext cx="8229600" cy="79552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2954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3BDDB4-7A79-44E3-B6CA-20EAA90F2FDA}" type="datetime1">
              <a:rPr lang="en-US" smtClean="0"/>
              <a:t>5/6/2015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2035C9-82B4-4C47-9C79-65CA9552F0A9}" type="slidenum">
              <a:rPr lang="en-US" smtClean="0"/>
              <a:pPr/>
              <a:t>‹#›</a:t>
            </a:fld>
            <a:endParaRPr lang="en-US"/>
          </a:p>
        </p:txBody>
      </p:sp>
    </p:spTree>
    <p:extLst>
      <p:ext uri="{BB962C8B-B14F-4D97-AF65-F5344CB8AC3E}">
        <p14:creationId xmlns:p14="http://schemas.microsoft.com/office/powerpoint/2010/main" val="2094683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4" r:id="rId4"/>
    <p:sldLayoutId id="2147483655" r:id="rId5"/>
    <p:sldLayoutId id="2147483667" r:id="rId6"/>
    <p:sldLayoutId id="2147483682" r:id="rId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ftr="0" dt="0"/>
  <p:txStyles>
    <p:titleStyle>
      <a:lvl1pPr algn="ctr" defTabSz="914400" rtl="0" eaLnBrk="1" latinLnBrk="0" hangingPunct="1">
        <a:spcBef>
          <a:spcPct val="0"/>
        </a:spcBef>
        <a:buNone/>
        <a:defRPr sz="2400" kern="1200" baseline="0">
          <a:solidFill>
            <a:srgbClr val="005288"/>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099" name="Text Placeholder 9"/>
          <p:cNvSpPr txBox="1">
            <a:spLocks/>
          </p:cNvSpPr>
          <p:nvPr userDrawn="1"/>
        </p:nvSpPr>
        <p:spPr bwMode="auto">
          <a:xfrm>
            <a:off x="42863" y="6532563"/>
            <a:ext cx="452437"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defTabSz="457200">
              <a:defRPr>
                <a:solidFill>
                  <a:schemeClr val="tx1"/>
                </a:solidFill>
                <a:latin typeface="Calibri" pitchFamily="34" charset="0"/>
              </a:defRPr>
            </a:lvl1pPr>
            <a:lvl2pPr marL="742950" indent="-285750" defTabSz="457200">
              <a:defRPr>
                <a:solidFill>
                  <a:schemeClr val="tx1"/>
                </a:solidFill>
                <a:latin typeface="Calibri" pitchFamily="34" charset="0"/>
              </a:defRPr>
            </a:lvl2pPr>
            <a:lvl3pPr marL="1143000" indent="-228600" defTabSz="457200">
              <a:defRPr>
                <a:solidFill>
                  <a:schemeClr val="tx1"/>
                </a:solidFill>
                <a:latin typeface="Calibri" pitchFamily="34" charset="0"/>
              </a:defRPr>
            </a:lvl3pPr>
            <a:lvl4pPr marL="1600200" indent="-228600" defTabSz="457200">
              <a:defRPr>
                <a:solidFill>
                  <a:schemeClr val="tx1"/>
                </a:solidFill>
                <a:latin typeface="Calibri" pitchFamily="34" charset="0"/>
              </a:defRPr>
            </a:lvl4pPr>
            <a:lvl5pPr marL="2057400" indent="-228600" defTabSz="4572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fontAlgn="base">
              <a:lnSpc>
                <a:spcPct val="90000"/>
              </a:lnSpc>
              <a:spcBef>
                <a:spcPct val="20000"/>
              </a:spcBef>
              <a:spcAft>
                <a:spcPct val="0"/>
              </a:spcAft>
              <a:buFont typeface="Arial" pitchFamily="34" charset="0"/>
              <a:buNone/>
              <a:defRPr/>
            </a:pPr>
            <a:fld id="{0880A00D-C200-4EEA-8E05-B46418007586}" type="slidenum">
              <a:rPr lang="en-US" sz="1000" smtClean="0">
                <a:solidFill>
                  <a:srgbClr val="50565C"/>
                </a:solidFill>
                <a:ea typeface="Arial" pitchFamily="34" charset="0"/>
                <a:cs typeface="Calibri" pitchFamily="34" charset="0"/>
              </a:rPr>
              <a:pPr algn="ctr" fontAlgn="base">
                <a:lnSpc>
                  <a:spcPct val="90000"/>
                </a:lnSpc>
                <a:spcBef>
                  <a:spcPct val="20000"/>
                </a:spcBef>
                <a:spcAft>
                  <a:spcPct val="0"/>
                </a:spcAft>
                <a:buFont typeface="Arial" pitchFamily="34" charset="0"/>
                <a:buNone/>
                <a:defRPr/>
              </a:pPr>
              <a:t>‹#›</a:t>
            </a:fld>
            <a:endParaRPr lang="en-US" sz="1000" smtClean="0">
              <a:solidFill>
                <a:srgbClr val="50565C"/>
              </a:solidFill>
              <a:ea typeface="Arial" pitchFamily="34" charset="0"/>
              <a:cs typeface="Calibri" pitchFamily="34" charset="0"/>
            </a:endParaRPr>
          </a:p>
        </p:txBody>
      </p:sp>
    </p:spTree>
    <p:extLst>
      <p:ext uri="{BB962C8B-B14F-4D97-AF65-F5344CB8AC3E}">
        <p14:creationId xmlns:p14="http://schemas.microsoft.com/office/powerpoint/2010/main" val="3604108778"/>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5" r:id="rId7"/>
    <p:sldLayoutId id="2147483666"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457200" rtl="0" eaLnBrk="0" fontAlgn="base" hangingPunct="0">
        <a:lnSpc>
          <a:spcPts val="2800"/>
        </a:lnSpc>
        <a:spcBef>
          <a:spcPct val="0"/>
        </a:spcBef>
        <a:spcAft>
          <a:spcPct val="0"/>
        </a:spcAft>
        <a:defRPr sz="2800" b="1" kern="1200">
          <a:solidFill>
            <a:srgbClr val="282B2E"/>
          </a:solidFill>
          <a:latin typeface="Calibri"/>
          <a:ea typeface="+mj-ea"/>
          <a:cs typeface="Calibri"/>
        </a:defRPr>
      </a:lvl1pPr>
      <a:lvl2pPr algn="l" defTabSz="457200" rtl="0" eaLnBrk="0" fontAlgn="base" hangingPunct="0">
        <a:lnSpc>
          <a:spcPts val="2800"/>
        </a:lnSpc>
        <a:spcBef>
          <a:spcPct val="0"/>
        </a:spcBef>
        <a:spcAft>
          <a:spcPct val="0"/>
        </a:spcAft>
        <a:defRPr sz="2800" b="1">
          <a:solidFill>
            <a:srgbClr val="282B2E"/>
          </a:solidFill>
          <a:latin typeface="Calibri" pitchFamily="34" charset="0"/>
          <a:cs typeface="Calibri" pitchFamily="34" charset="0"/>
        </a:defRPr>
      </a:lvl2pPr>
      <a:lvl3pPr algn="l" defTabSz="457200" rtl="0" eaLnBrk="0" fontAlgn="base" hangingPunct="0">
        <a:lnSpc>
          <a:spcPts val="2800"/>
        </a:lnSpc>
        <a:spcBef>
          <a:spcPct val="0"/>
        </a:spcBef>
        <a:spcAft>
          <a:spcPct val="0"/>
        </a:spcAft>
        <a:defRPr sz="2800" b="1">
          <a:solidFill>
            <a:srgbClr val="282B2E"/>
          </a:solidFill>
          <a:latin typeface="Calibri" pitchFamily="34" charset="0"/>
          <a:cs typeface="Calibri" pitchFamily="34" charset="0"/>
        </a:defRPr>
      </a:lvl3pPr>
      <a:lvl4pPr algn="l" defTabSz="457200" rtl="0" eaLnBrk="0" fontAlgn="base" hangingPunct="0">
        <a:lnSpc>
          <a:spcPts val="2800"/>
        </a:lnSpc>
        <a:spcBef>
          <a:spcPct val="0"/>
        </a:spcBef>
        <a:spcAft>
          <a:spcPct val="0"/>
        </a:spcAft>
        <a:defRPr sz="2800" b="1">
          <a:solidFill>
            <a:srgbClr val="282B2E"/>
          </a:solidFill>
          <a:latin typeface="Calibri" pitchFamily="34" charset="0"/>
          <a:cs typeface="Calibri" pitchFamily="34" charset="0"/>
        </a:defRPr>
      </a:lvl4pPr>
      <a:lvl5pPr algn="l" defTabSz="457200" rtl="0" eaLnBrk="0" fontAlgn="base" hangingPunct="0">
        <a:lnSpc>
          <a:spcPts val="2800"/>
        </a:lnSpc>
        <a:spcBef>
          <a:spcPct val="0"/>
        </a:spcBef>
        <a:spcAft>
          <a:spcPct val="0"/>
        </a:spcAft>
        <a:defRPr sz="2800" b="1">
          <a:solidFill>
            <a:srgbClr val="282B2E"/>
          </a:solidFill>
          <a:latin typeface="Calibri" pitchFamily="34" charset="0"/>
          <a:cs typeface="Calibri" pitchFamily="34" charset="0"/>
        </a:defRPr>
      </a:lvl5pPr>
      <a:lvl6pPr marL="457200" algn="l" defTabSz="457200" rtl="0" fontAlgn="base">
        <a:lnSpc>
          <a:spcPts val="2800"/>
        </a:lnSpc>
        <a:spcBef>
          <a:spcPct val="0"/>
        </a:spcBef>
        <a:spcAft>
          <a:spcPct val="0"/>
        </a:spcAft>
        <a:defRPr sz="2600">
          <a:solidFill>
            <a:srgbClr val="FFFFFF"/>
          </a:solidFill>
          <a:latin typeface="Arial" charset="0"/>
        </a:defRPr>
      </a:lvl6pPr>
      <a:lvl7pPr marL="914400" algn="l" defTabSz="457200" rtl="0" fontAlgn="base">
        <a:lnSpc>
          <a:spcPts val="2800"/>
        </a:lnSpc>
        <a:spcBef>
          <a:spcPct val="0"/>
        </a:spcBef>
        <a:spcAft>
          <a:spcPct val="0"/>
        </a:spcAft>
        <a:defRPr sz="2600">
          <a:solidFill>
            <a:srgbClr val="FFFFFF"/>
          </a:solidFill>
          <a:latin typeface="Arial" charset="0"/>
        </a:defRPr>
      </a:lvl7pPr>
      <a:lvl8pPr marL="1371600" algn="l" defTabSz="457200" rtl="0" fontAlgn="base">
        <a:lnSpc>
          <a:spcPts val="2800"/>
        </a:lnSpc>
        <a:spcBef>
          <a:spcPct val="0"/>
        </a:spcBef>
        <a:spcAft>
          <a:spcPct val="0"/>
        </a:spcAft>
        <a:defRPr sz="2600">
          <a:solidFill>
            <a:srgbClr val="FFFFFF"/>
          </a:solidFill>
          <a:latin typeface="Arial" charset="0"/>
        </a:defRPr>
      </a:lvl8pPr>
      <a:lvl9pPr marL="1828800" algn="l" defTabSz="457200" rtl="0" fontAlgn="base">
        <a:lnSpc>
          <a:spcPts val="2800"/>
        </a:lnSpc>
        <a:spcBef>
          <a:spcPct val="0"/>
        </a:spcBef>
        <a:spcAft>
          <a:spcPct val="0"/>
        </a:spcAft>
        <a:defRPr sz="2600">
          <a:solidFill>
            <a:srgbClr val="FFFFFF"/>
          </a:solidFill>
          <a:latin typeface="Arial" charset="0"/>
        </a:defRPr>
      </a:lvl9pPr>
    </p:titleStyle>
    <p:bodyStyle>
      <a:lvl1pPr marL="342900" indent="-342900" algn="l" defTabSz="457200" rtl="0" eaLnBrk="0" fontAlgn="base" hangingPunct="0">
        <a:spcBef>
          <a:spcPct val="20000"/>
        </a:spcBef>
        <a:spcAft>
          <a:spcPct val="0"/>
        </a:spcAft>
        <a:buFont typeface="Arial" pitchFamily="34" charset="0"/>
        <a:buChar char="•"/>
        <a:defRPr sz="2400" kern="1200">
          <a:solidFill>
            <a:srgbClr val="282B2E"/>
          </a:solidFill>
          <a:latin typeface="Calibri"/>
          <a:ea typeface="+mn-ea"/>
          <a:cs typeface="Calibri"/>
        </a:defRPr>
      </a:lvl1pPr>
      <a:lvl2pPr marL="742950" indent="-285750" algn="l" defTabSz="457200" rtl="0" eaLnBrk="0" fontAlgn="base" hangingPunct="0">
        <a:spcBef>
          <a:spcPct val="20000"/>
        </a:spcBef>
        <a:spcAft>
          <a:spcPct val="0"/>
        </a:spcAft>
        <a:buFont typeface="Arial" pitchFamily="34" charset="0"/>
        <a:buChar char="–"/>
        <a:defRPr sz="2000" kern="1200">
          <a:solidFill>
            <a:srgbClr val="282B2E"/>
          </a:solidFill>
          <a:latin typeface="Calibri"/>
          <a:ea typeface="+mn-ea"/>
          <a:cs typeface="Calibri"/>
        </a:defRPr>
      </a:lvl2pPr>
      <a:lvl3pPr marL="1143000" indent="-228600" algn="l" defTabSz="457200" rtl="0" eaLnBrk="0" fontAlgn="base" hangingPunct="0">
        <a:spcBef>
          <a:spcPct val="20000"/>
        </a:spcBef>
        <a:spcAft>
          <a:spcPct val="0"/>
        </a:spcAft>
        <a:buFont typeface="Arial" pitchFamily="34" charset="0"/>
        <a:buChar char="•"/>
        <a:defRPr kern="1200">
          <a:solidFill>
            <a:srgbClr val="282B2E"/>
          </a:solidFill>
          <a:latin typeface="Calibri"/>
          <a:ea typeface="+mn-ea"/>
          <a:cs typeface="Calibri"/>
        </a:defRPr>
      </a:lvl3pPr>
      <a:lvl4pPr marL="1600200" indent="-228600" algn="l" defTabSz="457200" rtl="0" eaLnBrk="0" fontAlgn="base" hangingPunct="0">
        <a:spcBef>
          <a:spcPct val="20000"/>
        </a:spcBef>
        <a:spcAft>
          <a:spcPct val="0"/>
        </a:spcAft>
        <a:buFont typeface="Arial" pitchFamily="34" charset="0"/>
        <a:buChar char="–"/>
        <a:defRPr kern="1200">
          <a:solidFill>
            <a:srgbClr val="282B2E"/>
          </a:solidFill>
          <a:latin typeface="Calibri"/>
          <a:ea typeface="+mn-ea"/>
          <a:cs typeface="Calibri"/>
        </a:defRPr>
      </a:lvl4pPr>
      <a:lvl5pPr marL="2057400" indent="-228600" algn="l" defTabSz="457200" rtl="0" eaLnBrk="0" fontAlgn="base" hangingPunct="0">
        <a:spcBef>
          <a:spcPct val="20000"/>
        </a:spcBef>
        <a:spcAft>
          <a:spcPct val="0"/>
        </a:spcAft>
        <a:buFont typeface="Arial" pitchFamily="34" charset="0"/>
        <a:buChar char="»"/>
        <a:defRPr kern="1200">
          <a:solidFill>
            <a:srgbClr val="282B2E"/>
          </a:solidFill>
          <a:latin typeface="Calibri"/>
          <a:ea typeface="+mn-ea"/>
          <a:cs typeface="Calibri"/>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1EC40C-4463-44B3-BA29-EF5F91793EFC}" type="datetime1">
              <a:rPr lang="en-US" smtClean="0">
                <a:solidFill>
                  <a:prstClr val="black">
                    <a:tint val="75000"/>
                  </a:prstClr>
                </a:solidFill>
              </a:rPr>
              <a:t>5/6/2015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CAD647-D9C9-4264-B21C-6B03BBC385E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4453595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energystar.gov/datatrend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wmf"/><Relationship Id="rId7" Type="http://schemas.openxmlformats.org/officeDocument/2006/relationships/image" Target="../media/image39.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40.png"/><Relationship Id="rId3" Type="http://schemas.openxmlformats.org/officeDocument/2006/relationships/image" Target="../media/image41.jpeg"/><Relationship Id="rId7" Type="http://schemas.openxmlformats.org/officeDocument/2006/relationships/image" Target="../media/image35.wmf"/><Relationship Id="rId12" Type="http://schemas.openxmlformats.org/officeDocument/2006/relationships/image" Target="../media/image39.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4.jpeg"/><Relationship Id="rId11" Type="http://schemas.openxmlformats.org/officeDocument/2006/relationships/image" Target="../media/image38.jpeg"/><Relationship Id="rId5" Type="http://schemas.openxmlformats.org/officeDocument/2006/relationships/image" Target="../media/image43.jpeg"/><Relationship Id="rId10" Type="http://schemas.openxmlformats.org/officeDocument/2006/relationships/image" Target="../media/image37.png"/><Relationship Id="rId4" Type="http://schemas.openxmlformats.org/officeDocument/2006/relationships/image" Target="../media/image42.jpeg"/><Relationship Id="rId9" Type="http://schemas.openxmlformats.org/officeDocument/2006/relationships/image" Target="../media/image36.png"/></Relationships>
</file>

<file path=ppt/slides/_rels/slide16.xml.rels><?xml version="1.0" encoding="UTF-8" standalone="yes"?>
<Relationships xmlns="http://schemas.openxmlformats.org/package/2006/relationships"><Relationship Id="rId8" Type="http://schemas.openxmlformats.org/officeDocument/2006/relationships/image" Target="../media/image35.wmf"/><Relationship Id="rId13" Type="http://schemas.openxmlformats.org/officeDocument/2006/relationships/image" Target="../media/image39.jpeg"/><Relationship Id="rId3" Type="http://schemas.openxmlformats.org/officeDocument/2006/relationships/image" Target="../media/image46.png"/><Relationship Id="rId7" Type="http://schemas.openxmlformats.org/officeDocument/2006/relationships/image" Target="../media/image44.jpeg"/><Relationship Id="rId12"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3.jpeg"/><Relationship Id="rId11" Type="http://schemas.openxmlformats.org/officeDocument/2006/relationships/image" Target="../media/image37.png"/><Relationship Id="rId5" Type="http://schemas.openxmlformats.org/officeDocument/2006/relationships/image" Target="../media/image42.jpeg"/><Relationship Id="rId10" Type="http://schemas.openxmlformats.org/officeDocument/2006/relationships/image" Target="../media/image36.png"/><Relationship Id="rId4" Type="http://schemas.openxmlformats.org/officeDocument/2006/relationships/image" Target="../media/image41.jpeg"/><Relationship Id="rId9" Type="http://schemas.openxmlformats.org/officeDocument/2006/relationships/image" Target="../media/image45.jpeg"/><Relationship Id="rId1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hyperlink" Target="http://www.energydataalliance.org/" TargetMode="External"/><Relationship Id="rId7" Type="http://schemas.openxmlformats.org/officeDocument/2006/relationships/image" Target="../media/image52.jpeg"/><Relationship Id="rId2" Type="http://schemas.openxmlformats.org/officeDocument/2006/relationships/image" Target="../media/image48.png"/><Relationship Id="rId1" Type="http://schemas.openxmlformats.org/officeDocument/2006/relationships/slideLayout" Target="../slideLayouts/slideLayout6.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 Id="rId9" Type="http://schemas.openxmlformats.org/officeDocument/2006/relationships/image" Target="../media/image54.jpeg"/></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5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2627313" cy="2305050"/>
          </a:xfrm>
          <a:prstGeom prst="rect">
            <a:avLst/>
          </a:prstGeom>
          <a:solidFill>
            <a:srgbClr val="1A396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a:xfrm>
            <a:off x="0" y="4552950"/>
            <a:ext cx="2627313" cy="2324100"/>
          </a:xfrm>
          <a:prstGeom prst="rect">
            <a:avLst/>
          </a:prstGeom>
          <a:solidFill>
            <a:srgbClr val="1A396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a:off x="0" y="2305050"/>
            <a:ext cx="2627313" cy="2247900"/>
          </a:xfrm>
          <a:prstGeom prst="rect">
            <a:avLst/>
          </a:prstGeom>
          <a:solidFill>
            <a:srgbClr val="58B0F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2627313" y="4552950"/>
            <a:ext cx="2627312" cy="2324100"/>
          </a:xfrm>
          <a:prstGeom prst="rect">
            <a:avLst/>
          </a:prstGeom>
          <a:solidFill>
            <a:srgbClr val="58B0F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197" name="TextBox 10"/>
          <p:cNvSpPr txBox="1">
            <a:spLocks noChangeArrowheads="1"/>
          </p:cNvSpPr>
          <p:nvPr/>
        </p:nvSpPr>
        <p:spPr bwMode="auto">
          <a:xfrm>
            <a:off x="2917825" y="2895600"/>
            <a:ext cx="5959475" cy="183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defTabSz="457200" fontAlgn="base">
              <a:spcBef>
                <a:spcPct val="0"/>
              </a:spcBef>
              <a:spcAft>
                <a:spcPct val="0"/>
              </a:spcAft>
              <a:defRPr>
                <a:solidFill>
                  <a:schemeClr val="tx1"/>
                </a:solidFill>
                <a:latin typeface="Calibri" pitchFamily="34" charset="0"/>
                <a:ea typeface="MS PGothic" pitchFamily="34" charset="-128"/>
              </a:defRPr>
            </a:lvl6pPr>
            <a:lvl7pPr marL="2971800" indent="-228600" defTabSz="457200" fontAlgn="base">
              <a:spcBef>
                <a:spcPct val="0"/>
              </a:spcBef>
              <a:spcAft>
                <a:spcPct val="0"/>
              </a:spcAft>
              <a:defRPr>
                <a:solidFill>
                  <a:schemeClr val="tx1"/>
                </a:solidFill>
                <a:latin typeface="Calibri" pitchFamily="34" charset="0"/>
                <a:ea typeface="MS PGothic" pitchFamily="34" charset="-128"/>
              </a:defRPr>
            </a:lvl7pPr>
            <a:lvl8pPr marL="3429000" indent="-228600" defTabSz="457200" fontAlgn="base">
              <a:spcBef>
                <a:spcPct val="0"/>
              </a:spcBef>
              <a:spcAft>
                <a:spcPct val="0"/>
              </a:spcAft>
              <a:defRPr>
                <a:solidFill>
                  <a:schemeClr val="tx1"/>
                </a:solidFill>
                <a:latin typeface="Calibri" pitchFamily="34" charset="0"/>
                <a:ea typeface="MS PGothic" pitchFamily="34" charset="-128"/>
              </a:defRPr>
            </a:lvl8pPr>
            <a:lvl9pPr marL="3886200" indent="-228600" defTabSz="457200" fontAlgn="base">
              <a:spcBef>
                <a:spcPct val="0"/>
              </a:spcBef>
              <a:spcAft>
                <a:spcPct val="0"/>
              </a:spcAft>
              <a:defRPr>
                <a:solidFill>
                  <a:schemeClr val="tx1"/>
                </a:solidFill>
                <a:latin typeface="Calibri" pitchFamily="34" charset="0"/>
                <a:ea typeface="MS PGothic" pitchFamily="34" charset="-128"/>
              </a:defRPr>
            </a:lvl9pPr>
          </a:lstStyle>
          <a:p>
            <a:pPr>
              <a:lnSpc>
                <a:spcPct val="70000"/>
              </a:lnSpc>
            </a:pPr>
            <a:r>
              <a:rPr lang="en-US" altLang="en-US" sz="8000" baseline="30000" dirty="0" smtClean="0">
                <a:solidFill>
                  <a:srgbClr val="1A3968"/>
                </a:solidFill>
                <a:latin typeface="Rockwell" pitchFamily="18" charset="0"/>
              </a:rPr>
              <a:t>Energy Benchmarking and Transparency</a:t>
            </a:r>
            <a:endParaRPr lang="en-US" altLang="en-US" sz="1400" baseline="30000" dirty="0">
              <a:solidFill>
                <a:srgbClr val="1A3968"/>
              </a:solidFill>
              <a:latin typeface="Rockwell" pitchFamily="18" charset="0"/>
            </a:endParaRPr>
          </a:p>
        </p:txBody>
      </p:sp>
      <p:sp>
        <p:nvSpPr>
          <p:cNvPr id="8198" name="TextBox 16"/>
          <p:cNvSpPr txBox="1">
            <a:spLocks noChangeArrowheads="1"/>
          </p:cNvSpPr>
          <p:nvPr/>
        </p:nvSpPr>
        <p:spPr bwMode="auto">
          <a:xfrm>
            <a:off x="5553075" y="4552950"/>
            <a:ext cx="33242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defTabSz="457200" fontAlgn="base">
              <a:spcBef>
                <a:spcPct val="0"/>
              </a:spcBef>
              <a:spcAft>
                <a:spcPct val="0"/>
              </a:spcAft>
              <a:defRPr>
                <a:solidFill>
                  <a:schemeClr val="tx1"/>
                </a:solidFill>
                <a:latin typeface="Calibri" pitchFamily="34" charset="0"/>
                <a:ea typeface="MS PGothic" pitchFamily="34" charset="-128"/>
              </a:defRPr>
            </a:lvl6pPr>
            <a:lvl7pPr marL="2971800" indent="-228600" defTabSz="457200" fontAlgn="base">
              <a:spcBef>
                <a:spcPct val="0"/>
              </a:spcBef>
              <a:spcAft>
                <a:spcPct val="0"/>
              </a:spcAft>
              <a:defRPr>
                <a:solidFill>
                  <a:schemeClr val="tx1"/>
                </a:solidFill>
                <a:latin typeface="Calibri" pitchFamily="34" charset="0"/>
                <a:ea typeface="MS PGothic" pitchFamily="34" charset="-128"/>
              </a:defRPr>
            </a:lvl7pPr>
            <a:lvl8pPr marL="3429000" indent="-228600" defTabSz="457200" fontAlgn="base">
              <a:spcBef>
                <a:spcPct val="0"/>
              </a:spcBef>
              <a:spcAft>
                <a:spcPct val="0"/>
              </a:spcAft>
              <a:defRPr>
                <a:solidFill>
                  <a:schemeClr val="tx1"/>
                </a:solidFill>
                <a:latin typeface="Calibri" pitchFamily="34" charset="0"/>
                <a:ea typeface="MS PGothic" pitchFamily="34" charset="-128"/>
              </a:defRPr>
            </a:lvl8pPr>
            <a:lvl9pPr marL="3886200" indent="-228600" defTabSz="457200" fontAlgn="base">
              <a:spcBef>
                <a:spcPct val="0"/>
              </a:spcBef>
              <a:spcAft>
                <a:spcPct val="0"/>
              </a:spcAft>
              <a:defRPr>
                <a:solidFill>
                  <a:schemeClr val="tx1"/>
                </a:solidFill>
                <a:latin typeface="Calibri" pitchFamily="34" charset="0"/>
                <a:ea typeface="MS PGothic" pitchFamily="34" charset="-128"/>
              </a:defRPr>
            </a:lvl9pPr>
          </a:lstStyle>
          <a:p>
            <a:r>
              <a:rPr lang="en-US" altLang="en-US" sz="3600" baseline="30000" dirty="0" smtClean="0">
                <a:solidFill>
                  <a:srgbClr val="58B0FF"/>
                </a:solidFill>
              </a:rPr>
              <a:t> Cliff </a:t>
            </a:r>
            <a:r>
              <a:rPr lang="en-US" altLang="en-US" sz="3600" baseline="30000" dirty="0" err="1" smtClean="0">
                <a:solidFill>
                  <a:srgbClr val="58B0FF"/>
                </a:solidFill>
              </a:rPr>
              <a:t>Majersik</a:t>
            </a:r>
            <a:r>
              <a:rPr lang="en-US" altLang="en-US" sz="3600" baseline="30000" dirty="0" smtClean="0">
                <a:solidFill>
                  <a:srgbClr val="58B0FF"/>
                </a:solidFill>
              </a:rPr>
              <a:t>,</a:t>
            </a:r>
          </a:p>
          <a:p>
            <a:r>
              <a:rPr lang="en-US" altLang="en-US" sz="3600" baseline="30000" dirty="0" smtClean="0">
                <a:solidFill>
                  <a:srgbClr val="58B0FF"/>
                </a:solidFill>
              </a:rPr>
              <a:t>Executive Director</a:t>
            </a:r>
          </a:p>
          <a:p>
            <a:r>
              <a:rPr lang="en-US" altLang="en-US" sz="3600" baseline="30000" dirty="0" smtClean="0">
                <a:solidFill>
                  <a:srgbClr val="58B0FF"/>
                </a:solidFill>
              </a:rPr>
              <a:t>cliff@imt.org;@</a:t>
            </a:r>
            <a:r>
              <a:rPr lang="en-US" altLang="en-US" sz="3600" baseline="30000" dirty="0" err="1" smtClean="0">
                <a:solidFill>
                  <a:srgbClr val="58B0FF"/>
                </a:solidFill>
              </a:rPr>
              <a:t>IMTCliff</a:t>
            </a:r>
            <a:r>
              <a:rPr lang="en-US" altLang="en-US" sz="2400" baseline="30000" dirty="0" smtClean="0">
                <a:solidFill>
                  <a:srgbClr val="58B0FF"/>
                </a:solidFill>
              </a:rPr>
              <a:t>. </a:t>
            </a:r>
          </a:p>
          <a:p>
            <a:r>
              <a:rPr lang="en-US" altLang="en-US" sz="2400" baseline="30000" dirty="0" smtClean="0">
                <a:solidFill>
                  <a:srgbClr val="58B0FF"/>
                </a:solidFill>
              </a:rPr>
              <a:t>May 7, </a:t>
            </a:r>
            <a:r>
              <a:rPr lang="en-US" altLang="en-US" sz="2400" baseline="30000" dirty="0">
                <a:solidFill>
                  <a:srgbClr val="58B0FF"/>
                </a:solidFill>
              </a:rPr>
              <a:t>2011</a:t>
            </a:r>
            <a:endParaRPr lang="en-US" altLang="en-US" sz="2400" dirty="0">
              <a:solidFill>
                <a:srgbClr val="58B0FF"/>
              </a:solidFill>
            </a:endParaRPr>
          </a:p>
        </p:txBody>
      </p:sp>
      <p:sp>
        <p:nvSpPr>
          <p:cNvPr id="7" name="Rectangle 6"/>
          <p:cNvSpPr/>
          <p:nvPr/>
        </p:nvSpPr>
        <p:spPr>
          <a:xfrm>
            <a:off x="2627313" y="0"/>
            <a:ext cx="2627312" cy="2305050"/>
          </a:xfrm>
          <a:prstGeom prst="rect">
            <a:avLst/>
          </a:prstGeom>
          <a:solidFill>
            <a:srgbClr val="58B0F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8200" name="Picture 9" descr="IMT_4C.ep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54675" y="6096000"/>
            <a:ext cx="17367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637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09850" y="2305050"/>
            <a:ext cx="2627313" cy="2266950"/>
          </a:xfrm>
          <a:prstGeom prst="rect">
            <a:avLst/>
          </a:prstGeom>
          <a:solidFill>
            <a:srgbClr val="1A396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solidFill>
                <a:srgbClr val="58B0FF"/>
              </a:solidFill>
            </a:endParaRPr>
          </a:p>
        </p:txBody>
      </p:sp>
      <p:pic>
        <p:nvPicPr>
          <p:cNvPr id="8" name="Picture 14" descr="C:\Users\Burr\Desktop\large_DIET_CALORIES_ON_MENU_Mey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106" y="1524000"/>
            <a:ext cx="5145694" cy="3439762"/>
          </a:xfrm>
          <a:prstGeom prst="rect">
            <a:avLst/>
          </a:prstGeom>
          <a:noFill/>
          <a:ln w="9525">
            <a:noFill/>
            <a:miter lim="800000"/>
            <a:headEnd/>
            <a:tailEnd/>
          </a:ln>
        </p:spPr>
      </p:pic>
      <p:pic>
        <p:nvPicPr>
          <p:cNvPr id="9" name="Picture 15" descr="C:\Users\Burr\Desktop\usda-guide-to-nutrition-labels-ga-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0200" y="1521977"/>
            <a:ext cx="1770779" cy="2440423"/>
          </a:xfrm>
          <a:prstGeom prst="rect">
            <a:avLst/>
          </a:prstGeom>
          <a:noFill/>
          <a:ln w="9525">
            <a:noFill/>
            <a:miter lim="800000"/>
            <a:headEnd/>
            <a:tailEnd/>
          </a:ln>
        </p:spPr>
      </p:pic>
      <p:pic>
        <p:nvPicPr>
          <p:cNvPr id="10" name="Picture 16" descr="C:\Users\Burr\Desktop\fuel-economy-sticker-l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0" y="3886200"/>
            <a:ext cx="3389156" cy="2652383"/>
          </a:xfrm>
          <a:prstGeom prst="rect">
            <a:avLst/>
          </a:prstGeom>
          <a:noFill/>
          <a:ln w="9525">
            <a:noFill/>
            <a:miter lim="800000"/>
            <a:headEnd/>
            <a:tailEnd/>
          </a:ln>
        </p:spPr>
      </p:pic>
      <p:pic>
        <p:nvPicPr>
          <p:cNvPr id="11" name="Picture 17" descr="C:\Users\Burr\Desktop\elabel.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15200" y="1524000"/>
            <a:ext cx="1636557" cy="2237563"/>
          </a:xfrm>
          <a:prstGeom prst="rect">
            <a:avLst/>
          </a:prstGeom>
          <a:noFill/>
          <a:ln w="9525">
            <a:noFill/>
            <a:miter lim="800000"/>
            <a:headEnd/>
            <a:tailEnd/>
          </a:ln>
        </p:spPr>
      </p:pic>
      <p:sp>
        <p:nvSpPr>
          <p:cNvPr id="13" name="Rectangle 12"/>
          <p:cNvSpPr/>
          <p:nvPr/>
        </p:nvSpPr>
        <p:spPr>
          <a:xfrm>
            <a:off x="0" y="2927"/>
            <a:ext cx="9144383" cy="759073"/>
          </a:xfrm>
          <a:prstGeom prst="rect">
            <a:avLst/>
          </a:prstGeom>
          <a:solidFill>
            <a:srgbClr val="19396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4" name="Title 1"/>
          <p:cNvSpPr txBox="1">
            <a:spLocks/>
          </p:cNvSpPr>
          <p:nvPr/>
        </p:nvSpPr>
        <p:spPr>
          <a:xfrm>
            <a:off x="85584" y="1524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lgn="l">
              <a:spcBef>
                <a:spcPct val="20000"/>
              </a:spcBef>
              <a:defRPr/>
            </a:pPr>
            <a:r>
              <a:rPr lang="en-US" sz="2800" kern="0" dirty="0">
                <a:solidFill>
                  <a:schemeClr val="bg1"/>
                </a:solidFill>
                <a:latin typeface="Calibri" panose="020F0502020204030204" pitchFamily="34" charset="0"/>
              </a:rPr>
              <a:t>You Can’t Manage What You Don’t </a:t>
            </a:r>
            <a:r>
              <a:rPr lang="en-US" sz="2800" kern="0" dirty="0" smtClean="0">
                <a:solidFill>
                  <a:schemeClr val="bg1"/>
                </a:solidFill>
                <a:latin typeface="Calibri" panose="020F0502020204030204" pitchFamily="34" charset="0"/>
              </a:rPr>
              <a:t>Measure</a:t>
            </a:r>
            <a:endParaRPr lang="en-US" sz="2800" kern="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48569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screen">
            <a:clrChange>
              <a:clrFrom>
                <a:srgbClr val="FFFFFF"/>
              </a:clrFrom>
              <a:clrTo>
                <a:srgbClr val="FFFFFF">
                  <a:alpha val="0"/>
                </a:srgbClr>
              </a:clrTo>
            </a:clrChange>
            <a:lum contrast="10000"/>
          </a:blip>
          <a:srcRect/>
          <a:stretch>
            <a:fillRect/>
          </a:stretch>
        </p:blipFill>
        <p:spPr bwMode="auto">
          <a:xfrm>
            <a:off x="3548800" y="1219200"/>
            <a:ext cx="5595200" cy="5638800"/>
          </a:xfrm>
          <a:prstGeom prst="rect">
            <a:avLst/>
          </a:prstGeom>
          <a:noFill/>
          <a:ln w="9525">
            <a:noFill/>
            <a:miter lim="800000"/>
            <a:headEnd/>
            <a:tailEnd/>
          </a:ln>
        </p:spPr>
      </p:pic>
      <p:sp>
        <p:nvSpPr>
          <p:cNvPr id="3" name="Content Placeholder 2"/>
          <p:cNvSpPr>
            <a:spLocks noGrp="1"/>
          </p:cNvSpPr>
          <p:nvPr>
            <p:ph idx="1"/>
          </p:nvPr>
        </p:nvSpPr>
        <p:spPr>
          <a:xfrm>
            <a:off x="134216" y="1219200"/>
            <a:ext cx="3429000" cy="3382963"/>
          </a:xfrm>
        </p:spPr>
        <p:txBody>
          <a:bodyPr>
            <a:normAutofit/>
          </a:bodyPr>
          <a:lstStyle/>
          <a:p>
            <a:pPr marL="0" indent="0">
              <a:lnSpc>
                <a:spcPct val="100000"/>
              </a:lnSpc>
              <a:buNone/>
            </a:pPr>
            <a:r>
              <a:rPr lang="en-US" sz="2600" dirty="0" smtClean="0">
                <a:latin typeface="Calibri" panose="020F0502020204030204" pitchFamily="34" charset="0"/>
              </a:rPr>
              <a:t>Consistent benchmarking in buildings results in energy savings and improved performance</a:t>
            </a:r>
          </a:p>
          <a:p>
            <a:pPr marL="0" indent="0">
              <a:buNone/>
            </a:pPr>
            <a:endParaRPr lang="en-US" sz="2600" dirty="0" smtClean="0">
              <a:latin typeface="Calibri" panose="020F0502020204030204" pitchFamily="34" charset="0"/>
            </a:endParaRPr>
          </a:p>
        </p:txBody>
      </p:sp>
      <p:sp>
        <p:nvSpPr>
          <p:cNvPr id="6" name="TextBox 5"/>
          <p:cNvSpPr txBox="1"/>
          <p:nvPr/>
        </p:nvSpPr>
        <p:spPr>
          <a:xfrm>
            <a:off x="127000" y="3333109"/>
            <a:ext cx="3775632" cy="694981"/>
          </a:xfrm>
          <a:prstGeom prst="rect">
            <a:avLst/>
          </a:prstGeom>
        </p:spPr>
        <p:txBody>
          <a:bodyPr vert="horz" wrap="square" lIns="91440" tIns="45720" rIns="91440" bIns="45720" rtlCol="0" anchor="ctr">
            <a:noAutofit/>
          </a:bodyPr>
          <a:lstStyle/>
          <a:p>
            <a:r>
              <a:rPr lang="en-US" sz="1600" i="1" dirty="0" smtClean="0">
                <a:solidFill>
                  <a:prstClr val="black"/>
                </a:solidFill>
                <a:latin typeface="Arial" panose="020B0604020202020204" pitchFamily="34" charset="0"/>
                <a:cs typeface="Arial" panose="020B0604020202020204" pitchFamily="34" charset="0"/>
                <a:hlinkClick r:id="rId4"/>
              </a:rPr>
              <a:t>www.energystar.gov/datatrends</a:t>
            </a:r>
            <a:endParaRPr lang="en-US" sz="1600" i="1" dirty="0" smtClean="0">
              <a:solidFill>
                <a:prstClr val="black"/>
              </a:solidFill>
              <a:latin typeface="Arial" panose="020B0604020202020204" pitchFamily="34" charset="0"/>
              <a:cs typeface="Arial" panose="020B0604020202020204" pitchFamily="34" charset="0"/>
            </a:endParaRPr>
          </a:p>
        </p:txBody>
      </p:sp>
      <p:sp>
        <p:nvSpPr>
          <p:cNvPr id="11" name="Rectangle 10"/>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2" name="TextBox 11"/>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Benchmarking and Energy Savings</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1036088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2927"/>
            <a:ext cx="9144383" cy="759073"/>
          </a:xfrm>
          <a:prstGeom prst="rect">
            <a:avLst/>
          </a:prstGeom>
          <a:solidFill>
            <a:srgbClr val="19396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2" name="Title 1"/>
          <p:cNvSpPr txBox="1">
            <a:spLocks/>
          </p:cNvSpPr>
          <p:nvPr/>
        </p:nvSpPr>
        <p:spPr>
          <a:xfrm>
            <a:off x="85584" y="1524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lgn="l">
              <a:spcBef>
                <a:spcPct val="20000"/>
              </a:spcBef>
              <a:defRPr/>
            </a:pPr>
            <a:r>
              <a:rPr lang="en-US" sz="2800" kern="0" dirty="0">
                <a:solidFill>
                  <a:schemeClr val="bg1"/>
                </a:solidFill>
                <a:latin typeface="Calibri" panose="020F0502020204030204" pitchFamily="34" charset="0"/>
              </a:rPr>
              <a:t>F</a:t>
            </a:r>
            <a:r>
              <a:rPr lang="en-US" sz="2800" kern="0" dirty="0" smtClean="0">
                <a:solidFill>
                  <a:schemeClr val="bg1"/>
                </a:solidFill>
                <a:latin typeface="Calibri" panose="020F0502020204030204" pitchFamily="34" charset="0"/>
              </a:rPr>
              <a:t>eatures of a Benchmarking and Transparency Policy</a:t>
            </a:r>
            <a:endParaRPr lang="en-US" sz="2800" kern="0" dirty="0">
              <a:solidFill>
                <a:schemeClr val="bg1"/>
              </a:solidFill>
              <a:latin typeface="Calibri" panose="020F0502020204030204" pitchFamily="34" charset="0"/>
            </a:endParaRPr>
          </a:p>
        </p:txBody>
      </p:sp>
      <p:sp>
        <p:nvSpPr>
          <p:cNvPr id="13" name="Rounded Rectangle 12"/>
          <p:cNvSpPr/>
          <p:nvPr/>
        </p:nvSpPr>
        <p:spPr>
          <a:xfrm rot="16200000">
            <a:off x="-1357611" y="3686171"/>
            <a:ext cx="4220163" cy="476259"/>
          </a:xfrm>
          <a:prstGeom prst="roundRect">
            <a:avLst/>
          </a:prstGeom>
          <a:solidFill>
            <a:schemeClr val="accent6">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dirty="0" smtClean="0">
                <a:solidFill>
                  <a:prstClr val="white"/>
                </a:solidFill>
              </a:rPr>
              <a:t>Policy Framework</a:t>
            </a:r>
            <a:endParaRPr lang="en-US" dirty="0">
              <a:solidFill>
                <a:prstClr val="white"/>
              </a:solidFill>
            </a:endParaRPr>
          </a:p>
        </p:txBody>
      </p:sp>
      <p:sp>
        <p:nvSpPr>
          <p:cNvPr id="14" name="Rounded Rectangle 13"/>
          <p:cNvSpPr/>
          <p:nvPr/>
        </p:nvSpPr>
        <p:spPr>
          <a:xfrm>
            <a:off x="1236133" y="1828800"/>
            <a:ext cx="1659467" cy="1309981"/>
          </a:xfrm>
          <a:prstGeom prst="roundRect">
            <a:avLst/>
          </a:prstGeom>
          <a:solidFill>
            <a:schemeClr val="tx2">
              <a:lumMod val="40000"/>
              <a:lumOff val="6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1600" dirty="0" smtClean="0">
                <a:solidFill>
                  <a:prstClr val="white"/>
                </a:solidFill>
              </a:rPr>
              <a:t>Benchmarking</a:t>
            </a:r>
            <a:endParaRPr lang="en-US" sz="1600" dirty="0">
              <a:solidFill>
                <a:prstClr val="white"/>
              </a:solidFill>
            </a:endParaRPr>
          </a:p>
        </p:txBody>
      </p:sp>
      <p:sp>
        <p:nvSpPr>
          <p:cNvPr id="15" name="Rounded Rectangle 14"/>
          <p:cNvSpPr/>
          <p:nvPr/>
        </p:nvSpPr>
        <p:spPr>
          <a:xfrm>
            <a:off x="1236133" y="3262019"/>
            <a:ext cx="1659467" cy="1309981"/>
          </a:xfrm>
          <a:prstGeom prst="roundRect">
            <a:avLst/>
          </a:prstGeom>
          <a:solidFill>
            <a:schemeClr val="tx2">
              <a:lumMod val="60000"/>
              <a:lumOff val="4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1600" dirty="0" smtClean="0">
                <a:solidFill>
                  <a:prstClr val="white"/>
                </a:solidFill>
              </a:rPr>
              <a:t>Reporting</a:t>
            </a:r>
            <a:endParaRPr lang="en-US" sz="1600" dirty="0">
              <a:solidFill>
                <a:prstClr val="white"/>
              </a:solidFill>
            </a:endParaRPr>
          </a:p>
        </p:txBody>
      </p:sp>
      <p:sp>
        <p:nvSpPr>
          <p:cNvPr id="16" name="Rounded Rectangle 15"/>
          <p:cNvSpPr/>
          <p:nvPr/>
        </p:nvSpPr>
        <p:spPr>
          <a:xfrm>
            <a:off x="1219200" y="4724400"/>
            <a:ext cx="1659467" cy="1309981"/>
          </a:xfrm>
          <a:prstGeom prst="roundRect">
            <a:avLst/>
          </a:prstGeom>
          <a:solidFill>
            <a:schemeClr val="accent1">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1600" dirty="0" smtClean="0">
                <a:solidFill>
                  <a:prstClr val="white"/>
                </a:solidFill>
              </a:rPr>
              <a:t>Transparency</a:t>
            </a:r>
            <a:endParaRPr lang="en-US" sz="1600" dirty="0">
              <a:solidFill>
                <a:prstClr val="white"/>
              </a:solidFill>
            </a:endParaRPr>
          </a:p>
        </p:txBody>
      </p:sp>
      <p:sp>
        <p:nvSpPr>
          <p:cNvPr id="17" name="Rounded Rectangle 16"/>
          <p:cNvSpPr/>
          <p:nvPr/>
        </p:nvSpPr>
        <p:spPr>
          <a:xfrm>
            <a:off x="1219201" y="1143000"/>
            <a:ext cx="1659467" cy="476257"/>
          </a:xfrm>
          <a:prstGeom prst="roundRect">
            <a:avLst/>
          </a:prstGeom>
          <a:solidFill>
            <a:schemeClr val="accent6">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dirty="0" smtClean="0">
                <a:solidFill>
                  <a:prstClr val="white"/>
                </a:solidFill>
              </a:rPr>
              <a:t>Component</a:t>
            </a:r>
            <a:endParaRPr lang="en-US" dirty="0">
              <a:solidFill>
                <a:prstClr val="white"/>
              </a:solidFill>
            </a:endParaRPr>
          </a:p>
        </p:txBody>
      </p:sp>
      <p:sp>
        <p:nvSpPr>
          <p:cNvPr id="18" name="Rounded Rectangle 17"/>
          <p:cNvSpPr/>
          <p:nvPr/>
        </p:nvSpPr>
        <p:spPr>
          <a:xfrm>
            <a:off x="3081867" y="1150639"/>
            <a:ext cx="1866429" cy="476257"/>
          </a:xfrm>
          <a:prstGeom prst="roundRect">
            <a:avLst/>
          </a:prstGeom>
          <a:solidFill>
            <a:schemeClr val="accent6">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dirty="0" smtClean="0">
                <a:solidFill>
                  <a:prstClr val="white"/>
                </a:solidFill>
              </a:rPr>
              <a:t>Audience</a:t>
            </a:r>
            <a:endParaRPr lang="en-US" dirty="0">
              <a:solidFill>
                <a:prstClr val="white"/>
              </a:solidFill>
            </a:endParaRPr>
          </a:p>
        </p:txBody>
      </p:sp>
      <p:sp>
        <p:nvSpPr>
          <p:cNvPr id="19" name="Rounded Rectangle 18"/>
          <p:cNvSpPr/>
          <p:nvPr/>
        </p:nvSpPr>
        <p:spPr>
          <a:xfrm>
            <a:off x="5181600" y="1150639"/>
            <a:ext cx="3352800" cy="476257"/>
          </a:xfrm>
          <a:prstGeom prst="roundRect">
            <a:avLst/>
          </a:prstGeom>
          <a:solidFill>
            <a:schemeClr val="accent6">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dirty="0" smtClean="0">
                <a:solidFill>
                  <a:prstClr val="white"/>
                </a:solidFill>
              </a:rPr>
              <a:t>Outcomes</a:t>
            </a:r>
            <a:endParaRPr lang="en-US" dirty="0">
              <a:solidFill>
                <a:prstClr val="white"/>
              </a:solidFill>
            </a:endParaRPr>
          </a:p>
        </p:txBody>
      </p:sp>
      <p:sp>
        <p:nvSpPr>
          <p:cNvPr id="21" name="Rounded Rectangle 20"/>
          <p:cNvSpPr/>
          <p:nvPr/>
        </p:nvSpPr>
        <p:spPr>
          <a:xfrm>
            <a:off x="5181600" y="1828800"/>
            <a:ext cx="3352800" cy="1309981"/>
          </a:xfrm>
          <a:prstGeom prst="roundRect">
            <a:avLst/>
          </a:prstGeom>
          <a:solidFill>
            <a:schemeClr val="tx2">
              <a:lumMod val="40000"/>
              <a:lumOff val="6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spcBef>
                <a:spcPct val="0"/>
              </a:spcBef>
              <a:spcAft>
                <a:spcPct val="0"/>
              </a:spcAft>
            </a:pPr>
            <a:r>
              <a:rPr lang="en-US" sz="1400" dirty="0" smtClean="0">
                <a:solidFill>
                  <a:prstClr val="white"/>
                </a:solidFill>
              </a:rPr>
              <a:t>Owners compare their properties to peers and become aware of opportunities for improving building performance</a:t>
            </a:r>
            <a:endParaRPr lang="en-US" sz="1400" dirty="0">
              <a:solidFill>
                <a:prstClr val="white"/>
              </a:solidFill>
            </a:endParaRPr>
          </a:p>
        </p:txBody>
      </p:sp>
      <p:sp>
        <p:nvSpPr>
          <p:cNvPr id="22" name="Rounded Rectangle 21"/>
          <p:cNvSpPr/>
          <p:nvPr/>
        </p:nvSpPr>
        <p:spPr>
          <a:xfrm>
            <a:off x="3124200" y="1828800"/>
            <a:ext cx="1828800" cy="1309981"/>
          </a:xfrm>
          <a:prstGeom prst="roundRect">
            <a:avLst/>
          </a:prstGeom>
          <a:solidFill>
            <a:schemeClr val="tx2">
              <a:lumMod val="40000"/>
              <a:lumOff val="6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Building Owners</a:t>
            </a:r>
            <a:endParaRPr lang="en-US" sz="1400" dirty="0">
              <a:solidFill>
                <a:prstClr val="white"/>
              </a:solidFill>
            </a:endParaRPr>
          </a:p>
        </p:txBody>
      </p:sp>
      <p:sp>
        <p:nvSpPr>
          <p:cNvPr id="23" name="Rounded Rectangle 22"/>
          <p:cNvSpPr/>
          <p:nvPr/>
        </p:nvSpPr>
        <p:spPr>
          <a:xfrm>
            <a:off x="3124200" y="3276600"/>
            <a:ext cx="1828800" cy="1309981"/>
          </a:xfrm>
          <a:prstGeom prst="roundRect">
            <a:avLst/>
          </a:prstGeom>
          <a:solidFill>
            <a:schemeClr val="tx2">
              <a:lumMod val="60000"/>
              <a:lumOff val="4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Policy makers</a:t>
            </a:r>
          </a:p>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Utility program administrators</a:t>
            </a:r>
          </a:p>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Researchers</a:t>
            </a:r>
            <a:endParaRPr lang="en-US" sz="1400" dirty="0">
              <a:solidFill>
                <a:prstClr val="white"/>
              </a:solidFill>
            </a:endParaRPr>
          </a:p>
        </p:txBody>
      </p:sp>
      <p:sp>
        <p:nvSpPr>
          <p:cNvPr id="24" name="Rounded Rectangle 23"/>
          <p:cNvSpPr/>
          <p:nvPr/>
        </p:nvSpPr>
        <p:spPr>
          <a:xfrm>
            <a:off x="3124200" y="4724400"/>
            <a:ext cx="1828800" cy="1309981"/>
          </a:xfrm>
          <a:prstGeom prst="roundRect">
            <a:avLst/>
          </a:prstGeom>
          <a:solidFill>
            <a:schemeClr val="accent1">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Buyers and tenants</a:t>
            </a:r>
          </a:p>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Brokers</a:t>
            </a:r>
          </a:p>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Financing and investment firms</a:t>
            </a:r>
            <a:endParaRPr lang="en-US" sz="1400" dirty="0">
              <a:solidFill>
                <a:prstClr val="white"/>
              </a:solidFill>
            </a:endParaRPr>
          </a:p>
        </p:txBody>
      </p:sp>
      <p:sp>
        <p:nvSpPr>
          <p:cNvPr id="28" name="Rounded Rectangle 27"/>
          <p:cNvSpPr/>
          <p:nvPr/>
        </p:nvSpPr>
        <p:spPr>
          <a:xfrm>
            <a:off x="5181600" y="4724400"/>
            <a:ext cx="3352800" cy="1309981"/>
          </a:xfrm>
          <a:prstGeom prst="roundRect">
            <a:avLst/>
          </a:prstGeom>
          <a:solidFill>
            <a:schemeClr val="accent1">
              <a:lumMod val="75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Market considers building energy performance when making purchasing and leasing decisions.</a:t>
            </a:r>
          </a:p>
          <a:p>
            <a:pPr marL="112713" indent="-112713" fontAlgn="base">
              <a:spcBef>
                <a:spcPct val="0"/>
              </a:spcBef>
              <a:spcAft>
                <a:spcPct val="0"/>
              </a:spcAft>
              <a:buFont typeface="Wingdings" panose="05000000000000000000" pitchFamily="2" charset="2"/>
              <a:buChar char="§"/>
            </a:pPr>
            <a:r>
              <a:rPr lang="en-US" sz="1400" dirty="0" smtClean="0">
                <a:solidFill>
                  <a:prstClr val="white"/>
                </a:solidFill>
              </a:rPr>
              <a:t>High performing buildings achieve higher valuations and lower vacancy rates</a:t>
            </a:r>
            <a:endParaRPr lang="en-US" sz="1400" dirty="0">
              <a:solidFill>
                <a:prstClr val="white"/>
              </a:solidFill>
            </a:endParaRPr>
          </a:p>
        </p:txBody>
      </p:sp>
      <p:sp>
        <p:nvSpPr>
          <p:cNvPr id="20" name="Rounded Rectangle 19"/>
          <p:cNvSpPr/>
          <p:nvPr/>
        </p:nvSpPr>
        <p:spPr>
          <a:xfrm>
            <a:off x="5181600" y="3276600"/>
            <a:ext cx="3352800" cy="1309981"/>
          </a:xfrm>
          <a:prstGeom prst="roundRect">
            <a:avLst/>
          </a:prstGeom>
          <a:solidFill>
            <a:schemeClr val="tx2">
              <a:lumMod val="60000"/>
              <a:lumOff val="40000"/>
            </a:schemeClr>
          </a:solidFill>
          <a:ln>
            <a:solidFill>
              <a:srgbClr val="385D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fontAlgn="base">
              <a:spcBef>
                <a:spcPct val="0"/>
              </a:spcBef>
              <a:spcAft>
                <a:spcPct val="0"/>
              </a:spcAft>
              <a:buFont typeface="Wingdings" panose="05000000000000000000" pitchFamily="2" charset="2"/>
              <a:buChar char="§"/>
            </a:pPr>
            <a:r>
              <a:rPr lang="en-US" sz="1400" dirty="0">
                <a:solidFill>
                  <a:prstClr val="white"/>
                </a:solidFill>
              </a:rPr>
              <a:t>Target incentives toward low performers</a:t>
            </a:r>
          </a:p>
          <a:p>
            <a:pPr marL="112713" indent="-112713" fontAlgn="base">
              <a:spcBef>
                <a:spcPct val="0"/>
              </a:spcBef>
              <a:spcAft>
                <a:spcPct val="0"/>
              </a:spcAft>
              <a:buFont typeface="Wingdings" panose="05000000000000000000" pitchFamily="2" charset="2"/>
              <a:buChar char="§"/>
            </a:pPr>
            <a:r>
              <a:rPr lang="en-US" sz="1400" dirty="0">
                <a:solidFill>
                  <a:prstClr val="white"/>
                </a:solidFill>
              </a:rPr>
              <a:t>ID and support low performing buildings and market sectors</a:t>
            </a:r>
          </a:p>
          <a:p>
            <a:pPr marL="112713" indent="-112713" fontAlgn="base">
              <a:spcBef>
                <a:spcPct val="0"/>
              </a:spcBef>
              <a:spcAft>
                <a:spcPct val="0"/>
              </a:spcAft>
              <a:buFont typeface="Wingdings" panose="05000000000000000000" pitchFamily="2" charset="2"/>
              <a:buChar char="§"/>
            </a:pPr>
            <a:r>
              <a:rPr lang="en-US" sz="1400" dirty="0">
                <a:solidFill>
                  <a:prstClr val="white"/>
                </a:solidFill>
              </a:rPr>
              <a:t>Track progress toward goals</a:t>
            </a:r>
          </a:p>
        </p:txBody>
      </p:sp>
    </p:spTree>
    <p:extLst>
      <p:ext uri="{BB962C8B-B14F-4D97-AF65-F5344CB8AC3E}">
        <p14:creationId xmlns:p14="http://schemas.microsoft.com/office/powerpoint/2010/main" val="3318245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2927"/>
            <a:ext cx="9144383" cy="759073"/>
          </a:xfrm>
          <a:prstGeom prst="rect">
            <a:avLst/>
          </a:prstGeom>
          <a:solidFill>
            <a:srgbClr val="19396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6" name="Picture 3" descr="nyc_energyguide"/>
          <p:cNvPicPr>
            <a:picLocks noGrp="1" noChangeAspect="1" noChangeArrowheads="1"/>
          </p:cNvPicPr>
          <p:nvPr>
            <p:ph idx="4294967295"/>
          </p:nvPr>
        </p:nvPicPr>
        <p:blipFill>
          <a:blip r:embed="rId3" cstate="print">
            <a:extLst>
              <a:ext uri="{28A0092B-C50C-407E-A947-70E740481C1C}">
                <a14:useLocalDpi xmlns:a14="http://schemas.microsoft.com/office/drawing/2010/main" val="0"/>
              </a:ext>
            </a:extLst>
          </a:blip>
          <a:srcRect/>
          <a:stretch>
            <a:fillRect/>
          </a:stretch>
        </p:blipFill>
        <p:spPr>
          <a:xfrm>
            <a:off x="0" y="228601"/>
            <a:ext cx="9161431" cy="6629399"/>
          </a:xfrm>
        </p:spPr>
      </p:pic>
      <p:sp>
        <p:nvSpPr>
          <p:cNvPr id="5" name="Title 1"/>
          <p:cNvSpPr txBox="1">
            <a:spLocks/>
          </p:cNvSpPr>
          <p:nvPr/>
        </p:nvSpPr>
        <p:spPr>
          <a:xfrm>
            <a:off x="85584" y="1524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lgn="l">
              <a:spcBef>
                <a:spcPct val="20000"/>
              </a:spcBef>
              <a:defRPr/>
            </a:pPr>
            <a:r>
              <a:rPr lang="en-US" sz="2800" kern="0" dirty="0" smtClean="0">
                <a:solidFill>
                  <a:schemeClr val="bg1"/>
                </a:solidFill>
                <a:latin typeface="Calibri" panose="020F0502020204030204" pitchFamily="34" charset="0"/>
              </a:rPr>
              <a:t>Energy Benchmarking and Transparency</a:t>
            </a:r>
            <a:endParaRPr lang="en-US" sz="2800" kern="0" dirty="0">
              <a:solidFill>
                <a:schemeClr val="bg1"/>
              </a:solidFill>
              <a:latin typeface="Calibri" panose="020F0502020204030204" pitchFamily="34" charset="0"/>
            </a:endParaRPr>
          </a:p>
        </p:txBody>
      </p:sp>
    </p:spTree>
    <p:extLst>
      <p:ext uri="{BB962C8B-B14F-4D97-AF65-F5344CB8AC3E}">
        <p14:creationId xmlns:p14="http://schemas.microsoft.com/office/powerpoint/2010/main" val="4243312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6"/>
          <p:cNvSpPr>
            <a:spLocks noChangeArrowheads="1"/>
          </p:cNvSpPr>
          <p:nvPr/>
        </p:nvSpPr>
        <p:spPr bwMode="auto">
          <a:xfrm>
            <a:off x="0" y="980727"/>
            <a:ext cx="9144000" cy="5877273"/>
          </a:xfrm>
          <a:prstGeom prst="rect">
            <a:avLst/>
          </a:prstGeom>
          <a:solidFill>
            <a:schemeClr val="bg1"/>
          </a:solidFill>
          <a:ln w="9525" algn="ctr">
            <a:noFill/>
            <a:round/>
            <a:headEnd/>
            <a:tailEnd/>
          </a:ln>
        </p:spPr>
        <p:txBody>
          <a:bodyPr anchor="ctr"/>
          <a:lstStyle/>
          <a:p>
            <a:pPr fontAlgn="base">
              <a:spcBef>
                <a:spcPct val="0"/>
              </a:spcBef>
              <a:spcAft>
                <a:spcPct val="0"/>
              </a:spcAft>
            </a:pPr>
            <a:r>
              <a:rPr lang="en-US" sz="2400" dirty="0" smtClean="0">
                <a:solidFill>
                  <a:prstClr val="white"/>
                </a:solidFill>
                <a:cs typeface="Arial" charset="0"/>
              </a:rPr>
              <a:t> </a:t>
            </a:r>
            <a:endParaRPr lang="en-US" sz="2400" dirty="0">
              <a:solidFill>
                <a:prstClr val="white"/>
              </a:solidFill>
              <a:cs typeface="Arial" charset="0"/>
            </a:endParaRPr>
          </a:p>
        </p:txBody>
      </p:sp>
      <p:sp>
        <p:nvSpPr>
          <p:cNvPr id="14" name="Content Placeholder 15"/>
          <p:cNvSpPr txBox="1">
            <a:spLocks/>
          </p:cNvSpPr>
          <p:nvPr/>
        </p:nvSpPr>
        <p:spPr>
          <a:xfrm>
            <a:off x="251520" y="980728"/>
            <a:ext cx="8496944" cy="5256584"/>
          </a:xfrm>
          <a:prstGeom prst="rect">
            <a:avLst/>
          </a:prstGeom>
        </p:spPr>
        <p:txBody>
          <a:bodyPr/>
          <a:lstStyle/>
          <a:p>
            <a:pPr marL="342900" lvl="1" indent="-342900" fontAlgn="base">
              <a:spcBef>
                <a:spcPct val="0"/>
              </a:spcBef>
              <a:spcAft>
                <a:spcPct val="0"/>
              </a:spcAft>
            </a:pPr>
            <a:endParaRPr lang="en-US" sz="1600" dirty="0" smtClean="0">
              <a:solidFill>
                <a:prstClr val="black"/>
              </a:solidFill>
              <a:latin typeface="Calibri" pitchFamily="34" charset="0"/>
              <a:cs typeface="Arial" charset="0"/>
            </a:endParaRPr>
          </a:p>
          <a:p>
            <a:pPr marL="342900" lvl="1" indent="-342900">
              <a:spcBef>
                <a:spcPct val="20000"/>
              </a:spcBef>
              <a:buFont typeface="Arial" pitchFamily="34" charset="0"/>
              <a:buChar char="•"/>
              <a:defRPr/>
            </a:pPr>
            <a:endParaRPr lang="en-US" sz="1600" dirty="0">
              <a:solidFill>
                <a:prstClr val="black"/>
              </a:solidFill>
              <a:latin typeface="Calibri" pitchFamily="34" charset="0"/>
              <a:cs typeface="Arial" charset="0"/>
            </a:endParaRPr>
          </a:p>
          <a:p>
            <a:pPr marL="342900" lvl="1" indent="-342900">
              <a:spcBef>
                <a:spcPct val="20000"/>
              </a:spcBef>
              <a:buFont typeface="Arial" pitchFamily="34" charset="0"/>
              <a:buChar char="•"/>
              <a:defRPr/>
            </a:pPr>
            <a:endParaRPr lang="en-US" sz="1600" dirty="0">
              <a:solidFill>
                <a:prstClr val="black"/>
              </a:solidFill>
              <a:latin typeface="Calibri" pitchFamily="34" charset="0"/>
              <a:cs typeface="Arial" charset="0"/>
            </a:endParaRPr>
          </a:p>
        </p:txBody>
      </p:sp>
      <p:sp>
        <p:nvSpPr>
          <p:cNvPr id="21" name="Content Placeholder 15"/>
          <p:cNvSpPr txBox="1">
            <a:spLocks/>
          </p:cNvSpPr>
          <p:nvPr/>
        </p:nvSpPr>
        <p:spPr>
          <a:xfrm>
            <a:off x="251520" y="1052736"/>
            <a:ext cx="8640960" cy="5400600"/>
          </a:xfrm>
          <a:prstGeom prst="rect">
            <a:avLst/>
          </a:prstGeom>
        </p:spPr>
        <p:txBody>
          <a:bodyPr/>
          <a:lstStyle/>
          <a:p>
            <a:pPr marL="0" lvl="1" fontAlgn="base">
              <a:spcAft>
                <a:spcPts val="1200"/>
              </a:spcAft>
            </a:pPr>
            <a:endParaRPr lang="en-US" sz="2000" dirty="0" smtClean="0">
              <a:solidFill>
                <a:prstClr val="black"/>
              </a:solidFill>
              <a:latin typeface="Calibri" pitchFamily="34" charset="0"/>
              <a:cs typeface="Calibri" pitchFamily="34" charset="0"/>
            </a:endParaRPr>
          </a:p>
        </p:txBody>
      </p:sp>
      <p:pic>
        <p:nvPicPr>
          <p:cNvPr id="12" name="Picture 2"/>
          <p:cNvPicPr>
            <a:picLocks noChangeAspect="1" noChangeArrowheads="1"/>
          </p:cNvPicPr>
          <p:nvPr/>
        </p:nvPicPr>
        <p:blipFill>
          <a:blip r:embed="rId3" cstate="print"/>
          <a:srcRect/>
          <a:stretch>
            <a:fillRect/>
          </a:stretch>
        </p:blipFill>
        <p:spPr bwMode="auto">
          <a:xfrm>
            <a:off x="546956" y="956125"/>
            <a:ext cx="7906072" cy="5735947"/>
          </a:xfrm>
          <a:prstGeom prst="rect">
            <a:avLst/>
          </a:prstGeom>
          <a:noFill/>
          <a:ln w="9525">
            <a:noFill/>
            <a:miter lim="800000"/>
            <a:headEnd/>
            <a:tailEnd/>
          </a:ln>
        </p:spPr>
      </p:pic>
      <p:sp>
        <p:nvSpPr>
          <p:cNvPr id="15" name="Rectangle 14"/>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9" name="TextBox 18"/>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a:solidFill>
                  <a:schemeClr val="bg1"/>
                </a:solidFill>
                <a:latin typeface="Calibri" panose="020F0502020204030204" pitchFamily="34" charset="0"/>
                <a:ea typeface="+mj-ea"/>
                <a:cs typeface="+mj-cs"/>
              </a:rPr>
              <a:t>Transparency Drives Cycle of Improvement</a:t>
            </a:r>
          </a:p>
        </p:txBody>
      </p:sp>
    </p:spTree>
    <p:extLst>
      <p:ext uri="{BB962C8B-B14F-4D97-AF65-F5344CB8AC3E}">
        <p14:creationId xmlns:p14="http://schemas.microsoft.com/office/powerpoint/2010/main" val="2489944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2286000" cy="1268760"/>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en-US" sz="1800">
              <a:solidFill>
                <a:prstClr val="white"/>
              </a:solidFill>
            </a:endParaRPr>
          </a:p>
        </p:txBody>
      </p:sp>
      <p:sp>
        <p:nvSpPr>
          <p:cNvPr id="15" name="Rectangle 14"/>
          <p:cNvSpPr/>
          <p:nvPr/>
        </p:nvSpPr>
        <p:spPr>
          <a:xfrm>
            <a:off x="2269066" y="0"/>
            <a:ext cx="2404533" cy="1268760"/>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en-US" sz="1800">
              <a:solidFill>
                <a:prstClr val="white"/>
              </a:solidFill>
            </a:endParaRPr>
          </a:p>
        </p:txBody>
      </p:sp>
      <p:sp>
        <p:nvSpPr>
          <p:cNvPr id="18" name="Rectangle 17"/>
          <p:cNvSpPr/>
          <p:nvPr/>
        </p:nvSpPr>
        <p:spPr>
          <a:xfrm>
            <a:off x="4572000" y="0"/>
            <a:ext cx="2286000" cy="1268760"/>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en-US" sz="1800">
              <a:solidFill>
                <a:prstClr val="white"/>
              </a:solidFill>
            </a:endParaRPr>
          </a:p>
        </p:txBody>
      </p:sp>
      <p:sp>
        <p:nvSpPr>
          <p:cNvPr id="21" name="Rectangle 20"/>
          <p:cNvSpPr/>
          <p:nvPr/>
        </p:nvSpPr>
        <p:spPr>
          <a:xfrm>
            <a:off x="6731000" y="0"/>
            <a:ext cx="2412999" cy="1268760"/>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fontAlgn="auto">
              <a:spcBef>
                <a:spcPts val="0"/>
              </a:spcBef>
              <a:spcAft>
                <a:spcPts val="0"/>
              </a:spcAft>
            </a:pPr>
            <a:endParaRPr lang="en-US" sz="1800">
              <a:solidFill>
                <a:prstClr val="white"/>
              </a:solidFill>
            </a:endParaRPr>
          </a:p>
        </p:txBody>
      </p:sp>
      <p:sp>
        <p:nvSpPr>
          <p:cNvPr id="12" name="TextBox 11"/>
          <p:cNvSpPr txBox="1"/>
          <p:nvPr/>
        </p:nvSpPr>
        <p:spPr>
          <a:xfrm>
            <a:off x="120706" y="218881"/>
            <a:ext cx="8797174" cy="954107"/>
          </a:xfrm>
          <a:prstGeom prst="rect">
            <a:avLst/>
          </a:prstGeom>
          <a:noFill/>
        </p:spPr>
        <p:txBody>
          <a:bodyPr wrap="square" rtlCol="0">
            <a:spAutoFit/>
          </a:bodyPr>
          <a:lstStyle/>
          <a:p>
            <a:r>
              <a:rPr lang="en-US" sz="2800" kern="0" dirty="0">
                <a:solidFill>
                  <a:schemeClr val="bg1"/>
                </a:solidFill>
                <a:latin typeface="Calibri" panose="020F0502020204030204" pitchFamily="34" charset="0"/>
                <a:ea typeface="+mj-ea"/>
                <a:cs typeface="+mj-cs"/>
              </a:rPr>
              <a:t>Added Value of ENERGY </a:t>
            </a:r>
            <a:r>
              <a:rPr lang="en-US" sz="2800" kern="0" dirty="0" smtClean="0">
                <a:solidFill>
                  <a:schemeClr val="bg1"/>
                </a:solidFill>
                <a:latin typeface="Calibri" panose="020F0502020204030204" pitchFamily="34" charset="0"/>
                <a:ea typeface="+mj-ea"/>
                <a:cs typeface="+mj-cs"/>
              </a:rPr>
              <a:t>STAR-Certified</a:t>
            </a:r>
          </a:p>
          <a:p>
            <a:r>
              <a:rPr lang="en-US" sz="2800" kern="0" dirty="0" smtClean="0">
                <a:solidFill>
                  <a:schemeClr val="bg1"/>
                </a:solidFill>
                <a:latin typeface="Calibri" panose="020F0502020204030204" pitchFamily="34" charset="0"/>
                <a:ea typeface="+mj-ea"/>
                <a:cs typeface="+mj-cs"/>
              </a:rPr>
              <a:t>Commercial </a:t>
            </a:r>
            <a:r>
              <a:rPr lang="en-US" sz="2800" kern="0" dirty="0">
                <a:solidFill>
                  <a:schemeClr val="bg1"/>
                </a:solidFill>
                <a:latin typeface="Calibri" panose="020F0502020204030204" pitchFamily="34" charset="0"/>
                <a:ea typeface="+mj-ea"/>
                <a:cs typeface="+mj-cs"/>
              </a:rPr>
              <a:t>Buildings in the U.S. Market</a:t>
            </a:r>
          </a:p>
        </p:txBody>
      </p:sp>
      <p:sp>
        <p:nvSpPr>
          <p:cNvPr id="13" name="Content Placeholder 15"/>
          <p:cNvSpPr txBox="1">
            <a:spLocks/>
          </p:cNvSpPr>
          <p:nvPr/>
        </p:nvSpPr>
        <p:spPr>
          <a:xfrm>
            <a:off x="179512" y="1196752"/>
            <a:ext cx="8712968" cy="5400600"/>
          </a:xfrm>
          <a:prstGeom prst="rect">
            <a:avLst/>
          </a:prstGeom>
        </p:spPr>
        <p:txBody>
          <a:bodyPr/>
          <a:lstStyle/>
          <a:p>
            <a:pPr marL="0" lvl="1">
              <a:spcBef>
                <a:spcPts val="0"/>
              </a:spcBef>
              <a:spcAft>
                <a:spcPts val="0"/>
              </a:spcAft>
            </a:pPr>
            <a:endParaRPr lang="en-US" sz="2000" dirty="0" smtClean="0">
              <a:solidFill>
                <a:schemeClr val="tx1"/>
              </a:solidFill>
              <a:latin typeface="Calibri" pitchFamily="34" charset="0"/>
              <a:cs typeface="Calibri" pitchFamily="34" charset="0"/>
            </a:endParaRPr>
          </a:p>
          <a:p>
            <a:pPr marL="0" lvl="1">
              <a:spcBef>
                <a:spcPts val="0"/>
              </a:spcBef>
              <a:spcAft>
                <a:spcPts val="0"/>
              </a:spcAft>
            </a:pPr>
            <a:endParaRPr lang="en-US" sz="1800" dirty="0" smtClean="0">
              <a:solidFill>
                <a:schemeClr val="tx1"/>
              </a:solidFill>
              <a:latin typeface="Calibri" pitchFamily="34" charset="0"/>
              <a:cs typeface="Calibri" pitchFamily="34" charset="0"/>
            </a:endParaRPr>
          </a:p>
        </p:txBody>
      </p:sp>
      <p:graphicFrame>
        <p:nvGraphicFramePr>
          <p:cNvPr id="22" name="Chart 21"/>
          <p:cNvGraphicFramePr/>
          <p:nvPr>
            <p:extLst>
              <p:ext uri="{D42A27DB-BD31-4B8C-83A1-F6EECF244321}">
                <p14:modId xmlns:p14="http://schemas.microsoft.com/office/powerpoint/2010/main" val="635150248"/>
              </p:ext>
            </p:extLst>
          </p:nvPr>
        </p:nvGraphicFramePr>
        <p:xfrm>
          <a:off x="120706" y="1697360"/>
          <a:ext cx="9152671" cy="43993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87623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cliff\AppData\Local\Microsoft\Windows\Temporary Internet Files\Content.Outlook\33G71ZJB\IMT_USbenchmarking_0506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511" y="418356"/>
            <a:ext cx="8383341" cy="628750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 name="Title 1"/>
          <p:cNvSpPr txBox="1">
            <a:spLocks/>
          </p:cNvSpPr>
          <p:nvPr/>
        </p:nvSpPr>
        <p:spPr>
          <a:xfrm>
            <a:off x="85584" y="1524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lgn="l">
              <a:spcBef>
                <a:spcPct val="20000"/>
              </a:spcBef>
              <a:defRPr/>
            </a:pPr>
            <a:r>
              <a:rPr lang="en-US" sz="2800" kern="0" dirty="0" smtClean="0">
                <a:solidFill>
                  <a:prstClr val="white"/>
                </a:solidFill>
                <a:latin typeface="Calibri" panose="020F0502020204030204" pitchFamily="34" charset="0"/>
              </a:rPr>
              <a:t>U.S. Benchmarking Policy Landscape</a:t>
            </a:r>
            <a:endParaRPr lang="en-US" sz="2800" kern="0" dirty="0">
              <a:solidFill>
                <a:prstClr val="white"/>
              </a:solidFill>
              <a:latin typeface="Calibri" panose="020F0502020204030204" pitchFamily="34" charset="0"/>
            </a:endParaRPr>
          </a:p>
        </p:txBody>
      </p:sp>
    </p:spTree>
    <p:extLst>
      <p:ext uri="{BB962C8B-B14F-4D97-AF65-F5344CB8AC3E}">
        <p14:creationId xmlns:p14="http://schemas.microsoft.com/office/powerpoint/2010/main" val="1221519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45" y="1877620"/>
            <a:ext cx="3872032" cy="2985490"/>
          </a:xfrm>
          <a:prstGeom prst="rect">
            <a:avLst/>
          </a:prstGeom>
          <a:noFill/>
          <a:ln>
            <a:noFill/>
          </a:ln>
          <a:effectLst>
            <a:outerShdw blurRad="50800" dist="50800" dir="5400000" algn="ctr" rotWithShape="0">
              <a:schemeClr val="bg1">
                <a:lumMod val="65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7603" y="1868424"/>
            <a:ext cx="2323997" cy="2990088"/>
          </a:xfrm>
          <a:prstGeom prst="rect">
            <a:avLst/>
          </a:prstGeom>
          <a:noFill/>
          <a:ln>
            <a:noFill/>
          </a:ln>
          <a:effectLst>
            <a:outerShdw blurRad="50800" dist="50800" dir="5400000" algn="ctr" rotWithShape="0">
              <a:schemeClr val="bg1">
                <a:lumMod val="65000"/>
              </a:schemeClr>
            </a:outerShdw>
          </a:effectLst>
          <a:extLst>
            <a:ext uri="{909E8E84-426E-40DD-AFC4-6F175D3DCCD1}">
              <a14:hiddenFill xmlns:a14="http://schemas.microsoft.com/office/drawing/2010/main">
                <a:solidFill>
                  <a:schemeClr val="accent1"/>
                </a:solidFill>
              </a14:hiddenFill>
            </a:ext>
          </a:extLst>
        </p:spPr>
      </p:pic>
      <p:pic>
        <p:nvPicPr>
          <p:cNvPr id="819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91000" y="1886712"/>
            <a:ext cx="2319896" cy="2990088"/>
          </a:xfrm>
          <a:prstGeom prst="rect">
            <a:avLst/>
          </a:prstGeom>
          <a:noFill/>
          <a:ln>
            <a:noFill/>
          </a:ln>
          <a:effectLst>
            <a:outerShdw blurRad="50800" dist="50800" dir="5400000" algn="ctr" rotWithShape="0">
              <a:schemeClr val="bg1">
                <a:lumMod val="65000"/>
              </a:schemeClr>
            </a:outerShdw>
          </a:effectLst>
          <a:extLst>
            <a:ext uri="{909E8E84-426E-40DD-AFC4-6F175D3DCCD1}">
              <a14:hiddenFill xmlns:a14="http://schemas.microsoft.com/office/drawing/2010/main">
                <a:solidFill>
                  <a:schemeClr val="accent1"/>
                </a:solidFill>
              </a14:hiddenFill>
            </a:ext>
          </a:extLst>
        </p:spPr>
      </p:pic>
      <p:sp>
        <p:nvSpPr>
          <p:cNvPr id="8" name="Rectangle 7"/>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1" name="TextBox 10"/>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Presenting Benchmarking Information</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606760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6712"/>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3465576" y="1170432"/>
            <a:ext cx="1993392" cy="3291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5" name="TextBox 4"/>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Presenting Benchmarking Information</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161940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659870" y="1085894"/>
            <a:ext cx="3909457" cy="259760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142047" y="1066800"/>
            <a:ext cx="3061623" cy="2596896"/>
          </a:xfrm>
          <a:prstGeom prst="rect">
            <a:avLst/>
          </a:prstGeom>
          <a:ln>
            <a:noFill/>
          </a:ln>
          <a:effectLst>
            <a:outerShdw blurRad="190500" algn="tl" rotWithShape="0">
              <a:srgbClr val="000000">
                <a:alpha val="70000"/>
              </a:srgbClr>
            </a:outerShdw>
          </a:effectLst>
        </p:spPr>
      </p:pic>
      <p:pic>
        <p:nvPicPr>
          <p:cNvPr id="5" name="Picture 2" descr="http://modilabs.github.io/modilabs-site/images/frontpage/map_bg.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659870" y="3843998"/>
            <a:ext cx="6212027" cy="259689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l="4345" r="5019"/>
          <a:stretch/>
        </p:blipFill>
        <p:spPr>
          <a:xfrm>
            <a:off x="7136871" y="3834282"/>
            <a:ext cx="1245129" cy="2596896"/>
          </a:xfrm>
          <a:prstGeom prst="rect">
            <a:avLst/>
          </a:prstGeom>
        </p:spPr>
      </p:pic>
      <p:sp>
        <p:nvSpPr>
          <p:cNvPr id="8" name="Rectangle 7"/>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9" name="TextBox 8"/>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Presenting Benchmarking Information</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2686212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300" y="952500"/>
            <a:ext cx="5876500"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0554" y="3886200"/>
            <a:ext cx="4064767"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6096000" y="1566208"/>
            <a:ext cx="2895600" cy="1938992"/>
          </a:xfrm>
          <a:prstGeom prst="rect">
            <a:avLst/>
          </a:prstGeom>
          <a:noFill/>
        </p:spPr>
        <p:txBody>
          <a:bodyPr wrap="square" rtlCol="0">
            <a:spAutoFit/>
          </a:bodyPr>
          <a:lstStyle/>
          <a:p>
            <a:r>
              <a:rPr lang="en-US" sz="2400" dirty="0">
                <a:latin typeface="Calibri" panose="020F0502020204030204" pitchFamily="34" charset="0"/>
              </a:rPr>
              <a:t>T</a:t>
            </a:r>
            <a:r>
              <a:rPr lang="en-US" sz="2400" dirty="0" smtClean="0">
                <a:latin typeface="Calibri" panose="020F0502020204030204" pitchFamily="34" charset="0"/>
              </a:rPr>
              <a:t>he poorest performing buildings </a:t>
            </a:r>
            <a:r>
              <a:rPr lang="en-US" sz="2400" b="1" dirty="0" smtClean="0">
                <a:latin typeface="Calibri" panose="020F0502020204030204" pitchFamily="34" charset="0"/>
              </a:rPr>
              <a:t>use 3x </a:t>
            </a:r>
            <a:r>
              <a:rPr lang="en-US" sz="2400" b="1" dirty="0">
                <a:latin typeface="Calibri" panose="020F0502020204030204" pitchFamily="34" charset="0"/>
              </a:rPr>
              <a:t>to </a:t>
            </a:r>
            <a:r>
              <a:rPr lang="en-US" sz="2400" b="1" dirty="0" smtClean="0">
                <a:latin typeface="Calibri" panose="020F0502020204030204" pitchFamily="34" charset="0"/>
              </a:rPr>
              <a:t>7x the energy</a:t>
            </a:r>
            <a:r>
              <a:rPr lang="en-US" sz="2400" dirty="0" smtClean="0">
                <a:latin typeface="Calibri" panose="020F0502020204030204" pitchFamily="34" charset="0"/>
              </a:rPr>
              <a:t> of the best performing buildings.</a:t>
            </a:r>
            <a:endParaRPr lang="en-US" sz="2400" dirty="0">
              <a:latin typeface="Calibri" panose="020F0502020204030204" pitchFamily="34" charset="0"/>
            </a:endParaRPr>
          </a:p>
        </p:txBody>
      </p:sp>
      <p:sp>
        <p:nvSpPr>
          <p:cNvPr id="12" name="TextBox 11"/>
          <p:cNvSpPr txBox="1"/>
          <p:nvPr/>
        </p:nvSpPr>
        <p:spPr>
          <a:xfrm>
            <a:off x="609601" y="4538008"/>
            <a:ext cx="3505200" cy="1938992"/>
          </a:xfrm>
          <a:prstGeom prst="rect">
            <a:avLst/>
          </a:prstGeom>
          <a:noFill/>
        </p:spPr>
        <p:txBody>
          <a:bodyPr wrap="square" rtlCol="0">
            <a:spAutoFit/>
          </a:bodyPr>
          <a:lstStyle/>
          <a:p>
            <a:pPr algn="r"/>
            <a:r>
              <a:rPr lang="en-US" sz="2400" dirty="0" smtClean="0">
                <a:latin typeface="Calibri" panose="020F0502020204030204" pitchFamily="34" charset="0"/>
              </a:rPr>
              <a:t>By </a:t>
            </a:r>
            <a:r>
              <a:rPr lang="en-US" sz="2400" dirty="0">
                <a:latin typeface="Calibri" panose="020F0502020204030204" pitchFamily="34" charset="0"/>
              </a:rPr>
              <a:t>improving the poor performers</a:t>
            </a:r>
          </a:p>
          <a:p>
            <a:pPr algn="r"/>
            <a:r>
              <a:rPr lang="en-US" sz="2400" b="1" dirty="0" smtClean="0">
                <a:latin typeface="Calibri" panose="020F0502020204030204" pitchFamily="34" charset="0"/>
              </a:rPr>
              <a:t>citywide energy reductions of 18</a:t>
            </a:r>
            <a:r>
              <a:rPr lang="en-US" sz="2400" b="1" dirty="0">
                <a:latin typeface="Calibri" panose="020F0502020204030204" pitchFamily="34" charset="0"/>
              </a:rPr>
              <a:t>% to 31% </a:t>
            </a:r>
            <a:r>
              <a:rPr lang="en-US" sz="2400" dirty="0" smtClean="0">
                <a:latin typeface="Calibri" panose="020F0502020204030204" pitchFamily="34" charset="0"/>
              </a:rPr>
              <a:t>could be achieved.</a:t>
            </a:r>
            <a:endParaRPr lang="en-US" sz="2400" dirty="0">
              <a:latin typeface="Calibri" panose="020F0502020204030204" pitchFamily="34" charset="0"/>
            </a:endParaRPr>
          </a:p>
        </p:txBody>
      </p:sp>
      <p:sp>
        <p:nvSpPr>
          <p:cNvPr id="14" name="TextBox 13"/>
          <p:cNvSpPr txBox="1"/>
          <p:nvPr/>
        </p:nvSpPr>
        <p:spPr>
          <a:xfrm>
            <a:off x="416497" y="3763575"/>
            <a:ext cx="2860103" cy="461665"/>
          </a:xfrm>
          <a:prstGeom prst="rect">
            <a:avLst/>
          </a:prstGeom>
          <a:noFill/>
        </p:spPr>
        <p:txBody>
          <a:bodyPr wrap="square" rtlCol="0">
            <a:spAutoFit/>
          </a:bodyPr>
          <a:lstStyle/>
          <a:p>
            <a:r>
              <a:rPr lang="en-US" sz="1200" dirty="0" smtClean="0"/>
              <a:t>Credit:  New York City Local Law 84 Benchmarking Report, August 2012</a:t>
            </a:r>
            <a:endParaRPr lang="en-US" sz="1200" dirty="0"/>
          </a:p>
        </p:txBody>
      </p:sp>
      <p:sp>
        <p:nvSpPr>
          <p:cNvPr id="15" name="Rectangle 14"/>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6" name="TextBox 15"/>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Energy Intensity Findings in New York City</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1942989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92035C9-82B4-4C47-9C79-65CA9552F0A9}" type="slidenum">
              <a:rPr lang="en-US" smtClean="0"/>
              <a:pPr/>
              <a:t>13</a:t>
            </a:fld>
            <a:endParaRPr lang="en-US"/>
          </a:p>
        </p:txBody>
      </p:sp>
      <p:sp>
        <p:nvSpPr>
          <p:cNvPr id="8" name="Rectangle 7"/>
          <p:cNvSpPr/>
          <p:nvPr/>
        </p:nvSpPr>
        <p:spPr>
          <a:xfrm>
            <a:off x="0" y="2927"/>
            <a:ext cx="9144383" cy="6855073"/>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9" name="Title 1"/>
          <p:cNvSpPr txBox="1">
            <a:spLocks/>
          </p:cNvSpPr>
          <p:nvPr/>
        </p:nvSpPr>
        <p:spPr>
          <a:xfrm>
            <a:off x="85584" y="27432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spcBef>
                <a:spcPct val="20000"/>
              </a:spcBef>
              <a:defRPr/>
            </a:pPr>
            <a:r>
              <a:rPr lang="en-US" sz="3200" kern="0" dirty="0" smtClean="0">
                <a:solidFill>
                  <a:schemeClr val="bg1"/>
                </a:solidFill>
                <a:latin typeface="Calibri" panose="020F0502020204030204" pitchFamily="34" charset="0"/>
              </a:rPr>
              <a:t>Collecting Utility Data</a:t>
            </a:r>
            <a:endParaRPr lang="en-US" sz="3200" kern="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773209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Straight Connector 33"/>
          <p:cNvCxnSpPr/>
          <p:nvPr/>
        </p:nvCxnSpPr>
        <p:spPr>
          <a:xfrm>
            <a:off x="3168968" y="5381625"/>
            <a:ext cx="1225867" cy="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3781901" y="2333626"/>
            <a:ext cx="644366" cy="28574"/>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4328160" y="2355144"/>
            <a:ext cx="21907" cy="308113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171" name="Picture 3" descr="C:\Users\jayson.antonoff\AppData\Local\Microsoft\Windows\Temporary Internet Files\Content.IE5\DYLCL8BU\MC90034059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057663">
            <a:off x="6294894" y="1952631"/>
            <a:ext cx="927100" cy="66516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www.dpandl.com/images/uploads/dpl-power-to-home.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96" t="-1194" r="72741" b="62507"/>
          <a:stretch/>
        </p:blipFill>
        <p:spPr bwMode="auto">
          <a:xfrm>
            <a:off x="7162800" y="1066800"/>
            <a:ext cx="1417320" cy="1234440"/>
          </a:xfrm>
          <a:prstGeom prst="rect">
            <a:avLst/>
          </a:prstGeom>
          <a:noFill/>
          <a:extLst>
            <a:ext uri="{909E8E84-426E-40DD-AFC4-6F175D3DCCD1}">
              <a14:hiddenFill xmlns:a14="http://schemas.microsoft.com/office/drawing/2010/main">
                <a:solidFill>
                  <a:srgbClr val="FFFFFF"/>
                </a:solidFill>
              </a14:hiddenFill>
            </a:ext>
          </a:extLst>
        </p:spPr>
      </p:pic>
      <p:sp>
        <p:nvSpPr>
          <p:cNvPr id="26" name="Bent Arrow 25"/>
          <p:cNvSpPr/>
          <p:nvPr/>
        </p:nvSpPr>
        <p:spPr>
          <a:xfrm rot="5400000">
            <a:off x="6613353" y="3122455"/>
            <a:ext cx="2748750" cy="1379067"/>
          </a:xfrm>
          <a:prstGeom prst="bentArrow">
            <a:avLst>
              <a:gd name="adj1" fmla="val 31250"/>
              <a:gd name="adj2" fmla="val 30625"/>
              <a:gd name="adj3" fmla="val 25000"/>
              <a:gd name="adj4" fmla="val 43750"/>
            </a:avLst>
          </a:prstGeom>
          <a:solidFill>
            <a:schemeClr val="accent1"/>
          </a:solidFill>
          <a:scene3d>
            <a:camera prst="orthographicFront">
              <a:rot lat="108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1" name="Picture 4" descr="Cifran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92554" y="3276600"/>
            <a:ext cx="743592" cy="1143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http://ts2.mm.bing.net/th?id=H.4750926561806609&amp;w=86&amp;h=177&amp;c=7&amp;rs=1&amp;pid=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5230" y="4416029"/>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7172" name="Down Arrow 7171"/>
          <p:cNvSpPr/>
          <p:nvPr/>
        </p:nvSpPr>
        <p:spPr>
          <a:xfrm rot="1581391">
            <a:off x="6540481" y="2326045"/>
            <a:ext cx="838200" cy="2073441"/>
          </a:xfrm>
          <a:prstGeom prst="down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2" descr="http://ts1.mm.bing.net/th?id=H.4994863496430836&amp;w=216&amp;h=187&amp;c=7&amp;rs=1&amp;pid=1.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91000" y="4439053"/>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Connector 34"/>
          <p:cNvCxnSpPr>
            <a:stCxn id="7171" idx="1"/>
          </p:cNvCxnSpPr>
          <p:nvPr/>
        </p:nvCxnSpPr>
        <p:spPr>
          <a:xfrm flipH="1">
            <a:off x="4724400" y="2358038"/>
            <a:ext cx="1576250" cy="2170726"/>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58" name="Picture 2" descr="http://ts1.mm.bing.net/th?id=H.4994863496430836&amp;w=216&amp;h=187&amp;c=7&amp;rs=1&amp;pid=1.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91000" y="2590800"/>
            <a:ext cx="720090" cy="623411"/>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http://ts1.mm.bing.net/th?id=H.4994863496430836&amp;w=216&amp;h=187&amp;c=7&amp;rs=1&amp;pid=1.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91000" y="3201187"/>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p:cNvCxnSpPr>
            <a:stCxn id="7171" idx="1"/>
          </p:cNvCxnSpPr>
          <p:nvPr/>
        </p:nvCxnSpPr>
        <p:spPr>
          <a:xfrm flipH="1">
            <a:off x="4724400" y="2358038"/>
            <a:ext cx="1576250" cy="595197"/>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7183" name="Picture 7" descr="http://openclipart.org/image/800px/svg_to_png/144763/Envelope_closed-bw.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9288328">
            <a:off x="6579518" y="2752668"/>
            <a:ext cx="877866" cy="877866"/>
          </a:xfrm>
          <a:prstGeom prst="rect">
            <a:avLst/>
          </a:prstGeom>
          <a:noFill/>
          <a:extLst>
            <a:ext uri="{909E8E84-426E-40DD-AFC4-6F175D3DCCD1}">
              <a14:hiddenFill xmlns:a14="http://schemas.microsoft.com/office/drawing/2010/main">
                <a:solidFill>
                  <a:srgbClr val="FFFFFF"/>
                </a:solidFill>
              </a14:hiddenFill>
            </a:ext>
          </a:extLst>
        </p:spPr>
      </p:pic>
      <p:sp>
        <p:nvSpPr>
          <p:cNvPr id="7184" name="TextBox 7183"/>
          <p:cNvSpPr txBox="1"/>
          <p:nvPr/>
        </p:nvSpPr>
        <p:spPr>
          <a:xfrm>
            <a:off x="5659868" y="5867400"/>
            <a:ext cx="1579132" cy="369332"/>
          </a:xfrm>
          <a:prstGeom prst="rect">
            <a:avLst/>
          </a:prstGeom>
          <a:noFill/>
        </p:spPr>
        <p:txBody>
          <a:bodyPr wrap="square" rtlCol="0">
            <a:spAutoFit/>
          </a:bodyPr>
          <a:lstStyle/>
          <a:p>
            <a:pPr algn="ctr"/>
            <a:r>
              <a:rPr lang="en-US" dirty="0" smtClean="0"/>
              <a:t>Bill Payer(s)</a:t>
            </a:r>
            <a:endParaRPr lang="en-US" dirty="0"/>
          </a:p>
        </p:txBody>
      </p:sp>
      <p:pic>
        <p:nvPicPr>
          <p:cNvPr id="64" name="Picture 8" descr="http://ts2.mm.bing.net/th?id=H.4750926561806609&amp;w=86&amp;h=177&amp;c=7&amp;rs=1&amp;pid=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4373" y="4267200"/>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1" name="TextBox 20"/>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Collecting Utility Data</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2942024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Straight Connector 33"/>
          <p:cNvCxnSpPr/>
          <p:nvPr/>
        </p:nvCxnSpPr>
        <p:spPr>
          <a:xfrm>
            <a:off x="3168968" y="5899150"/>
            <a:ext cx="1225867" cy="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3781901" y="2851151"/>
            <a:ext cx="644366" cy="28574"/>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4328160" y="2872669"/>
            <a:ext cx="21907" cy="308113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5" name="Picture 6" descr="http://ts2.mm.bing.net/th?id=H.4521287569902269&amp;w=91&amp;h=177&amp;c=7&amp;rs=1&amp;pid=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352" y="3027362"/>
            <a:ext cx="433388" cy="8429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s3.mm.bing.net/th?id=H.4730366560109022&amp;w=133&amp;h=177&amp;c=7&amp;rs=1&amp;pid=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7825" y="3933051"/>
            <a:ext cx="633413" cy="8429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ts1.mm.bing.net/th?id=H.4536315661978596&amp;w=108&amp;h=177&amp;c=7&amp;rs=1&amp;pid=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9714" y="4569222"/>
            <a:ext cx="514350" cy="8429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ts3.mm.bing.net/th?id=H.4929605764253734&amp;w=121&amp;h=146&amp;c=7&amp;rs=1&amp;pid=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4629" y="4302453"/>
            <a:ext cx="697199" cy="841248"/>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jayson.antonoff\AppData\Local\Microsoft\Windows\Temporary Internet Files\Content.IE5\DYLCL8BU\MC900340590[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1057663">
            <a:off x="6294894" y="2470156"/>
            <a:ext cx="927100" cy="66516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http://ts3.mm.bing.net/th?id=H.4629280239913382&amp;w=78&amp;h=147&amp;c=7&amp;rs=1&amp;pid=1.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19400" y="898525"/>
            <a:ext cx="727788"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www.dpandl.com/images/uploads/dpl-power-to-home.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96" t="-1194" r="72741" b="62507"/>
          <a:stretch/>
        </p:blipFill>
        <p:spPr bwMode="auto">
          <a:xfrm>
            <a:off x="7162800" y="1584325"/>
            <a:ext cx="1417320" cy="1234440"/>
          </a:xfrm>
          <a:prstGeom prst="rect">
            <a:avLst/>
          </a:prstGeom>
          <a:noFill/>
          <a:extLst>
            <a:ext uri="{909E8E84-426E-40DD-AFC4-6F175D3DCCD1}">
              <a14:hiddenFill xmlns:a14="http://schemas.microsoft.com/office/drawing/2010/main">
                <a:solidFill>
                  <a:srgbClr val="FFFFFF"/>
                </a:solidFill>
              </a14:hiddenFill>
            </a:ext>
          </a:extLst>
        </p:spPr>
      </p:pic>
      <p:sp>
        <p:nvSpPr>
          <p:cNvPr id="26" name="Bent Arrow 25"/>
          <p:cNvSpPr/>
          <p:nvPr/>
        </p:nvSpPr>
        <p:spPr>
          <a:xfrm rot="5400000">
            <a:off x="6613353" y="3639980"/>
            <a:ext cx="2748750" cy="1379067"/>
          </a:xfrm>
          <a:prstGeom prst="bentArrow">
            <a:avLst>
              <a:gd name="adj1" fmla="val 31250"/>
              <a:gd name="adj2" fmla="val 30625"/>
              <a:gd name="adj3" fmla="val 25000"/>
              <a:gd name="adj4" fmla="val 43750"/>
            </a:avLst>
          </a:prstGeom>
          <a:solidFill>
            <a:schemeClr val="accent1"/>
          </a:solidFill>
          <a:scene3d>
            <a:camera prst="orthographicFront">
              <a:rot lat="108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1" name="Picture 4" descr="Cifrano.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92554" y="3794125"/>
            <a:ext cx="743592" cy="1143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http://ts2.mm.bing.net/th?id=H.4750926561806609&amp;w=86&amp;h=177&amp;c=7&amp;rs=1&amp;pid=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425230" y="4933554"/>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7172" name="Down Arrow 7171"/>
          <p:cNvSpPr/>
          <p:nvPr/>
        </p:nvSpPr>
        <p:spPr>
          <a:xfrm rot="1581391">
            <a:off x="6540481" y="2843570"/>
            <a:ext cx="838200" cy="2073441"/>
          </a:xfrm>
          <a:prstGeom prst="down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80" name="Group 7179"/>
          <p:cNvGrpSpPr/>
          <p:nvPr/>
        </p:nvGrpSpPr>
        <p:grpSpPr>
          <a:xfrm>
            <a:off x="1058227" y="2855034"/>
            <a:ext cx="3352800" cy="3072691"/>
            <a:chOff x="838200" y="2438400"/>
            <a:chExt cx="3352800" cy="3072691"/>
          </a:xfrm>
        </p:grpSpPr>
        <p:cxnSp>
          <p:nvCxnSpPr>
            <p:cNvPr id="7175" name="Straight Connector 7174"/>
            <p:cNvCxnSpPr/>
            <p:nvPr/>
          </p:nvCxnSpPr>
          <p:spPr>
            <a:xfrm>
              <a:off x="838200" y="2461785"/>
              <a:ext cx="3352800" cy="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838200" y="5486400"/>
              <a:ext cx="3346704" cy="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914400" y="2438400"/>
              <a:ext cx="0" cy="304800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114800" y="2438400"/>
              <a:ext cx="0" cy="304800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1971238" y="2463091"/>
              <a:ext cx="0" cy="3048000"/>
            </a:xfrm>
            <a:prstGeom prst="line">
              <a:avLst/>
            </a:prstGeom>
            <a:ln w="762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a:off x="1971238" y="3569119"/>
              <a:ext cx="2143562" cy="19337"/>
            </a:xfrm>
            <a:prstGeom prst="line">
              <a:avLst/>
            </a:prstGeom>
            <a:ln w="762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grpSp>
      <p:pic>
        <p:nvPicPr>
          <p:cNvPr id="56" name="Picture 2" descr="http://ts1.mm.bing.net/th?id=H.4994863496430836&amp;w=216&amp;h=187&amp;c=7&amp;rs=1&amp;pid=1.7"/>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191000" y="4956578"/>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Connector 34"/>
          <p:cNvCxnSpPr>
            <a:stCxn id="7171" idx="1"/>
          </p:cNvCxnSpPr>
          <p:nvPr/>
        </p:nvCxnSpPr>
        <p:spPr>
          <a:xfrm flipH="1">
            <a:off x="4724400" y="2875563"/>
            <a:ext cx="1576250" cy="2170726"/>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58" name="Picture 2" descr="http://ts1.mm.bing.net/th?id=H.4994863496430836&amp;w=216&amp;h=187&amp;c=7&amp;rs=1&amp;pid=1.7"/>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191000" y="3108325"/>
            <a:ext cx="720090" cy="623411"/>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http://ts1.mm.bing.net/th?id=H.4994863496430836&amp;w=216&amp;h=187&amp;c=7&amp;rs=1&amp;pid=1.7"/>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191000" y="3718712"/>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p:cNvCxnSpPr>
            <a:stCxn id="7171" idx="1"/>
          </p:cNvCxnSpPr>
          <p:nvPr/>
        </p:nvCxnSpPr>
        <p:spPr>
          <a:xfrm flipH="1">
            <a:off x="4724400" y="2875563"/>
            <a:ext cx="1576250" cy="595197"/>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7183" name="Picture 7" descr="http://openclipart.org/image/800px/svg_to_png/144763/Envelope_closed-bw.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9288328">
            <a:off x="6579518" y="3270193"/>
            <a:ext cx="877866" cy="877866"/>
          </a:xfrm>
          <a:prstGeom prst="rect">
            <a:avLst/>
          </a:prstGeom>
          <a:noFill/>
          <a:extLst>
            <a:ext uri="{909E8E84-426E-40DD-AFC4-6F175D3DCCD1}">
              <a14:hiddenFill xmlns:a14="http://schemas.microsoft.com/office/drawing/2010/main">
                <a:solidFill>
                  <a:srgbClr val="FFFFFF"/>
                </a:solidFill>
              </a14:hiddenFill>
            </a:ext>
          </a:extLst>
        </p:spPr>
      </p:pic>
      <p:sp>
        <p:nvSpPr>
          <p:cNvPr id="7184" name="TextBox 7183"/>
          <p:cNvSpPr txBox="1"/>
          <p:nvPr/>
        </p:nvSpPr>
        <p:spPr>
          <a:xfrm>
            <a:off x="5659868" y="6384925"/>
            <a:ext cx="1579132" cy="369332"/>
          </a:xfrm>
          <a:prstGeom prst="rect">
            <a:avLst/>
          </a:prstGeom>
          <a:noFill/>
        </p:spPr>
        <p:txBody>
          <a:bodyPr wrap="square" rtlCol="0">
            <a:spAutoFit/>
          </a:bodyPr>
          <a:lstStyle/>
          <a:p>
            <a:pPr algn="ctr"/>
            <a:r>
              <a:rPr lang="en-US" dirty="0" smtClean="0"/>
              <a:t>Bill Payer(s)</a:t>
            </a:r>
            <a:endParaRPr lang="en-US" dirty="0"/>
          </a:p>
        </p:txBody>
      </p:sp>
      <p:sp>
        <p:nvSpPr>
          <p:cNvPr id="62" name="TextBox 61"/>
          <p:cNvSpPr txBox="1"/>
          <p:nvPr/>
        </p:nvSpPr>
        <p:spPr>
          <a:xfrm>
            <a:off x="2444629" y="5412185"/>
            <a:ext cx="1579132" cy="369332"/>
          </a:xfrm>
          <a:prstGeom prst="rect">
            <a:avLst/>
          </a:prstGeom>
          <a:noFill/>
        </p:spPr>
        <p:txBody>
          <a:bodyPr wrap="square" rtlCol="0">
            <a:spAutoFit/>
          </a:bodyPr>
          <a:lstStyle/>
          <a:p>
            <a:pPr algn="ctr"/>
            <a:r>
              <a:rPr lang="en-US" dirty="0" smtClean="0"/>
              <a:t>Tenants</a:t>
            </a:r>
            <a:endParaRPr lang="en-US" dirty="0"/>
          </a:p>
        </p:txBody>
      </p:sp>
      <p:sp>
        <p:nvSpPr>
          <p:cNvPr id="63" name="TextBox 62"/>
          <p:cNvSpPr txBox="1"/>
          <p:nvPr/>
        </p:nvSpPr>
        <p:spPr>
          <a:xfrm>
            <a:off x="3124200" y="898525"/>
            <a:ext cx="1579132" cy="646331"/>
          </a:xfrm>
          <a:prstGeom prst="rect">
            <a:avLst/>
          </a:prstGeom>
          <a:noFill/>
        </p:spPr>
        <p:txBody>
          <a:bodyPr wrap="square" rtlCol="0">
            <a:spAutoFit/>
          </a:bodyPr>
          <a:lstStyle/>
          <a:p>
            <a:pPr algn="ctr"/>
            <a:r>
              <a:rPr lang="en-US" dirty="0" smtClean="0"/>
              <a:t>Building Owner</a:t>
            </a:r>
            <a:endParaRPr lang="en-US" dirty="0"/>
          </a:p>
        </p:txBody>
      </p:sp>
      <p:pic>
        <p:nvPicPr>
          <p:cNvPr id="64" name="Picture 8" descr="http://ts2.mm.bing.net/th?id=H.4750926561806609&amp;w=86&amp;h=177&amp;c=7&amp;rs=1&amp;pid=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34373" y="4784725"/>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7185" name="Up Arrow 7184"/>
          <p:cNvSpPr/>
          <p:nvPr/>
        </p:nvSpPr>
        <p:spPr>
          <a:xfrm>
            <a:off x="2311512" y="2335536"/>
            <a:ext cx="767104" cy="754380"/>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Up Arrow 65"/>
          <p:cNvSpPr/>
          <p:nvPr/>
        </p:nvSpPr>
        <p:spPr>
          <a:xfrm rot="19273785">
            <a:off x="3614331" y="2078384"/>
            <a:ext cx="767104" cy="1153887"/>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457200" y="1812925"/>
            <a:ext cx="2133600" cy="923330"/>
          </a:xfrm>
          <a:prstGeom prst="rect">
            <a:avLst/>
          </a:prstGeom>
          <a:noFill/>
        </p:spPr>
        <p:txBody>
          <a:bodyPr wrap="square" rtlCol="0">
            <a:spAutoFit/>
          </a:bodyPr>
          <a:lstStyle/>
          <a:p>
            <a:pPr algn="ctr"/>
            <a:r>
              <a:rPr lang="en-US" dirty="0" smtClean="0"/>
              <a:t>Building Physical</a:t>
            </a:r>
            <a:br>
              <a:rPr lang="en-US" dirty="0" smtClean="0"/>
            </a:br>
            <a:r>
              <a:rPr lang="en-US" dirty="0" smtClean="0"/>
              <a:t> and Operating Characteristics</a:t>
            </a:r>
            <a:endParaRPr lang="en-US" dirty="0"/>
          </a:p>
        </p:txBody>
      </p:sp>
      <p:sp>
        <p:nvSpPr>
          <p:cNvPr id="68" name="TextBox 67"/>
          <p:cNvSpPr txBox="1"/>
          <p:nvPr/>
        </p:nvSpPr>
        <p:spPr>
          <a:xfrm>
            <a:off x="4135868" y="1965325"/>
            <a:ext cx="1579132" cy="646331"/>
          </a:xfrm>
          <a:prstGeom prst="rect">
            <a:avLst/>
          </a:prstGeom>
          <a:noFill/>
        </p:spPr>
        <p:txBody>
          <a:bodyPr wrap="square" rtlCol="0">
            <a:spAutoFit/>
          </a:bodyPr>
          <a:lstStyle/>
          <a:p>
            <a:pPr algn="ctr"/>
            <a:r>
              <a:rPr lang="en-US" dirty="0" smtClean="0"/>
              <a:t>Energy Consumption</a:t>
            </a:r>
            <a:endParaRPr lang="en-US" dirty="0"/>
          </a:p>
        </p:txBody>
      </p:sp>
      <p:sp>
        <p:nvSpPr>
          <p:cNvPr id="4" name="Freeform 3"/>
          <p:cNvSpPr/>
          <p:nvPr/>
        </p:nvSpPr>
        <p:spPr>
          <a:xfrm>
            <a:off x="5219700" y="2746375"/>
            <a:ext cx="3638550" cy="4248150"/>
          </a:xfrm>
          <a:custGeom>
            <a:avLst/>
            <a:gdLst>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257300 w 3638550"/>
              <a:gd name="connsiteY15" fmla="*/ 1428750 h 4248150"/>
              <a:gd name="connsiteX16" fmla="*/ 457200 w 3638550"/>
              <a:gd name="connsiteY16" fmla="*/ 1752600 h 4248150"/>
              <a:gd name="connsiteX17" fmla="*/ 0 w 3638550"/>
              <a:gd name="connsiteY17" fmla="*/ 3752850 h 4248150"/>
              <a:gd name="connsiteX18" fmla="*/ 1790700 w 3638550"/>
              <a:gd name="connsiteY18"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466850 w 3638550"/>
              <a:gd name="connsiteY15" fmla="*/ 9144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562100 w 3638550"/>
              <a:gd name="connsiteY15" fmla="*/ 8763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562100 w 3638550"/>
              <a:gd name="connsiteY15" fmla="*/ 8763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52600 w 3638550"/>
              <a:gd name="connsiteY15" fmla="*/ 66675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52600 w 3638550"/>
              <a:gd name="connsiteY15" fmla="*/ 666750 h 4248150"/>
              <a:gd name="connsiteX16" fmla="*/ 1238250 w 3638550"/>
              <a:gd name="connsiteY16" fmla="*/ 933450 h 4248150"/>
              <a:gd name="connsiteX17" fmla="*/ 1257300 w 3638550"/>
              <a:gd name="connsiteY17" fmla="*/ 1428750 h 4248150"/>
              <a:gd name="connsiteX18" fmla="*/ 457200 w 3638550"/>
              <a:gd name="connsiteY18" fmla="*/ 1752600 h 4248150"/>
              <a:gd name="connsiteX19" fmla="*/ 0 w 3638550"/>
              <a:gd name="connsiteY19" fmla="*/ 3752850 h 4248150"/>
              <a:gd name="connsiteX20" fmla="*/ 1790700 w 3638550"/>
              <a:gd name="connsiteY20"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14500 w 3638550"/>
              <a:gd name="connsiteY15" fmla="*/ 571500 h 4248150"/>
              <a:gd name="connsiteX16" fmla="*/ 1238250 w 3638550"/>
              <a:gd name="connsiteY16" fmla="*/ 933450 h 4248150"/>
              <a:gd name="connsiteX17" fmla="*/ 1257300 w 3638550"/>
              <a:gd name="connsiteY17" fmla="*/ 1428750 h 4248150"/>
              <a:gd name="connsiteX18" fmla="*/ 457200 w 3638550"/>
              <a:gd name="connsiteY18" fmla="*/ 1752600 h 4248150"/>
              <a:gd name="connsiteX19" fmla="*/ 0 w 3638550"/>
              <a:gd name="connsiteY19" fmla="*/ 3752850 h 4248150"/>
              <a:gd name="connsiteX20" fmla="*/ 1790700 w 3638550"/>
              <a:gd name="connsiteY20"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14500 w 3638550"/>
              <a:gd name="connsiteY15" fmla="*/ 571500 h 4248150"/>
              <a:gd name="connsiteX16" fmla="*/ 1238250 w 3638550"/>
              <a:gd name="connsiteY16" fmla="*/ 933450 h 4248150"/>
              <a:gd name="connsiteX17" fmla="*/ 1257300 w 3638550"/>
              <a:gd name="connsiteY17" fmla="*/ 1428750 h 4248150"/>
              <a:gd name="connsiteX18" fmla="*/ 895350 w 3638550"/>
              <a:gd name="connsiteY18" fmla="*/ 1371600 h 4248150"/>
              <a:gd name="connsiteX19" fmla="*/ 457200 w 3638550"/>
              <a:gd name="connsiteY19" fmla="*/ 1752600 h 4248150"/>
              <a:gd name="connsiteX20" fmla="*/ 0 w 3638550"/>
              <a:gd name="connsiteY20" fmla="*/ 3752850 h 4248150"/>
              <a:gd name="connsiteX21" fmla="*/ 1790700 w 3638550"/>
              <a:gd name="connsiteY21" fmla="*/ 4248150 h 424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38550" h="4248150">
                <a:moveTo>
                  <a:pt x="1619250" y="4210050"/>
                </a:moveTo>
                <a:lnTo>
                  <a:pt x="1619250" y="4210050"/>
                </a:lnTo>
                <a:lnTo>
                  <a:pt x="1771650" y="4152900"/>
                </a:lnTo>
                <a:cubicBezTo>
                  <a:pt x="1829560" y="4131842"/>
                  <a:pt x="1810384" y="4133850"/>
                  <a:pt x="1847850" y="4133850"/>
                </a:cubicBezTo>
                <a:lnTo>
                  <a:pt x="3105150" y="3371850"/>
                </a:lnTo>
                <a:lnTo>
                  <a:pt x="3257550" y="3314700"/>
                </a:lnTo>
                <a:lnTo>
                  <a:pt x="3638550" y="2209800"/>
                </a:lnTo>
                <a:lnTo>
                  <a:pt x="3562350" y="933450"/>
                </a:lnTo>
                <a:lnTo>
                  <a:pt x="3562350" y="304800"/>
                </a:lnTo>
                <a:lnTo>
                  <a:pt x="3390900" y="190500"/>
                </a:lnTo>
                <a:lnTo>
                  <a:pt x="2781300" y="133350"/>
                </a:lnTo>
                <a:lnTo>
                  <a:pt x="2552700" y="209550"/>
                </a:lnTo>
                <a:lnTo>
                  <a:pt x="2343150" y="133350"/>
                </a:lnTo>
                <a:lnTo>
                  <a:pt x="1981200" y="0"/>
                </a:lnTo>
                <a:lnTo>
                  <a:pt x="1885950" y="171450"/>
                </a:lnTo>
                <a:cubicBezTo>
                  <a:pt x="1765300" y="393700"/>
                  <a:pt x="1835150" y="349250"/>
                  <a:pt x="1714500" y="571500"/>
                </a:cubicBezTo>
                <a:cubicBezTo>
                  <a:pt x="1619250" y="723900"/>
                  <a:pt x="1320800" y="806450"/>
                  <a:pt x="1238250" y="933450"/>
                </a:cubicBezTo>
                <a:cubicBezTo>
                  <a:pt x="1155700" y="1060450"/>
                  <a:pt x="1314450" y="1330325"/>
                  <a:pt x="1257300" y="1428750"/>
                </a:cubicBezTo>
                <a:cubicBezTo>
                  <a:pt x="1136650" y="1460500"/>
                  <a:pt x="1016000" y="1339850"/>
                  <a:pt x="895350" y="1371600"/>
                </a:cubicBezTo>
                <a:lnTo>
                  <a:pt x="457200" y="1752600"/>
                </a:lnTo>
                <a:lnTo>
                  <a:pt x="0" y="3752850"/>
                </a:lnTo>
                <a:lnTo>
                  <a:pt x="1790700" y="4248150"/>
                </a:lnTo>
              </a:path>
            </a:pathLst>
          </a:custGeom>
          <a:solidFill>
            <a:schemeClr val="bg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ectangle 39"/>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1" name="TextBox 40"/>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Collecting Utility Data</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4005128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5867" y="822325"/>
            <a:ext cx="2839811" cy="887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4" name="Straight Connector 33"/>
          <p:cNvCxnSpPr/>
          <p:nvPr/>
        </p:nvCxnSpPr>
        <p:spPr>
          <a:xfrm>
            <a:off x="3168968" y="5899150"/>
            <a:ext cx="1225867" cy="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3781901" y="2851151"/>
            <a:ext cx="644366" cy="28574"/>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4328160" y="2872669"/>
            <a:ext cx="21907" cy="3081130"/>
          </a:xfrm>
          <a:prstGeom prst="line">
            <a:avLst/>
          </a:prstGeom>
          <a:ln w="152400">
            <a:solidFill>
              <a:schemeClr val="tx1">
                <a:lumMod val="50000"/>
                <a:lumOff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5" name="Picture 6" descr="http://ts2.mm.bing.net/th?id=H.4521287569902269&amp;w=91&amp;h=177&amp;c=7&amp;rs=1&amp;pid=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6352" y="3027362"/>
            <a:ext cx="433388" cy="8429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s3.mm.bing.net/th?id=H.4730366560109022&amp;w=133&amp;h=177&amp;c=7&amp;rs=1&amp;pid=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7825" y="3933051"/>
            <a:ext cx="633413" cy="8429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ts1.mm.bing.net/th?id=H.4536315661978596&amp;w=108&amp;h=177&amp;c=7&amp;rs=1&amp;pid=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9714" y="4569222"/>
            <a:ext cx="514350" cy="8429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ts3.mm.bing.net/th?id=H.4929605764253734&amp;w=121&amp;h=146&amp;c=7&amp;rs=1&amp;pid=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44629" y="4302453"/>
            <a:ext cx="697199" cy="841248"/>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jayson.antonoff\AppData\Local\Microsoft\Windows\Temporary Internet Files\Content.IE5\DYLCL8BU\MC900340590[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1057663">
            <a:off x="6294894" y="2470156"/>
            <a:ext cx="927100" cy="66516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http://ts3.mm.bing.net/th?id=H.4629280239913382&amp;w=78&amp;h=147&amp;c=7&amp;rs=1&amp;pid=1.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19400" y="898525"/>
            <a:ext cx="727788"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http://www.dpandl.com/images/uploads/dpl-power-to-home.pn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96" t="-1194" r="72741" b="62507"/>
          <a:stretch/>
        </p:blipFill>
        <p:spPr bwMode="auto">
          <a:xfrm>
            <a:off x="7162800" y="1584325"/>
            <a:ext cx="1417320" cy="1234440"/>
          </a:xfrm>
          <a:prstGeom prst="rect">
            <a:avLst/>
          </a:prstGeom>
          <a:noFill/>
          <a:extLst>
            <a:ext uri="{909E8E84-426E-40DD-AFC4-6F175D3DCCD1}">
              <a14:hiddenFill xmlns:a14="http://schemas.microsoft.com/office/drawing/2010/main">
                <a:solidFill>
                  <a:srgbClr val="FFFFFF"/>
                </a:solidFill>
              </a14:hiddenFill>
            </a:ext>
          </a:extLst>
        </p:spPr>
      </p:pic>
      <p:sp>
        <p:nvSpPr>
          <p:cNvPr id="26" name="Bent Arrow 25"/>
          <p:cNvSpPr/>
          <p:nvPr/>
        </p:nvSpPr>
        <p:spPr>
          <a:xfrm rot="5400000">
            <a:off x="6613353" y="3639980"/>
            <a:ext cx="2748750" cy="1379067"/>
          </a:xfrm>
          <a:prstGeom prst="bentArrow">
            <a:avLst>
              <a:gd name="adj1" fmla="val 31250"/>
              <a:gd name="adj2" fmla="val 30625"/>
              <a:gd name="adj3" fmla="val 25000"/>
              <a:gd name="adj4" fmla="val 43750"/>
            </a:avLst>
          </a:prstGeom>
          <a:solidFill>
            <a:schemeClr val="accent1"/>
          </a:solidFill>
          <a:scene3d>
            <a:camera prst="orthographicFront">
              <a:rot lat="1080000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31" name="Picture 4" descr="Cifrano.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92554" y="3794125"/>
            <a:ext cx="743592" cy="1143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http://ts2.mm.bing.net/th?id=H.4750926561806609&amp;w=86&amp;h=177&amp;c=7&amp;rs=1&amp;pid=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25230" y="4933554"/>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7172" name="Down Arrow 7171"/>
          <p:cNvSpPr/>
          <p:nvPr/>
        </p:nvSpPr>
        <p:spPr>
          <a:xfrm rot="1581391">
            <a:off x="6540481" y="2843570"/>
            <a:ext cx="838200" cy="2073441"/>
          </a:xfrm>
          <a:prstGeom prst="down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80" name="Group 7179"/>
          <p:cNvGrpSpPr/>
          <p:nvPr/>
        </p:nvGrpSpPr>
        <p:grpSpPr>
          <a:xfrm>
            <a:off x="1058227" y="2855034"/>
            <a:ext cx="3352800" cy="3072691"/>
            <a:chOff x="838200" y="2438400"/>
            <a:chExt cx="3352800" cy="3072691"/>
          </a:xfrm>
        </p:grpSpPr>
        <p:cxnSp>
          <p:nvCxnSpPr>
            <p:cNvPr id="7175" name="Straight Connector 7174"/>
            <p:cNvCxnSpPr/>
            <p:nvPr/>
          </p:nvCxnSpPr>
          <p:spPr>
            <a:xfrm>
              <a:off x="838200" y="2461785"/>
              <a:ext cx="3352800" cy="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838200" y="5486400"/>
              <a:ext cx="3346704" cy="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914400" y="2438400"/>
              <a:ext cx="0" cy="304800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114800" y="2438400"/>
              <a:ext cx="0" cy="3048000"/>
            </a:xfrm>
            <a:prstGeom prst="line">
              <a:avLst/>
            </a:prstGeom>
            <a:ln w="1524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1971238" y="2463091"/>
              <a:ext cx="0" cy="3048000"/>
            </a:xfrm>
            <a:prstGeom prst="line">
              <a:avLst/>
            </a:prstGeom>
            <a:ln w="762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a:off x="1971238" y="3569119"/>
              <a:ext cx="2143562" cy="19337"/>
            </a:xfrm>
            <a:prstGeom prst="line">
              <a:avLst/>
            </a:prstGeom>
            <a:ln w="76200">
              <a:solidFill>
                <a:schemeClr val="tx1">
                  <a:lumMod val="65000"/>
                  <a:lumOff val="35000"/>
                </a:schemeClr>
              </a:solidFill>
              <a:miter lim="800000"/>
            </a:ln>
          </p:spPr>
          <p:style>
            <a:lnRef idx="1">
              <a:schemeClr val="accent1"/>
            </a:lnRef>
            <a:fillRef idx="0">
              <a:schemeClr val="accent1"/>
            </a:fillRef>
            <a:effectRef idx="0">
              <a:schemeClr val="accent1"/>
            </a:effectRef>
            <a:fontRef idx="minor">
              <a:schemeClr val="tx1"/>
            </a:fontRef>
          </p:style>
        </p:cxnSp>
      </p:grpSp>
      <p:pic>
        <p:nvPicPr>
          <p:cNvPr id="56" name="Picture 2" descr="http://ts1.mm.bing.net/th?id=H.4994863496430836&amp;w=216&amp;h=187&amp;c=7&amp;rs=1&amp;pid=1.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191000" y="4956578"/>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35" name="Straight Connector 34"/>
          <p:cNvCxnSpPr>
            <a:stCxn id="7171" idx="1"/>
          </p:cNvCxnSpPr>
          <p:nvPr/>
        </p:nvCxnSpPr>
        <p:spPr>
          <a:xfrm flipH="1">
            <a:off x="4724400" y="2875563"/>
            <a:ext cx="1576250" cy="2170726"/>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58" name="Picture 2" descr="http://ts1.mm.bing.net/th?id=H.4994863496430836&amp;w=216&amp;h=187&amp;c=7&amp;rs=1&amp;pid=1.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191000" y="3108325"/>
            <a:ext cx="720090" cy="623411"/>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http://ts1.mm.bing.net/th?id=H.4994863496430836&amp;w=216&amp;h=187&amp;c=7&amp;rs=1&amp;pid=1.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191000" y="3718712"/>
            <a:ext cx="720090" cy="623411"/>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p:cNvCxnSpPr>
            <a:stCxn id="7171" idx="1"/>
          </p:cNvCxnSpPr>
          <p:nvPr/>
        </p:nvCxnSpPr>
        <p:spPr>
          <a:xfrm flipH="1">
            <a:off x="4724400" y="2875563"/>
            <a:ext cx="1576250" cy="595197"/>
          </a:xfrm>
          <a:prstGeom prst="line">
            <a:avLst/>
          </a:prstGeom>
          <a:ln w="12700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7183" name="Picture 7" descr="http://openclipart.org/image/800px/svg_to_png/144763/Envelope_closed-bw.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rot="19288328">
            <a:off x="6579518" y="3270193"/>
            <a:ext cx="877866" cy="877866"/>
          </a:xfrm>
          <a:prstGeom prst="rect">
            <a:avLst/>
          </a:prstGeom>
          <a:noFill/>
          <a:extLst>
            <a:ext uri="{909E8E84-426E-40DD-AFC4-6F175D3DCCD1}">
              <a14:hiddenFill xmlns:a14="http://schemas.microsoft.com/office/drawing/2010/main">
                <a:solidFill>
                  <a:srgbClr val="FFFFFF"/>
                </a:solidFill>
              </a14:hiddenFill>
            </a:ext>
          </a:extLst>
        </p:spPr>
      </p:pic>
      <p:sp>
        <p:nvSpPr>
          <p:cNvPr id="7184" name="TextBox 7183"/>
          <p:cNvSpPr txBox="1"/>
          <p:nvPr/>
        </p:nvSpPr>
        <p:spPr>
          <a:xfrm>
            <a:off x="5659868" y="6384925"/>
            <a:ext cx="1579132" cy="369332"/>
          </a:xfrm>
          <a:prstGeom prst="rect">
            <a:avLst/>
          </a:prstGeom>
          <a:noFill/>
        </p:spPr>
        <p:txBody>
          <a:bodyPr wrap="square" rtlCol="0">
            <a:spAutoFit/>
          </a:bodyPr>
          <a:lstStyle/>
          <a:p>
            <a:pPr algn="ctr"/>
            <a:r>
              <a:rPr lang="en-US" dirty="0" smtClean="0"/>
              <a:t>Bill Payer(s)</a:t>
            </a:r>
            <a:endParaRPr lang="en-US" dirty="0"/>
          </a:p>
        </p:txBody>
      </p:sp>
      <p:sp>
        <p:nvSpPr>
          <p:cNvPr id="62" name="TextBox 61"/>
          <p:cNvSpPr txBox="1"/>
          <p:nvPr/>
        </p:nvSpPr>
        <p:spPr>
          <a:xfrm>
            <a:off x="2444629" y="5412185"/>
            <a:ext cx="1579132" cy="369332"/>
          </a:xfrm>
          <a:prstGeom prst="rect">
            <a:avLst/>
          </a:prstGeom>
          <a:noFill/>
        </p:spPr>
        <p:txBody>
          <a:bodyPr wrap="square" rtlCol="0">
            <a:spAutoFit/>
          </a:bodyPr>
          <a:lstStyle/>
          <a:p>
            <a:pPr algn="ctr"/>
            <a:r>
              <a:rPr lang="en-US" dirty="0" smtClean="0"/>
              <a:t>Tenants</a:t>
            </a:r>
            <a:endParaRPr lang="en-US" dirty="0"/>
          </a:p>
        </p:txBody>
      </p:sp>
      <p:sp>
        <p:nvSpPr>
          <p:cNvPr id="63" name="TextBox 62"/>
          <p:cNvSpPr txBox="1"/>
          <p:nvPr/>
        </p:nvSpPr>
        <p:spPr>
          <a:xfrm>
            <a:off x="3124200" y="898525"/>
            <a:ext cx="1579132" cy="646331"/>
          </a:xfrm>
          <a:prstGeom prst="rect">
            <a:avLst/>
          </a:prstGeom>
          <a:noFill/>
        </p:spPr>
        <p:txBody>
          <a:bodyPr wrap="square" rtlCol="0">
            <a:spAutoFit/>
          </a:bodyPr>
          <a:lstStyle/>
          <a:p>
            <a:pPr algn="ctr"/>
            <a:r>
              <a:rPr lang="en-US" dirty="0" smtClean="0"/>
              <a:t>Building Owner</a:t>
            </a:r>
            <a:endParaRPr lang="en-US" dirty="0"/>
          </a:p>
        </p:txBody>
      </p:sp>
      <p:pic>
        <p:nvPicPr>
          <p:cNvPr id="64" name="Picture 8" descr="http://ts2.mm.bing.net/th?id=H.4750926561806609&amp;w=86&amp;h=177&amp;c=7&amp;rs=1&amp;pid=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34373" y="4784725"/>
            <a:ext cx="666427" cy="1371600"/>
          </a:xfrm>
          <a:prstGeom prst="rect">
            <a:avLst/>
          </a:prstGeom>
          <a:noFill/>
          <a:extLst>
            <a:ext uri="{909E8E84-426E-40DD-AFC4-6F175D3DCCD1}">
              <a14:hiddenFill xmlns:a14="http://schemas.microsoft.com/office/drawing/2010/main">
                <a:solidFill>
                  <a:srgbClr val="FFFFFF"/>
                </a:solidFill>
              </a14:hiddenFill>
            </a:ext>
          </a:extLst>
        </p:spPr>
      </p:pic>
      <p:sp>
        <p:nvSpPr>
          <p:cNvPr id="7185" name="Up Arrow 7184"/>
          <p:cNvSpPr/>
          <p:nvPr/>
        </p:nvSpPr>
        <p:spPr>
          <a:xfrm>
            <a:off x="2311512" y="2335536"/>
            <a:ext cx="767104" cy="754380"/>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Up Arrow 65"/>
          <p:cNvSpPr/>
          <p:nvPr/>
        </p:nvSpPr>
        <p:spPr>
          <a:xfrm rot="19273785">
            <a:off x="3614331" y="2078384"/>
            <a:ext cx="767104" cy="1153887"/>
          </a:xfrm>
          <a:prstGeom prst="up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457200" y="1812925"/>
            <a:ext cx="2133600" cy="923330"/>
          </a:xfrm>
          <a:prstGeom prst="rect">
            <a:avLst/>
          </a:prstGeom>
          <a:noFill/>
        </p:spPr>
        <p:txBody>
          <a:bodyPr wrap="square" rtlCol="0">
            <a:spAutoFit/>
          </a:bodyPr>
          <a:lstStyle/>
          <a:p>
            <a:pPr algn="ctr"/>
            <a:r>
              <a:rPr lang="en-US" dirty="0" smtClean="0"/>
              <a:t>Building Physical</a:t>
            </a:r>
            <a:br>
              <a:rPr lang="en-US" dirty="0" smtClean="0"/>
            </a:br>
            <a:r>
              <a:rPr lang="en-US" dirty="0" smtClean="0"/>
              <a:t> and Operating Characteristics</a:t>
            </a:r>
            <a:endParaRPr lang="en-US" dirty="0"/>
          </a:p>
        </p:txBody>
      </p:sp>
      <p:sp>
        <p:nvSpPr>
          <p:cNvPr id="68" name="TextBox 67"/>
          <p:cNvSpPr txBox="1"/>
          <p:nvPr/>
        </p:nvSpPr>
        <p:spPr>
          <a:xfrm>
            <a:off x="4135868" y="1965325"/>
            <a:ext cx="1579132" cy="646331"/>
          </a:xfrm>
          <a:prstGeom prst="rect">
            <a:avLst/>
          </a:prstGeom>
          <a:noFill/>
        </p:spPr>
        <p:txBody>
          <a:bodyPr wrap="square" rtlCol="0">
            <a:spAutoFit/>
          </a:bodyPr>
          <a:lstStyle/>
          <a:p>
            <a:pPr algn="ctr"/>
            <a:r>
              <a:rPr lang="en-US" dirty="0" smtClean="0"/>
              <a:t>Energy Consumption</a:t>
            </a:r>
            <a:endParaRPr lang="en-US" dirty="0"/>
          </a:p>
        </p:txBody>
      </p:sp>
      <p:sp>
        <p:nvSpPr>
          <p:cNvPr id="4" name="Freeform 3"/>
          <p:cNvSpPr/>
          <p:nvPr/>
        </p:nvSpPr>
        <p:spPr>
          <a:xfrm>
            <a:off x="5219700" y="2746375"/>
            <a:ext cx="3638550" cy="4248150"/>
          </a:xfrm>
          <a:custGeom>
            <a:avLst/>
            <a:gdLst>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257300 w 3638550"/>
              <a:gd name="connsiteY15" fmla="*/ 1428750 h 4248150"/>
              <a:gd name="connsiteX16" fmla="*/ 457200 w 3638550"/>
              <a:gd name="connsiteY16" fmla="*/ 1752600 h 4248150"/>
              <a:gd name="connsiteX17" fmla="*/ 0 w 3638550"/>
              <a:gd name="connsiteY17" fmla="*/ 3752850 h 4248150"/>
              <a:gd name="connsiteX18" fmla="*/ 1790700 w 3638550"/>
              <a:gd name="connsiteY18"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466850 w 3638550"/>
              <a:gd name="connsiteY15" fmla="*/ 9144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562100 w 3638550"/>
              <a:gd name="connsiteY15" fmla="*/ 8763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562100 w 3638550"/>
              <a:gd name="connsiteY15" fmla="*/ 87630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52600 w 3638550"/>
              <a:gd name="connsiteY15" fmla="*/ 666750 h 4248150"/>
              <a:gd name="connsiteX16" fmla="*/ 1257300 w 3638550"/>
              <a:gd name="connsiteY16" fmla="*/ 1428750 h 4248150"/>
              <a:gd name="connsiteX17" fmla="*/ 457200 w 3638550"/>
              <a:gd name="connsiteY17" fmla="*/ 1752600 h 4248150"/>
              <a:gd name="connsiteX18" fmla="*/ 0 w 3638550"/>
              <a:gd name="connsiteY18" fmla="*/ 3752850 h 4248150"/>
              <a:gd name="connsiteX19" fmla="*/ 1790700 w 3638550"/>
              <a:gd name="connsiteY19"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52600 w 3638550"/>
              <a:gd name="connsiteY15" fmla="*/ 666750 h 4248150"/>
              <a:gd name="connsiteX16" fmla="*/ 1238250 w 3638550"/>
              <a:gd name="connsiteY16" fmla="*/ 933450 h 4248150"/>
              <a:gd name="connsiteX17" fmla="*/ 1257300 w 3638550"/>
              <a:gd name="connsiteY17" fmla="*/ 1428750 h 4248150"/>
              <a:gd name="connsiteX18" fmla="*/ 457200 w 3638550"/>
              <a:gd name="connsiteY18" fmla="*/ 1752600 h 4248150"/>
              <a:gd name="connsiteX19" fmla="*/ 0 w 3638550"/>
              <a:gd name="connsiteY19" fmla="*/ 3752850 h 4248150"/>
              <a:gd name="connsiteX20" fmla="*/ 1790700 w 3638550"/>
              <a:gd name="connsiteY20"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14500 w 3638550"/>
              <a:gd name="connsiteY15" fmla="*/ 571500 h 4248150"/>
              <a:gd name="connsiteX16" fmla="*/ 1238250 w 3638550"/>
              <a:gd name="connsiteY16" fmla="*/ 933450 h 4248150"/>
              <a:gd name="connsiteX17" fmla="*/ 1257300 w 3638550"/>
              <a:gd name="connsiteY17" fmla="*/ 1428750 h 4248150"/>
              <a:gd name="connsiteX18" fmla="*/ 457200 w 3638550"/>
              <a:gd name="connsiteY18" fmla="*/ 1752600 h 4248150"/>
              <a:gd name="connsiteX19" fmla="*/ 0 w 3638550"/>
              <a:gd name="connsiteY19" fmla="*/ 3752850 h 4248150"/>
              <a:gd name="connsiteX20" fmla="*/ 1790700 w 3638550"/>
              <a:gd name="connsiteY20" fmla="*/ 4248150 h 4248150"/>
              <a:gd name="connsiteX0" fmla="*/ 1619250 w 3638550"/>
              <a:gd name="connsiteY0" fmla="*/ 4210050 h 4248150"/>
              <a:gd name="connsiteX1" fmla="*/ 1619250 w 3638550"/>
              <a:gd name="connsiteY1" fmla="*/ 4210050 h 4248150"/>
              <a:gd name="connsiteX2" fmla="*/ 1771650 w 3638550"/>
              <a:gd name="connsiteY2" fmla="*/ 4152900 h 4248150"/>
              <a:gd name="connsiteX3" fmla="*/ 1847850 w 3638550"/>
              <a:gd name="connsiteY3" fmla="*/ 4133850 h 4248150"/>
              <a:gd name="connsiteX4" fmla="*/ 3105150 w 3638550"/>
              <a:gd name="connsiteY4" fmla="*/ 3371850 h 4248150"/>
              <a:gd name="connsiteX5" fmla="*/ 3257550 w 3638550"/>
              <a:gd name="connsiteY5" fmla="*/ 3314700 h 4248150"/>
              <a:gd name="connsiteX6" fmla="*/ 3638550 w 3638550"/>
              <a:gd name="connsiteY6" fmla="*/ 2209800 h 4248150"/>
              <a:gd name="connsiteX7" fmla="*/ 3562350 w 3638550"/>
              <a:gd name="connsiteY7" fmla="*/ 933450 h 4248150"/>
              <a:gd name="connsiteX8" fmla="*/ 3562350 w 3638550"/>
              <a:gd name="connsiteY8" fmla="*/ 304800 h 4248150"/>
              <a:gd name="connsiteX9" fmla="*/ 3390900 w 3638550"/>
              <a:gd name="connsiteY9" fmla="*/ 190500 h 4248150"/>
              <a:gd name="connsiteX10" fmla="*/ 2781300 w 3638550"/>
              <a:gd name="connsiteY10" fmla="*/ 133350 h 4248150"/>
              <a:gd name="connsiteX11" fmla="*/ 2552700 w 3638550"/>
              <a:gd name="connsiteY11" fmla="*/ 209550 h 4248150"/>
              <a:gd name="connsiteX12" fmla="*/ 2343150 w 3638550"/>
              <a:gd name="connsiteY12" fmla="*/ 133350 h 4248150"/>
              <a:gd name="connsiteX13" fmla="*/ 1981200 w 3638550"/>
              <a:gd name="connsiteY13" fmla="*/ 0 h 4248150"/>
              <a:gd name="connsiteX14" fmla="*/ 1885950 w 3638550"/>
              <a:gd name="connsiteY14" fmla="*/ 171450 h 4248150"/>
              <a:gd name="connsiteX15" fmla="*/ 1714500 w 3638550"/>
              <a:gd name="connsiteY15" fmla="*/ 571500 h 4248150"/>
              <a:gd name="connsiteX16" fmla="*/ 1238250 w 3638550"/>
              <a:gd name="connsiteY16" fmla="*/ 933450 h 4248150"/>
              <a:gd name="connsiteX17" fmla="*/ 1257300 w 3638550"/>
              <a:gd name="connsiteY17" fmla="*/ 1428750 h 4248150"/>
              <a:gd name="connsiteX18" fmla="*/ 895350 w 3638550"/>
              <a:gd name="connsiteY18" fmla="*/ 1371600 h 4248150"/>
              <a:gd name="connsiteX19" fmla="*/ 457200 w 3638550"/>
              <a:gd name="connsiteY19" fmla="*/ 1752600 h 4248150"/>
              <a:gd name="connsiteX20" fmla="*/ 0 w 3638550"/>
              <a:gd name="connsiteY20" fmla="*/ 3752850 h 4248150"/>
              <a:gd name="connsiteX21" fmla="*/ 1790700 w 3638550"/>
              <a:gd name="connsiteY21" fmla="*/ 4248150 h 4248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38550" h="4248150">
                <a:moveTo>
                  <a:pt x="1619250" y="4210050"/>
                </a:moveTo>
                <a:lnTo>
                  <a:pt x="1619250" y="4210050"/>
                </a:lnTo>
                <a:lnTo>
                  <a:pt x="1771650" y="4152900"/>
                </a:lnTo>
                <a:cubicBezTo>
                  <a:pt x="1829560" y="4131842"/>
                  <a:pt x="1810384" y="4133850"/>
                  <a:pt x="1847850" y="4133850"/>
                </a:cubicBezTo>
                <a:lnTo>
                  <a:pt x="3105150" y="3371850"/>
                </a:lnTo>
                <a:lnTo>
                  <a:pt x="3257550" y="3314700"/>
                </a:lnTo>
                <a:lnTo>
                  <a:pt x="3638550" y="2209800"/>
                </a:lnTo>
                <a:lnTo>
                  <a:pt x="3562350" y="933450"/>
                </a:lnTo>
                <a:lnTo>
                  <a:pt x="3562350" y="304800"/>
                </a:lnTo>
                <a:lnTo>
                  <a:pt x="3390900" y="190500"/>
                </a:lnTo>
                <a:lnTo>
                  <a:pt x="2781300" y="133350"/>
                </a:lnTo>
                <a:lnTo>
                  <a:pt x="2552700" y="209550"/>
                </a:lnTo>
                <a:lnTo>
                  <a:pt x="2343150" y="133350"/>
                </a:lnTo>
                <a:lnTo>
                  <a:pt x="1981200" y="0"/>
                </a:lnTo>
                <a:lnTo>
                  <a:pt x="1885950" y="171450"/>
                </a:lnTo>
                <a:cubicBezTo>
                  <a:pt x="1765300" y="393700"/>
                  <a:pt x="1835150" y="349250"/>
                  <a:pt x="1714500" y="571500"/>
                </a:cubicBezTo>
                <a:cubicBezTo>
                  <a:pt x="1619250" y="723900"/>
                  <a:pt x="1320800" y="806450"/>
                  <a:pt x="1238250" y="933450"/>
                </a:cubicBezTo>
                <a:cubicBezTo>
                  <a:pt x="1155700" y="1060450"/>
                  <a:pt x="1314450" y="1330325"/>
                  <a:pt x="1257300" y="1428750"/>
                </a:cubicBezTo>
                <a:cubicBezTo>
                  <a:pt x="1136650" y="1460500"/>
                  <a:pt x="1016000" y="1339850"/>
                  <a:pt x="895350" y="1371600"/>
                </a:cubicBezTo>
                <a:lnTo>
                  <a:pt x="457200" y="1752600"/>
                </a:lnTo>
                <a:lnTo>
                  <a:pt x="0" y="3752850"/>
                </a:lnTo>
                <a:lnTo>
                  <a:pt x="1790700" y="4248150"/>
                </a:lnTo>
              </a:path>
            </a:pathLst>
          </a:custGeom>
          <a:solidFill>
            <a:schemeClr val="bg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Up Arrow 41"/>
          <p:cNvSpPr/>
          <p:nvPr/>
        </p:nvSpPr>
        <p:spPr>
          <a:xfrm rot="5400000">
            <a:off x="4617987" y="854101"/>
            <a:ext cx="767104" cy="1150543"/>
          </a:xfrm>
          <a:prstGeom prst="upArrow">
            <a:avLst/>
          </a:prstGeom>
          <a:gradFill flip="none" rotWithShape="1">
            <a:gsLst>
              <a:gs pos="0">
                <a:schemeClr val="tx2"/>
              </a:gs>
              <a:gs pos="100000">
                <a:schemeClr val="accent1"/>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3" name="TextBox 42"/>
          <p:cNvSpPr txBox="1"/>
          <p:nvPr/>
        </p:nvSpPr>
        <p:spPr>
          <a:xfrm>
            <a:off x="127000" y="187523"/>
            <a:ext cx="8382000" cy="461665"/>
          </a:xfrm>
          <a:prstGeom prst="rect">
            <a:avLst/>
          </a:prstGeom>
          <a:noFill/>
        </p:spPr>
        <p:txBody>
          <a:bodyPr wrap="square" rtlCol="0">
            <a:spAutoFit/>
          </a:bodyPr>
          <a:lstStyle/>
          <a:p>
            <a:pPr indent="-342900" fontAlgn="base">
              <a:spcBef>
                <a:spcPct val="20000"/>
              </a:spcBef>
              <a:spcAft>
                <a:spcPct val="0"/>
              </a:spcAft>
              <a:defRPr/>
            </a:pPr>
            <a:r>
              <a:rPr lang="en-US" sz="2400" kern="0" dirty="0" smtClean="0">
                <a:solidFill>
                  <a:schemeClr val="bg1"/>
                </a:solidFill>
                <a:latin typeface="+mj-lt"/>
                <a:ea typeface="+mj-ea"/>
                <a:cs typeface="+mj-cs"/>
              </a:rPr>
              <a:t>Collecting Utility Data</a:t>
            </a:r>
            <a:endParaRPr lang="en-US" sz="2400" kern="0" dirty="0">
              <a:solidFill>
                <a:schemeClr val="bg1"/>
              </a:solidFill>
              <a:latin typeface="+mj-lt"/>
              <a:ea typeface="+mj-ea"/>
              <a:cs typeface="+mj-cs"/>
            </a:endParaRPr>
          </a:p>
        </p:txBody>
      </p:sp>
    </p:spTree>
    <p:extLst>
      <p:ext uri="{BB962C8B-B14F-4D97-AF65-F5344CB8AC3E}">
        <p14:creationId xmlns:p14="http://schemas.microsoft.com/office/powerpoint/2010/main" val="272028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3" cstate="print">
            <a:extLst>
              <a:ext uri="{28A0092B-C50C-407E-A947-70E740481C1C}">
                <a14:useLocalDpi xmlns:a14="http://schemas.microsoft.com/office/drawing/2010/main" val="0"/>
              </a:ext>
            </a:extLst>
          </a:blip>
          <a:srcRect/>
          <a:stretch/>
        </p:blipFill>
        <p:spPr bwMode="auto">
          <a:xfrm>
            <a:off x="457200" y="1295400"/>
            <a:ext cx="8111329" cy="4572000"/>
          </a:xfrm>
          <a:prstGeom prst="rect">
            <a:avLst/>
          </a:prstGeom>
          <a:ln>
            <a:noFill/>
          </a:ln>
          <a:extLst>
            <a:ext uri="{53640926-AAD7-44D8-BBD7-CCE9431645EC}">
              <a14:shadowObscured xmlns:a14="http://schemas.microsoft.com/office/drawing/2010/main"/>
            </a:ext>
          </a:extLst>
        </p:spPr>
      </p:pic>
      <p:sp>
        <p:nvSpPr>
          <p:cNvPr id="8" name="Title 1"/>
          <p:cNvSpPr txBox="1">
            <a:spLocks/>
          </p:cNvSpPr>
          <p:nvPr/>
        </p:nvSpPr>
        <p:spPr>
          <a:xfrm>
            <a:off x="85584" y="152400"/>
            <a:ext cx="8807268" cy="51923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342900" algn="l">
              <a:spcBef>
                <a:spcPct val="20000"/>
              </a:spcBef>
              <a:defRPr/>
            </a:pPr>
            <a:r>
              <a:rPr lang="en-US" sz="2400" kern="0" dirty="0" smtClean="0">
                <a:solidFill>
                  <a:schemeClr val="bg1"/>
                </a:solidFill>
              </a:rPr>
              <a:t>Sensitivity of Energy Data</a:t>
            </a:r>
            <a:endParaRPr lang="en-US" sz="2400" kern="0" dirty="0">
              <a:solidFill>
                <a:schemeClr val="bg1"/>
              </a:solidFill>
            </a:endParaRPr>
          </a:p>
        </p:txBody>
      </p:sp>
      <p:sp>
        <p:nvSpPr>
          <p:cNvPr id="9" name="Rectangle 8"/>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0" name="TextBox 9"/>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Sensitivity of Energy Data</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2891474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1146574"/>
            <a:ext cx="6237436" cy="1340276"/>
          </a:xfrm>
          <a:prstGeom prst="rect">
            <a:avLst/>
          </a:prstGeom>
        </p:spPr>
      </p:pic>
      <p:sp>
        <p:nvSpPr>
          <p:cNvPr id="11" name="TextBox 10"/>
          <p:cNvSpPr txBox="1"/>
          <p:nvPr/>
        </p:nvSpPr>
        <p:spPr>
          <a:xfrm>
            <a:off x="228600" y="2624306"/>
            <a:ext cx="5791200" cy="3139321"/>
          </a:xfrm>
          <a:prstGeom prst="rect">
            <a:avLst/>
          </a:prstGeom>
          <a:noFill/>
        </p:spPr>
        <p:txBody>
          <a:bodyPr wrap="square" rtlCol="0">
            <a:spAutoFit/>
          </a:bodyPr>
          <a:lstStyle/>
          <a:p>
            <a:r>
              <a:rPr lang="en-US" dirty="0"/>
              <a:t>The Data Access and Transparency Alliance (DATA) is a collaborative effort led by the commercial real estate industry and </a:t>
            </a:r>
            <a:r>
              <a:rPr lang="en-US" dirty="0" smtClean="0"/>
              <a:t>energy efficiency organizations </a:t>
            </a:r>
            <a:r>
              <a:rPr lang="en-US" dirty="0"/>
              <a:t>to provide building operators with energy consumption data to advance energy-efficiency and energy cost savings in buildings. </a:t>
            </a:r>
            <a:endParaRPr lang="en-US" dirty="0" smtClean="0"/>
          </a:p>
          <a:p>
            <a:endParaRPr lang="en-US" dirty="0"/>
          </a:p>
          <a:p>
            <a:r>
              <a:rPr lang="en-US" dirty="0" smtClean="0"/>
              <a:t>More information can be found: </a:t>
            </a:r>
            <a:r>
              <a:rPr lang="en-US" dirty="0">
                <a:hlinkClick r:id="rId3"/>
              </a:rPr>
              <a:t>http://www.energydataalliance.org/</a:t>
            </a:r>
            <a:endParaRPr lang="en-US" dirty="0"/>
          </a:p>
          <a:p>
            <a:endParaRPr lang="en-US" dirty="0"/>
          </a:p>
          <a:p>
            <a:endParaRPr lang="en-US" dirty="0"/>
          </a:p>
        </p:txBody>
      </p:sp>
      <p:pic>
        <p:nvPicPr>
          <p:cNvPr id="12" name="Picture 11" descr="C:\Users\Burr\Desktop\boma.jpg"/>
          <p:cNvPicPr/>
          <p:nvPr/>
        </p:nvPicPr>
        <p:blipFill>
          <a:blip r:embed="rId4" cstate="print"/>
          <a:srcRect/>
          <a:stretch>
            <a:fillRect/>
          </a:stretch>
        </p:blipFill>
        <p:spPr bwMode="auto">
          <a:xfrm>
            <a:off x="6848856" y="2286000"/>
            <a:ext cx="2066544" cy="716511"/>
          </a:xfrm>
          <a:prstGeom prst="rect">
            <a:avLst/>
          </a:prstGeom>
          <a:noFill/>
          <a:ln w="9525">
            <a:noFill/>
            <a:miter lim="800000"/>
            <a:headEnd/>
            <a:tailEnd/>
          </a:ln>
        </p:spPr>
      </p:pic>
      <p:pic>
        <p:nvPicPr>
          <p:cNvPr id="14" name="Picture 13" descr="C:\Users\Burr\Desktop\usgbc logo.jpg"/>
          <p:cNvPicPr/>
          <p:nvPr/>
        </p:nvPicPr>
        <p:blipFill>
          <a:blip r:embed="rId5" cstate="print"/>
          <a:srcRect/>
          <a:stretch>
            <a:fillRect/>
          </a:stretch>
        </p:blipFill>
        <p:spPr bwMode="auto">
          <a:xfrm>
            <a:off x="7515467" y="5562600"/>
            <a:ext cx="866533" cy="895858"/>
          </a:xfrm>
          <a:prstGeom prst="rect">
            <a:avLst/>
          </a:prstGeom>
          <a:noFill/>
          <a:ln w="9525">
            <a:noFill/>
            <a:miter lim="800000"/>
            <a:headEnd/>
            <a:tailEnd/>
          </a:ln>
        </p:spPr>
      </p:pic>
      <p:pic>
        <p:nvPicPr>
          <p:cNvPr id="15" name="Picture 14" descr="C:\Users\Burr\Desktop\RER.jpg"/>
          <p:cNvPicPr/>
          <p:nvPr/>
        </p:nvPicPr>
        <p:blipFill>
          <a:blip r:embed="rId6" cstate="print"/>
          <a:srcRect/>
          <a:stretch>
            <a:fillRect/>
          </a:stretch>
        </p:blipFill>
        <p:spPr bwMode="auto">
          <a:xfrm>
            <a:off x="6421183" y="4876800"/>
            <a:ext cx="2646617" cy="630941"/>
          </a:xfrm>
          <a:prstGeom prst="rect">
            <a:avLst/>
          </a:prstGeom>
          <a:noFill/>
          <a:ln w="9525">
            <a:noFill/>
            <a:miter lim="800000"/>
            <a:headEnd/>
            <a:tailEnd/>
          </a:ln>
        </p:spPr>
      </p:pic>
      <p:pic>
        <p:nvPicPr>
          <p:cNvPr id="16" name="Picture 3" descr="C:\Users\andrew\Desktop\ENTERPRISE-7462C-SM.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58000" y="3229369"/>
            <a:ext cx="2066544" cy="50443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P:\Communications\Logos &amp; Templates\NEW IMT logo files May 2013\IMT_logo_everyday_use.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52390" y="1210161"/>
            <a:ext cx="2062938" cy="82611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9" name="TextBox 18"/>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Energy Data Access</a:t>
            </a:r>
            <a:endParaRPr lang="en-US" sz="2800" kern="0" dirty="0">
              <a:solidFill>
                <a:schemeClr val="bg1"/>
              </a:solidFill>
              <a:latin typeface="Calibri" panose="020F0502020204030204" pitchFamily="34" charset="0"/>
              <a:ea typeface="+mj-ea"/>
              <a:cs typeface="+mj-cs"/>
            </a:endParaRPr>
          </a:p>
        </p:txBody>
      </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70922" y="3886200"/>
            <a:ext cx="2168278" cy="914400"/>
          </a:xfrm>
          <a:prstGeom prst="rect">
            <a:avLst/>
          </a:prstGeom>
        </p:spPr>
      </p:pic>
    </p:spTree>
    <p:extLst>
      <p:ext uri="{BB962C8B-B14F-4D97-AF65-F5344CB8AC3E}">
        <p14:creationId xmlns:p14="http://schemas.microsoft.com/office/powerpoint/2010/main" val="40747264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txBox="1">
            <a:spLocks/>
          </p:cNvSpPr>
          <p:nvPr/>
        </p:nvSpPr>
        <p:spPr>
          <a:xfrm>
            <a:off x="762000" y="1066800"/>
            <a:ext cx="8382000" cy="5334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defRPr/>
            </a:pPr>
            <a:endParaRPr lang="en-US" sz="2800" b="1" smtClean="0"/>
          </a:p>
          <a:p>
            <a:pPr marL="0" indent="0">
              <a:buFont typeface="Arial" panose="020B0604020202020204" pitchFamily="34" charset="0"/>
              <a:buNone/>
              <a:defRPr/>
            </a:pPr>
            <a:endParaRPr lang="en-US" smtClean="0"/>
          </a:p>
          <a:p>
            <a:pPr>
              <a:defRPr/>
            </a:pPr>
            <a:endParaRPr lang="en-US" dirty="0"/>
          </a:p>
        </p:txBody>
      </p:sp>
      <p:sp>
        <p:nvSpPr>
          <p:cNvPr id="9" name="Rectangle 8"/>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0" name="TextBox 9"/>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Utilities Providing Whole-Building Data</a:t>
            </a:r>
            <a:endParaRPr lang="en-US" sz="2800" kern="0" dirty="0">
              <a:solidFill>
                <a:schemeClr val="bg1"/>
              </a:solidFill>
              <a:latin typeface="Calibri" panose="020F0502020204030204" pitchFamily="34" charset="0"/>
              <a:ea typeface="+mj-ea"/>
              <a:cs typeface="+mj-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 y="800100"/>
            <a:ext cx="8077200" cy="6057900"/>
          </a:xfrm>
          <a:prstGeom prst="rect">
            <a:avLst/>
          </a:prstGeom>
        </p:spPr>
      </p:pic>
    </p:spTree>
    <p:extLst>
      <p:ext uri="{BB962C8B-B14F-4D97-AF65-F5344CB8AC3E}">
        <p14:creationId xmlns:p14="http://schemas.microsoft.com/office/powerpoint/2010/main" val="4193459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
          <p:cNvPicPr>
            <a:picLocks noChangeAspect="1" noChangeArrowheads="1"/>
          </p:cNvPicPr>
          <p:nvPr/>
        </p:nvPicPr>
        <p:blipFill>
          <a:blip r:embed="rId3" cstate="print"/>
          <a:srcRect/>
          <a:stretch>
            <a:fillRect/>
          </a:stretch>
        </p:blipFill>
        <p:spPr bwMode="auto">
          <a:xfrm>
            <a:off x="-2275" y="18288"/>
            <a:ext cx="9144000" cy="6858000"/>
          </a:xfrm>
          <a:prstGeom prst="rect">
            <a:avLst/>
          </a:prstGeom>
          <a:noFill/>
          <a:ln w="9525">
            <a:noFill/>
            <a:miter lim="800000"/>
            <a:headEnd/>
            <a:tailEnd/>
          </a:ln>
          <a:effectLst/>
        </p:spPr>
      </p:pic>
      <p:sp>
        <p:nvSpPr>
          <p:cNvPr id="5" name="Rectangle 4"/>
          <p:cNvSpPr/>
          <p:nvPr/>
        </p:nvSpPr>
        <p:spPr>
          <a:xfrm>
            <a:off x="0" y="4590288"/>
            <a:ext cx="9144000" cy="2286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13" name="Rectangle 12"/>
          <p:cNvSpPr/>
          <p:nvPr/>
        </p:nvSpPr>
        <p:spPr>
          <a:xfrm>
            <a:off x="228601" y="4736284"/>
            <a:ext cx="8458200" cy="1785104"/>
          </a:xfrm>
          <a:prstGeom prst="rect">
            <a:avLst/>
          </a:prstGeom>
        </p:spPr>
        <p:txBody>
          <a:bodyPr wrap="square">
            <a:spAutoFit/>
          </a:bodyPr>
          <a:lstStyle/>
          <a:p>
            <a:pPr marL="342900" lvl="1" indent="-342900"/>
            <a:r>
              <a:rPr lang="en-US" sz="2200" b="1" dirty="0" smtClean="0">
                <a:solidFill>
                  <a:schemeClr val="tx2">
                    <a:lumMod val="75000"/>
                  </a:schemeClr>
                </a:solidFill>
                <a:latin typeface="+mj-lt"/>
                <a:cs typeface="Arial" panose="020B0604020202020204" pitchFamily="34" charset="0"/>
              </a:rPr>
              <a:t>Cliff Majersik</a:t>
            </a:r>
            <a:endParaRPr lang="en-US" sz="2200" b="1" dirty="0">
              <a:solidFill>
                <a:schemeClr val="tx2">
                  <a:lumMod val="75000"/>
                </a:schemeClr>
              </a:solidFill>
              <a:latin typeface="+mj-lt"/>
              <a:cs typeface="Arial" panose="020B0604020202020204" pitchFamily="34" charset="0"/>
            </a:endParaRPr>
          </a:p>
          <a:p>
            <a:pPr marL="342900" lvl="1" indent="-342900"/>
            <a:r>
              <a:rPr lang="en-US" sz="2200" dirty="0" smtClean="0">
                <a:solidFill>
                  <a:schemeClr val="tx2">
                    <a:lumMod val="75000"/>
                  </a:schemeClr>
                </a:solidFill>
                <a:latin typeface="+mj-lt"/>
                <a:cs typeface="Arial" panose="020B0604020202020204" pitchFamily="34" charset="0"/>
              </a:rPr>
              <a:t>Executive Director, </a:t>
            </a:r>
          </a:p>
          <a:p>
            <a:pPr marL="342900" lvl="1" indent="-342900"/>
            <a:r>
              <a:rPr lang="en-US" sz="2200" dirty="0" smtClean="0">
                <a:solidFill>
                  <a:schemeClr val="tx2">
                    <a:lumMod val="75000"/>
                  </a:schemeClr>
                </a:solidFill>
                <a:latin typeface="+mj-lt"/>
                <a:cs typeface="Arial" panose="020B0604020202020204" pitchFamily="34" charset="0"/>
              </a:rPr>
              <a:t>Institute </a:t>
            </a:r>
            <a:r>
              <a:rPr lang="en-US" sz="2200" dirty="0">
                <a:solidFill>
                  <a:schemeClr val="tx2">
                    <a:lumMod val="75000"/>
                  </a:schemeClr>
                </a:solidFill>
                <a:latin typeface="+mj-lt"/>
                <a:cs typeface="Arial" panose="020B0604020202020204" pitchFamily="34" charset="0"/>
              </a:rPr>
              <a:t>for Market </a:t>
            </a:r>
            <a:r>
              <a:rPr lang="en-US" sz="2200" dirty="0" smtClean="0">
                <a:solidFill>
                  <a:schemeClr val="tx2">
                    <a:lumMod val="75000"/>
                  </a:schemeClr>
                </a:solidFill>
                <a:latin typeface="+mj-lt"/>
                <a:cs typeface="Arial" panose="020B0604020202020204" pitchFamily="34" charset="0"/>
              </a:rPr>
              <a:t>Transformation</a:t>
            </a:r>
          </a:p>
          <a:p>
            <a:pPr marL="342900" lvl="1" indent="-342900"/>
            <a:r>
              <a:rPr lang="en-US" sz="2200" dirty="0" smtClean="0">
                <a:solidFill>
                  <a:schemeClr val="tx2">
                    <a:lumMod val="75000"/>
                  </a:schemeClr>
                </a:solidFill>
                <a:latin typeface="+mj-lt"/>
                <a:cs typeface="Arial" panose="020B0604020202020204" pitchFamily="34" charset="0"/>
              </a:rPr>
              <a:t>Washington, DC</a:t>
            </a:r>
            <a:endParaRPr lang="en-US" sz="2200" dirty="0">
              <a:solidFill>
                <a:schemeClr val="tx2">
                  <a:lumMod val="75000"/>
                </a:schemeClr>
              </a:solidFill>
              <a:latin typeface="+mj-lt"/>
              <a:cs typeface="Arial" panose="020B0604020202020204" pitchFamily="34" charset="0"/>
            </a:endParaRPr>
          </a:p>
          <a:p>
            <a:pPr marL="342900" lvl="1" indent="-342900"/>
            <a:r>
              <a:rPr lang="en-US" sz="2200" dirty="0" smtClean="0">
                <a:solidFill>
                  <a:schemeClr val="tx2">
                    <a:lumMod val="75000"/>
                  </a:schemeClr>
                </a:solidFill>
                <a:latin typeface="+mj-lt"/>
                <a:cs typeface="Arial" panose="020B0604020202020204" pitchFamily="34" charset="0"/>
              </a:rPr>
              <a:t>cliff@imt.org, @</a:t>
            </a:r>
            <a:r>
              <a:rPr lang="en-US" sz="2200" dirty="0" err="1" smtClean="0">
                <a:solidFill>
                  <a:schemeClr val="tx2">
                    <a:lumMod val="75000"/>
                  </a:schemeClr>
                </a:solidFill>
                <a:latin typeface="+mj-lt"/>
                <a:cs typeface="Arial" panose="020B0604020202020204" pitchFamily="34" charset="0"/>
              </a:rPr>
              <a:t>IMTCliff</a:t>
            </a:r>
            <a:endParaRPr lang="en-US" sz="2200" dirty="0">
              <a:solidFill>
                <a:schemeClr val="tx2">
                  <a:lumMod val="75000"/>
                </a:schemeClr>
              </a:solidFill>
              <a:latin typeface="+mj-lt"/>
              <a:cs typeface="Arial" panose="020B0604020202020204" pitchFamily="34" charset="0"/>
            </a:endParaRPr>
          </a:p>
        </p:txBody>
      </p:sp>
      <p:sp>
        <p:nvSpPr>
          <p:cNvPr id="7" name="Rectangle 6"/>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9" name="TextBox 8"/>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mj-lt"/>
                <a:ea typeface="+mj-ea"/>
                <a:cs typeface="Arial" panose="020B0604020202020204" pitchFamily="34" charset="0"/>
              </a:rPr>
              <a:t>Thank you!</a:t>
            </a:r>
            <a:endParaRPr lang="en-US" sz="2800" kern="0" dirty="0">
              <a:solidFill>
                <a:schemeClr val="bg1"/>
              </a:solidFill>
              <a:latin typeface="+mj-lt"/>
              <a:ea typeface="+mj-ea"/>
              <a:cs typeface="Arial" panose="020B0604020202020204" pitchFamily="34" charset="0"/>
            </a:endParaRPr>
          </a:p>
        </p:txBody>
      </p:sp>
      <p:pic>
        <p:nvPicPr>
          <p:cNvPr id="12" name="Picture 2" descr="P:\Communications\Logos &amp; Templates\NEW IMT logo files May 2013\IMT_logo_everyday_us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29201" y="4876800"/>
            <a:ext cx="3962400" cy="1586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76135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txBox="1">
            <a:spLocks/>
          </p:cNvSpPr>
          <p:nvPr/>
        </p:nvSpPr>
        <p:spPr>
          <a:xfrm>
            <a:off x="762000" y="1066800"/>
            <a:ext cx="8382000" cy="5334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defRPr/>
            </a:pPr>
            <a:endParaRPr lang="en-US" sz="2800" b="1" smtClean="0"/>
          </a:p>
          <a:p>
            <a:pPr marL="0" indent="0">
              <a:buFont typeface="Arial" panose="020B0604020202020204" pitchFamily="34" charset="0"/>
              <a:buNone/>
              <a:defRPr/>
            </a:pPr>
            <a:endParaRPr lang="en-US" smtClean="0"/>
          </a:p>
          <a:p>
            <a:pPr>
              <a:defRPr/>
            </a:pPr>
            <a:endParaRPr lang="en-US" dirty="0"/>
          </a:p>
        </p:txBody>
      </p:sp>
      <p:graphicFrame>
        <p:nvGraphicFramePr>
          <p:cNvPr id="7" name="Content Placeholder 7"/>
          <p:cNvGraphicFramePr>
            <a:graphicFrameLocks/>
          </p:cNvGraphicFramePr>
          <p:nvPr>
            <p:extLst>
              <p:ext uri="{D42A27DB-BD31-4B8C-83A1-F6EECF244321}">
                <p14:modId xmlns:p14="http://schemas.microsoft.com/office/powerpoint/2010/main" val="3371987513"/>
              </p:ext>
            </p:extLst>
          </p:nvPr>
        </p:nvGraphicFramePr>
        <p:xfrm>
          <a:off x="228600" y="838200"/>
          <a:ext cx="8686800" cy="5374889"/>
        </p:xfrm>
        <a:graphic>
          <a:graphicData uri="http://schemas.openxmlformats.org/drawingml/2006/table">
            <a:tbl>
              <a:tblPr firstRow="1" firstCol="1" bandRow="1"/>
              <a:tblGrid>
                <a:gridCol w="3909059"/>
                <a:gridCol w="2388870"/>
                <a:gridCol w="2388871"/>
              </a:tblGrid>
              <a:tr h="788169">
                <a:tc>
                  <a:txBody>
                    <a:bodyPr/>
                    <a:lstStyle/>
                    <a:p>
                      <a:pPr marL="0" marR="0" algn="l">
                        <a:lnSpc>
                          <a:spcPct val="115000"/>
                        </a:lnSpc>
                        <a:spcBef>
                          <a:spcPts val="0"/>
                        </a:spcBef>
                        <a:spcAft>
                          <a:spcPts val="0"/>
                        </a:spcAft>
                      </a:pPr>
                      <a:r>
                        <a:rPr lang="en-US" sz="2800" b="1" dirty="0">
                          <a:solidFill>
                            <a:srgbClr val="000000"/>
                          </a:solidFill>
                          <a:effectLst/>
                          <a:latin typeface="+mj-lt"/>
                          <a:ea typeface="Times New Roman"/>
                          <a:cs typeface="Times New Roman"/>
                        </a:rPr>
                        <a:t>Utility </a:t>
                      </a:r>
                      <a:r>
                        <a:rPr lang="en-US" sz="2800" b="1" dirty="0" smtClean="0">
                          <a:solidFill>
                            <a:srgbClr val="000000"/>
                          </a:solidFill>
                          <a:effectLst/>
                          <a:latin typeface="+mj-lt"/>
                          <a:ea typeface="Times New Roman"/>
                          <a:cs typeface="Times New Roman"/>
                        </a:rPr>
                        <a:t>Company (State)</a:t>
                      </a:r>
                      <a:endParaRPr lang="en-US" sz="2400" b="1" dirty="0">
                        <a:solidFill>
                          <a:srgbClr val="000000"/>
                        </a:solidFill>
                        <a:effectLst/>
                        <a:latin typeface="+mj-lt"/>
                        <a:ea typeface="Calibri"/>
                        <a:cs typeface="Times New Roman"/>
                      </a:endParaRPr>
                    </a:p>
                  </a:txBody>
                  <a:tcPr marL="68580" marR="68580" marT="0" marB="0" anchor="ctr">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a:lnSpc>
                          <a:spcPct val="115000"/>
                        </a:lnSpc>
                        <a:spcBef>
                          <a:spcPts val="0"/>
                        </a:spcBef>
                        <a:spcAft>
                          <a:spcPts val="0"/>
                        </a:spcAft>
                      </a:pPr>
                      <a:r>
                        <a:rPr lang="en-US" sz="1600" b="1" kern="1200" dirty="0" smtClean="0">
                          <a:solidFill>
                            <a:srgbClr val="000000"/>
                          </a:solidFill>
                          <a:effectLst/>
                          <a:latin typeface="+mn-lt"/>
                          <a:ea typeface="Times New Roman"/>
                          <a:cs typeface="Times New Roman"/>
                        </a:rPr>
                        <a:t>Aggregation Threshold</a:t>
                      </a:r>
                      <a:endParaRPr lang="en-US" sz="1400" b="1" kern="1200" dirty="0">
                        <a:solidFill>
                          <a:srgbClr val="000000"/>
                        </a:solidFill>
                        <a:effectLst/>
                        <a:latin typeface="+mn-lt"/>
                        <a:ea typeface="Calibri"/>
                        <a:cs typeface="Times New Roman"/>
                      </a:endParaRPr>
                    </a:p>
                  </a:txBody>
                  <a:tcPr marL="68580" marR="68580" marT="0" marB="0" anchor="ctr">
                    <a:lnL>
                      <a:noFill/>
                    </a:lnL>
                    <a:lnR>
                      <a:noFill/>
                    </a:lnR>
                    <a:lnT>
                      <a:noFill/>
                    </a:lnT>
                    <a:lnB w="38100" cap="flat" cmpd="sng" algn="ctr">
                      <a:solidFill>
                        <a:srgbClr val="4F81BD"/>
                      </a:solidFill>
                      <a:prstDash val="solid"/>
                      <a:round/>
                      <a:headEnd type="none" w="med" len="med"/>
                      <a:tailEnd type="none" w="med" len="med"/>
                    </a:lnB>
                    <a:solidFill>
                      <a:srgbClr val="FFFFFF"/>
                    </a:solidFill>
                  </a:tcPr>
                </a:tc>
                <a:tc>
                  <a:txBody>
                    <a:bodyPr/>
                    <a:lstStyle/>
                    <a:p>
                      <a:pPr marL="0" marR="0" algn="ctr">
                        <a:lnSpc>
                          <a:spcPct val="115000"/>
                        </a:lnSpc>
                        <a:spcBef>
                          <a:spcPts val="0"/>
                        </a:spcBef>
                        <a:spcAft>
                          <a:spcPts val="0"/>
                        </a:spcAft>
                      </a:pPr>
                      <a:r>
                        <a:rPr lang="en-US" sz="1600" b="1" dirty="0">
                          <a:solidFill>
                            <a:srgbClr val="000000"/>
                          </a:solidFill>
                          <a:effectLst/>
                          <a:latin typeface="+mj-lt"/>
                          <a:ea typeface="Times New Roman"/>
                          <a:cs typeface="Times New Roman"/>
                        </a:rPr>
                        <a:t>Automated Upload to Portfolio Manager</a:t>
                      </a:r>
                      <a:endParaRPr lang="en-US" sz="1400" b="1" dirty="0">
                        <a:solidFill>
                          <a:srgbClr val="000000"/>
                        </a:solidFill>
                        <a:effectLst/>
                        <a:latin typeface="+mj-lt"/>
                        <a:ea typeface="Calibri"/>
                        <a:cs typeface="Times New Roman"/>
                      </a:endParaRPr>
                    </a:p>
                  </a:txBody>
                  <a:tcPr marL="68580" marR="68580" marT="0" marB="0" anchor="ctr">
                    <a:lnL>
                      <a:noFill/>
                    </a:lnL>
                    <a:lnR>
                      <a:noFill/>
                    </a:lnR>
                    <a:lnT>
                      <a:noFill/>
                    </a:lnT>
                    <a:lnB w="38100" cap="flat" cmpd="sng" algn="ctr">
                      <a:solidFill>
                        <a:srgbClr val="4F81BD"/>
                      </a:solidFill>
                      <a:prstDash val="solid"/>
                      <a:round/>
                      <a:headEnd type="none" w="med" len="med"/>
                      <a:tailEnd type="none" w="med" len="med"/>
                    </a:lnB>
                    <a:solidFill>
                      <a:srgbClr val="FFFFFF"/>
                    </a:solidFill>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Austin Energy (Texas)</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4/80*</a:t>
                      </a:r>
                    </a:p>
                  </a:txBody>
                  <a:tcPr marL="68580" marR="68580" marT="0" marB="0" anchor="ctr">
                    <a:lnL w="12700" cap="flat" cmpd="sng" algn="ctr">
                      <a:solidFill>
                        <a:srgbClr val="4F81BD"/>
                      </a:solidFill>
                      <a:prstDash val="solid"/>
                      <a:round/>
                      <a:headEnd type="none" w="med" len="med"/>
                      <a:tailEnd type="none" w="med" len="med"/>
                    </a:lnL>
                    <a:lnR>
                      <a:noFill/>
                    </a:lnR>
                    <a:lnT w="38100" cap="flat" cmpd="sng" algn="ctr">
                      <a:solidFill>
                        <a:srgbClr val="4F81BD"/>
                      </a:solidFill>
                      <a:prstDash val="solid"/>
                      <a:round/>
                      <a:headEnd type="none" w="med" len="med"/>
                      <a:tailEnd type="none" w="med" len="med"/>
                    </a:lnT>
                    <a:lnB>
                      <a:noFill/>
                    </a:lnB>
                    <a:solidFill>
                      <a:srgbClr val="D3DFEE"/>
                    </a:solidFill>
                  </a:tcPr>
                </a:tc>
                <a:tc>
                  <a:txBody>
                    <a:bodyPr/>
                    <a:lstStyle/>
                    <a:p>
                      <a:pPr marL="0" marR="0" algn="ctr">
                        <a:lnSpc>
                          <a:spcPct val="115000"/>
                        </a:lnSpc>
                        <a:spcBef>
                          <a:spcPts val="0"/>
                        </a:spcBef>
                        <a:spcAft>
                          <a:spcPts val="0"/>
                        </a:spcAft>
                      </a:pPr>
                      <a:r>
                        <a:rPr lang="en-US" sz="2000" b="1" dirty="0">
                          <a:solidFill>
                            <a:srgbClr val="000000"/>
                          </a:solidFill>
                          <a:effectLst/>
                          <a:latin typeface="Cambria"/>
                          <a:ea typeface="Times New Roman"/>
                          <a:cs typeface="Times New Roman"/>
                        </a:rPr>
                        <a:t>-</a:t>
                      </a:r>
                      <a:endParaRPr lang="en-US" sz="2000" b="1" dirty="0">
                        <a:solidFill>
                          <a:srgbClr val="000000"/>
                        </a:solidFill>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w="38100" cap="flat" cmpd="sng" algn="ctr">
                      <a:solidFill>
                        <a:srgbClr val="4F81BD"/>
                      </a:solidFill>
                      <a:prstDash val="solid"/>
                      <a:round/>
                      <a:headEnd type="none" w="med" len="med"/>
                      <a:tailEnd type="none" w="med" len="med"/>
                    </a:lnT>
                    <a:lnB>
                      <a:noFill/>
                    </a:lnB>
                    <a:solidFill>
                      <a:srgbClr val="D3DFEE"/>
                    </a:solidFill>
                  </a:tcPr>
                </a:tc>
              </a:tr>
              <a:tr h="399403">
                <a:tc>
                  <a:txBody>
                    <a:bodyPr/>
                    <a:lstStyle/>
                    <a:p>
                      <a:pPr marL="0" marR="0" algn="l">
                        <a:lnSpc>
                          <a:spcPct val="115000"/>
                        </a:lnSpc>
                        <a:spcBef>
                          <a:spcPts val="0"/>
                        </a:spcBef>
                        <a:spcAft>
                          <a:spcPts val="0"/>
                        </a:spcAft>
                      </a:pPr>
                      <a:r>
                        <a:rPr lang="en-US" sz="1800" b="1" dirty="0" err="1">
                          <a:solidFill>
                            <a:srgbClr val="000000"/>
                          </a:solidFill>
                          <a:effectLst/>
                          <a:latin typeface="+mj-lt"/>
                          <a:ea typeface="Times New Roman"/>
                          <a:cs typeface="Times New Roman"/>
                        </a:rPr>
                        <a:t>Avista</a:t>
                      </a:r>
                      <a:r>
                        <a:rPr lang="en-US" sz="1800" b="1" dirty="0">
                          <a:solidFill>
                            <a:srgbClr val="000000"/>
                          </a:solidFill>
                          <a:effectLst/>
                          <a:latin typeface="+mj-lt"/>
                          <a:ea typeface="Times New Roman"/>
                          <a:cs typeface="Times New Roman"/>
                        </a:rPr>
                        <a:t> (Washington)</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2/--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a:t>
                      </a:r>
                      <a:endParaRPr lang="en-US" sz="2000" b="1" dirty="0" smtClean="0">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California IOUs</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algn="ctr">
                        <a:lnSpc>
                          <a:spcPct val="115000"/>
                        </a:lnSpc>
                        <a:spcBef>
                          <a:spcPts val="0"/>
                        </a:spcBef>
                        <a:spcAft>
                          <a:spcPts val="0"/>
                        </a:spcAft>
                      </a:pPr>
                      <a:r>
                        <a:rPr lang="en-US" sz="2000" b="1" dirty="0">
                          <a:solidFill>
                            <a:srgbClr val="000000"/>
                          </a:solidFill>
                          <a:effectLst/>
                          <a:latin typeface="Cambria"/>
                          <a:ea typeface="Times New Roman"/>
                          <a:cs typeface="Times New Roman"/>
                        </a:rPr>
                        <a:t>-</a:t>
                      </a:r>
                      <a:endParaRPr lang="en-US" sz="2000" b="1" dirty="0">
                        <a:solidFill>
                          <a:srgbClr val="000000"/>
                        </a:solidFill>
                        <a:effectLst/>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a:t>
                      </a:r>
                      <a:endParaRPr lang="en-US" sz="2000" b="1" dirty="0" smtClean="0">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Commonwealth Edison (Illinois)</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4/--</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a:t>
                      </a:r>
                      <a:endParaRPr lang="en-US" sz="2000" b="1" dirty="0" smtClean="0">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Consolidated Edison (New York)</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2/--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algn="ctr">
                        <a:lnSpc>
                          <a:spcPct val="115000"/>
                        </a:lnSpc>
                        <a:spcBef>
                          <a:spcPts val="0"/>
                        </a:spcBef>
                        <a:spcAft>
                          <a:spcPts val="0"/>
                        </a:spcAft>
                      </a:pPr>
                      <a:r>
                        <a:rPr lang="en-US" sz="2000" b="1" dirty="0">
                          <a:solidFill>
                            <a:srgbClr val="000000"/>
                          </a:solidFill>
                          <a:effectLst/>
                          <a:latin typeface="Cambria"/>
                          <a:ea typeface="Times New Roman"/>
                          <a:cs typeface="Times New Roman"/>
                        </a:rPr>
                        <a:t>-</a:t>
                      </a:r>
                      <a:endParaRPr lang="en-US" sz="2000" b="1" dirty="0">
                        <a:solidFill>
                          <a:srgbClr val="000000"/>
                        </a:solidFill>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399403">
                <a:tc>
                  <a:txBody>
                    <a:bodyPr/>
                    <a:lstStyle/>
                    <a:p>
                      <a:pPr marL="0" marR="0" algn="l">
                        <a:lnSpc>
                          <a:spcPct val="115000"/>
                        </a:lnSpc>
                        <a:spcBef>
                          <a:spcPts val="0"/>
                        </a:spcBef>
                        <a:spcAft>
                          <a:spcPts val="0"/>
                        </a:spcAft>
                      </a:pPr>
                      <a:r>
                        <a:rPr lang="en-US" sz="1800" b="1" dirty="0" smtClean="0">
                          <a:solidFill>
                            <a:srgbClr val="000000"/>
                          </a:solidFill>
                          <a:effectLst/>
                          <a:latin typeface="+mj-lt"/>
                          <a:ea typeface="Calibri"/>
                          <a:cs typeface="Times New Roman"/>
                        </a:rPr>
                        <a:t>National Grid (Massachusetts) </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3/50</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1800" b="1" dirty="0" smtClean="0">
                          <a:effectLst/>
                          <a:latin typeface="+mn-lt"/>
                          <a:ea typeface="Calibri"/>
                          <a:cs typeface="Times New Roman"/>
                        </a:rPr>
                        <a:t>-</a:t>
                      </a: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tcPr>
                </a:tc>
              </a:tr>
              <a:tr h="399403">
                <a:tc>
                  <a:txBody>
                    <a:bodyPr/>
                    <a:lstStyle/>
                    <a:p>
                      <a:pPr marL="0" marR="0" algn="l">
                        <a:lnSpc>
                          <a:spcPct val="115000"/>
                        </a:lnSpc>
                        <a:spcBef>
                          <a:spcPts val="0"/>
                        </a:spcBef>
                        <a:spcAft>
                          <a:spcPts val="0"/>
                        </a:spcAft>
                      </a:pPr>
                      <a:r>
                        <a:rPr lang="en-US" sz="1800" b="1" dirty="0" err="1" smtClean="0">
                          <a:solidFill>
                            <a:srgbClr val="000000"/>
                          </a:solidFill>
                          <a:effectLst/>
                          <a:latin typeface="+mj-lt"/>
                          <a:ea typeface="Calibri"/>
                          <a:cs typeface="Times New Roman"/>
                        </a:rPr>
                        <a:t>Eversource</a:t>
                      </a:r>
                      <a:r>
                        <a:rPr lang="en-US" sz="1800" b="1" dirty="0" smtClean="0">
                          <a:solidFill>
                            <a:srgbClr val="000000"/>
                          </a:solidFill>
                          <a:effectLst/>
                          <a:latin typeface="+mj-lt"/>
                          <a:ea typeface="Calibri"/>
                          <a:cs typeface="Times New Roman"/>
                        </a:rPr>
                        <a:t> (Massachusetts)</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3/50</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chemeClr val="bg2">
                        <a:lumMod val="20000"/>
                        <a:lumOff val="80000"/>
                      </a:schemeClr>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1800" b="1" dirty="0" smtClean="0">
                          <a:effectLst/>
                          <a:latin typeface="+mn-lt"/>
                          <a:ea typeface="Calibri"/>
                          <a:cs typeface="Times New Roman"/>
                        </a:rPr>
                        <a:t>TBD</a:t>
                      </a: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chemeClr val="bg2">
                        <a:lumMod val="20000"/>
                        <a:lumOff val="80000"/>
                      </a:schemeClr>
                    </a:solidFill>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PECO (Pennsylvania)</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5/--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1800" b="1" dirty="0" smtClean="0">
                          <a:effectLst/>
                          <a:sym typeface="Wingdings"/>
                        </a:rPr>
                        <a:t></a:t>
                      </a:r>
                      <a:endParaRPr lang="en-US" sz="1800" b="1" dirty="0" smtClean="0">
                        <a:effectLst/>
                        <a:latin typeface="+mn-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Pepco (District of Columbia)</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5/--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1800" b="1" dirty="0" smtClean="0">
                          <a:effectLst/>
                          <a:sym typeface="Wingdings"/>
                        </a:rPr>
                        <a:t></a:t>
                      </a:r>
                      <a:endParaRPr lang="en-US" sz="1800" b="1" dirty="0" smtClean="0">
                        <a:effectLst/>
                        <a:latin typeface="+mn-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Puget Sound Energy (Washington)</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5/--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chemeClr val="bg1"/>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a:t>
                      </a:r>
                      <a:endParaRPr lang="en-US" sz="2000" b="1" dirty="0" smtClean="0">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chemeClr val="bg1"/>
                    </a:solidFill>
                  </a:tcPr>
                </a:tc>
              </a:tr>
              <a:tr h="399403">
                <a:tc>
                  <a:txBody>
                    <a:bodyPr/>
                    <a:lstStyle/>
                    <a:p>
                      <a:pPr marL="0" marR="0" algn="l">
                        <a:lnSpc>
                          <a:spcPct val="115000"/>
                        </a:lnSpc>
                        <a:spcBef>
                          <a:spcPts val="0"/>
                        </a:spcBef>
                        <a:spcAft>
                          <a:spcPts val="0"/>
                        </a:spcAft>
                      </a:pPr>
                      <a:r>
                        <a:rPr lang="en-US" sz="1800" b="1" dirty="0">
                          <a:solidFill>
                            <a:srgbClr val="000000"/>
                          </a:solidFill>
                          <a:effectLst/>
                          <a:latin typeface="+mj-lt"/>
                          <a:ea typeface="Times New Roman"/>
                          <a:cs typeface="Times New Roman"/>
                        </a:rPr>
                        <a:t>Seattle City Light (Washington)</a:t>
                      </a:r>
                      <a:endParaRPr lang="en-US" sz="1800" b="1" dirty="0">
                        <a:solidFill>
                          <a:srgbClr val="000000"/>
                        </a:solidFill>
                        <a:effectLst/>
                        <a:latin typeface="+mj-lt"/>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FFFFFF"/>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2/-- </a:t>
                      </a:r>
                    </a:p>
                  </a:txBody>
                  <a:tcPr marL="68580" marR="68580" marT="0" marB="0" anchor="ctr">
                    <a:lnL w="12700" cap="flat" cmpd="sng" algn="ctr">
                      <a:solidFill>
                        <a:srgbClr val="4F81BD"/>
                      </a:solidFill>
                      <a:prstDash val="solid"/>
                      <a:round/>
                      <a:headEnd type="none" w="med" len="med"/>
                      <a:tailEnd type="none" w="med" len="med"/>
                    </a:lnL>
                    <a:lnR>
                      <a:noFill/>
                    </a:lnR>
                    <a:lnT>
                      <a:noFill/>
                    </a:lnT>
                    <a:lnB>
                      <a:noFill/>
                    </a:lnB>
                    <a:solidFill>
                      <a:srgbClr val="D3DFEE"/>
                    </a:solidFill>
                  </a:tcPr>
                </a:tc>
                <a:tc>
                  <a:txBody>
                    <a:bodyPr/>
                    <a:lstStyle/>
                    <a:p>
                      <a:pPr marL="0" marR="0" indent="0" algn="ctr" defTabSz="457200" rtl="0" eaLnBrk="1" fontAlgn="auto" latinLnBrk="0" hangingPunct="1">
                        <a:lnSpc>
                          <a:spcPct val="115000"/>
                        </a:lnSpc>
                        <a:spcBef>
                          <a:spcPts val="0"/>
                        </a:spcBef>
                        <a:spcAft>
                          <a:spcPts val="0"/>
                        </a:spcAft>
                        <a:buClrTx/>
                        <a:buSzTx/>
                        <a:buFontTx/>
                        <a:buNone/>
                        <a:tabLst/>
                        <a:defRPr/>
                      </a:pPr>
                      <a:r>
                        <a:rPr lang="en-US" sz="2000" b="1" dirty="0" smtClean="0">
                          <a:effectLst/>
                          <a:sym typeface="Wingdings"/>
                        </a:rPr>
                        <a:t></a:t>
                      </a:r>
                      <a:endParaRPr lang="en-US" sz="2000" b="1" dirty="0" smtClean="0">
                        <a:effectLst/>
                        <a:latin typeface="Calibri"/>
                        <a:ea typeface="Calibri"/>
                        <a:cs typeface="Times New Roman"/>
                      </a:endParaRPr>
                    </a:p>
                  </a:txBody>
                  <a:tcPr marL="68580" marR="68580" marT="0" marB="0" anchor="ctr">
                    <a:lnL>
                      <a:noFill/>
                    </a:lnL>
                    <a:lnR w="12700" cap="flat" cmpd="sng" algn="ctr">
                      <a:solidFill>
                        <a:srgbClr val="4F81BD"/>
                      </a:solidFill>
                      <a:prstDash val="solid"/>
                      <a:round/>
                      <a:headEnd type="none" w="med" len="med"/>
                      <a:tailEnd type="none" w="med" len="med"/>
                    </a:lnR>
                    <a:lnT>
                      <a:noFill/>
                    </a:lnT>
                    <a:lnB>
                      <a:noFill/>
                    </a:lnB>
                    <a:solidFill>
                      <a:srgbClr val="D3DFEE"/>
                    </a:solidFill>
                  </a:tcPr>
                </a:tc>
              </a:tr>
            </a:tbl>
          </a:graphicData>
        </a:graphic>
      </p:graphicFrame>
      <p:sp>
        <p:nvSpPr>
          <p:cNvPr id="8" name="TextBox 7"/>
          <p:cNvSpPr txBox="1"/>
          <p:nvPr/>
        </p:nvSpPr>
        <p:spPr>
          <a:xfrm>
            <a:off x="85584" y="6324600"/>
            <a:ext cx="8982216" cy="584775"/>
          </a:xfrm>
          <a:prstGeom prst="rect">
            <a:avLst/>
          </a:prstGeom>
          <a:noFill/>
        </p:spPr>
        <p:txBody>
          <a:bodyPr wrap="square" rtlCol="0">
            <a:spAutoFit/>
          </a:bodyPr>
          <a:lstStyle/>
          <a:p>
            <a:r>
              <a:rPr lang="en-US" sz="1600" i="1" dirty="0" smtClean="0">
                <a:solidFill>
                  <a:schemeClr val="bg1">
                    <a:lumMod val="50000"/>
                  </a:schemeClr>
                </a:solidFill>
              </a:rPr>
              <a:t>* Does not apply to multifamily buildings</a:t>
            </a:r>
          </a:p>
          <a:p>
            <a:r>
              <a:rPr lang="en-US" sz="1600" i="1" dirty="0" smtClean="0">
                <a:solidFill>
                  <a:schemeClr val="bg1">
                    <a:lumMod val="50000"/>
                  </a:schemeClr>
                </a:solidFill>
              </a:rPr>
              <a:t>Updated April 2015</a:t>
            </a:r>
            <a:endParaRPr lang="en-US" sz="1600" i="1" dirty="0">
              <a:solidFill>
                <a:schemeClr val="bg1">
                  <a:lumMod val="50000"/>
                </a:schemeClr>
              </a:solidFill>
            </a:endParaRPr>
          </a:p>
        </p:txBody>
      </p:sp>
      <p:sp>
        <p:nvSpPr>
          <p:cNvPr id="9" name="Rectangle 8"/>
          <p:cNvSpPr/>
          <p:nvPr/>
        </p:nvSpPr>
        <p:spPr>
          <a:xfrm>
            <a:off x="0" y="0"/>
            <a:ext cx="9144000" cy="836712"/>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0" name="TextBox 9"/>
          <p:cNvSpPr txBox="1"/>
          <p:nvPr/>
        </p:nvSpPr>
        <p:spPr>
          <a:xfrm>
            <a:off x="127000" y="187523"/>
            <a:ext cx="8382000" cy="523220"/>
          </a:xfrm>
          <a:prstGeom prst="rect">
            <a:avLst/>
          </a:prstGeom>
          <a:noFill/>
        </p:spPr>
        <p:txBody>
          <a:bodyPr wrap="square" rtlCol="0">
            <a:spAutoFit/>
          </a:bodyPr>
          <a:lstStyle/>
          <a:p>
            <a:pPr indent="-342900" fontAlgn="base">
              <a:spcBef>
                <a:spcPct val="20000"/>
              </a:spcBef>
              <a:spcAft>
                <a:spcPct val="0"/>
              </a:spcAft>
              <a:defRPr/>
            </a:pPr>
            <a:r>
              <a:rPr lang="en-US" sz="2800" kern="0" dirty="0" smtClean="0">
                <a:solidFill>
                  <a:schemeClr val="bg1"/>
                </a:solidFill>
                <a:latin typeface="Calibri" panose="020F0502020204030204" pitchFamily="34" charset="0"/>
                <a:ea typeface="+mj-ea"/>
                <a:cs typeface="+mj-cs"/>
              </a:rPr>
              <a:t>Utilities Providing Whole-Building Data</a:t>
            </a:r>
            <a:endParaRPr lang="en-US" sz="2800" kern="0" dirty="0">
              <a:solidFill>
                <a:schemeClr val="bg1"/>
              </a:solidFill>
              <a:latin typeface="Calibri" panose="020F0502020204030204" pitchFamily="34" charset="0"/>
              <a:ea typeface="+mj-ea"/>
              <a:cs typeface="+mj-cs"/>
            </a:endParaRPr>
          </a:p>
        </p:txBody>
      </p:sp>
    </p:spTree>
    <p:extLst>
      <p:ext uri="{BB962C8B-B14F-4D97-AF65-F5344CB8AC3E}">
        <p14:creationId xmlns:p14="http://schemas.microsoft.com/office/powerpoint/2010/main" val="133602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EERE Black">
  <a:themeElements>
    <a:clrScheme name="EERE 2012-2">
      <a:dk1>
        <a:srgbClr val="50565C"/>
      </a:dk1>
      <a:lt1>
        <a:sysClr val="window" lastClr="FFFFFF"/>
      </a:lt1>
      <a:dk2>
        <a:srgbClr val="6A737B"/>
      </a:dk2>
      <a:lt2>
        <a:srgbClr val="EEECE1"/>
      </a:lt2>
      <a:accent1>
        <a:srgbClr val="7AC143"/>
      </a:accent1>
      <a:accent2>
        <a:srgbClr val="FFD200"/>
      </a:accent2>
      <a:accent3>
        <a:srgbClr val="00A4E4"/>
      </a:accent3>
      <a:accent4>
        <a:srgbClr val="00425D"/>
      </a:accent4>
      <a:accent5>
        <a:srgbClr val="00853F"/>
      </a:accent5>
      <a:accent6>
        <a:srgbClr val="F58025"/>
      </a:accent6>
      <a:hlink>
        <a:srgbClr val="006892"/>
      </a:hlink>
      <a:folHlink>
        <a:srgbClr val="6A737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bodyPr vert="horz" lIns="91440" tIns="45720" rIns="91440" bIns="45720" rtlCol="0">
        <a:normAutofit fontScale="85000" lnSpcReduction="10000"/>
      </a:bodyPr>
      <a:lstStyle>
        <a:defPPr marL="0" marR="0" indent="0" algn="l" defTabSz="457200" rtl="0" eaLnBrk="1" fontAlgn="auto" latinLnBrk="0" hangingPunct="1">
          <a:lnSpc>
            <a:spcPct val="100000"/>
          </a:lnSpc>
          <a:spcBef>
            <a:spcPct val="20000"/>
          </a:spcBef>
          <a:spcAft>
            <a:spcPts val="0"/>
          </a:spcAft>
          <a:buClrTx/>
          <a:buSzTx/>
          <a:buFont typeface="Arial"/>
          <a:buNone/>
          <a:tabLst/>
          <a:defRPr kumimoji="0" sz="2323" b="1" i="0" u="none" strike="noStrike" kern="1200" cap="none" spc="0" normalizeH="0" baseline="0" noProof="0" dirty="0" smtClean="0">
            <a:ln>
              <a:noFill/>
            </a:ln>
            <a:solidFill>
              <a:srgbClr val="FFFFFF"/>
            </a:solidFill>
            <a:effectLst/>
            <a:uLnTx/>
            <a:uFillTx/>
            <a:latin typeface="Arial Narrow"/>
            <a:ea typeface="+mn-ea"/>
            <a:cs typeface="Arial Narrow"/>
          </a:defRPr>
        </a:defPPr>
      </a:lstStyle>
    </a:tx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8</Value>
      <Value>6</Value>
      <Value>61</Value>
      <Value>3</Value>
      <Value>57</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2015-05-07 Workshop</TermName>
          <TermId xmlns="http://schemas.microsoft.com/office/infopath/2007/PartnerControls">e26efd85-ba51-4a53-ac18-19eb9af2dd0d</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Z5JXHV6S7NA6-3-72199</_dlc_DocId>
    <_dlc_DocIdUrl xmlns="8eef3743-c7b3-4cbe-8837-b6e805be353c">
      <Url>http://efilingspinternal/_layouts/DocIdRedir.aspx?ID=Z5JXHV6S7NA6-3-72199</Url>
      <Description>Z5JXHV6S7NA6-3-72199</Description>
    </_dlc_DocIdUrl>
  </documentManagement>
</p:properties>
</file>

<file path=customXml/itemProps1.xml><?xml version="1.0" encoding="utf-8"?>
<ds:datastoreItem xmlns:ds="http://schemas.openxmlformats.org/officeDocument/2006/customXml" ds:itemID="{BD4C5A64-0853-4B3A-A0EB-D53CA99B2F45}"/>
</file>

<file path=customXml/itemProps2.xml><?xml version="1.0" encoding="utf-8"?>
<ds:datastoreItem xmlns:ds="http://schemas.openxmlformats.org/officeDocument/2006/customXml" ds:itemID="{42A9100B-92D8-4D8E-87B6-0B592C1C9BF1}"/>
</file>

<file path=customXml/itemProps3.xml><?xml version="1.0" encoding="utf-8"?>
<ds:datastoreItem xmlns:ds="http://schemas.openxmlformats.org/officeDocument/2006/customXml" ds:itemID="{5CB1446F-14AB-4CD5-A89B-7B4FDD4ABB4E}"/>
</file>

<file path=customXml/itemProps4.xml><?xml version="1.0" encoding="utf-8"?>
<ds:datastoreItem xmlns:ds="http://schemas.openxmlformats.org/officeDocument/2006/customXml" ds:itemID="{CEB0C241-EF09-4C98-B41B-1BD3D9A3C615}"/>
</file>

<file path=docProps/app.xml><?xml version="1.0" encoding="utf-8"?>
<Properties xmlns="http://schemas.openxmlformats.org/officeDocument/2006/extended-properties" xmlns:vt="http://schemas.openxmlformats.org/officeDocument/2006/docPropsVTypes">
  <Template/>
  <TotalTime>7793</TotalTime>
  <Words>785</Words>
  <Application>Microsoft Office PowerPoint</Application>
  <PresentationFormat>On-screen Show (4:3)</PresentationFormat>
  <Paragraphs>150</Paragraphs>
  <Slides>21</Slides>
  <Notes>18</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21</vt:i4>
      </vt:variant>
    </vt:vector>
  </HeadingPairs>
  <TitlesOfParts>
    <vt:vector size="25" baseType="lpstr">
      <vt:lpstr>Office Theme</vt:lpstr>
      <vt:lpstr>2_EERE Black</vt:lpstr>
      <vt:lpstr>1_Office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Benchmarking and Transparency</dc:title>
  <dc:creator>Zoe</dc:creator>
  <cp:lastModifiedBy>Cliff</cp:lastModifiedBy>
  <cp:revision>309</cp:revision>
  <cp:lastPrinted>2015-03-12T16:02:27Z</cp:lastPrinted>
  <dcterms:created xsi:type="dcterms:W3CDTF">2014-06-03T10:43:49Z</dcterms:created>
  <dcterms:modified xsi:type="dcterms:W3CDTF">2015-05-06T19:00:33Z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45a952f9-f472-4a15-9add-f6a8d287399e</vt:lpwstr>
  </property>
  <property fmtid="{D5CDD505-2E9C-101B-9397-08002B2CF9AE}" pid="4" name="Subject_x0020_Areas">
    <vt:lpwstr>57;#_IEPR 2015-05-07 Workshop |e26efd85-ba51-4a53-ac18-19eb9af2dd0d;#61;#_IEPR Presentation|51277923-a549-4352-9cc5-bcce892adf24</vt:lpwstr>
  </property>
  <property fmtid="{D5CDD505-2E9C-101B-9397-08002B2CF9AE}" pid="5" name="_CopySource">
    <vt:lpwstr>http://efilingspinternal/PendingDocuments/15-IEPR-05/20150506T144936_Energy_Benchmarking_and_Transparency.pptx</vt:lpwstr>
  </property>
  <property fmtid="{D5CDD505-2E9C-101B-9397-08002B2CF9AE}" pid="6" name="Subject Areas">
    <vt:lpwstr>57;#IEPR 2015-05-07 Workshop|e26efd85-ba51-4a53-ac18-19eb9af2dd0d;#61;#IEPR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512800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