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notesMasterIdLst>
    <p:notesMasterId r:id="rId17"/>
  </p:notesMasterIdLst>
  <p:sldIdLst>
    <p:sldId id="256" r:id="rId2"/>
    <p:sldId id="258" r:id="rId3"/>
    <p:sldId id="257" r:id="rId4"/>
    <p:sldId id="259" r:id="rId5"/>
    <p:sldId id="260" r:id="rId6"/>
    <p:sldId id="261" r:id="rId7"/>
    <p:sldId id="4229" r:id="rId8"/>
    <p:sldId id="262" r:id="rId9"/>
    <p:sldId id="4210" r:id="rId10"/>
    <p:sldId id="4230" r:id="rId11"/>
    <p:sldId id="4231" r:id="rId12"/>
    <p:sldId id="4235" r:id="rId13"/>
    <p:sldId id="4232" r:id="rId14"/>
    <p:sldId id="4233" r:id="rId15"/>
    <p:sldId id="423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9199" autoAdjust="0"/>
    <p:restoredTop sz="86393" autoAdjust="0"/>
  </p:normalViewPr>
  <p:slideViewPr>
    <p:cSldViewPr snapToGrid="0">
      <p:cViewPr>
        <p:scale>
          <a:sx n="66" d="100"/>
          <a:sy n="66" d="100"/>
        </p:scale>
        <p:origin x="138" y="600"/>
      </p:cViewPr>
      <p:guideLst/>
    </p:cSldViewPr>
  </p:slideViewPr>
  <p:outlineViewPr>
    <p:cViewPr>
      <p:scale>
        <a:sx n="33" d="100"/>
        <a:sy n="33" d="100"/>
      </p:scale>
      <p:origin x="0" y="-8592"/>
    </p:cViewPr>
  </p:outlineViewPr>
  <p:notesTextViewPr>
    <p:cViewPr>
      <p:scale>
        <a:sx n="1" d="1"/>
        <a:sy n="1" d="1"/>
      </p:scale>
      <p:origin x="0" y="-606"/>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309448-61AE-4F21-A9C2-AE4367AB1FA2}" type="datetimeFigureOut">
              <a:rPr lang="en-US" smtClean="0"/>
              <a:t>5/31/2022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C43A21-B49E-4607-BBFE-CCF43980F9F0}" type="slidenum">
              <a:rPr lang="en-US" smtClean="0"/>
              <a:t>‹#›</a:t>
            </a:fld>
            <a:endParaRPr lang="en-US"/>
          </a:p>
        </p:txBody>
      </p:sp>
    </p:spTree>
    <p:extLst>
      <p:ext uri="{BB962C8B-B14F-4D97-AF65-F5344CB8AC3E}">
        <p14:creationId xmlns:p14="http://schemas.microsoft.com/office/powerpoint/2010/main" val="588804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pa.gov/renewable-fuel-standard-program/approved-pathways-renewable-fuel#:~:text=Table%201%20to%20%C2%A7%C2%A080.1426%E2%80%94Applicable%20D%20Codes%20for%20Each,or%20biogas%20...%20%2013%20more%20rows%20" TargetMode="External"/><Relationship Id="rId2" Type="http://schemas.openxmlformats.org/officeDocument/2006/relationships/slide" Target="../slides/slide2.xml"/><Relationship Id="rId1" Type="http://schemas.openxmlformats.org/officeDocument/2006/relationships/notesMaster" Target="../notesMasters/notesMaster1.xml"/><Relationship Id="rId4" Type="http://schemas.openxmlformats.org/officeDocument/2006/relationships/hyperlink" Target="https://view.officeapps.live.com/op/view.aspx?src=https%3A%2F%2Fwww.eia.gov%2Foutlooks%2Faeo%2Fppt%2FAEO2022_narrative_graphs_production.pptx&amp;wdOrigin=BROWSELINK"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afdc.energy.gov/data/10339"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www.derthickscornmaze.com/interesting-about-corn/quick-answer-how-much-corn-goes-to-ethanol.html#:~:text=Through%20research%20performed%20at%20Cornell%20University%2C%20we%20know,many%20acres%20of%20corn%20are%20used%20for%20ethanol%3F"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3.arb.ca.gov/fuels/lcfs/dashboard/dashboard.htm"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3.arb.ca.gov/fuels/lcfs/dashboard/dashboard.htm"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biodieselmagazine.com/articles/2517586/renewable-diesel-backs-into-uco"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dtnpf.com/agriculture/web/ag/news/business-inputs/article/2021/12/16/renewable-diesel-plans-outstrip-soy" TargetMode="External"/><Relationship Id="rId2" Type="http://schemas.openxmlformats.org/officeDocument/2006/relationships/slide" Target="../slides/slide7.xml"/><Relationship Id="rId1" Type="http://schemas.openxmlformats.org/officeDocument/2006/relationships/notesMaster" Target="../notesMasters/notesMaster1.xml"/><Relationship Id="rId5" Type="http://schemas.openxmlformats.org/officeDocument/2006/relationships/hyperlink" Target="https://theicct.org/wp-content/uploads/2022/01/impact-renewable-diesel-us-jan22.pdf" TargetMode="External"/><Relationship Id="rId4" Type="http://schemas.openxmlformats.org/officeDocument/2006/relationships/hyperlink" Target="https://view.officeapps.live.com/op/view.aspx?src=https%3A%2F%2Fww2.arb.ca.gov%2Fsites%2Fdefault%2Ffiles%2Fclassic%2Ffuels%2Flcfs%2Ffuelpathways%2Fcurrent-pathways_all.xlsx&amp;wdOrigin=BROWSELINK"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energy.gov/eere/bioenergy/sustainable-aviation-fuel-grand-challenge"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hydrocarbonprocessing.com/news/2021/04/used-cooking-oil-a-renewable-fuels-feedstock-nearly-tapped-out-in-us"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birdlife.org/news/2022/05/18/bioenergy-important-step-towards-protecting-forests-food-security-taken-by-the-eu-environment-committee/"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energy.gov/sites/prod/files/2016/11/f34/davis_bioenergy_2016.pdf"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presentation compares the Carbon Intensity (CI) or GHG emissions of fuel per unit energy value (gCO2e/MJ) of renewable fuels produced from different feedstocks and by different technologies.  GHG emissions or CI for “renewable” fuels vary from essentially that of fossil fuels to as much as 4X lower than fossil fuels.  Energy crops have less impact on GHG emissions than most people believe, and some “renewable” fuels are little better than the fossil fuel baseline used for comparison of fuel GHG emissions.  </a:t>
            </a:r>
          </a:p>
        </p:txBody>
      </p:sp>
      <p:sp>
        <p:nvSpPr>
          <p:cNvPr id="4" name="Slide Number Placeholder 3"/>
          <p:cNvSpPr>
            <a:spLocks noGrp="1"/>
          </p:cNvSpPr>
          <p:nvPr>
            <p:ph type="sldNum" sz="quarter" idx="5"/>
          </p:nvPr>
        </p:nvSpPr>
        <p:spPr/>
        <p:txBody>
          <a:bodyPr/>
          <a:lstStyle/>
          <a:p>
            <a:fld id="{A7C43A21-B49E-4607-BBFE-CCF43980F9F0}" type="slidenum">
              <a:rPr lang="en-US" smtClean="0"/>
              <a:t>1</a:t>
            </a:fld>
            <a:endParaRPr lang="en-US"/>
          </a:p>
        </p:txBody>
      </p:sp>
    </p:spTree>
    <p:extLst>
      <p:ext uri="{BB962C8B-B14F-4D97-AF65-F5344CB8AC3E}">
        <p14:creationId xmlns:p14="http://schemas.microsoft.com/office/powerpoint/2010/main" val="564411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Approved Pathways for Renewable Fuel | US EPA</a:t>
            </a:r>
            <a:endParaRPr lang="en-US" dirty="0"/>
          </a:p>
          <a:p>
            <a:r>
              <a:rPr lang="en-US" dirty="0"/>
              <a:t>Ethanol is the highest production volume of “Renewable” fuel at 16 billion gallons per year (</a:t>
            </a:r>
            <a:r>
              <a:rPr lang="en-US" dirty="0" err="1"/>
              <a:t>gpy</a:t>
            </a:r>
            <a:r>
              <a:rPr lang="en-US" dirty="0"/>
              <a:t>) or roughly 1 million bbl/day.  This represents about 700,000 </a:t>
            </a:r>
            <a:r>
              <a:rPr lang="en-US" dirty="0" err="1"/>
              <a:t>gpy</a:t>
            </a:r>
            <a:r>
              <a:rPr lang="en-US" dirty="0"/>
              <a:t> of gasoline gallon equivalent of fuel production as EtOH has 2/3rds the energy content of hydrocarbon-based gasoline fuel.  </a:t>
            </a:r>
          </a:p>
          <a:p>
            <a:r>
              <a:rPr lang="en-US" dirty="0"/>
              <a:t>Biodiesel (BD) production, primarily from soy oil and other seed oil crops was 1.6 B </a:t>
            </a:r>
            <a:r>
              <a:rPr lang="en-US" dirty="0" err="1"/>
              <a:t>gpy</a:t>
            </a:r>
            <a:r>
              <a:rPr lang="en-US" dirty="0"/>
              <a:t> or 104,000 bbl/day.  Renewable diesel fuel (RD) is approximately 1 B </a:t>
            </a:r>
            <a:r>
              <a:rPr lang="en-US" dirty="0" err="1"/>
              <a:t>gpy</a:t>
            </a:r>
            <a:r>
              <a:rPr lang="en-US" dirty="0"/>
              <a:t> or 65,000 bbl/day but slated to expand significantly with multiply refinery conversions and expansion of RD facilities.  </a:t>
            </a:r>
          </a:p>
          <a:p>
            <a:r>
              <a:rPr lang="en-US" dirty="0"/>
              <a:t>Total petroleum consumption is 23 million bbl/day per EIA with matching production. </a:t>
            </a:r>
            <a:r>
              <a:rPr lang="en-US" dirty="0">
                <a:hlinkClick r:id="rId4"/>
              </a:rPr>
              <a:t>AEO2022_narrative_graphs_production.pptx (live.com)</a:t>
            </a:r>
            <a:endParaRPr lang="en-US" dirty="0"/>
          </a:p>
          <a:p>
            <a:r>
              <a:rPr lang="en-US" dirty="0"/>
              <a:t>BD/RD production represents 8% of total diesel fuel production. </a:t>
            </a:r>
          </a:p>
        </p:txBody>
      </p:sp>
      <p:sp>
        <p:nvSpPr>
          <p:cNvPr id="4" name="Slide Number Placeholder 3"/>
          <p:cNvSpPr>
            <a:spLocks noGrp="1"/>
          </p:cNvSpPr>
          <p:nvPr>
            <p:ph type="sldNum" sz="quarter" idx="5"/>
          </p:nvPr>
        </p:nvSpPr>
        <p:spPr/>
        <p:txBody>
          <a:bodyPr/>
          <a:lstStyle/>
          <a:p>
            <a:fld id="{A7C43A21-B49E-4607-BBFE-CCF43980F9F0}" type="slidenum">
              <a:rPr lang="en-US" smtClean="0"/>
              <a:t>2</a:t>
            </a:fld>
            <a:endParaRPr lang="en-US"/>
          </a:p>
        </p:txBody>
      </p:sp>
    </p:spTree>
    <p:extLst>
      <p:ext uri="{BB962C8B-B14F-4D97-AF65-F5344CB8AC3E}">
        <p14:creationId xmlns:p14="http://schemas.microsoft.com/office/powerpoint/2010/main" val="2013043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Alternative Fuels Data Center: Maps and Data - U.S. Corn Production and Portion Used for Fuel Ethanol (energy.gov)</a:t>
            </a:r>
            <a:endParaRPr lang="en-US" dirty="0"/>
          </a:p>
          <a:p>
            <a:endParaRPr lang="en-US" dirty="0"/>
          </a:p>
          <a:p>
            <a:r>
              <a:rPr lang="en-US" dirty="0"/>
              <a:t>Per available data, the yield of ethanol from corn is 328 gal per acre. </a:t>
            </a:r>
            <a:r>
              <a:rPr lang="en-US" dirty="0">
                <a:hlinkClick r:id="rId4"/>
              </a:rPr>
              <a:t>Quick Answer: How Much Corn Goes To Ethanol? - Corn farm (derthickscornmaze.com)</a:t>
            </a:r>
            <a:r>
              <a:rPr lang="en-US" dirty="0"/>
              <a:t>.  With 16B </a:t>
            </a:r>
            <a:r>
              <a:rPr lang="en-US" dirty="0" err="1"/>
              <a:t>gpy</a:t>
            </a:r>
            <a:r>
              <a:rPr lang="en-US" dirty="0"/>
              <a:t> production, this equates to 48.7 million acres of land or 76,220 sq mi of land dedicated to EtOH fuel production.  </a:t>
            </a:r>
          </a:p>
          <a:p>
            <a:r>
              <a:rPr lang="en-US" dirty="0"/>
              <a:t>Estimates of 33 to 40% of corn production is for ethanol production. </a:t>
            </a:r>
            <a:r>
              <a:rPr lang="en-US" dirty="0">
                <a:hlinkClick r:id="rId3"/>
              </a:rPr>
              <a:t>Alternative Fuels Data Center: Maps and Data - U.S. Corn Production and Portion Used for Fuel Ethanol (energy.gov)</a:t>
            </a:r>
            <a:endParaRPr lang="en-US" dirty="0"/>
          </a:p>
          <a:p>
            <a:endParaRPr lang="en-US" dirty="0"/>
          </a:p>
        </p:txBody>
      </p:sp>
      <p:sp>
        <p:nvSpPr>
          <p:cNvPr id="4" name="Slide Number Placeholder 3"/>
          <p:cNvSpPr>
            <a:spLocks noGrp="1"/>
          </p:cNvSpPr>
          <p:nvPr>
            <p:ph type="sldNum" sz="quarter" idx="5"/>
          </p:nvPr>
        </p:nvSpPr>
        <p:spPr/>
        <p:txBody>
          <a:bodyPr/>
          <a:lstStyle/>
          <a:p>
            <a:fld id="{A7C43A21-B49E-4607-BBFE-CCF43980F9F0}" type="slidenum">
              <a:rPr lang="en-US" smtClean="0"/>
              <a:t>3</a:t>
            </a:fld>
            <a:endParaRPr lang="en-US"/>
          </a:p>
        </p:txBody>
      </p:sp>
    </p:spTree>
    <p:extLst>
      <p:ext uri="{BB962C8B-B14F-4D97-AF65-F5344CB8AC3E}">
        <p14:creationId xmlns:p14="http://schemas.microsoft.com/office/powerpoint/2010/main" val="3854515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California Air Resources Board data shows that the CI of ethanol ranges from 50 to 85 gCO2e/MJ and is centered at about 70.  California attracts the lowest CI Ethanol and other fuels as the Low Carbon Fuel Standard rewards lower CI fuels and penalizes conventional and high CI fuels.  Thus there is no economic incentive to move high CI EtOH to California skewing the average CI of EtOH consumed in CA to the lower end of the range. </a:t>
            </a:r>
            <a:r>
              <a:rPr lang="en-US" dirty="0">
                <a:hlinkClick r:id="rId3"/>
              </a:rPr>
              <a:t>Dashboard | California Air Resources Board</a:t>
            </a:r>
            <a:r>
              <a:rPr lang="en-US" dirty="0"/>
              <a:t>  See Fig 5.</a:t>
            </a:r>
          </a:p>
          <a:p>
            <a:endParaRPr lang="en-US" dirty="0"/>
          </a:p>
          <a:p>
            <a:endParaRPr lang="en-US" dirty="0"/>
          </a:p>
        </p:txBody>
      </p:sp>
      <p:sp>
        <p:nvSpPr>
          <p:cNvPr id="4" name="Slide Number Placeholder 3"/>
          <p:cNvSpPr>
            <a:spLocks noGrp="1"/>
          </p:cNvSpPr>
          <p:nvPr>
            <p:ph type="sldNum" sz="quarter" idx="5"/>
          </p:nvPr>
        </p:nvSpPr>
        <p:spPr/>
        <p:txBody>
          <a:bodyPr/>
          <a:lstStyle/>
          <a:p>
            <a:fld id="{A7C43A21-B49E-4607-BBFE-CCF43980F9F0}" type="slidenum">
              <a:rPr lang="en-US" smtClean="0"/>
              <a:t>4</a:t>
            </a:fld>
            <a:endParaRPr lang="en-US"/>
          </a:p>
        </p:txBody>
      </p:sp>
    </p:spTree>
    <p:extLst>
      <p:ext uri="{BB962C8B-B14F-4D97-AF65-F5344CB8AC3E}">
        <p14:creationId xmlns:p14="http://schemas.microsoft.com/office/powerpoint/2010/main" val="3396498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Dashboard | California Air Resources Board</a:t>
            </a:r>
            <a:endParaRPr lang="en-US" dirty="0"/>
          </a:p>
          <a:p>
            <a:r>
              <a:rPr lang="en-US" dirty="0"/>
              <a:t>Biodiesel CI is skewed due to the significant difference in CI of Fats, Oils &amp; Greases (FOG) used.  Animal fats and Used Cooking Oil (UCO) have very low CI as they are waste streams whereas seed oils such as soy oil incur energy costs for growing and harvesting as well as a substantial Indirect Land Use Change assessment of 29.1 gCO2e/MJ making seed oil derived BD (and RD) less desirable to market in California.  Thus, the high number of fuel production pathways using waste oils feedstocks vs seed oil feedstocks.  BD from waste oils average 30 CI whereas BD from soy oil averages 60 CI which is essentially the impact of iLUC for using agricultural land for energy production.  </a:t>
            </a:r>
          </a:p>
        </p:txBody>
      </p:sp>
      <p:sp>
        <p:nvSpPr>
          <p:cNvPr id="4" name="Slide Number Placeholder 3"/>
          <p:cNvSpPr>
            <a:spLocks noGrp="1"/>
          </p:cNvSpPr>
          <p:nvPr>
            <p:ph type="sldNum" sz="quarter" idx="5"/>
          </p:nvPr>
        </p:nvSpPr>
        <p:spPr/>
        <p:txBody>
          <a:bodyPr/>
          <a:lstStyle/>
          <a:p>
            <a:fld id="{A7C43A21-B49E-4607-BBFE-CCF43980F9F0}" type="slidenum">
              <a:rPr lang="en-US" smtClean="0"/>
              <a:t>5</a:t>
            </a:fld>
            <a:endParaRPr lang="en-US"/>
          </a:p>
        </p:txBody>
      </p:sp>
    </p:spTree>
    <p:extLst>
      <p:ext uri="{BB962C8B-B14F-4D97-AF65-F5344CB8AC3E}">
        <p14:creationId xmlns:p14="http://schemas.microsoft.com/office/powerpoint/2010/main" val="13611099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chemeClr val="tx1"/>
                </a:solidFill>
                <a:effectLst/>
                <a:latin typeface="+mn-lt"/>
                <a:ea typeface="+mn-ea"/>
                <a:cs typeface="+mn-cs"/>
              </a:rPr>
              <a:t>Used cooking oil, a renewable fuels feedstock, nearly 'tapped out' in U.S.</a:t>
            </a:r>
          </a:p>
          <a:p>
            <a:r>
              <a:rPr lang="en-US" sz="1200" b="0" i="0" kern="1200" dirty="0">
                <a:solidFill>
                  <a:schemeClr val="tx1"/>
                </a:solidFill>
                <a:effectLst/>
                <a:latin typeface="+mn-lt"/>
                <a:ea typeface="+mn-ea"/>
                <a:cs typeface="+mn-cs"/>
              </a:rPr>
              <a:t>Used cooking oil, a feedstock fueling America's renewable diesel boom, is running in short supply, according to U.S. refiner Valero.</a:t>
            </a:r>
          </a:p>
          <a:p>
            <a:r>
              <a:rPr lang="en-US" sz="1200" b="0" i="0" kern="1200" dirty="0">
                <a:solidFill>
                  <a:schemeClr val="tx1"/>
                </a:solidFill>
                <a:effectLst/>
                <a:latin typeface="+mn-lt"/>
                <a:ea typeface="+mn-ea"/>
                <a:cs typeface="+mn-cs"/>
              </a:rPr>
              <a:t>The refiner is expanding its renewable diesel production capacity in St. Charles, Louisiana as part of its joint venture with Diamond Green Diesel. The plant should be able to produce an additional 400 million gallons per year of renewable diesel by the fourth quarter of 2021, executives said on the refiner's first-quarter earnings call on Thursday.</a:t>
            </a:r>
          </a:p>
          <a:p>
            <a:r>
              <a:rPr lang="en-US" sz="1200" b="0" i="0" kern="1200" dirty="0">
                <a:solidFill>
                  <a:schemeClr val="tx1"/>
                </a:solidFill>
                <a:effectLst/>
                <a:latin typeface="+mn-lt"/>
                <a:ea typeface="+mn-ea"/>
                <a:cs typeface="+mn-cs"/>
              </a:rPr>
              <a:t>The fuel will be made from feedstocks such as used cooking oil, animal tallow and distillers corn oil, said Martin Parrish, senior vice president of alternative fuels at Valero.</a:t>
            </a:r>
          </a:p>
          <a:p>
            <a:r>
              <a:rPr lang="en-US" sz="1200" b="0" i="0" kern="1200" dirty="0">
                <a:solidFill>
                  <a:schemeClr val="tx1"/>
                </a:solidFill>
                <a:effectLst/>
                <a:latin typeface="+mn-lt"/>
                <a:ea typeface="+mn-ea"/>
                <a:cs typeface="+mn-cs"/>
              </a:rPr>
              <a:t>Animal tallow and used cooking oil are deemed less carbon intense than soybean and other vegetable oil and thus generate more tradable credits under California's low-carbon fuel standard.</a:t>
            </a:r>
          </a:p>
          <a:p>
            <a:r>
              <a:rPr lang="en-US" sz="1200" b="0" i="0" kern="1200" dirty="0">
                <a:solidFill>
                  <a:schemeClr val="tx1"/>
                </a:solidFill>
                <a:effectLst/>
                <a:latin typeface="+mn-lt"/>
                <a:ea typeface="+mn-ea"/>
                <a:cs typeface="+mn-cs"/>
              </a:rPr>
              <a:t>This has driven up prices and demand for the feedstocks as refiners and other producers compete for supply to profit off of state and federal regulations and tax credits.</a:t>
            </a:r>
          </a:p>
          <a:p>
            <a:r>
              <a:rPr lang="en-US" sz="1200" b="0" i="0" kern="1200" dirty="0">
                <a:solidFill>
                  <a:schemeClr val="tx1"/>
                </a:solidFill>
                <a:effectLst/>
                <a:latin typeface="+mn-lt"/>
                <a:ea typeface="+mn-ea"/>
                <a:cs typeface="+mn-cs"/>
              </a:rPr>
              <a:t>"Used cooking oil is pretty close to being tapped out right now in the U.S.," Parrish said.</a:t>
            </a:r>
          </a:p>
          <a:p>
            <a:r>
              <a:rPr lang="en-US" sz="1200" b="0" i="0" kern="1200" dirty="0">
                <a:solidFill>
                  <a:schemeClr val="tx1"/>
                </a:solidFill>
                <a:effectLst/>
                <a:latin typeface="+mn-lt"/>
                <a:ea typeface="+mn-ea"/>
                <a:cs typeface="+mn-cs"/>
              </a:rPr>
              <a:t>Renewable diesel has been tremendously profitable for Valero, an early mover that secured ample supply of advantaged feedstocks with low carbon intensity.</a:t>
            </a:r>
          </a:p>
          <a:p>
            <a:r>
              <a:rPr lang="en-US" sz="1200" b="0" i="0" kern="1200" dirty="0">
                <a:solidFill>
                  <a:schemeClr val="tx1"/>
                </a:solidFill>
                <a:effectLst/>
                <a:latin typeface="+mn-lt"/>
                <a:ea typeface="+mn-ea"/>
                <a:cs typeface="+mn-cs"/>
              </a:rPr>
              <a:t>Valero's renewable diesel segment a record operating income in the segment of $203 million in the first quarter of 2021.</a:t>
            </a:r>
          </a:p>
          <a:p>
            <a:r>
              <a:rPr lang="en-US" sz="1200" b="0" i="0" kern="1200" dirty="0">
                <a:solidFill>
                  <a:schemeClr val="tx1"/>
                </a:solidFill>
                <a:effectLst/>
                <a:latin typeface="+mn-lt"/>
                <a:ea typeface="+mn-ea"/>
                <a:cs typeface="+mn-cs"/>
              </a:rPr>
              <a:t>"The biggest advantage is the carbon intensity score of those oils, those waste oils, compared to a veg oil or compared to the soybean oil in most jurisdictions," said Parrish.</a:t>
            </a:r>
          </a:p>
          <a:p>
            <a:r>
              <a:rPr lang="en-US" sz="1200" b="0" i="0" kern="1200" dirty="0">
                <a:solidFill>
                  <a:schemeClr val="tx1"/>
                </a:solidFill>
                <a:effectLst/>
                <a:latin typeface="+mn-lt"/>
                <a:ea typeface="+mn-ea"/>
                <a:cs typeface="+mn-cs"/>
              </a:rPr>
              <a:t>The refiner expects to be able to sell into Canada and other states that adopt low carbon fuel standards.</a:t>
            </a:r>
          </a:p>
          <a:p>
            <a:r>
              <a:rPr lang="en-US" sz="1200" b="0" i="0" kern="1200" dirty="0">
                <a:solidFill>
                  <a:schemeClr val="tx1"/>
                </a:solidFill>
                <a:effectLst/>
                <a:latin typeface="+mn-lt"/>
                <a:ea typeface="+mn-ea"/>
                <a:cs typeface="+mn-cs"/>
              </a:rPr>
              <a:t>"By having our robust pretreatment system, our location, our ability to run anything is just a huge advantage," he said.</a:t>
            </a:r>
          </a:p>
          <a:p>
            <a:r>
              <a:rPr lang="en-US" dirty="0"/>
              <a:t> Most UCO now goes to RD production vs BD production. </a:t>
            </a:r>
            <a:r>
              <a:rPr lang="en-US" dirty="0">
                <a:hlinkClick r:id="rId3"/>
              </a:rPr>
              <a:t>Renewable Diesel Backs into UCO | BiodieselMagazine.com</a:t>
            </a:r>
            <a:endParaRPr lang="en-US" dirty="0"/>
          </a:p>
        </p:txBody>
      </p:sp>
      <p:sp>
        <p:nvSpPr>
          <p:cNvPr id="4" name="Slide Number Placeholder 3"/>
          <p:cNvSpPr>
            <a:spLocks noGrp="1"/>
          </p:cNvSpPr>
          <p:nvPr>
            <p:ph type="sldNum" sz="quarter" idx="5"/>
          </p:nvPr>
        </p:nvSpPr>
        <p:spPr/>
        <p:txBody>
          <a:bodyPr/>
          <a:lstStyle/>
          <a:p>
            <a:fld id="{A7C43A21-B49E-4607-BBFE-CCF43980F9F0}" type="slidenum">
              <a:rPr lang="en-US" smtClean="0"/>
              <a:t>6</a:t>
            </a:fld>
            <a:endParaRPr lang="en-US"/>
          </a:p>
        </p:txBody>
      </p:sp>
    </p:spTree>
    <p:extLst>
      <p:ext uri="{BB962C8B-B14F-4D97-AF65-F5344CB8AC3E}">
        <p14:creationId xmlns:p14="http://schemas.microsoft.com/office/powerpoint/2010/main" val="17589481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i="0" dirty="0">
                <a:solidFill>
                  <a:srgbClr val="333333"/>
                </a:solidFill>
                <a:effectLst/>
                <a:latin typeface="LatoRegular"/>
              </a:rPr>
              <a:t>Renewable Diesel Plants Could Outstrip Soybean Acres, Soy Oil Supplies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333333"/>
              </a:solidFill>
              <a:effectLst/>
              <a:latin typeface="LatoRegular"/>
            </a:endParaRPr>
          </a:p>
          <a:p>
            <a:r>
              <a:rPr lang="en-US" dirty="0">
                <a:hlinkClick r:id="rId3"/>
              </a:rPr>
              <a:t>Renewable Diesel Plans Could Outstrip Soybean Acres, Soy Oil Supplies (dtnpf.com)</a:t>
            </a:r>
            <a:endParaRPr lang="en-US" dirty="0"/>
          </a:p>
          <a:p>
            <a:endParaRPr lang="en-US" dirty="0"/>
          </a:p>
          <a:p>
            <a:pPr algn="l" fontAlgn="base"/>
            <a:r>
              <a:rPr lang="en-US" b="0" i="0" dirty="0">
                <a:solidFill>
                  <a:srgbClr val="222222"/>
                </a:solidFill>
                <a:effectLst/>
                <a:latin typeface="LatoRegular"/>
              </a:rPr>
              <a:t>OMAHA (DTN) -- Analysts are having a hard time modeling out the soybean oil needs in the near term and long term as more renewable diesel projects are announced. For now, forecasts call for higher soybean prices, expanded acreage, and not enough soybean oil to go around.</a:t>
            </a:r>
          </a:p>
          <a:p>
            <a:pPr algn="l" fontAlgn="base"/>
            <a:r>
              <a:rPr lang="en-US" b="0" i="0" dirty="0">
                <a:solidFill>
                  <a:srgbClr val="222222"/>
                </a:solidFill>
                <a:effectLst/>
                <a:latin typeface="LatoRegular"/>
              </a:rPr>
              <a:t>If everything is built out as projected, farmers would have to add tens of millions of acres of soybeans and yield increases to keep up with the crush demand. To hit the numbers, soybean production would have to grow by roughly 3.6 billion bushels by 2030.</a:t>
            </a:r>
          </a:p>
          <a:p>
            <a:pPr algn="l" fontAlgn="base"/>
            <a:r>
              <a:rPr lang="en-US" b="0" i="0" dirty="0">
                <a:solidFill>
                  <a:srgbClr val="222222"/>
                </a:solidFill>
                <a:effectLst/>
                <a:latin typeface="LatoRegular"/>
              </a:rPr>
              <a:t>USDA's Economic Research Service this week projected soybean oil will see greater demand starting in 2022, while Rabobank offered a similar outlook projecting greater crush capacity starting in 2023 as more renewable diesel facilities come online.</a:t>
            </a:r>
          </a:p>
          <a:p>
            <a:endParaRPr lang="en-US" dirty="0"/>
          </a:p>
          <a:p>
            <a:r>
              <a:rPr lang="en-US" dirty="0">
                <a:hlinkClick r:id="rId4"/>
              </a:rPr>
              <a:t>current-pathways_all.xlsx (live.com)</a:t>
            </a:r>
            <a:endParaRPr lang="en-US" dirty="0"/>
          </a:p>
          <a:p>
            <a:endParaRPr lang="en-US" dirty="0"/>
          </a:p>
          <a:p>
            <a:r>
              <a:rPr lang="en-US" dirty="0"/>
              <a:t>If this capacity expansion could be delivered, it would represent a massive shift in the U.S. biofuel industry. Already the growth of renewable diesel production is impacting feedstock markets, with many analysts identifying growth in renewable diesel as a factor contributing to recent record soy oil prices. It is difficult to see how the millions of metric tons of vegetable oil that would be needed to supply a 5 billion gallons a year industry could be delivered. Predicted increases in domestic soy oil production could support perhaps another 300 million gallons of production, and increased utilization of waste and residual oils another 150 million gallons. Beyond this, increasing production would mean either dramatic unforeseen expansion of domestic soy and canola area, dramatic increases in canola and palm oil imports, or massive displacement of feedstock from other uses (or a combination of the three). Domestic biodiesel production is likely to be strongly impacted, with waste oils and fats in particular diverted to renewable diesel production for supply to the West Coast.</a:t>
            </a:r>
          </a:p>
          <a:p>
            <a:r>
              <a:rPr lang="en-US" dirty="0">
                <a:hlinkClick r:id="rId5"/>
              </a:rPr>
              <a:t>Animal, vegetable or mineral (oil)? (theicct.org)</a:t>
            </a:r>
            <a:endParaRPr lang="en-US" dirty="0"/>
          </a:p>
        </p:txBody>
      </p:sp>
      <p:sp>
        <p:nvSpPr>
          <p:cNvPr id="4" name="Slide Number Placeholder 3"/>
          <p:cNvSpPr>
            <a:spLocks noGrp="1"/>
          </p:cNvSpPr>
          <p:nvPr>
            <p:ph type="sldNum" sz="quarter" idx="5"/>
          </p:nvPr>
        </p:nvSpPr>
        <p:spPr/>
        <p:txBody>
          <a:bodyPr/>
          <a:lstStyle/>
          <a:p>
            <a:fld id="{A514F08D-3A0C-7E40-97E9-02EAB65DE069}" type="slidenum">
              <a:rPr lang="en-US" smtClean="0"/>
              <a:t>7</a:t>
            </a:fld>
            <a:endParaRPr lang="en-US" dirty="0"/>
          </a:p>
        </p:txBody>
      </p:sp>
    </p:spTree>
    <p:extLst>
      <p:ext uri="{BB962C8B-B14F-4D97-AF65-F5344CB8AC3E}">
        <p14:creationId xmlns:p14="http://schemas.microsoft.com/office/powerpoint/2010/main" val="2636242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Sustainable Aviation Fuel Grand Challenge | Department of Energy</a:t>
            </a:r>
            <a:endParaRPr lang="en-US" dirty="0"/>
          </a:p>
        </p:txBody>
      </p:sp>
      <p:sp>
        <p:nvSpPr>
          <p:cNvPr id="4" name="Slide Number Placeholder 3"/>
          <p:cNvSpPr>
            <a:spLocks noGrp="1"/>
          </p:cNvSpPr>
          <p:nvPr>
            <p:ph type="sldNum" sz="quarter" idx="5"/>
          </p:nvPr>
        </p:nvSpPr>
        <p:spPr/>
        <p:txBody>
          <a:bodyPr/>
          <a:lstStyle/>
          <a:p>
            <a:fld id="{A7C43A21-B49E-4607-BBFE-CCF43980F9F0}" type="slidenum">
              <a:rPr lang="en-US" smtClean="0"/>
              <a:t>8</a:t>
            </a:fld>
            <a:endParaRPr lang="en-US"/>
          </a:p>
        </p:txBody>
      </p:sp>
    </p:spTree>
    <p:extLst>
      <p:ext uri="{BB962C8B-B14F-4D97-AF65-F5344CB8AC3E}">
        <p14:creationId xmlns:p14="http://schemas.microsoft.com/office/powerpoint/2010/main" val="15384206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2022 Jet Fuel production is nearing the normal volumes seen in 2019, pre-COVID.</a:t>
            </a:r>
          </a:p>
          <a:p>
            <a:r>
              <a:rPr lang="en-US" dirty="0"/>
              <a:t>Biofuels plants must be located near feedstock sources to minimize transport of low density material.  Radius of collection reduces both transportation cost and Carbon Intensity for delivery of feed to processing site. Densification can help, but extra handling of feedstock adds to operational cost.</a:t>
            </a:r>
          </a:p>
          <a:p>
            <a:r>
              <a:rPr lang="en-US" dirty="0">
                <a:hlinkClick r:id="rId3"/>
              </a:rPr>
              <a:t>Used cooking oil, a renewable fuels feedstock, nearly 'tapped out' in U.S. (hydrocarbonprocessing.com)</a:t>
            </a:r>
            <a:endParaRPr lang="en-US" dirty="0"/>
          </a:p>
          <a:p>
            <a:endParaRPr lang="en-US" dirty="0"/>
          </a:p>
          <a:p>
            <a:r>
              <a:rPr lang="en-US" dirty="0"/>
              <a:t>One major issue with airlines is that they need to account for GHG reductions, not just the nominal use of “Renewable” SAF.  CI matters to ICAO (Int’l Civil Aviation Org) that monitors airlines’ progress towards Net Zero pledges.  Thus high CI fuels such as Alcohol-to-Jet based off corn starch has a very high CI and contributes little to meeting goals.  Production volumes are also very low.  What is needed is high production volume of low CI fuels that materially impact net GHG emissions.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14F08D-3A0C-7E40-97E9-02EAB65DE06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38016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Crop-based biofuels:</a:t>
            </a:r>
            <a:r>
              <a:rPr lang="en-US" sz="1200" b="0" i="0" kern="1200" dirty="0">
                <a:solidFill>
                  <a:schemeClr val="tx1"/>
                </a:solidFill>
                <a:effectLst/>
                <a:latin typeface="+mn-lt"/>
                <a:ea typeface="+mn-ea"/>
                <a:cs typeface="+mn-cs"/>
              </a:rPr>
              <a:t> the ENVI committee also voted in </a:t>
            </a:r>
            <a:r>
              <a:rPr lang="en-US" sz="1200" b="0" i="0" kern="1200" dirty="0" err="1">
                <a:solidFill>
                  <a:schemeClr val="tx1"/>
                </a:solidFill>
                <a:effectLst/>
                <a:latin typeface="+mn-lt"/>
                <a:ea typeface="+mn-ea"/>
                <a:cs typeface="+mn-cs"/>
              </a:rPr>
              <a:t>favour</a:t>
            </a:r>
            <a:r>
              <a:rPr lang="en-US" sz="1200" b="0" i="0" kern="1200" dirty="0">
                <a:solidFill>
                  <a:schemeClr val="tx1"/>
                </a:solidFill>
                <a:effectLst/>
                <a:latin typeface="+mn-lt"/>
                <a:ea typeface="+mn-ea"/>
                <a:cs typeface="+mn-cs"/>
              </a:rPr>
              <a:t> of amendment CA7 which limits crop-based biofuels to no more than half the share of the overall biofuel use in transport and specifies biofuels from palm oil and soy to be phased by 2023. This has been another key NGOs demand for years as crop-based biofuels compete with food production over land, fuel agricultural sprawl at the expanse of natural habitats and promote destructive industrial agricultural practices.</a:t>
            </a:r>
          </a:p>
          <a:p>
            <a:r>
              <a:rPr lang="en-US" dirty="0">
                <a:hlinkClick r:id="rId3"/>
              </a:rPr>
              <a:t>Bioenergy: important step towards protecting forests &amp; food security taken by the EU ENVI Committee (birdlife.org)</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A7C43A21-B49E-4607-BBFE-CCF43980F9F0}" type="slidenum">
              <a:rPr lang="en-US" smtClean="0"/>
              <a:t>10</a:t>
            </a:fld>
            <a:endParaRPr lang="en-US"/>
          </a:p>
        </p:txBody>
      </p:sp>
    </p:spTree>
    <p:extLst>
      <p:ext uri="{BB962C8B-B14F-4D97-AF65-F5344CB8AC3E}">
        <p14:creationId xmlns:p14="http://schemas.microsoft.com/office/powerpoint/2010/main" val="16564376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Billion Ton Study (energy.gov)</a:t>
            </a:r>
            <a:endParaRPr lang="en-US" dirty="0"/>
          </a:p>
          <a:p>
            <a:r>
              <a:rPr lang="en-US" dirty="0"/>
              <a:t>2016 Update to Billion Ton Study shows majority of waste will come from forest residues.  These are leftovers from sustainable forest management practices to maximize saw log growth in Southern Yellow Pine plantations.  Currently, the vast majority of management waste and harvest residues are left to rot or are burnt to remove from the forest.  Collection costs are minimal and most cost is in transportation to fuel production facility.</a:t>
            </a:r>
          </a:p>
        </p:txBody>
      </p:sp>
      <p:sp>
        <p:nvSpPr>
          <p:cNvPr id="4" name="Slide Number Placeholder 3"/>
          <p:cNvSpPr>
            <a:spLocks noGrp="1"/>
          </p:cNvSpPr>
          <p:nvPr>
            <p:ph type="sldNum" sz="quarter" idx="5"/>
          </p:nvPr>
        </p:nvSpPr>
        <p:spPr/>
        <p:txBody>
          <a:bodyPr/>
          <a:lstStyle/>
          <a:p>
            <a:fld id="{A7C43A21-B49E-4607-BBFE-CCF43980F9F0}" type="slidenum">
              <a:rPr lang="en-US" smtClean="0"/>
              <a:t>12</a:t>
            </a:fld>
            <a:endParaRPr lang="en-US"/>
          </a:p>
        </p:txBody>
      </p:sp>
    </p:spTree>
    <p:extLst>
      <p:ext uri="{BB962C8B-B14F-4D97-AF65-F5344CB8AC3E}">
        <p14:creationId xmlns:p14="http://schemas.microsoft.com/office/powerpoint/2010/main" val="6896512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Cellulosic Ethanol production requires separation of cellulose and hemicellulose from feedstock.  Bark, stems, leaves, etc., are not used in process.  Multistep process required to prepare feedstocks for biological conversion to ethanol.  Extremely time consuming process requiring 7 to 10 days for conversion of cellulose to ethanol.  Final produce is not drop-in replacement for fuel.  SAF production requires dehydration and oligomerization followed by hydrotreating and distillation to produce jet fuel and other products (gasoline/diesel fuel).  Yield is 1 gal HC Fuel per two gal EtOH processed.</a:t>
            </a:r>
          </a:p>
          <a:p>
            <a:r>
              <a:rPr lang="en-US" dirty="0"/>
              <a:t>Biomass gasification utilizes all components of feedstocks producing syngas which is converted into fuel within minutes of being fed to gasifier.  CapEx for process is high, but feedstock utilization is also high and costs are low.</a:t>
            </a:r>
          </a:p>
          <a:p>
            <a:endParaRPr lang="en-US" dirty="0"/>
          </a:p>
        </p:txBody>
      </p:sp>
      <p:sp>
        <p:nvSpPr>
          <p:cNvPr id="4" name="Slide Number Placeholder 3"/>
          <p:cNvSpPr>
            <a:spLocks noGrp="1"/>
          </p:cNvSpPr>
          <p:nvPr>
            <p:ph type="sldNum" sz="quarter" idx="5"/>
          </p:nvPr>
        </p:nvSpPr>
        <p:spPr/>
        <p:txBody>
          <a:bodyPr/>
          <a:lstStyle/>
          <a:p>
            <a:fld id="{A7C43A21-B49E-4607-BBFE-CCF43980F9F0}" type="slidenum">
              <a:rPr lang="en-US" smtClean="0"/>
              <a:t>14</a:t>
            </a:fld>
            <a:endParaRPr lang="en-US"/>
          </a:p>
        </p:txBody>
      </p:sp>
    </p:spTree>
    <p:extLst>
      <p:ext uri="{BB962C8B-B14F-4D97-AF65-F5344CB8AC3E}">
        <p14:creationId xmlns:p14="http://schemas.microsoft.com/office/powerpoint/2010/main" val="436922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CI as the feedstock must be grown incurring all the associated production emissions and iLUC assessments.  Expansion of soybean crop area will cause reevaluation of the iLUC assessment as well.  UCO and animal fats are limited in supply so although they  produce fuel with a relatively low CI, growth in production is limited. MSW gasification can produce lower CI fuels from waste feedstocks, but until the process is coupled with CCS it will not have exceptionally low CI.  The 37 listed is for the current CARB LCFS pathway, but more recent values of CI are probably in the 20 CI range.  Forestry waste and agricultural waste can produce high volumes of SAF but at moderate CI.  However, coupling CCS with the process is easy as CO2 is already </a:t>
            </a:r>
            <a:r>
              <a:rPr lang="en-US" baseline="0" dirty="0" err="1"/>
              <a:t>sepeasrated</a:t>
            </a:r>
            <a:r>
              <a:rPr lang="en-US" baseline="0" dirty="0"/>
              <a:t> from the syngas prior to F-T </a:t>
            </a:r>
            <a:r>
              <a:rPr lang="en-US" baseline="0" dirty="0" err="1"/>
              <a:t>synghesis</a:t>
            </a:r>
            <a:r>
              <a:rPr lang="en-US" baseline="0" dirty="0"/>
              <a:t> and can be sequestered.  This yield SAF production with a CI of -110.  If biomass power with CCS is added to the process, further reduction in CI down to -300 is possible.  The economic returns in terms of RFS and LCFS credits makes this approach economically viable. </a:t>
            </a:r>
          </a:p>
          <a:p>
            <a:r>
              <a:rPr lang="en-US" baseline="0" dirty="0"/>
              <a:t>Plant design trade-off are CCS which produces very low CI fuel or CCU which produces much more fuel volume but at higher CI.  Economic analysis determines which is most advantageous to project.  </a:t>
            </a:r>
            <a:endParaRPr lang="en-US" dirty="0"/>
          </a:p>
        </p:txBody>
      </p:sp>
      <p:sp>
        <p:nvSpPr>
          <p:cNvPr id="4" name="Slide Number Placeholder 3"/>
          <p:cNvSpPr>
            <a:spLocks noGrp="1"/>
          </p:cNvSpPr>
          <p:nvPr>
            <p:ph type="sldNum" sz="quarter" idx="5"/>
          </p:nvPr>
        </p:nvSpPr>
        <p:spPr/>
        <p:txBody>
          <a:bodyPr/>
          <a:lstStyle/>
          <a:p>
            <a:fld id="{A7C43A21-B49E-4607-BBFE-CCF43980F9F0}" type="slidenum">
              <a:rPr lang="en-US" smtClean="0"/>
              <a:t>15</a:t>
            </a:fld>
            <a:endParaRPr lang="en-US"/>
          </a:p>
        </p:txBody>
      </p:sp>
    </p:spTree>
    <p:extLst>
      <p:ext uri="{BB962C8B-B14F-4D97-AF65-F5344CB8AC3E}">
        <p14:creationId xmlns:p14="http://schemas.microsoft.com/office/powerpoint/2010/main" val="1039157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50666DC1-CD27-4874-9484-9D06C59FE4D0}"/>
              </a:ext>
            </a:extLst>
          </p:cNvPr>
          <p:cNvSpPr/>
          <p:nvPr/>
        </p:nvSpPr>
        <p:spPr>
          <a:xfrm>
            <a:off x="0" y="0"/>
            <a:ext cx="12192000" cy="3429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77579F-F417-47C2-AC03-911CCED021DB}"/>
              </a:ext>
            </a:extLst>
          </p:cNvPr>
          <p:cNvSpPr>
            <a:spLocks noGrp="1"/>
          </p:cNvSpPr>
          <p:nvPr>
            <p:ph type="ctrTitle"/>
          </p:nvPr>
        </p:nvSpPr>
        <p:spPr>
          <a:xfrm>
            <a:off x="484552" y="447675"/>
            <a:ext cx="8397511" cy="2714625"/>
          </a:xfrm>
        </p:spPr>
        <p:txBody>
          <a:bodyPr anchor="b">
            <a:normAutofit/>
          </a:bodyPr>
          <a:lstStyle>
            <a:lvl1pPr algn="l">
              <a:defRPr sz="54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643E600-28DA-4780-9E00-2E12F74FF621}"/>
              </a:ext>
            </a:extLst>
          </p:cNvPr>
          <p:cNvSpPr>
            <a:spLocks noGrp="1"/>
          </p:cNvSpPr>
          <p:nvPr>
            <p:ph type="subTitle" idx="1"/>
          </p:nvPr>
        </p:nvSpPr>
        <p:spPr>
          <a:xfrm>
            <a:off x="484552" y="3602037"/>
            <a:ext cx="8397511" cy="2460625"/>
          </a:xfrm>
        </p:spPr>
        <p:txBody>
          <a:bodyPr>
            <a:normAutofit/>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0E6F1DC-ADFB-42C9-AB34-FCB38C8123FC}"/>
              </a:ext>
            </a:extLst>
          </p:cNvPr>
          <p:cNvSpPr>
            <a:spLocks noGrp="1"/>
          </p:cNvSpPr>
          <p:nvPr>
            <p:ph type="dt" sz="half" idx="10"/>
          </p:nvPr>
        </p:nvSpPr>
        <p:spPr/>
        <p:txBody>
          <a:bodyPr/>
          <a:lstStyle/>
          <a:p>
            <a:fld id="{92538219-6E45-4D12-B767-46F92D5844D4}" type="datetime1">
              <a:rPr lang="en-US" smtClean="0"/>
              <a:t>5/31/2022</a:t>
            </a:fld>
            <a:endParaRPr lang="en-US"/>
          </a:p>
        </p:txBody>
      </p:sp>
      <p:sp>
        <p:nvSpPr>
          <p:cNvPr id="5" name="Footer Placeholder 4">
            <a:extLst>
              <a:ext uri="{FF2B5EF4-FFF2-40B4-BE49-F238E27FC236}">
                <a16:creationId xmlns:a16="http://schemas.microsoft.com/office/drawing/2014/main" id="{EE799E6D-BBA8-4A15-94DA-DBE8A4FDE6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803C82-8719-4FAC-94BF-2A91335FB58A}"/>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948423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9CF16-986E-4D90-AA40-CDB46E23320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A6F14DA-A783-43BC-8F15-95408B89DE0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58C48B6-C394-452A-94D9-D4802755D841}"/>
              </a:ext>
            </a:extLst>
          </p:cNvPr>
          <p:cNvSpPr>
            <a:spLocks noGrp="1"/>
          </p:cNvSpPr>
          <p:nvPr>
            <p:ph type="dt" sz="half" idx="10"/>
          </p:nvPr>
        </p:nvSpPr>
        <p:spPr/>
        <p:txBody>
          <a:bodyPr/>
          <a:lstStyle/>
          <a:p>
            <a:fld id="{8BB296A2-D8F0-4E17-BFD0-A6C902250D59}" type="datetime1">
              <a:rPr lang="en-US" smtClean="0"/>
              <a:t>5/31/2022</a:t>
            </a:fld>
            <a:endParaRPr lang="en-US"/>
          </a:p>
        </p:txBody>
      </p:sp>
      <p:sp>
        <p:nvSpPr>
          <p:cNvPr id="5" name="Footer Placeholder 4">
            <a:extLst>
              <a:ext uri="{FF2B5EF4-FFF2-40B4-BE49-F238E27FC236}">
                <a16:creationId xmlns:a16="http://schemas.microsoft.com/office/drawing/2014/main" id="{43858A8A-3DD0-41C8-9F48-F4309FA195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706C92-7C02-4D34-B3E5-D549A7A36BD3}"/>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405061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66F9FA-E6B8-4CFC-B3F1-0C075546EE33}"/>
              </a:ext>
            </a:extLst>
          </p:cNvPr>
          <p:cNvSpPr/>
          <p:nvPr/>
        </p:nvSpPr>
        <p:spPr>
          <a:xfrm>
            <a:off x="0" y="0"/>
            <a:ext cx="12192000" cy="3429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16F270-B2AA-4935-885F-5924B1F63A3E}"/>
              </a:ext>
            </a:extLst>
          </p:cNvPr>
          <p:cNvSpPr>
            <a:spLocks noGrp="1"/>
          </p:cNvSpPr>
          <p:nvPr>
            <p:ph type="title"/>
          </p:nvPr>
        </p:nvSpPr>
        <p:spPr>
          <a:xfrm>
            <a:off x="484552" y="457200"/>
            <a:ext cx="10862898" cy="2724151"/>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22658E-3D87-4D5A-A602-847153CC4845}"/>
              </a:ext>
            </a:extLst>
          </p:cNvPr>
          <p:cNvSpPr>
            <a:spLocks noGrp="1"/>
          </p:cNvSpPr>
          <p:nvPr>
            <p:ph type="body" idx="1"/>
          </p:nvPr>
        </p:nvSpPr>
        <p:spPr>
          <a:xfrm>
            <a:off x="484552" y="3695701"/>
            <a:ext cx="10862898" cy="2393950"/>
          </a:xfrm>
        </p:spPr>
        <p:txBody>
          <a:bodyPr>
            <a:normAutofit/>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FAB1D84-A229-45B1-BD42-0DC0CE9F8DE9}"/>
              </a:ext>
            </a:extLst>
          </p:cNvPr>
          <p:cNvSpPr>
            <a:spLocks noGrp="1"/>
          </p:cNvSpPr>
          <p:nvPr>
            <p:ph type="dt" sz="half" idx="10"/>
          </p:nvPr>
        </p:nvSpPr>
        <p:spPr/>
        <p:txBody>
          <a:bodyPr/>
          <a:lstStyle/>
          <a:p>
            <a:fld id="{D9108C9C-1ACB-4C84-A002-C7E0E45B937A}" type="datetime1">
              <a:rPr lang="en-US" smtClean="0"/>
              <a:t>5/31/2022</a:t>
            </a:fld>
            <a:endParaRPr lang="en-US"/>
          </a:p>
        </p:txBody>
      </p:sp>
      <p:sp>
        <p:nvSpPr>
          <p:cNvPr id="5" name="Footer Placeholder 4">
            <a:extLst>
              <a:ext uri="{FF2B5EF4-FFF2-40B4-BE49-F238E27FC236}">
                <a16:creationId xmlns:a16="http://schemas.microsoft.com/office/drawing/2014/main" id="{2664EEF4-D461-49D7-8F24-8BFE2444B6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44055A-7488-4646-9E88-692036EA22DE}"/>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686414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F1F74-ED26-4F8B-BF51-3533D8404E5A}"/>
              </a:ext>
            </a:extLst>
          </p:cNvPr>
          <p:cNvSpPr>
            <a:spLocks noGrp="1"/>
          </p:cNvSpPr>
          <p:nvPr>
            <p:ph type="title"/>
          </p:nvPr>
        </p:nvSpPr>
        <p:spPr>
          <a:xfrm>
            <a:off x="484552" y="365760"/>
            <a:ext cx="11264536" cy="168751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201D2D7-7F18-43E0-9B2E-3FCD83CC83BC}"/>
              </a:ext>
            </a:extLst>
          </p:cNvPr>
          <p:cNvSpPr>
            <a:spLocks noGrp="1"/>
          </p:cNvSpPr>
          <p:nvPr>
            <p:ph sz="half" idx="1"/>
          </p:nvPr>
        </p:nvSpPr>
        <p:spPr>
          <a:xfrm>
            <a:off x="484552" y="2552699"/>
            <a:ext cx="5323703" cy="3624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8FCBBB66-EB7D-4F8C-9C78-1D1C88846469}"/>
              </a:ext>
            </a:extLst>
          </p:cNvPr>
          <p:cNvSpPr>
            <a:spLocks noGrp="1"/>
          </p:cNvSpPr>
          <p:nvPr>
            <p:ph sz="half" idx="2"/>
          </p:nvPr>
        </p:nvSpPr>
        <p:spPr>
          <a:xfrm>
            <a:off x="6270162" y="2552699"/>
            <a:ext cx="5323703" cy="3624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7A684E6-393D-4587-AA45-E6734FB47AEC}"/>
              </a:ext>
            </a:extLst>
          </p:cNvPr>
          <p:cNvSpPr>
            <a:spLocks noGrp="1"/>
          </p:cNvSpPr>
          <p:nvPr>
            <p:ph type="dt" sz="half" idx="10"/>
          </p:nvPr>
        </p:nvSpPr>
        <p:spPr/>
        <p:txBody>
          <a:bodyPr/>
          <a:lstStyle/>
          <a:p>
            <a:fld id="{F49AF2A5-B297-4977-9E5B-4D3050E23689}" type="datetime1">
              <a:rPr lang="en-US" smtClean="0"/>
              <a:t>5/31/2022</a:t>
            </a:fld>
            <a:endParaRPr lang="en-US"/>
          </a:p>
        </p:txBody>
      </p:sp>
      <p:sp>
        <p:nvSpPr>
          <p:cNvPr id="6" name="Footer Placeholder 5">
            <a:extLst>
              <a:ext uri="{FF2B5EF4-FFF2-40B4-BE49-F238E27FC236}">
                <a16:creationId xmlns:a16="http://schemas.microsoft.com/office/drawing/2014/main" id="{0A1D8EE0-0333-4ABC-AE18-10DD5071CF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F452369-A8F0-4709-8372-B420A67DB7CC}"/>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780099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91592-4621-4D72-BC2D-F2C439F81B81}"/>
              </a:ext>
            </a:extLst>
          </p:cNvPr>
          <p:cNvSpPr>
            <a:spLocks noGrp="1"/>
          </p:cNvSpPr>
          <p:nvPr>
            <p:ph type="title"/>
          </p:nvPr>
        </p:nvSpPr>
        <p:spPr>
          <a:xfrm>
            <a:off x="484552" y="365759"/>
            <a:ext cx="10870836" cy="169164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4B823F5-0A90-4666-BE88-2BE0D0A61603}"/>
              </a:ext>
            </a:extLst>
          </p:cNvPr>
          <p:cNvSpPr>
            <a:spLocks noGrp="1"/>
          </p:cNvSpPr>
          <p:nvPr>
            <p:ph type="body" idx="1"/>
          </p:nvPr>
        </p:nvSpPr>
        <p:spPr>
          <a:xfrm>
            <a:off x="484552" y="2436473"/>
            <a:ext cx="5332026"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EC6A7C-6260-463D-B3FD-71A07ACD0669}"/>
              </a:ext>
            </a:extLst>
          </p:cNvPr>
          <p:cNvSpPr>
            <a:spLocks noGrp="1"/>
          </p:cNvSpPr>
          <p:nvPr>
            <p:ph sz="half" idx="2"/>
          </p:nvPr>
        </p:nvSpPr>
        <p:spPr>
          <a:xfrm>
            <a:off x="484552" y="3409051"/>
            <a:ext cx="5332026" cy="27806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7BF2AF8D-90ED-4512-9423-C91BF73A99B2}"/>
              </a:ext>
            </a:extLst>
          </p:cNvPr>
          <p:cNvSpPr>
            <a:spLocks noGrp="1"/>
          </p:cNvSpPr>
          <p:nvPr>
            <p:ph type="body" sz="quarter" idx="3"/>
          </p:nvPr>
        </p:nvSpPr>
        <p:spPr>
          <a:xfrm>
            <a:off x="6270162" y="2436473"/>
            <a:ext cx="5358285"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D838EA-E20D-4CC3-83C2-AFE0DE9F7376}"/>
              </a:ext>
            </a:extLst>
          </p:cNvPr>
          <p:cNvSpPr>
            <a:spLocks noGrp="1"/>
          </p:cNvSpPr>
          <p:nvPr>
            <p:ph sz="quarter" idx="4"/>
          </p:nvPr>
        </p:nvSpPr>
        <p:spPr>
          <a:xfrm>
            <a:off x="6270162" y="3409051"/>
            <a:ext cx="5358285" cy="27806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3603F8A-08E1-4160-9B7E-E0CA4BF8EC3C}"/>
              </a:ext>
            </a:extLst>
          </p:cNvPr>
          <p:cNvSpPr>
            <a:spLocks noGrp="1"/>
          </p:cNvSpPr>
          <p:nvPr>
            <p:ph type="dt" sz="half" idx="10"/>
          </p:nvPr>
        </p:nvSpPr>
        <p:spPr/>
        <p:txBody>
          <a:bodyPr/>
          <a:lstStyle/>
          <a:p>
            <a:fld id="{70127434-4794-409A-9547-04789BA47588}" type="datetime1">
              <a:rPr lang="en-US" smtClean="0"/>
              <a:t>5/31/2022</a:t>
            </a:fld>
            <a:endParaRPr lang="en-US"/>
          </a:p>
        </p:txBody>
      </p:sp>
      <p:sp>
        <p:nvSpPr>
          <p:cNvPr id="8" name="Footer Placeholder 7">
            <a:extLst>
              <a:ext uri="{FF2B5EF4-FFF2-40B4-BE49-F238E27FC236}">
                <a16:creationId xmlns:a16="http://schemas.microsoft.com/office/drawing/2014/main" id="{118291AB-3C5C-4BE1-9E50-02F4893363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A596E64-CD6C-4CF7-8624-FA4AE9760EEB}"/>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364459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562B3-06A0-4F2F-96EC-A062DAE2FE7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8FC0095-49F0-4A83-AE8C-9D13E15C2BD8}"/>
              </a:ext>
            </a:extLst>
          </p:cNvPr>
          <p:cNvSpPr>
            <a:spLocks noGrp="1"/>
          </p:cNvSpPr>
          <p:nvPr>
            <p:ph type="dt" sz="half" idx="10"/>
          </p:nvPr>
        </p:nvSpPr>
        <p:spPr/>
        <p:txBody>
          <a:bodyPr/>
          <a:lstStyle/>
          <a:p>
            <a:fld id="{85658635-357A-4E3D-B824-A5CEFDB8449C}" type="datetime1">
              <a:rPr lang="en-US" smtClean="0"/>
              <a:t>5/31/2022</a:t>
            </a:fld>
            <a:endParaRPr lang="en-US"/>
          </a:p>
        </p:txBody>
      </p:sp>
      <p:sp>
        <p:nvSpPr>
          <p:cNvPr id="4" name="Footer Placeholder 3">
            <a:extLst>
              <a:ext uri="{FF2B5EF4-FFF2-40B4-BE49-F238E27FC236}">
                <a16:creationId xmlns:a16="http://schemas.microsoft.com/office/drawing/2014/main" id="{61824898-D4EA-497A-8FC8-43E0D0213B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44821F6-2C08-450C-A18C-702D7384292F}"/>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088058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FFE119-5FCA-4D9C-9C07-1B81A0BF3BFF}"/>
              </a:ext>
            </a:extLst>
          </p:cNvPr>
          <p:cNvSpPr>
            <a:spLocks noGrp="1"/>
          </p:cNvSpPr>
          <p:nvPr>
            <p:ph type="dt" sz="half" idx="10"/>
          </p:nvPr>
        </p:nvSpPr>
        <p:spPr/>
        <p:txBody>
          <a:bodyPr/>
          <a:lstStyle/>
          <a:p>
            <a:fld id="{7E86FF77-2719-4AD0-8740-0B90FF5D1EFB}" type="datetime1">
              <a:rPr lang="en-US" smtClean="0"/>
              <a:t>5/31/2022</a:t>
            </a:fld>
            <a:endParaRPr lang="en-US"/>
          </a:p>
        </p:txBody>
      </p:sp>
      <p:sp>
        <p:nvSpPr>
          <p:cNvPr id="3" name="Footer Placeholder 2">
            <a:extLst>
              <a:ext uri="{FF2B5EF4-FFF2-40B4-BE49-F238E27FC236}">
                <a16:creationId xmlns:a16="http://schemas.microsoft.com/office/drawing/2014/main" id="{2A2C5995-6284-4D7F-AB1C-CA8FE63A786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1E4B0D-9C21-48D0-9438-C473706814B3}"/>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267984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90AF76DA-8F95-47D9-9EB6-B1EC93437387}"/>
              </a:ext>
            </a:extLst>
          </p:cNvPr>
          <p:cNvGrpSpPr/>
          <p:nvPr/>
        </p:nvGrpSpPr>
        <p:grpSpPr>
          <a:xfrm>
            <a:off x="2" y="0"/>
            <a:ext cx="6095998" cy="6858002"/>
            <a:chOff x="1" y="4563942"/>
            <a:chExt cx="12192005" cy="2294060"/>
          </a:xfrm>
        </p:grpSpPr>
        <p:sp>
          <p:nvSpPr>
            <p:cNvPr id="28" name="Rectangle 27">
              <a:extLst>
                <a:ext uri="{FF2B5EF4-FFF2-40B4-BE49-F238E27FC236}">
                  <a16:creationId xmlns:a16="http://schemas.microsoft.com/office/drawing/2014/main" id="{31355B14-077B-4BA1-962D-6E97D93FFCCC}"/>
                </a:ext>
              </a:extLst>
            </p:cNvPr>
            <p:cNvSpPr/>
            <p:nvPr/>
          </p:nvSpPr>
          <p:spPr>
            <a:xfrm>
              <a:off x="10" y="4563942"/>
              <a:ext cx="12191996" cy="22940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7230B99F-AC6F-4973-A35E-16C87C38711D}"/>
                </a:ext>
              </a:extLst>
            </p:cNvPr>
            <p:cNvSpPr/>
            <p:nvPr/>
          </p:nvSpPr>
          <p:spPr>
            <a:xfrm>
              <a:off x="1" y="4563942"/>
              <a:ext cx="12192000" cy="2294060"/>
            </a:xfrm>
            <a:prstGeom prst="rect">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5" name="Rectangle 24">
            <a:extLst>
              <a:ext uri="{FF2B5EF4-FFF2-40B4-BE49-F238E27FC236}">
                <a16:creationId xmlns:a16="http://schemas.microsoft.com/office/drawing/2014/main" id="{58E41614-9483-47F8-A429-FB0D1C5AA89A}"/>
              </a:ext>
            </a:extLst>
          </p:cNvPr>
          <p:cNvSpPr/>
          <p:nvPr/>
        </p:nvSpPr>
        <p:spPr>
          <a:xfrm>
            <a:off x="0" y="0"/>
            <a:ext cx="6095999" cy="22911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B5E91C-3C4F-40A2-BCC6-918D3BEDD24B}"/>
              </a:ext>
            </a:extLst>
          </p:cNvPr>
          <p:cNvSpPr>
            <a:spLocks noGrp="1"/>
          </p:cNvSpPr>
          <p:nvPr>
            <p:ph type="title"/>
          </p:nvPr>
        </p:nvSpPr>
        <p:spPr>
          <a:xfrm>
            <a:off x="484552" y="457200"/>
            <a:ext cx="5287234" cy="1600200"/>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330F113-1C61-4F74-BD5B-727668BBEAFC}"/>
              </a:ext>
            </a:extLst>
          </p:cNvPr>
          <p:cNvSpPr>
            <a:spLocks noGrp="1"/>
          </p:cNvSpPr>
          <p:nvPr>
            <p:ph idx="1"/>
          </p:nvPr>
        </p:nvSpPr>
        <p:spPr>
          <a:xfrm>
            <a:off x="6270162" y="457201"/>
            <a:ext cx="5085226"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10EB228-A180-4DF6-9D5B-2CF86B6B9BB0}"/>
              </a:ext>
            </a:extLst>
          </p:cNvPr>
          <p:cNvSpPr>
            <a:spLocks noGrp="1"/>
          </p:cNvSpPr>
          <p:nvPr>
            <p:ph type="body" sz="half" idx="2"/>
          </p:nvPr>
        </p:nvSpPr>
        <p:spPr>
          <a:xfrm>
            <a:off x="484552" y="2514600"/>
            <a:ext cx="5287234" cy="3354388"/>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913719-D65D-4BAE-97B7-FAE8F39982EF}"/>
              </a:ext>
            </a:extLst>
          </p:cNvPr>
          <p:cNvSpPr>
            <a:spLocks noGrp="1"/>
          </p:cNvSpPr>
          <p:nvPr>
            <p:ph type="dt" sz="half" idx="10"/>
          </p:nvPr>
        </p:nvSpPr>
        <p:spPr/>
        <p:txBody>
          <a:bodyPr/>
          <a:lstStyle/>
          <a:p>
            <a:fld id="{6E441C83-1089-48B9-8B65-293D4C236D35}" type="datetime1">
              <a:rPr lang="en-US" smtClean="0"/>
              <a:t>5/31/2022</a:t>
            </a:fld>
            <a:endParaRPr lang="en-US"/>
          </a:p>
        </p:txBody>
      </p:sp>
      <p:sp>
        <p:nvSpPr>
          <p:cNvPr id="6" name="Footer Placeholder 5">
            <a:extLst>
              <a:ext uri="{FF2B5EF4-FFF2-40B4-BE49-F238E27FC236}">
                <a16:creationId xmlns:a16="http://schemas.microsoft.com/office/drawing/2014/main" id="{F747F5BB-DC3C-45D1-A0D2-05168FECA2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C344BA3-19DB-4072-9A2C-08C92361AF9C}"/>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750294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B0A6909D-DC0B-4221-8140-21E981D896AF}"/>
              </a:ext>
            </a:extLst>
          </p:cNvPr>
          <p:cNvGrpSpPr/>
          <p:nvPr/>
        </p:nvGrpSpPr>
        <p:grpSpPr>
          <a:xfrm>
            <a:off x="2" y="0"/>
            <a:ext cx="6095998" cy="6858002"/>
            <a:chOff x="1" y="4563942"/>
            <a:chExt cx="12192005" cy="2294060"/>
          </a:xfrm>
        </p:grpSpPr>
        <p:sp>
          <p:nvSpPr>
            <p:cNvPr id="9" name="Rectangle 8">
              <a:extLst>
                <a:ext uri="{FF2B5EF4-FFF2-40B4-BE49-F238E27FC236}">
                  <a16:creationId xmlns:a16="http://schemas.microsoft.com/office/drawing/2014/main" id="{53D581C2-F39E-4958-A3F3-BB65AB1C5E66}"/>
                </a:ext>
              </a:extLst>
            </p:cNvPr>
            <p:cNvSpPr/>
            <p:nvPr/>
          </p:nvSpPr>
          <p:spPr>
            <a:xfrm>
              <a:off x="10" y="4563942"/>
              <a:ext cx="12191996" cy="22940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FD77040-27EF-4D2C-8D34-32337B0C8544}"/>
                </a:ext>
              </a:extLst>
            </p:cNvPr>
            <p:cNvSpPr/>
            <p:nvPr/>
          </p:nvSpPr>
          <p:spPr>
            <a:xfrm>
              <a:off x="1" y="4563942"/>
              <a:ext cx="12192000" cy="2294060"/>
            </a:xfrm>
            <a:prstGeom prst="rect">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E1A26D20-69F8-4BBC-98C0-BEB470AB8284}"/>
              </a:ext>
            </a:extLst>
          </p:cNvPr>
          <p:cNvSpPr/>
          <p:nvPr/>
        </p:nvSpPr>
        <p:spPr>
          <a:xfrm>
            <a:off x="0" y="0"/>
            <a:ext cx="6095999" cy="22911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47B6BC-4B2A-4001-9634-47473F82701E}"/>
              </a:ext>
            </a:extLst>
          </p:cNvPr>
          <p:cNvSpPr>
            <a:spLocks noGrp="1"/>
          </p:cNvSpPr>
          <p:nvPr>
            <p:ph type="title"/>
          </p:nvPr>
        </p:nvSpPr>
        <p:spPr>
          <a:xfrm>
            <a:off x="484552" y="457200"/>
            <a:ext cx="5211519" cy="1600200"/>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0497D074-2CCB-4AB8-A7A0-7847D3C1EF8A}"/>
              </a:ext>
            </a:extLst>
          </p:cNvPr>
          <p:cNvSpPr>
            <a:spLocks noGrp="1"/>
          </p:cNvSpPr>
          <p:nvPr>
            <p:ph type="pic" idx="1"/>
          </p:nvPr>
        </p:nvSpPr>
        <p:spPr>
          <a:xfrm>
            <a:off x="6270162" y="457201"/>
            <a:ext cx="5085226"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51FB94BD-D906-4213-9F31-1BE17A86F926}"/>
              </a:ext>
            </a:extLst>
          </p:cNvPr>
          <p:cNvSpPr>
            <a:spLocks noGrp="1"/>
          </p:cNvSpPr>
          <p:nvPr>
            <p:ph type="body" sz="half" idx="2"/>
          </p:nvPr>
        </p:nvSpPr>
        <p:spPr>
          <a:xfrm>
            <a:off x="484552" y="2514600"/>
            <a:ext cx="5211519" cy="3354388"/>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1B8431-70CB-4E9F-8A49-CDFF18554212}"/>
              </a:ext>
            </a:extLst>
          </p:cNvPr>
          <p:cNvSpPr>
            <a:spLocks noGrp="1"/>
          </p:cNvSpPr>
          <p:nvPr>
            <p:ph type="dt" sz="half" idx="10"/>
          </p:nvPr>
        </p:nvSpPr>
        <p:spPr/>
        <p:txBody>
          <a:bodyPr/>
          <a:lstStyle/>
          <a:p>
            <a:fld id="{D162FE45-CC1E-47DB-8B82-6CF0636FBDB8}" type="datetime1">
              <a:rPr lang="en-US" smtClean="0"/>
              <a:t>5/31/2022</a:t>
            </a:fld>
            <a:endParaRPr lang="en-US"/>
          </a:p>
        </p:txBody>
      </p:sp>
      <p:sp>
        <p:nvSpPr>
          <p:cNvPr id="6" name="Footer Placeholder 5">
            <a:extLst>
              <a:ext uri="{FF2B5EF4-FFF2-40B4-BE49-F238E27FC236}">
                <a16:creationId xmlns:a16="http://schemas.microsoft.com/office/drawing/2014/main" id="{ADD2F293-170E-410E-88BF-187A63C5E0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ED93A2-588D-43B5-B6FA-0B7892E6E138}"/>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316984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68A33-CB96-4CB1-9941-753BD0824C9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43EB269-70DF-4510-A313-336226558E5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1EA3CC-B2DC-4E87-826C-B885A7E62819}"/>
              </a:ext>
            </a:extLst>
          </p:cNvPr>
          <p:cNvSpPr>
            <a:spLocks noGrp="1"/>
          </p:cNvSpPr>
          <p:nvPr>
            <p:ph type="dt" sz="half" idx="10"/>
          </p:nvPr>
        </p:nvSpPr>
        <p:spPr/>
        <p:txBody>
          <a:bodyPr/>
          <a:lstStyle/>
          <a:p>
            <a:fld id="{836430B8-6059-41E5-A5DC-C07A76F5859A}" type="datetime1">
              <a:rPr lang="en-US" smtClean="0"/>
              <a:t>5/31/2022</a:t>
            </a:fld>
            <a:endParaRPr lang="en-US"/>
          </a:p>
        </p:txBody>
      </p:sp>
      <p:sp>
        <p:nvSpPr>
          <p:cNvPr id="5" name="Footer Placeholder 4">
            <a:extLst>
              <a:ext uri="{FF2B5EF4-FFF2-40B4-BE49-F238E27FC236}">
                <a16:creationId xmlns:a16="http://schemas.microsoft.com/office/drawing/2014/main" id="{7AF37F52-A7C4-4E21-A12A-02546D4775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66031F-5A79-48A7-8EDC-DDD9A9E4B9FC}"/>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99986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9188483-96C4-4E9C-AA6A-E70005461AEE}"/>
              </a:ext>
            </a:extLst>
          </p:cNvPr>
          <p:cNvSpPr/>
          <p:nvPr/>
        </p:nvSpPr>
        <p:spPr>
          <a:xfrm>
            <a:off x="9144000" y="0"/>
            <a:ext cx="3048000" cy="685466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0E4FCD54-7F0B-446E-9998-93E7BD7CE74D}"/>
              </a:ext>
            </a:extLst>
          </p:cNvPr>
          <p:cNvSpPr>
            <a:spLocks noGrp="1"/>
          </p:cNvSpPr>
          <p:nvPr>
            <p:ph type="title" orient="vert"/>
          </p:nvPr>
        </p:nvSpPr>
        <p:spPr>
          <a:xfrm>
            <a:off x="9534222" y="365125"/>
            <a:ext cx="2238678"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0766238-BBF1-4672-BC09-746C6967E5DF}"/>
              </a:ext>
            </a:extLst>
          </p:cNvPr>
          <p:cNvSpPr>
            <a:spLocks noGrp="1"/>
          </p:cNvSpPr>
          <p:nvPr>
            <p:ph type="body" orient="vert" idx="1"/>
          </p:nvPr>
        </p:nvSpPr>
        <p:spPr>
          <a:xfrm>
            <a:off x="484552" y="365125"/>
            <a:ext cx="8374062"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F8F32A5-B67B-45C1-B454-12E9FBE0C869}"/>
              </a:ext>
            </a:extLst>
          </p:cNvPr>
          <p:cNvSpPr>
            <a:spLocks noGrp="1"/>
          </p:cNvSpPr>
          <p:nvPr>
            <p:ph type="dt" sz="half" idx="10"/>
          </p:nvPr>
        </p:nvSpPr>
        <p:spPr/>
        <p:txBody>
          <a:bodyPr/>
          <a:lstStyle/>
          <a:p>
            <a:fld id="{A09D0CB7-D16E-4358-B7F4-EA4A24554592}" type="datetime1">
              <a:rPr lang="en-US" smtClean="0"/>
              <a:t>5/31/2022</a:t>
            </a:fld>
            <a:endParaRPr lang="en-US"/>
          </a:p>
        </p:txBody>
      </p:sp>
      <p:sp>
        <p:nvSpPr>
          <p:cNvPr id="5" name="Footer Placeholder 4">
            <a:extLst>
              <a:ext uri="{FF2B5EF4-FFF2-40B4-BE49-F238E27FC236}">
                <a16:creationId xmlns:a16="http://schemas.microsoft.com/office/drawing/2014/main" id="{48E91896-9441-4636-89D5-84E5932A1EDB}"/>
              </a:ext>
            </a:extLst>
          </p:cNvPr>
          <p:cNvSpPr>
            <a:spLocks noGrp="1"/>
          </p:cNvSpPr>
          <p:nvPr>
            <p:ph type="ftr" sz="quarter" idx="11"/>
          </p:nvPr>
        </p:nvSpPr>
        <p:spPr>
          <a:xfrm>
            <a:off x="3228110" y="6356350"/>
            <a:ext cx="4114800" cy="365125"/>
          </a:xfrm>
        </p:spPr>
        <p:txBody>
          <a:bodyPr/>
          <a:lstStyle/>
          <a:p>
            <a:endParaRPr lang="en-US" dirty="0"/>
          </a:p>
        </p:txBody>
      </p:sp>
      <p:sp>
        <p:nvSpPr>
          <p:cNvPr id="6" name="Slide Number Placeholder 5">
            <a:extLst>
              <a:ext uri="{FF2B5EF4-FFF2-40B4-BE49-F238E27FC236}">
                <a16:creationId xmlns:a16="http://schemas.microsoft.com/office/drawing/2014/main" id="{88937DFE-7F48-4EB0-83BC-A93F342D2618}"/>
              </a:ext>
            </a:extLst>
          </p:cNvPr>
          <p:cNvSpPr>
            <a:spLocks noGrp="1"/>
          </p:cNvSpPr>
          <p:nvPr>
            <p:ph type="sldNum" sz="quarter" idx="12"/>
          </p:nvPr>
        </p:nvSpPr>
        <p:spPr/>
        <p:txBody>
          <a:bodyPr/>
          <a:lstStyle>
            <a:lvl1pPr>
              <a:defRPr>
                <a:solidFill>
                  <a:schemeClr val="bg1">
                    <a:alpha val="80000"/>
                  </a:schemeClr>
                </a:solidFill>
              </a:defRPr>
            </a:lvl1pPr>
          </a:lstStyle>
          <a:p>
            <a:fld id="{1F646F3F-274D-499B-ABBE-824EB4ABDC3D}" type="slidenum">
              <a:rPr lang="en-US" smtClean="0"/>
              <a:pPr/>
              <a:t>‹#›</a:t>
            </a:fld>
            <a:endParaRPr lang="en-US" dirty="0"/>
          </a:p>
        </p:txBody>
      </p:sp>
    </p:spTree>
    <p:extLst>
      <p:ext uri="{BB962C8B-B14F-4D97-AF65-F5344CB8AC3E}">
        <p14:creationId xmlns:p14="http://schemas.microsoft.com/office/powerpoint/2010/main" val="1253754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A26A151-13BF-4305-A6DC-9DC7C9877195}"/>
              </a:ext>
            </a:extLst>
          </p:cNvPr>
          <p:cNvSpPr/>
          <p:nvPr/>
        </p:nvSpPr>
        <p:spPr>
          <a:xfrm>
            <a:off x="0" y="0"/>
            <a:ext cx="12192000" cy="22911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3DEE6AE3-3BCC-4B3B-AC4E-60F91014449A}"/>
              </a:ext>
            </a:extLst>
          </p:cNvPr>
          <p:cNvSpPr>
            <a:spLocks noGrp="1"/>
          </p:cNvSpPr>
          <p:nvPr>
            <p:ph type="title"/>
          </p:nvPr>
        </p:nvSpPr>
        <p:spPr>
          <a:xfrm>
            <a:off x="484552" y="365125"/>
            <a:ext cx="10869248" cy="168751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4CB514A-E7EA-41A8-ADBA-85CA1DF6D349}"/>
              </a:ext>
            </a:extLst>
          </p:cNvPr>
          <p:cNvSpPr>
            <a:spLocks noGrp="1"/>
          </p:cNvSpPr>
          <p:nvPr>
            <p:ph type="body" idx="1"/>
          </p:nvPr>
        </p:nvSpPr>
        <p:spPr>
          <a:xfrm>
            <a:off x="484552" y="2576513"/>
            <a:ext cx="10869248" cy="36004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19CB0BD-D6E3-4B3D-BCBB-6FECA5D6323C}"/>
              </a:ext>
            </a:extLst>
          </p:cNvPr>
          <p:cNvSpPr>
            <a:spLocks noGrp="1"/>
          </p:cNvSpPr>
          <p:nvPr>
            <p:ph type="dt" sz="half" idx="2"/>
          </p:nvPr>
        </p:nvSpPr>
        <p:spPr>
          <a:xfrm>
            <a:off x="146221" y="6357208"/>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1FC8E16-3C03-4238-9C6F-B34F3D10F77E}" type="datetime1">
              <a:rPr lang="en-US" smtClean="0"/>
              <a:t>5/31/2022</a:t>
            </a:fld>
            <a:endParaRPr lang="en-US" dirty="0"/>
          </a:p>
        </p:txBody>
      </p:sp>
      <p:sp>
        <p:nvSpPr>
          <p:cNvPr id="5" name="Footer Placeholder 4">
            <a:extLst>
              <a:ext uri="{FF2B5EF4-FFF2-40B4-BE49-F238E27FC236}">
                <a16:creationId xmlns:a16="http://schemas.microsoft.com/office/drawing/2014/main" id="{A84147F7-B466-4892-BE27-876F947515C8}"/>
              </a:ext>
            </a:extLst>
          </p:cNvPr>
          <p:cNvSpPr>
            <a:spLocks noGrp="1"/>
          </p:cNvSpPr>
          <p:nvPr>
            <p:ph type="ftr" sz="quarter" idx="3"/>
          </p:nvPr>
        </p:nvSpPr>
        <p:spPr>
          <a:xfrm>
            <a:off x="6270162" y="6356350"/>
            <a:ext cx="4114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264B4FE0-65CC-4435-A6AF-150E52F35BB8}"/>
              </a:ext>
            </a:extLst>
          </p:cNvPr>
          <p:cNvSpPr>
            <a:spLocks noGrp="1"/>
          </p:cNvSpPr>
          <p:nvPr>
            <p:ph type="sldNum" sz="quarter" idx="4"/>
          </p:nvPr>
        </p:nvSpPr>
        <p:spPr>
          <a:xfrm>
            <a:off x="10764983" y="6356350"/>
            <a:ext cx="1280796"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F646F3F-274D-499B-ABBE-824EB4ABDC3D}" type="slidenum">
              <a:rPr lang="en-US" smtClean="0"/>
              <a:pPr/>
              <a:t>‹#›</a:t>
            </a:fld>
            <a:endParaRPr lang="en-US" dirty="0"/>
          </a:p>
        </p:txBody>
      </p:sp>
    </p:spTree>
    <p:extLst>
      <p:ext uri="{BB962C8B-B14F-4D97-AF65-F5344CB8AC3E}">
        <p14:creationId xmlns:p14="http://schemas.microsoft.com/office/powerpoint/2010/main" val="371711994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1" r:id="rId6"/>
    <p:sldLayoutId id="2147483727" r:id="rId7"/>
    <p:sldLayoutId id="2147483728" r:id="rId8"/>
    <p:sldLayoutId id="2147483729" r:id="rId9"/>
    <p:sldLayoutId id="2147483730" r:id="rId10"/>
    <p:sldLayoutId id="2147483732" r:id="rId11"/>
  </p:sldLayoutIdLst>
  <p:hf sldNum="0" hdr="0" ftr="0" dt="0"/>
  <p:txStyles>
    <p:titleStyle>
      <a:lvl1pPr algn="l" defTabSz="914400" rtl="0" eaLnBrk="1" latinLnBrk="0" hangingPunct="1">
        <a:lnSpc>
          <a:spcPct val="100000"/>
        </a:lnSpc>
        <a:spcBef>
          <a:spcPct val="0"/>
        </a:spcBef>
        <a:buNone/>
        <a:defRPr sz="5400" kern="1200">
          <a:solidFill>
            <a:schemeClr val="bg1"/>
          </a:solidFill>
          <a:latin typeface="+mj-lt"/>
          <a:ea typeface="+mj-ea"/>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edis.ifas.ufl.edu/publication/FR410"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BE66D35-6371-4809-9433-1EBF879150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2EF3F9A-9717-4ACB-A30D-96694842C4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3047998" cy="45739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C8D9E0-6055-2664-F853-B4C3092E03EC}"/>
              </a:ext>
            </a:extLst>
          </p:cNvPr>
          <p:cNvSpPr>
            <a:spLocks noGrp="1"/>
          </p:cNvSpPr>
          <p:nvPr>
            <p:ph type="ctrTitle"/>
          </p:nvPr>
        </p:nvSpPr>
        <p:spPr>
          <a:xfrm>
            <a:off x="146221" y="397275"/>
            <a:ext cx="2628785" cy="2614439"/>
          </a:xfrm>
        </p:spPr>
        <p:txBody>
          <a:bodyPr anchor="ctr">
            <a:normAutofit/>
          </a:bodyPr>
          <a:lstStyle/>
          <a:p>
            <a:r>
              <a:rPr lang="en-US" sz="3200" dirty="0"/>
              <a:t>How Renewable are Renewable Fuels?</a:t>
            </a:r>
          </a:p>
        </p:txBody>
      </p:sp>
      <p:sp>
        <p:nvSpPr>
          <p:cNvPr id="3" name="Subtitle 2">
            <a:extLst>
              <a:ext uri="{FF2B5EF4-FFF2-40B4-BE49-F238E27FC236}">
                <a16:creationId xmlns:a16="http://schemas.microsoft.com/office/drawing/2014/main" id="{EFF71AA2-E84E-E600-B848-A029DF703C78}"/>
              </a:ext>
            </a:extLst>
          </p:cNvPr>
          <p:cNvSpPr>
            <a:spLocks noGrp="1"/>
          </p:cNvSpPr>
          <p:nvPr>
            <p:ph type="subTitle" idx="1"/>
          </p:nvPr>
        </p:nvSpPr>
        <p:spPr>
          <a:xfrm>
            <a:off x="146221" y="4846029"/>
            <a:ext cx="2550597" cy="1478402"/>
          </a:xfrm>
        </p:spPr>
        <p:txBody>
          <a:bodyPr anchor="ctr">
            <a:normAutofit/>
          </a:bodyPr>
          <a:lstStyle/>
          <a:p>
            <a:r>
              <a:rPr lang="en-US" sz="1800" dirty="0"/>
              <a:t>Producing Truly Renewable Fuels from Waste Feedstocks</a:t>
            </a:r>
          </a:p>
        </p:txBody>
      </p:sp>
      <p:pic>
        <p:nvPicPr>
          <p:cNvPr id="4" name="Picture 3" descr="Light trails of traffic at night">
            <a:extLst>
              <a:ext uri="{FF2B5EF4-FFF2-40B4-BE49-F238E27FC236}">
                <a16:creationId xmlns:a16="http://schemas.microsoft.com/office/drawing/2014/main" id="{5BE3488F-9BFC-5E5E-8C5B-67F793CD17BE}"/>
              </a:ext>
            </a:extLst>
          </p:cNvPr>
          <p:cNvPicPr>
            <a:picLocks noChangeAspect="1"/>
          </p:cNvPicPr>
          <p:nvPr/>
        </p:nvPicPr>
        <p:blipFill rotWithShape="1">
          <a:blip r:embed="rId3"/>
          <a:srcRect l="306" r="10693" b="-1"/>
          <a:stretch/>
        </p:blipFill>
        <p:spPr>
          <a:xfrm>
            <a:off x="3047998" y="10"/>
            <a:ext cx="9144002" cy="6857990"/>
          </a:xfrm>
          <a:prstGeom prst="rect">
            <a:avLst/>
          </a:prstGeom>
        </p:spPr>
      </p:pic>
      <p:sp>
        <p:nvSpPr>
          <p:cNvPr id="5" name="TextBox 4">
            <a:extLst>
              <a:ext uri="{FF2B5EF4-FFF2-40B4-BE49-F238E27FC236}">
                <a16:creationId xmlns:a16="http://schemas.microsoft.com/office/drawing/2014/main" id="{12B4C214-E418-9BD9-3B35-9D3D0F7D8BC3}"/>
              </a:ext>
            </a:extLst>
          </p:cNvPr>
          <p:cNvSpPr txBox="1"/>
          <p:nvPr/>
        </p:nvSpPr>
        <p:spPr>
          <a:xfrm>
            <a:off x="146220" y="3233494"/>
            <a:ext cx="2550597" cy="1107996"/>
          </a:xfrm>
          <a:prstGeom prst="rect">
            <a:avLst/>
          </a:prstGeom>
          <a:noFill/>
        </p:spPr>
        <p:txBody>
          <a:bodyPr wrap="square" rtlCol="0">
            <a:spAutoFit/>
          </a:bodyPr>
          <a:lstStyle/>
          <a:p>
            <a:r>
              <a:rPr lang="en-US" dirty="0">
                <a:solidFill>
                  <a:schemeClr val="bg1"/>
                </a:solidFill>
              </a:rPr>
              <a:t>Robert L Freerks, Ph.D.</a:t>
            </a:r>
          </a:p>
          <a:p>
            <a:pPr algn="ctr"/>
            <a:r>
              <a:rPr lang="en-US" sz="1200" dirty="0">
                <a:solidFill>
                  <a:schemeClr val="bg1"/>
                </a:solidFill>
              </a:rPr>
              <a:t>11 June 2022</a:t>
            </a:r>
          </a:p>
          <a:p>
            <a:pPr algn="ctr"/>
            <a:r>
              <a:rPr lang="en-US" dirty="0">
                <a:solidFill>
                  <a:schemeClr val="bg1"/>
                </a:solidFill>
              </a:rPr>
              <a:t>Cornell Olin Lecture Series</a:t>
            </a:r>
          </a:p>
        </p:txBody>
      </p:sp>
    </p:spTree>
    <p:extLst>
      <p:ext uri="{BB962C8B-B14F-4D97-AF65-F5344CB8AC3E}">
        <p14:creationId xmlns:p14="http://schemas.microsoft.com/office/powerpoint/2010/main" val="447229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965EC-A866-81E1-B8A2-C6246EF372AD}"/>
              </a:ext>
            </a:extLst>
          </p:cNvPr>
          <p:cNvSpPr>
            <a:spLocks noGrp="1"/>
          </p:cNvSpPr>
          <p:nvPr>
            <p:ph type="title"/>
          </p:nvPr>
        </p:nvSpPr>
        <p:spPr/>
        <p:txBody>
          <a:bodyPr>
            <a:normAutofit fontScale="90000"/>
          </a:bodyPr>
          <a:lstStyle/>
          <a:p>
            <a:r>
              <a:rPr lang="en-US" dirty="0"/>
              <a:t>Current Fuels Produced from Biomass Feedstocks</a:t>
            </a:r>
          </a:p>
        </p:txBody>
      </p:sp>
      <p:sp>
        <p:nvSpPr>
          <p:cNvPr id="3" name="Content Placeholder 2">
            <a:extLst>
              <a:ext uri="{FF2B5EF4-FFF2-40B4-BE49-F238E27FC236}">
                <a16:creationId xmlns:a16="http://schemas.microsoft.com/office/drawing/2014/main" id="{8EB14D43-B3C6-ECE0-24FA-0BB86EDDC162}"/>
              </a:ext>
            </a:extLst>
          </p:cNvPr>
          <p:cNvSpPr>
            <a:spLocks noGrp="1"/>
          </p:cNvSpPr>
          <p:nvPr>
            <p:ph idx="1"/>
          </p:nvPr>
        </p:nvSpPr>
        <p:spPr>
          <a:xfrm>
            <a:off x="484552" y="2576513"/>
            <a:ext cx="10984194" cy="3600450"/>
          </a:xfrm>
        </p:spPr>
        <p:txBody>
          <a:bodyPr>
            <a:normAutofit fontScale="70000" lnSpcReduction="20000"/>
          </a:bodyPr>
          <a:lstStyle/>
          <a:p>
            <a:r>
              <a:rPr lang="en-US" b="1" dirty="0"/>
              <a:t>Ethanol– </a:t>
            </a:r>
            <a:r>
              <a:rPr lang="en-US" dirty="0"/>
              <a:t>EPA D6 RINS at 77,330 Btu per RIN (Renewable Fuel)</a:t>
            </a:r>
          </a:p>
          <a:p>
            <a:pPr marL="342900" indent="-342900">
              <a:buFont typeface="Arial" panose="020B0604020202020204" pitchFamily="34" charset="0"/>
              <a:buChar char="•"/>
            </a:pPr>
            <a:r>
              <a:rPr lang="en-US" dirty="0"/>
              <a:t>Produced primarily from Corn </a:t>
            </a:r>
          </a:p>
          <a:p>
            <a:pPr marL="342900" indent="-342900">
              <a:buFont typeface="Arial" panose="020B0604020202020204" pitchFamily="34" charset="0"/>
              <a:buChar char="•"/>
            </a:pPr>
            <a:r>
              <a:rPr lang="en-US" dirty="0"/>
              <a:t>Other starch products and sugars also can be used</a:t>
            </a:r>
          </a:p>
          <a:p>
            <a:r>
              <a:rPr lang="en-US" b="1" dirty="0"/>
              <a:t>Biodiesel</a:t>
            </a:r>
            <a:r>
              <a:rPr lang="en-US" dirty="0"/>
              <a:t>—EPA D4 RINs with 1.5 Multiple of RIN credit (Renewable Fuel) </a:t>
            </a:r>
          </a:p>
          <a:p>
            <a:r>
              <a:rPr lang="en-US" b="1" dirty="0"/>
              <a:t>Renewable Diesel</a:t>
            </a:r>
            <a:r>
              <a:rPr lang="en-US" dirty="0"/>
              <a:t>—EPA D4 RINs with 1.7 Multiple of RIN (Renewable Fuels)</a:t>
            </a:r>
          </a:p>
          <a:p>
            <a:pPr marL="342900" indent="-342900">
              <a:buFont typeface="Arial" panose="020B0604020202020204" pitchFamily="34" charset="0"/>
              <a:buChar char="•"/>
            </a:pPr>
            <a:r>
              <a:rPr lang="en-US" dirty="0"/>
              <a:t>Produced from Used Cooking Oil, Animal Fats, Vegetable Oils (collectively known as FOG)</a:t>
            </a:r>
          </a:p>
          <a:p>
            <a:r>
              <a:rPr lang="en-US" dirty="0"/>
              <a:t>EtOH, BD or RD from Advanced feedstocks, EPA D5 Advanced Biofuel</a:t>
            </a:r>
          </a:p>
          <a:p>
            <a:pPr marL="342900" indent="-342900">
              <a:buFont typeface="Arial" panose="020B0604020202020204" pitchFamily="34" charset="0"/>
              <a:buChar char="•"/>
            </a:pPr>
            <a:r>
              <a:rPr lang="en-US" dirty="0"/>
              <a:t>From selected feedstocks with RIN Multiple based on fuel type ( Corn Oil, cover crops, algae, biowastes)</a:t>
            </a:r>
          </a:p>
          <a:p>
            <a:r>
              <a:rPr lang="en-US" dirty="0"/>
              <a:t>EtOH, BD or RD from Cellulosic Feedstocks, EPA D3/7 Cellulosic Biofuel</a:t>
            </a:r>
          </a:p>
          <a:p>
            <a:pPr marL="342900" indent="-342900">
              <a:buFont typeface="Arial" panose="020B0604020202020204" pitchFamily="34" charset="0"/>
              <a:buChar char="•"/>
            </a:pPr>
            <a:r>
              <a:rPr lang="en-US" dirty="0"/>
              <a:t>Produced from biomass and waste feedstocks but not from agricultural feedstocks (Grains, Oils, Sugars, etc.)</a:t>
            </a:r>
          </a:p>
        </p:txBody>
      </p:sp>
    </p:spTree>
    <p:extLst>
      <p:ext uri="{BB962C8B-B14F-4D97-AF65-F5344CB8AC3E}">
        <p14:creationId xmlns:p14="http://schemas.microsoft.com/office/powerpoint/2010/main" val="3861589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F7B71-5FAC-2DCF-A5B6-8BC664298C03}"/>
              </a:ext>
            </a:extLst>
          </p:cNvPr>
          <p:cNvSpPr>
            <a:spLocks noGrp="1"/>
          </p:cNvSpPr>
          <p:nvPr>
            <p:ph type="title"/>
          </p:nvPr>
        </p:nvSpPr>
        <p:spPr/>
        <p:txBody>
          <a:bodyPr/>
          <a:lstStyle/>
          <a:p>
            <a:r>
              <a:rPr lang="en-US" dirty="0"/>
              <a:t>Current “Renewable Fuels” </a:t>
            </a:r>
          </a:p>
        </p:txBody>
      </p:sp>
      <p:sp>
        <p:nvSpPr>
          <p:cNvPr id="3" name="Content Placeholder 2">
            <a:extLst>
              <a:ext uri="{FF2B5EF4-FFF2-40B4-BE49-F238E27FC236}">
                <a16:creationId xmlns:a16="http://schemas.microsoft.com/office/drawing/2014/main" id="{225FC5DD-B8D8-5F75-0687-BE7A12B31844}"/>
              </a:ext>
            </a:extLst>
          </p:cNvPr>
          <p:cNvSpPr>
            <a:spLocks noGrp="1"/>
          </p:cNvSpPr>
          <p:nvPr>
            <p:ph idx="1"/>
          </p:nvPr>
        </p:nvSpPr>
        <p:spPr>
          <a:xfrm>
            <a:off x="484552" y="2576513"/>
            <a:ext cx="4609962" cy="3600450"/>
          </a:xfrm>
        </p:spPr>
        <p:txBody>
          <a:bodyPr>
            <a:normAutofit/>
          </a:bodyPr>
          <a:lstStyle/>
          <a:p>
            <a:r>
              <a:rPr lang="en-US" sz="2800" b="1" dirty="0"/>
              <a:t>Ethanol</a:t>
            </a:r>
          </a:p>
          <a:p>
            <a:pPr marL="342900" indent="-342900">
              <a:buFont typeface="Arial" panose="020B0604020202020204" pitchFamily="34" charset="0"/>
              <a:buChar char="•"/>
            </a:pPr>
            <a:r>
              <a:rPr lang="en-US" dirty="0"/>
              <a:t>Produced from Corn on airable land </a:t>
            </a:r>
          </a:p>
          <a:p>
            <a:pPr marL="571500" lvl="1" indent="-342900">
              <a:buFont typeface="Arial" panose="020B0604020202020204" pitchFamily="34" charset="0"/>
              <a:buChar char="•"/>
            </a:pPr>
            <a:r>
              <a:rPr lang="en-US" dirty="0"/>
              <a:t>2.8 gal of EtOH per Bushell of Corn</a:t>
            </a:r>
          </a:p>
          <a:p>
            <a:pPr marL="571500" lvl="1" indent="-342900">
              <a:buFont typeface="Arial" panose="020B0604020202020204" pitchFamily="34" charset="0"/>
              <a:buChar char="•"/>
            </a:pPr>
            <a:r>
              <a:rPr lang="en-US" dirty="0"/>
              <a:t>165 bushels per acre yield</a:t>
            </a:r>
          </a:p>
          <a:p>
            <a:pPr marL="571500" lvl="1" indent="-342900">
              <a:buFont typeface="Arial" panose="020B0604020202020204" pitchFamily="34" charset="0"/>
              <a:buChar char="•"/>
            </a:pPr>
            <a:r>
              <a:rPr lang="en-US" dirty="0"/>
              <a:t>93.4 million acres planted</a:t>
            </a:r>
          </a:p>
          <a:p>
            <a:pPr marL="571500" lvl="1" indent="-342900">
              <a:buFont typeface="Arial" panose="020B0604020202020204" pitchFamily="34" charset="0"/>
              <a:buChar char="•"/>
            </a:pPr>
            <a:r>
              <a:rPr lang="en-US" dirty="0"/>
              <a:t>143,692 sq. mi. of land area </a:t>
            </a:r>
          </a:p>
          <a:p>
            <a:pPr marL="571500" lvl="1" indent="-342900">
              <a:buFont typeface="Arial" panose="020B0604020202020204" pitchFamily="34" charset="0"/>
              <a:buChar char="•"/>
            </a:pPr>
            <a:r>
              <a:rPr lang="en-US" dirty="0"/>
              <a:t>48,408 sq. mil devoted to EtOH</a:t>
            </a:r>
          </a:p>
        </p:txBody>
      </p:sp>
      <p:pic>
        <p:nvPicPr>
          <p:cNvPr id="5" name="Picture 4">
            <a:extLst>
              <a:ext uri="{FF2B5EF4-FFF2-40B4-BE49-F238E27FC236}">
                <a16:creationId xmlns:a16="http://schemas.microsoft.com/office/drawing/2014/main" id="{DD0D1253-7648-B5F1-4845-2EADF10CD7C7}"/>
              </a:ext>
            </a:extLst>
          </p:cNvPr>
          <p:cNvPicPr>
            <a:picLocks noChangeAspect="1"/>
          </p:cNvPicPr>
          <p:nvPr/>
        </p:nvPicPr>
        <p:blipFill>
          <a:blip r:embed="rId3"/>
          <a:stretch>
            <a:fillRect/>
          </a:stretch>
        </p:blipFill>
        <p:spPr>
          <a:xfrm>
            <a:off x="5247174" y="3216729"/>
            <a:ext cx="6944826" cy="3276146"/>
          </a:xfrm>
          <a:prstGeom prst="rect">
            <a:avLst/>
          </a:prstGeom>
        </p:spPr>
      </p:pic>
    </p:spTree>
    <p:extLst>
      <p:ext uri="{BB962C8B-B14F-4D97-AF65-F5344CB8AC3E}">
        <p14:creationId xmlns:p14="http://schemas.microsoft.com/office/powerpoint/2010/main" val="3197119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1FBC1-5542-337A-4406-4E43461B66C3}"/>
              </a:ext>
            </a:extLst>
          </p:cNvPr>
          <p:cNvSpPr>
            <a:spLocks noGrp="1"/>
          </p:cNvSpPr>
          <p:nvPr>
            <p:ph type="title"/>
          </p:nvPr>
        </p:nvSpPr>
        <p:spPr/>
        <p:txBody>
          <a:bodyPr/>
          <a:lstStyle/>
          <a:p>
            <a:r>
              <a:rPr lang="en-US" dirty="0"/>
              <a:t>Ethanol Carbon Intensity </a:t>
            </a:r>
          </a:p>
        </p:txBody>
      </p:sp>
      <p:sp>
        <p:nvSpPr>
          <p:cNvPr id="3" name="Content Placeholder 2">
            <a:extLst>
              <a:ext uri="{FF2B5EF4-FFF2-40B4-BE49-F238E27FC236}">
                <a16:creationId xmlns:a16="http://schemas.microsoft.com/office/drawing/2014/main" id="{BB6A277E-3619-3A28-11B6-F5A354BBA0FF}"/>
              </a:ext>
            </a:extLst>
          </p:cNvPr>
          <p:cNvSpPr>
            <a:spLocks noGrp="1"/>
          </p:cNvSpPr>
          <p:nvPr>
            <p:ph idx="1"/>
          </p:nvPr>
        </p:nvSpPr>
        <p:spPr>
          <a:xfrm>
            <a:off x="484552" y="2576513"/>
            <a:ext cx="5978241" cy="3600450"/>
          </a:xfrm>
        </p:spPr>
        <p:txBody>
          <a:bodyPr>
            <a:normAutofit lnSpcReduction="10000"/>
          </a:bodyPr>
          <a:lstStyle/>
          <a:p>
            <a:r>
              <a:rPr lang="en-US" dirty="0"/>
              <a:t>Ethanol CI average per CARB is 70 gCO2e/MJ</a:t>
            </a:r>
          </a:p>
          <a:p>
            <a:pPr marL="342900" indent="-342900">
              <a:buFont typeface="Arial" panose="020B0604020202020204" pitchFamily="34" charset="0"/>
              <a:buChar char="•"/>
            </a:pPr>
            <a:r>
              <a:rPr lang="en-US" dirty="0"/>
              <a:t>27% reduction from Fossil Fuel Baseline</a:t>
            </a:r>
          </a:p>
          <a:p>
            <a:pPr marL="342900" indent="-342900">
              <a:buFont typeface="Arial" panose="020B0604020202020204" pitchFamily="34" charset="0"/>
              <a:buChar char="•"/>
            </a:pPr>
            <a:r>
              <a:rPr lang="en-US" dirty="0"/>
              <a:t>Requires substantial fossil fuel input to produce—Soil prep, fertilizers and herbicides/insecticides, harvesting</a:t>
            </a:r>
          </a:p>
          <a:p>
            <a:pPr marL="342900" indent="-342900">
              <a:buFont typeface="Arial" panose="020B0604020202020204" pitchFamily="34" charset="0"/>
              <a:buChar char="•"/>
            </a:pPr>
            <a:r>
              <a:rPr lang="en-US" dirty="0"/>
              <a:t>Substantial land area for feedstock cultivation</a:t>
            </a:r>
          </a:p>
          <a:p>
            <a:pPr marL="342900" indent="-342900">
              <a:buFont typeface="Arial" panose="020B0604020202020204" pitchFamily="34" charset="0"/>
              <a:buChar char="•"/>
            </a:pPr>
            <a:r>
              <a:rPr lang="en-US" dirty="0"/>
              <a:t>No actual emissions benefits</a:t>
            </a:r>
          </a:p>
          <a:p>
            <a:pPr marL="571500" lvl="1" indent="-342900">
              <a:buFont typeface="Arial" panose="020B0604020202020204" pitchFamily="34" charset="0"/>
              <a:buChar char="•"/>
            </a:pPr>
            <a:r>
              <a:rPr lang="en-US" dirty="0"/>
              <a:t>Fuel injection and catalytic converters eliminate need for oxygenated fuels in gasoline ICE’s</a:t>
            </a:r>
          </a:p>
        </p:txBody>
      </p:sp>
      <p:pic>
        <p:nvPicPr>
          <p:cNvPr id="5" name="Picture 4">
            <a:extLst>
              <a:ext uri="{FF2B5EF4-FFF2-40B4-BE49-F238E27FC236}">
                <a16:creationId xmlns:a16="http://schemas.microsoft.com/office/drawing/2014/main" id="{0AAB4A90-944F-BAD0-45DD-85462F82C4F7}"/>
              </a:ext>
            </a:extLst>
          </p:cNvPr>
          <p:cNvPicPr>
            <a:picLocks noChangeAspect="1"/>
          </p:cNvPicPr>
          <p:nvPr/>
        </p:nvPicPr>
        <p:blipFill>
          <a:blip r:embed="rId3"/>
          <a:stretch>
            <a:fillRect/>
          </a:stretch>
        </p:blipFill>
        <p:spPr>
          <a:xfrm>
            <a:off x="6746533" y="2576513"/>
            <a:ext cx="5184128" cy="3766309"/>
          </a:xfrm>
          <a:prstGeom prst="rect">
            <a:avLst/>
          </a:prstGeom>
        </p:spPr>
      </p:pic>
    </p:spTree>
    <p:extLst>
      <p:ext uri="{BB962C8B-B14F-4D97-AF65-F5344CB8AC3E}">
        <p14:creationId xmlns:p14="http://schemas.microsoft.com/office/powerpoint/2010/main" val="804223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13F2F-0689-3DFE-D189-D61C9DCDC410}"/>
              </a:ext>
            </a:extLst>
          </p:cNvPr>
          <p:cNvSpPr>
            <a:spLocks noGrp="1"/>
          </p:cNvSpPr>
          <p:nvPr>
            <p:ph type="title"/>
          </p:nvPr>
        </p:nvSpPr>
        <p:spPr/>
        <p:txBody>
          <a:bodyPr/>
          <a:lstStyle/>
          <a:p>
            <a:r>
              <a:rPr lang="en-US" dirty="0"/>
              <a:t>Biodiesel Carbon Intensity </a:t>
            </a:r>
          </a:p>
        </p:txBody>
      </p:sp>
      <p:sp>
        <p:nvSpPr>
          <p:cNvPr id="3" name="Content Placeholder 2">
            <a:extLst>
              <a:ext uri="{FF2B5EF4-FFF2-40B4-BE49-F238E27FC236}">
                <a16:creationId xmlns:a16="http://schemas.microsoft.com/office/drawing/2014/main" id="{7DEE1F64-D568-12D2-8387-2E26BB2823B6}"/>
              </a:ext>
            </a:extLst>
          </p:cNvPr>
          <p:cNvSpPr>
            <a:spLocks noGrp="1"/>
          </p:cNvSpPr>
          <p:nvPr>
            <p:ph idx="1"/>
          </p:nvPr>
        </p:nvSpPr>
        <p:spPr>
          <a:xfrm>
            <a:off x="484552" y="2576513"/>
            <a:ext cx="5611448" cy="3600450"/>
          </a:xfrm>
        </p:spPr>
        <p:txBody>
          <a:bodyPr>
            <a:normAutofit/>
          </a:bodyPr>
          <a:lstStyle/>
          <a:p>
            <a:r>
              <a:rPr lang="en-US" dirty="0"/>
              <a:t>Biodiesel (BD) produced by trans-esterification of Fats, Oils and Greases (FOG)</a:t>
            </a:r>
          </a:p>
          <a:p>
            <a:pPr marL="342900" indent="-342900">
              <a:buFont typeface="Arial" panose="020B0604020202020204" pitchFamily="34" charset="0"/>
              <a:buChar char="•"/>
            </a:pPr>
            <a:r>
              <a:rPr lang="en-US" dirty="0"/>
              <a:t>CI of fuel highly dependent on CI of feed</a:t>
            </a:r>
          </a:p>
          <a:p>
            <a:pPr marL="571500" lvl="1" indent="-342900">
              <a:buFont typeface="Arial" panose="020B0604020202020204" pitchFamily="34" charset="0"/>
              <a:buChar char="•"/>
            </a:pPr>
            <a:r>
              <a:rPr lang="en-US" dirty="0"/>
              <a:t>Waste FOG has lowest CI</a:t>
            </a:r>
          </a:p>
          <a:p>
            <a:pPr marL="571500" lvl="1" indent="-342900">
              <a:buFont typeface="Arial" panose="020B0604020202020204" pitchFamily="34" charset="0"/>
              <a:buChar char="•"/>
            </a:pPr>
            <a:r>
              <a:rPr lang="en-US" dirty="0"/>
              <a:t>UCO and Animal fatty wastes are limited in supply</a:t>
            </a:r>
          </a:p>
          <a:p>
            <a:pPr marL="571500" lvl="1" indent="-342900">
              <a:buFont typeface="Arial" panose="020B0604020202020204" pitchFamily="34" charset="0"/>
              <a:buChar char="•"/>
            </a:pPr>
            <a:r>
              <a:rPr lang="en-US" dirty="0"/>
              <a:t>Essentially all low CI products sold to Calif.</a:t>
            </a:r>
          </a:p>
          <a:p>
            <a:pPr marL="571500" lvl="1" indent="-342900">
              <a:buFont typeface="Arial" panose="020B0604020202020204" pitchFamily="34" charset="0"/>
              <a:buChar char="•"/>
            </a:pPr>
            <a:r>
              <a:rPr lang="en-US" dirty="0"/>
              <a:t>Expansion of production will be from oil seed crop feedstocks, mainly soy oil</a:t>
            </a:r>
          </a:p>
        </p:txBody>
      </p:sp>
      <p:pic>
        <p:nvPicPr>
          <p:cNvPr id="4" name="Picture 3">
            <a:extLst>
              <a:ext uri="{FF2B5EF4-FFF2-40B4-BE49-F238E27FC236}">
                <a16:creationId xmlns:a16="http://schemas.microsoft.com/office/drawing/2014/main" id="{BB8AAC18-331E-0C5D-ADF3-B5002EDFCABF}"/>
              </a:ext>
            </a:extLst>
          </p:cNvPr>
          <p:cNvPicPr>
            <a:picLocks noChangeAspect="1"/>
          </p:cNvPicPr>
          <p:nvPr/>
        </p:nvPicPr>
        <p:blipFill>
          <a:blip r:embed="rId3"/>
          <a:stretch>
            <a:fillRect/>
          </a:stretch>
        </p:blipFill>
        <p:spPr>
          <a:xfrm>
            <a:off x="6648773" y="2576513"/>
            <a:ext cx="5328383" cy="3871111"/>
          </a:xfrm>
          <a:prstGeom prst="rect">
            <a:avLst/>
          </a:prstGeom>
        </p:spPr>
      </p:pic>
    </p:spTree>
    <p:extLst>
      <p:ext uri="{BB962C8B-B14F-4D97-AF65-F5344CB8AC3E}">
        <p14:creationId xmlns:p14="http://schemas.microsoft.com/office/powerpoint/2010/main" val="18387289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A5144-61EB-5714-7267-3E2E1B54E55A}"/>
              </a:ext>
            </a:extLst>
          </p:cNvPr>
          <p:cNvSpPr>
            <a:spLocks noGrp="1"/>
          </p:cNvSpPr>
          <p:nvPr>
            <p:ph type="title"/>
          </p:nvPr>
        </p:nvSpPr>
        <p:spPr/>
        <p:txBody>
          <a:bodyPr>
            <a:normAutofit fontScale="90000"/>
          </a:bodyPr>
          <a:lstStyle/>
          <a:p>
            <a:r>
              <a:rPr lang="en-US" dirty="0"/>
              <a:t>Renewable Diesel Carbon Intensity</a:t>
            </a:r>
          </a:p>
        </p:txBody>
      </p:sp>
      <p:sp>
        <p:nvSpPr>
          <p:cNvPr id="3" name="Content Placeholder 2">
            <a:extLst>
              <a:ext uri="{FF2B5EF4-FFF2-40B4-BE49-F238E27FC236}">
                <a16:creationId xmlns:a16="http://schemas.microsoft.com/office/drawing/2014/main" id="{1362BDC0-C08F-8C36-BB6C-67AEF9C0EF52}"/>
              </a:ext>
            </a:extLst>
          </p:cNvPr>
          <p:cNvSpPr>
            <a:spLocks noGrp="1"/>
          </p:cNvSpPr>
          <p:nvPr>
            <p:ph idx="1"/>
          </p:nvPr>
        </p:nvSpPr>
        <p:spPr>
          <a:xfrm>
            <a:off x="484552" y="2576513"/>
            <a:ext cx="5342811" cy="3600450"/>
          </a:xfrm>
        </p:spPr>
        <p:txBody>
          <a:bodyPr>
            <a:normAutofit fontScale="92500" lnSpcReduction="10000"/>
          </a:bodyPr>
          <a:lstStyle/>
          <a:p>
            <a:r>
              <a:rPr lang="en-US" dirty="0"/>
              <a:t>RD produced by hydroprocessing FOG into paraffinic (non-oxygenated) diesel and propane</a:t>
            </a:r>
          </a:p>
          <a:p>
            <a:pPr marL="342900" indent="-342900">
              <a:buFont typeface="Arial" panose="020B0604020202020204" pitchFamily="34" charset="0"/>
              <a:buChar char="•"/>
            </a:pPr>
            <a:r>
              <a:rPr lang="en-US" dirty="0"/>
              <a:t>CI highly dependent on feedstocks</a:t>
            </a:r>
          </a:p>
          <a:p>
            <a:pPr marL="342900" indent="-342900">
              <a:buFont typeface="Arial" panose="020B0604020202020204" pitchFamily="34" charset="0"/>
              <a:buChar char="•"/>
            </a:pPr>
            <a:r>
              <a:rPr lang="en-US" dirty="0"/>
              <a:t>Much produced in Singapore from UCO/Animal fats</a:t>
            </a:r>
          </a:p>
          <a:p>
            <a:pPr marL="342900" indent="-342900">
              <a:buFont typeface="Arial" panose="020B0604020202020204" pitchFamily="34" charset="0"/>
              <a:buChar char="•"/>
            </a:pPr>
            <a:r>
              <a:rPr lang="en-US" dirty="0"/>
              <a:t>Imported into CA to capture LCFS value</a:t>
            </a:r>
          </a:p>
          <a:p>
            <a:pPr marL="342900" indent="-342900">
              <a:buFont typeface="Arial" panose="020B0604020202020204" pitchFamily="34" charset="0"/>
              <a:buChar char="•"/>
            </a:pPr>
            <a:r>
              <a:rPr lang="en-US" dirty="0"/>
              <a:t>Growth of RD dependent on seed oil production </a:t>
            </a:r>
          </a:p>
        </p:txBody>
      </p:sp>
      <p:pic>
        <p:nvPicPr>
          <p:cNvPr id="4" name="Picture 3">
            <a:extLst>
              <a:ext uri="{FF2B5EF4-FFF2-40B4-BE49-F238E27FC236}">
                <a16:creationId xmlns:a16="http://schemas.microsoft.com/office/drawing/2014/main" id="{F20CE065-0F05-70E2-72A4-8434D9EFB6F0}"/>
              </a:ext>
            </a:extLst>
          </p:cNvPr>
          <p:cNvPicPr>
            <a:picLocks noChangeAspect="1"/>
          </p:cNvPicPr>
          <p:nvPr/>
        </p:nvPicPr>
        <p:blipFill>
          <a:blip r:embed="rId3"/>
          <a:stretch>
            <a:fillRect/>
          </a:stretch>
        </p:blipFill>
        <p:spPr>
          <a:xfrm>
            <a:off x="6781938" y="2576513"/>
            <a:ext cx="5184130" cy="3766310"/>
          </a:xfrm>
          <a:prstGeom prst="rect">
            <a:avLst/>
          </a:prstGeom>
        </p:spPr>
      </p:pic>
    </p:spTree>
    <p:extLst>
      <p:ext uri="{BB962C8B-B14F-4D97-AF65-F5344CB8AC3E}">
        <p14:creationId xmlns:p14="http://schemas.microsoft.com/office/powerpoint/2010/main" val="17342332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5B04A-C29E-45E7-812D-902476BBE0E2}"/>
              </a:ext>
            </a:extLst>
          </p:cNvPr>
          <p:cNvSpPr>
            <a:spLocks noGrp="1"/>
          </p:cNvSpPr>
          <p:nvPr>
            <p:ph type="title"/>
          </p:nvPr>
        </p:nvSpPr>
        <p:spPr>
          <a:xfrm>
            <a:off x="592124" y="661795"/>
            <a:ext cx="5134214" cy="373272"/>
          </a:xfrm>
        </p:spPr>
        <p:txBody>
          <a:bodyPr>
            <a:noAutofit/>
          </a:bodyPr>
          <a:lstStyle/>
          <a:p>
            <a:r>
              <a:rPr lang="en-US" sz="3600" dirty="0"/>
              <a:t>Land Use Change For Soy Oil Production</a:t>
            </a:r>
          </a:p>
        </p:txBody>
      </p:sp>
      <p:pic>
        <p:nvPicPr>
          <p:cNvPr id="4" name="Picture 3">
            <a:extLst>
              <a:ext uri="{FF2B5EF4-FFF2-40B4-BE49-F238E27FC236}">
                <a16:creationId xmlns:a16="http://schemas.microsoft.com/office/drawing/2014/main" id="{43BA1C43-CA7D-4F79-BC8A-BA32B98590A3}"/>
              </a:ext>
            </a:extLst>
          </p:cNvPr>
          <p:cNvPicPr>
            <a:picLocks noChangeAspect="1"/>
          </p:cNvPicPr>
          <p:nvPr/>
        </p:nvPicPr>
        <p:blipFill>
          <a:blip r:embed="rId3"/>
          <a:stretch>
            <a:fillRect/>
          </a:stretch>
        </p:blipFill>
        <p:spPr>
          <a:xfrm>
            <a:off x="6540286" y="2450071"/>
            <a:ext cx="5483863" cy="4112897"/>
          </a:xfrm>
          <a:prstGeom prst="rect">
            <a:avLst/>
          </a:prstGeom>
        </p:spPr>
      </p:pic>
      <p:sp>
        <p:nvSpPr>
          <p:cNvPr id="3" name="Text Placeholder 2">
            <a:extLst>
              <a:ext uri="{FF2B5EF4-FFF2-40B4-BE49-F238E27FC236}">
                <a16:creationId xmlns:a16="http://schemas.microsoft.com/office/drawing/2014/main" id="{A0095D7A-5B5F-4E31-925A-FB16EA93D1BD}"/>
              </a:ext>
            </a:extLst>
          </p:cNvPr>
          <p:cNvSpPr>
            <a:spLocks noGrp="1"/>
          </p:cNvSpPr>
          <p:nvPr>
            <p:ph type="body" idx="1"/>
          </p:nvPr>
        </p:nvSpPr>
        <p:spPr>
          <a:xfrm>
            <a:off x="981270" y="1673105"/>
            <a:ext cx="5000650" cy="4889863"/>
          </a:xfrm>
        </p:spPr>
        <p:txBody>
          <a:bodyPr>
            <a:normAutofit fontScale="77500" lnSpcReduction="20000"/>
          </a:bodyPr>
          <a:lstStyle/>
          <a:p>
            <a:pPr marL="346558" indent="-346558">
              <a:buFont typeface="Arial" panose="020B0604020202020204" pitchFamily="34" charset="0"/>
              <a:buChar char="•"/>
            </a:pPr>
            <a:r>
              <a:rPr lang="en-US" sz="2183" dirty="0"/>
              <a:t>Current RD production, 6 B GPY (391,390 bbl/day) requires 30 billion lbs. of soy oil</a:t>
            </a:r>
          </a:p>
          <a:p>
            <a:pPr marL="346558" indent="-346558">
              <a:buFont typeface="Arial" panose="020B0604020202020204" pitchFamily="34" charset="0"/>
              <a:buChar char="•"/>
            </a:pPr>
            <a:r>
              <a:rPr lang="en-US" sz="2183" dirty="0"/>
              <a:t>30 Billion lbs. of soy oil requires 2.54 billion bushels soybean production</a:t>
            </a:r>
          </a:p>
          <a:p>
            <a:pPr marL="346558" indent="-346558">
              <a:buFont typeface="Arial" panose="020B0604020202020204" pitchFamily="34" charset="0"/>
              <a:buChar char="•"/>
            </a:pPr>
            <a:r>
              <a:rPr lang="en-US" sz="2183" dirty="0"/>
              <a:t>At 50 bushels/acre yield, this is 50.85 million acres under cultivation or 80,000 sq. mi. </a:t>
            </a:r>
          </a:p>
          <a:p>
            <a:pPr marL="346558" indent="-346558">
              <a:buFont typeface="Arial" panose="020B0604020202020204" pitchFamily="34" charset="0"/>
              <a:buChar char="•"/>
            </a:pPr>
            <a:r>
              <a:rPr lang="en-US" sz="2183" dirty="0"/>
              <a:t>Refinery conversion to RD production at 47,600 bbl/day requires 14,730 sq. mi. land area.  Multiple plants of this capacity are proposed</a:t>
            </a:r>
          </a:p>
          <a:p>
            <a:pPr marL="346558" indent="-346558">
              <a:buFont typeface="Arial" panose="020B0604020202020204" pitchFamily="34" charset="0"/>
              <a:buChar char="•"/>
            </a:pPr>
            <a:r>
              <a:rPr lang="en-US" sz="2183" dirty="0"/>
              <a:t>CARB LCFS Pathways for Soy to RD have CI of 54 to 56 gCO2e/MJ, 29.1 gCO2e/MJ due to iLUC</a:t>
            </a:r>
          </a:p>
          <a:p>
            <a:pPr marL="346558" indent="-346558">
              <a:buFont typeface="Arial" panose="020B0604020202020204" pitchFamily="34" charset="0"/>
              <a:buChar char="•"/>
            </a:pPr>
            <a:r>
              <a:rPr lang="en-US" sz="2183" dirty="0"/>
              <a:t>Seed oils cannot provide volume of RD needed without consequences</a:t>
            </a:r>
          </a:p>
        </p:txBody>
      </p:sp>
    </p:spTree>
    <p:extLst>
      <p:ext uri="{BB962C8B-B14F-4D97-AF65-F5344CB8AC3E}">
        <p14:creationId xmlns:p14="http://schemas.microsoft.com/office/powerpoint/2010/main" val="2791858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61B25-9A22-667C-22AC-55C360D85EB6}"/>
              </a:ext>
            </a:extLst>
          </p:cNvPr>
          <p:cNvSpPr>
            <a:spLocks noGrp="1"/>
          </p:cNvSpPr>
          <p:nvPr>
            <p:ph type="title"/>
          </p:nvPr>
        </p:nvSpPr>
        <p:spPr/>
        <p:txBody>
          <a:bodyPr/>
          <a:lstStyle/>
          <a:p>
            <a:r>
              <a:rPr lang="en-US" dirty="0"/>
              <a:t>Sustainable Aviation Fuel</a:t>
            </a:r>
          </a:p>
        </p:txBody>
      </p:sp>
      <p:sp>
        <p:nvSpPr>
          <p:cNvPr id="3" name="Content Placeholder 2">
            <a:extLst>
              <a:ext uri="{FF2B5EF4-FFF2-40B4-BE49-F238E27FC236}">
                <a16:creationId xmlns:a16="http://schemas.microsoft.com/office/drawing/2014/main" id="{62AD0E7C-5B28-C6D9-C72B-CF094D600E77}"/>
              </a:ext>
            </a:extLst>
          </p:cNvPr>
          <p:cNvSpPr>
            <a:spLocks noGrp="1"/>
          </p:cNvSpPr>
          <p:nvPr>
            <p:ph idx="1"/>
          </p:nvPr>
        </p:nvSpPr>
        <p:spPr/>
        <p:txBody>
          <a:bodyPr>
            <a:normAutofit lnSpcReduction="10000"/>
          </a:bodyPr>
          <a:lstStyle/>
          <a:p>
            <a:r>
              <a:rPr lang="en-US" dirty="0"/>
              <a:t>Airline Commitment to Net Zero growth in GHG emissions from 2022 forward</a:t>
            </a:r>
          </a:p>
          <a:p>
            <a:r>
              <a:rPr lang="en-US" dirty="0"/>
              <a:t>Goal to be carbon neutral by 2050</a:t>
            </a:r>
          </a:p>
          <a:p>
            <a:r>
              <a:rPr lang="en-US" dirty="0"/>
              <a:t>Hydrocarbon fuels are only possible way to fuel aircraft</a:t>
            </a:r>
          </a:p>
          <a:p>
            <a:pPr marL="457200" indent="-457200">
              <a:buFont typeface="+mj-lt"/>
              <a:buAutoNum type="arabicPeriod"/>
            </a:pPr>
            <a:r>
              <a:rPr lang="en-US" dirty="0"/>
              <a:t>Electrification not feasible due to extremely low energy density of batteries</a:t>
            </a:r>
          </a:p>
          <a:p>
            <a:pPr marL="457200" indent="-457200">
              <a:buFont typeface="+mj-lt"/>
              <a:buAutoNum type="arabicPeriod"/>
            </a:pPr>
            <a:r>
              <a:rPr lang="en-US" dirty="0"/>
              <a:t>Hydrogen not feasible due to cost, safety, infrastructure issues</a:t>
            </a:r>
          </a:p>
          <a:p>
            <a:pPr marL="457200" indent="-457200">
              <a:buFont typeface="+mj-lt"/>
              <a:buAutoNum type="arabicPeriod"/>
            </a:pPr>
            <a:r>
              <a:rPr lang="en-US" dirty="0"/>
              <a:t>Ethanol not viable fuel due to low energy density and corrosive nature of fuel</a:t>
            </a:r>
          </a:p>
          <a:p>
            <a:r>
              <a:rPr lang="en-US" dirty="0"/>
              <a:t>DOE BETO Proposing SAF Grand Challenge to produce 3 Billion gallons of SAF by 2030 and 35 Billion gal of SAF by 2050</a:t>
            </a:r>
          </a:p>
        </p:txBody>
      </p:sp>
    </p:spTree>
    <p:extLst>
      <p:ext uri="{BB962C8B-B14F-4D97-AF65-F5344CB8AC3E}">
        <p14:creationId xmlns:p14="http://schemas.microsoft.com/office/powerpoint/2010/main" val="20566852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bject 42">
            <a:extLst>
              <a:ext uri="{FF2B5EF4-FFF2-40B4-BE49-F238E27FC236}">
                <a16:creationId xmlns:a16="http://schemas.microsoft.com/office/drawing/2014/main" id="{1EDDED26-5A39-6C4E-A97C-7BAA9761F27E}"/>
              </a:ext>
            </a:extLst>
          </p:cNvPr>
          <p:cNvSpPr txBox="1">
            <a:spLocks/>
          </p:cNvSpPr>
          <p:nvPr/>
        </p:nvSpPr>
        <p:spPr>
          <a:xfrm>
            <a:off x="602284" y="6478712"/>
            <a:ext cx="2951262" cy="264659"/>
          </a:xfrm>
          <a:prstGeom prst="rect">
            <a:avLst/>
          </a:prstGeom>
        </p:spPr>
        <p:txBody>
          <a:bodyPr vert="horz" wrap="square" lIns="0" tIns="9242" rIns="0" bIns="0" rtlCol="0">
            <a:spAutoFit/>
          </a:bodyPr>
          <a:lstStyle>
            <a:defPPr>
              <a:defRPr lang="en-US"/>
            </a:defPPr>
            <a:lvl1pPr marL="0" algn="l" defTabSz="914400" rtl="0" eaLnBrk="1" latinLnBrk="0" hangingPunct="1">
              <a:defRPr sz="800" b="0" i="0" kern="1200">
                <a:solidFill>
                  <a:srgbClr val="B0B0B0"/>
                </a:solidFill>
                <a:latin typeface="Hero New"/>
                <a:ea typeface="+mn-ea"/>
                <a:cs typeface="Hero New"/>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7701" algn="ctr">
              <a:spcBef>
                <a:spcPts val="73"/>
              </a:spcBef>
            </a:pPr>
            <a:r>
              <a:rPr lang="en-US" sz="788" spc="-9" dirty="0">
                <a:solidFill>
                  <a:schemeClr val="tx1"/>
                </a:solidFill>
              </a:rPr>
              <a:t>CONFIDENTIAL INFORMATION © 2022 STRATEGIC BIOFUELS </a:t>
            </a:r>
          </a:p>
          <a:p>
            <a:pPr marL="7701" algn="ctr">
              <a:spcBef>
                <a:spcPts val="73"/>
              </a:spcBef>
            </a:pPr>
            <a:r>
              <a:rPr lang="en-US" sz="788" spc="-9" dirty="0">
                <a:solidFill>
                  <a:schemeClr val="tx1"/>
                </a:solidFill>
              </a:rPr>
              <a:t>ALL RIGHTS RESERVED</a:t>
            </a:r>
          </a:p>
        </p:txBody>
      </p:sp>
      <p:sp>
        <p:nvSpPr>
          <p:cNvPr id="13" name="TextBox 12">
            <a:extLst>
              <a:ext uri="{FF2B5EF4-FFF2-40B4-BE49-F238E27FC236}">
                <a16:creationId xmlns:a16="http://schemas.microsoft.com/office/drawing/2014/main" id="{63FEDAC2-EE50-854F-B207-201B76020F4F}"/>
              </a:ext>
            </a:extLst>
          </p:cNvPr>
          <p:cNvSpPr txBox="1"/>
          <p:nvPr/>
        </p:nvSpPr>
        <p:spPr>
          <a:xfrm>
            <a:off x="6291991" y="2301848"/>
            <a:ext cx="5610054" cy="502895"/>
          </a:xfrm>
          <a:prstGeom prst="rect">
            <a:avLst/>
          </a:prstGeom>
          <a:noFill/>
        </p:spPr>
        <p:txBody>
          <a:bodyPr wrap="square">
            <a:spAutoFit/>
          </a:bodyPr>
          <a:lstStyle/>
          <a:p>
            <a:pPr marL="7701" defTabSz="554492">
              <a:spcBef>
                <a:spcPts val="570"/>
              </a:spcBef>
              <a:buClr>
                <a:srgbClr val="4F81BD"/>
              </a:buClr>
              <a:defRPr/>
            </a:pPr>
            <a:r>
              <a:rPr lang="en-US" sz="1455" b="1" spc="6" dirty="0">
                <a:solidFill>
                  <a:srgbClr val="2F75B6"/>
                </a:solidFill>
                <a:latin typeface="HeroNew-SemiBold"/>
              </a:rPr>
              <a:t>Total Fuel Consumption of US Airlines</a:t>
            </a:r>
            <a:br>
              <a:rPr lang="en-US" sz="1455" b="1" spc="6" dirty="0">
                <a:solidFill>
                  <a:srgbClr val="2F75B6"/>
                </a:solidFill>
                <a:latin typeface="HeroNew-SemiBold"/>
              </a:rPr>
            </a:br>
            <a:r>
              <a:rPr lang="en-US" sz="1213" b="1" spc="6" dirty="0">
                <a:latin typeface="HeroNew-SemiBold"/>
              </a:rPr>
              <a:t>from 2004 -2021 (in billion gallons)</a:t>
            </a:r>
          </a:p>
        </p:txBody>
      </p:sp>
      <p:sp>
        <p:nvSpPr>
          <p:cNvPr id="20" name="Google Shape;333;p9">
            <a:extLst>
              <a:ext uri="{FF2B5EF4-FFF2-40B4-BE49-F238E27FC236}">
                <a16:creationId xmlns:a16="http://schemas.microsoft.com/office/drawing/2014/main" id="{94D4EA34-4E0F-3A43-A6FF-7169B9ECFA35}"/>
              </a:ext>
            </a:extLst>
          </p:cNvPr>
          <p:cNvSpPr txBox="1">
            <a:spLocks/>
          </p:cNvSpPr>
          <p:nvPr/>
        </p:nvSpPr>
        <p:spPr>
          <a:xfrm>
            <a:off x="11428031" y="6579105"/>
            <a:ext cx="474014" cy="130677"/>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RPr lang="en-US"/>
            </a:defPPr>
            <a:lvl1pPr marL="12700" marR="0" lvl="0" indent="0" algn="l" defTabSz="914400" rtl="0" eaLnBrk="1" latinLnBrk="0" hangingPunct="1">
              <a:lnSpc>
                <a:spcPct val="100000"/>
              </a:lnSpc>
              <a:spcBef>
                <a:spcPts val="0"/>
              </a:spcBef>
              <a:spcAft>
                <a:spcPts val="0"/>
              </a:spcAft>
              <a:buClr>
                <a:srgbClr val="000000"/>
              </a:buClr>
              <a:buFont typeface="Arial"/>
              <a:buNone/>
              <a:defRPr sz="1200" b="0" i="0" u="none" strike="noStrike" kern="1200" cap="none">
                <a:solidFill>
                  <a:srgbClr val="BEBEBE"/>
                </a:solidFill>
                <a:latin typeface="Arial"/>
                <a:ea typeface="Arial"/>
                <a:cs typeface="Arial"/>
                <a:sym typeface="Arial"/>
              </a:defRPr>
            </a:lvl1pPr>
            <a:lvl2pPr marL="12700" marR="0" lvl="1" indent="0" algn="l" defTabSz="914400" rtl="0" eaLnBrk="1" latinLnBrk="0" hangingPunct="1">
              <a:lnSpc>
                <a:spcPct val="100000"/>
              </a:lnSpc>
              <a:spcBef>
                <a:spcPts val="0"/>
              </a:spcBef>
              <a:spcAft>
                <a:spcPts val="0"/>
              </a:spcAft>
              <a:buClr>
                <a:srgbClr val="000000"/>
              </a:buClr>
              <a:buFont typeface="Arial"/>
              <a:buNone/>
              <a:defRPr sz="1200" b="0" i="0" u="none" strike="noStrike" kern="1200" cap="none">
                <a:solidFill>
                  <a:srgbClr val="BEBEBE"/>
                </a:solidFill>
                <a:latin typeface="Arial"/>
                <a:ea typeface="Arial"/>
                <a:cs typeface="Arial"/>
                <a:sym typeface="Arial"/>
              </a:defRPr>
            </a:lvl2pPr>
            <a:lvl3pPr marL="12700" marR="0" lvl="2" indent="0" algn="l" defTabSz="914400" rtl="0" eaLnBrk="1" latinLnBrk="0" hangingPunct="1">
              <a:lnSpc>
                <a:spcPct val="100000"/>
              </a:lnSpc>
              <a:spcBef>
                <a:spcPts val="0"/>
              </a:spcBef>
              <a:spcAft>
                <a:spcPts val="0"/>
              </a:spcAft>
              <a:buClr>
                <a:srgbClr val="000000"/>
              </a:buClr>
              <a:buFont typeface="Arial"/>
              <a:buNone/>
              <a:defRPr sz="1200" b="0" i="0" u="none" strike="noStrike" kern="1200" cap="none">
                <a:solidFill>
                  <a:srgbClr val="BEBEBE"/>
                </a:solidFill>
                <a:latin typeface="Arial"/>
                <a:ea typeface="Arial"/>
                <a:cs typeface="Arial"/>
                <a:sym typeface="Arial"/>
              </a:defRPr>
            </a:lvl3pPr>
            <a:lvl4pPr marL="12700" marR="0" lvl="3" indent="0" algn="l" defTabSz="914400" rtl="0" eaLnBrk="1" latinLnBrk="0" hangingPunct="1">
              <a:lnSpc>
                <a:spcPct val="100000"/>
              </a:lnSpc>
              <a:spcBef>
                <a:spcPts val="0"/>
              </a:spcBef>
              <a:spcAft>
                <a:spcPts val="0"/>
              </a:spcAft>
              <a:buClr>
                <a:srgbClr val="000000"/>
              </a:buClr>
              <a:buFont typeface="Arial"/>
              <a:buNone/>
              <a:defRPr sz="1200" b="0" i="0" u="none" strike="noStrike" kern="1200" cap="none">
                <a:solidFill>
                  <a:srgbClr val="BEBEBE"/>
                </a:solidFill>
                <a:latin typeface="Arial"/>
                <a:ea typeface="Arial"/>
                <a:cs typeface="Arial"/>
                <a:sym typeface="Arial"/>
              </a:defRPr>
            </a:lvl4pPr>
            <a:lvl5pPr marL="12700" marR="0" lvl="4" indent="0" algn="l" defTabSz="914400" rtl="0" eaLnBrk="1" latinLnBrk="0" hangingPunct="1">
              <a:lnSpc>
                <a:spcPct val="100000"/>
              </a:lnSpc>
              <a:spcBef>
                <a:spcPts val="0"/>
              </a:spcBef>
              <a:spcAft>
                <a:spcPts val="0"/>
              </a:spcAft>
              <a:buClr>
                <a:srgbClr val="000000"/>
              </a:buClr>
              <a:buFont typeface="Arial"/>
              <a:buNone/>
              <a:defRPr sz="1200" b="0" i="0" u="none" strike="noStrike" kern="1200" cap="none">
                <a:solidFill>
                  <a:srgbClr val="BEBEBE"/>
                </a:solidFill>
                <a:latin typeface="Arial"/>
                <a:ea typeface="Arial"/>
                <a:cs typeface="Arial"/>
                <a:sym typeface="Arial"/>
              </a:defRPr>
            </a:lvl5pPr>
            <a:lvl6pPr marL="12700" marR="0" lvl="5" indent="0" algn="l" defTabSz="914400" rtl="0" eaLnBrk="1" latinLnBrk="0" hangingPunct="1">
              <a:lnSpc>
                <a:spcPct val="100000"/>
              </a:lnSpc>
              <a:spcBef>
                <a:spcPts val="0"/>
              </a:spcBef>
              <a:spcAft>
                <a:spcPts val="0"/>
              </a:spcAft>
              <a:buClr>
                <a:srgbClr val="000000"/>
              </a:buClr>
              <a:buFont typeface="Arial"/>
              <a:buNone/>
              <a:defRPr sz="1200" b="0" i="0" u="none" strike="noStrike" kern="1200" cap="none">
                <a:solidFill>
                  <a:srgbClr val="BEBEBE"/>
                </a:solidFill>
                <a:latin typeface="Arial"/>
                <a:ea typeface="Arial"/>
                <a:cs typeface="Arial"/>
                <a:sym typeface="Arial"/>
              </a:defRPr>
            </a:lvl6pPr>
            <a:lvl7pPr marL="12700" marR="0" lvl="6" indent="0" algn="l" defTabSz="914400" rtl="0" eaLnBrk="1" latinLnBrk="0" hangingPunct="1">
              <a:lnSpc>
                <a:spcPct val="100000"/>
              </a:lnSpc>
              <a:spcBef>
                <a:spcPts val="0"/>
              </a:spcBef>
              <a:spcAft>
                <a:spcPts val="0"/>
              </a:spcAft>
              <a:buClr>
                <a:srgbClr val="000000"/>
              </a:buClr>
              <a:buFont typeface="Arial"/>
              <a:buNone/>
              <a:defRPr sz="1200" b="0" i="0" u="none" strike="noStrike" kern="1200" cap="none">
                <a:solidFill>
                  <a:srgbClr val="BEBEBE"/>
                </a:solidFill>
                <a:latin typeface="Arial"/>
                <a:ea typeface="Arial"/>
                <a:cs typeface="Arial"/>
                <a:sym typeface="Arial"/>
              </a:defRPr>
            </a:lvl7pPr>
            <a:lvl8pPr marL="12700" marR="0" lvl="7" indent="0" algn="l" defTabSz="914400" rtl="0" eaLnBrk="1" latinLnBrk="0" hangingPunct="1">
              <a:lnSpc>
                <a:spcPct val="100000"/>
              </a:lnSpc>
              <a:spcBef>
                <a:spcPts val="0"/>
              </a:spcBef>
              <a:spcAft>
                <a:spcPts val="0"/>
              </a:spcAft>
              <a:buClr>
                <a:srgbClr val="000000"/>
              </a:buClr>
              <a:buFont typeface="Arial"/>
              <a:buNone/>
              <a:defRPr sz="1200" b="0" i="0" u="none" strike="noStrike" kern="1200" cap="none">
                <a:solidFill>
                  <a:srgbClr val="BEBEBE"/>
                </a:solidFill>
                <a:latin typeface="Arial"/>
                <a:ea typeface="Arial"/>
                <a:cs typeface="Arial"/>
                <a:sym typeface="Arial"/>
              </a:defRPr>
            </a:lvl8pPr>
            <a:lvl9pPr marL="12700" marR="0" lvl="8" indent="0" algn="l" defTabSz="914400" rtl="0" eaLnBrk="1" latinLnBrk="0" hangingPunct="1">
              <a:lnSpc>
                <a:spcPct val="100000"/>
              </a:lnSpc>
              <a:spcBef>
                <a:spcPts val="0"/>
              </a:spcBef>
              <a:spcAft>
                <a:spcPts val="0"/>
              </a:spcAft>
              <a:buClr>
                <a:srgbClr val="000000"/>
              </a:buClr>
              <a:buFont typeface="Arial"/>
              <a:buNone/>
              <a:defRPr sz="1200" b="0" i="0" u="none" strike="noStrike" kern="1200" cap="none">
                <a:solidFill>
                  <a:srgbClr val="BEBEBE"/>
                </a:solidFill>
                <a:latin typeface="Arial"/>
                <a:ea typeface="Arial"/>
                <a:cs typeface="Arial"/>
                <a:sym typeface="Arial"/>
              </a:defRPr>
            </a:lvl9pPr>
          </a:lstStyle>
          <a:p>
            <a:r>
              <a:rPr lang="en-US" sz="849">
                <a:solidFill>
                  <a:schemeClr val="tx1">
                    <a:lumMod val="85000"/>
                    <a:lumOff val="15000"/>
                  </a:schemeClr>
                </a:solidFill>
                <a:latin typeface="Hero New" panose="02000500000000000000" pitchFamily="2" charset="0"/>
              </a:rPr>
              <a:t>PAGE | </a:t>
            </a:r>
            <a:fld id="{00000000-1234-1234-1234-123412341234}" type="slidenum">
              <a:rPr lang="en-US" sz="849">
                <a:solidFill>
                  <a:schemeClr val="tx1">
                    <a:lumMod val="85000"/>
                    <a:lumOff val="15000"/>
                  </a:schemeClr>
                </a:solidFill>
                <a:latin typeface="Hero New" panose="02000500000000000000" pitchFamily="2" charset="0"/>
              </a:rPr>
              <a:pPr/>
              <a:t>9</a:t>
            </a:fld>
            <a:endParaRPr sz="849" dirty="0">
              <a:solidFill>
                <a:schemeClr val="tx1">
                  <a:lumMod val="85000"/>
                  <a:lumOff val="15000"/>
                </a:schemeClr>
              </a:solidFill>
              <a:latin typeface="Hero New" panose="02000500000000000000" pitchFamily="2" charset="0"/>
            </a:endParaRPr>
          </a:p>
        </p:txBody>
      </p:sp>
      <p:sp>
        <p:nvSpPr>
          <p:cNvPr id="16" name="Rectangle 15">
            <a:extLst>
              <a:ext uri="{FF2B5EF4-FFF2-40B4-BE49-F238E27FC236}">
                <a16:creationId xmlns:a16="http://schemas.microsoft.com/office/drawing/2014/main" id="{CF304630-6040-9B42-8C66-40F070E4F510}"/>
              </a:ext>
            </a:extLst>
          </p:cNvPr>
          <p:cNvSpPr/>
          <p:nvPr/>
        </p:nvSpPr>
        <p:spPr>
          <a:xfrm>
            <a:off x="473882" y="2553295"/>
            <a:ext cx="4617645" cy="3317831"/>
          </a:xfrm>
          <a:prstGeom prst="rect">
            <a:avLst/>
          </a:prstGeom>
        </p:spPr>
        <p:txBody>
          <a:bodyPr wrap="square">
            <a:spAutoFit/>
          </a:bodyPr>
          <a:lstStyle/>
          <a:p>
            <a:pPr marL="215636" indent="-207935" defTabSz="554492">
              <a:spcBef>
                <a:spcPts val="570"/>
              </a:spcBef>
              <a:buClr>
                <a:srgbClr val="4F81BD"/>
              </a:buClr>
              <a:buFont typeface="Monaco" pitchFamily="2" charset="77"/>
              <a:buChar char="⎻"/>
              <a:defRPr/>
            </a:pPr>
            <a:r>
              <a:rPr lang="en-US" sz="1455" b="1" spc="6" dirty="0">
                <a:solidFill>
                  <a:prstClr val="black"/>
                </a:solidFill>
                <a:latin typeface="HeroNew-SemiBold"/>
              </a:rPr>
              <a:t>Jet Fuel consumption is recovering from 2020 low</a:t>
            </a:r>
          </a:p>
          <a:p>
            <a:pPr marL="215636" indent="-207935" defTabSz="554492">
              <a:spcBef>
                <a:spcPts val="570"/>
              </a:spcBef>
              <a:buClr>
                <a:srgbClr val="4F81BD"/>
              </a:buClr>
              <a:buFont typeface="Monaco" pitchFamily="2" charset="77"/>
              <a:buChar char="⎻"/>
              <a:defRPr/>
            </a:pPr>
            <a:endParaRPr lang="en-US" sz="1455" b="1" spc="6" dirty="0">
              <a:solidFill>
                <a:prstClr val="black"/>
              </a:solidFill>
              <a:latin typeface="HeroNew-SemiBold"/>
            </a:endParaRPr>
          </a:p>
          <a:p>
            <a:pPr marL="215636" indent="-207935" defTabSz="554492">
              <a:spcBef>
                <a:spcPts val="570"/>
              </a:spcBef>
              <a:buClr>
                <a:srgbClr val="4F81BD"/>
              </a:buClr>
              <a:buFont typeface="Monaco" pitchFamily="2" charset="77"/>
              <a:buChar char="⎻"/>
              <a:defRPr/>
            </a:pPr>
            <a:r>
              <a:rPr lang="en-US" sz="1455" b="1" spc="6" dirty="0">
                <a:solidFill>
                  <a:prstClr val="black"/>
                </a:solidFill>
                <a:latin typeface="HeroNew-SemiBold"/>
              </a:rPr>
              <a:t>As of 2021, jet fuel consumption is 13.78 Billion GPY or 900,000 </a:t>
            </a:r>
            <a:r>
              <a:rPr lang="en-US" sz="1455" b="1" spc="6" dirty="0" err="1">
                <a:solidFill>
                  <a:prstClr val="black"/>
                </a:solidFill>
                <a:latin typeface="HeroNew-SemiBold"/>
              </a:rPr>
              <a:t>bbl</a:t>
            </a:r>
            <a:r>
              <a:rPr lang="en-US" sz="1455" b="1" spc="6" dirty="0">
                <a:solidFill>
                  <a:prstClr val="black"/>
                </a:solidFill>
                <a:latin typeface="HeroNew-SemiBold"/>
              </a:rPr>
              <a:t>/day (1.2 million in 2019)</a:t>
            </a:r>
          </a:p>
          <a:p>
            <a:pPr marL="215636" indent="-207935" defTabSz="554492">
              <a:spcBef>
                <a:spcPts val="570"/>
              </a:spcBef>
              <a:buClr>
                <a:srgbClr val="4F81BD"/>
              </a:buClr>
              <a:buFont typeface="Monaco" pitchFamily="2" charset="77"/>
              <a:buChar char="⎻"/>
              <a:defRPr/>
            </a:pPr>
            <a:endParaRPr lang="en-US" sz="1455" b="1" spc="6" dirty="0">
              <a:solidFill>
                <a:prstClr val="black"/>
              </a:solidFill>
              <a:latin typeface="HeroNew-SemiBold"/>
            </a:endParaRPr>
          </a:p>
          <a:p>
            <a:pPr marL="215636" indent="-207935" defTabSz="554492">
              <a:spcBef>
                <a:spcPts val="570"/>
              </a:spcBef>
              <a:buClr>
                <a:srgbClr val="4F81BD"/>
              </a:buClr>
              <a:buFont typeface="Monaco" pitchFamily="2" charset="77"/>
              <a:buChar char="⎻"/>
              <a:defRPr/>
            </a:pPr>
            <a:r>
              <a:rPr lang="en-US" sz="1455" b="1" spc="6" dirty="0">
                <a:solidFill>
                  <a:prstClr val="black"/>
                </a:solidFill>
                <a:latin typeface="HeroNew-SemiBold"/>
              </a:rPr>
              <a:t>Typical biofuels plant will produce 2,000 </a:t>
            </a:r>
            <a:r>
              <a:rPr lang="en-US" sz="1455" b="1" spc="6" dirty="0" err="1">
                <a:solidFill>
                  <a:prstClr val="black"/>
                </a:solidFill>
                <a:latin typeface="HeroNew-SemiBold"/>
              </a:rPr>
              <a:t>bbl</a:t>
            </a:r>
            <a:r>
              <a:rPr lang="en-US" sz="1455" b="1" spc="6" dirty="0">
                <a:solidFill>
                  <a:prstClr val="black"/>
                </a:solidFill>
                <a:latin typeface="HeroNew-SemiBold"/>
              </a:rPr>
              <a:t>/day</a:t>
            </a:r>
          </a:p>
          <a:p>
            <a:pPr marL="215636" indent="-207935" defTabSz="554492">
              <a:spcBef>
                <a:spcPts val="570"/>
              </a:spcBef>
              <a:buClr>
                <a:srgbClr val="4F81BD"/>
              </a:buClr>
              <a:buFont typeface="Monaco" pitchFamily="2" charset="77"/>
              <a:buChar char="⎻"/>
              <a:defRPr/>
            </a:pPr>
            <a:endParaRPr lang="en-US" sz="1455" b="1" spc="6" dirty="0">
              <a:solidFill>
                <a:prstClr val="black"/>
              </a:solidFill>
              <a:latin typeface="HeroNew-SemiBold"/>
            </a:endParaRPr>
          </a:p>
          <a:p>
            <a:pPr marL="215636" indent="-207935" defTabSz="554492">
              <a:spcBef>
                <a:spcPts val="570"/>
              </a:spcBef>
              <a:buClr>
                <a:srgbClr val="4F81BD"/>
              </a:buClr>
              <a:buFont typeface="Monaco" pitchFamily="2" charset="77"/>
              <a:buChar char="⎻"/>
              <a:defRPr/>
            </a:pPr>
            <a:r>
              <a:rPr lang="en-US" sz="1455" b="1" spc="6" dirty="0">
                <a:solidFill>
                  <a:prstClr val="black"/>
                </a:solidFill>
                <a:latin typeface="HeroNew-SemiBold"/>
              </a:rPr>
              <a:t>Need 450 facilities to replace all jet fuel with SAF and will still not be carbon neutral unless CI reduced to zero or below</a:t>
            </a:r>
          </a:p>
          <a:p>
            <a:pPr marL="215636" indent="-207935" defTabSz="554492">
              <a:spcBef>
                <a:spcPts val="570"/>
              </a:spcBef>
              <a:buClr>
                <a:srgbClr val="4F81BD"/>
              </a:buClr>
              <a:buFont typeface="Monaco" pitchFamily="2" charset="77"/>
              <a:buChar char="⎻"/>
              <a:defRPr/>
            </a:pPr>
            <a:r>
              <a:rPr lang="en-US" sz="1455" b="1" spc="6" dirty="0">
                <a:solidFill>
                  <a:prstClr val="black"/>
                </a:solidFill>
                <a:latin typeface="HeroNew-SemiBold"/>
              </a:rPr>
              <a:t>Growth in Airline Industry will double demand for fuel by 2050</a:t>
            </a:r>
          </a:p>
        </p:txBody>
      </p:sp>
      <p:pic>
        <p:nvPicPr>
          <p:cNvPr id="18" name="Content Placeholder 7">
            <a:extLst>
              <a:ext uri="{FF2B5EF4-FFF2-40B4-BE49-F238E27FC236}">
                <a16:creationId xmlns:a16="http://schemas.microsoft.com/office/drawing/2014/main" id="{8F6747C6-CEFD-E84A-A41E-4B5C58B930B7}"/>
              </a:ext>
            </a:extLst>
          </p:cNvPr>
          <p:cNvPicPr>
            <a:picLocks noChangeAspect="1"/>
          </p:cNvPicPr>
          <p:nvPr/>
        </p:nvPicPr>
        <p:blipFill rotWithShape="1">
          <a:blip r:embed="rId3"/>
          <a:srcRect l="-40" t="6268" r="2441" b="1256"/>
          <a:stretch/>
        </p:blipFill>
        <p:spPr>
          <a:xfrm>
            <a:off x="6291991" y="2797911"/>
            <a:ext cx="5373047" cy="3813130"/>
          </a:xfrm>
          <a:prstGeom prst="rect">
            <a:avLst/>
          </a:prstGeom>
          <a:ln w="12700">
            <a:solidFill>
              <a:srgbClr val="1D75BC"/>
            </a:solidFill>
          </a:ln>
        </p:spPr>
      </p:pic>
      <p:sp>
        <p:nvSpPr>
          <p:cNvPr id="2" name="Title 1">
            <a:extLst>
              <a:ext uri="{FF2B5EF4-FFF2-40B4-BE49-F238E27FC236}">
                <a16:creationId xmlns:a16="http://schemas.microsoft.com/office/drawing/2014/main" id="{A03BC431-0C61-B90B-CD4B-47C14538FF95}"/>
              </a:ext>
            </a:extLst>
          </p:cNvPr>
          <p:cNvSpPr>
            <a:spLocks noGrp="1"/>
          </p:cNvSpPr>
          <p:nvPr>
            <p:ph type="title"/>
          </p:nvPr>
        </p:nvSpPr>
        <p:spPr>
          <a:xfrm>
            <a:off x="484552" y="1259986"/>
            <a:ext cx="6644668" cy="792652"/>
          </a:xfrm>
        </p:spPr>
        <p:txBody>
          <a:bodyPr>
            <a:normAutofit fontScale="90000"/>
          </a:bodyPr>
          <a:lstStyle/>
          <a:p>
            <a:r>
              <a:rPr lang="en-US" dirty="0"/>
              <a:t>SAF Needed to meet Net Zero by 2050</a:t>
            </a:r>
          </a:p>
        </p:txBody>
      </p:sp>
    </p:spTree>
    <p:extLst>
      <p:ext uri="{BB962C8B-B14F-4D97-AF65-F5344CB8AC3E}">
        <p14:creationId xmlns:p14="http://schemas.microsoft.com/office/powerpoint/2010/main" val="106280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C0AA3-CB54-B92D-9889-0A9C2757F7A3}"/>
              </a:ext>
            </a:extLst>
          </p:cNvPr>
          <p:cNvSpPr>
            <a:spLocks noGrp="1"/>
          </p:cNvSpPr>
          <p:nvPr>
            <p:ph type="title"/>
          </p:nvPr>
        </p:nvSpPr>
        <p:spPr/>
        <p:txBody>
          <a:bodyPr/>
          <a:lstStyle/>
          <a:p>
            <a:r>
              <a:rPr lang="en-US" dirty="0"/>
              <a:t>Feedstocks for RD/SAF Production</a:t>
            </a:r>
          </a:p>
        </p:txBody>
      </p:sp>
      <p:sp>
        <p:nvSpPr>
          <p:cNvPr id="3" name="Content Placeholder 2">
            <a:extLst>
              <a:ext uri="{FF2B5EF4-FFF2-40B4-BE49-F238E27FC236}">
                <a16:creationId xmlns:a16="http://schemas.microsoft.com/office/drawing/2014/main" id="{777C115B-7174-D926-A46F-5DE376890C5C}"/>
              </a:ext>
            </a:extLst>
          </p:cNvPr>
          <p:cNvSpPr>
            <a:spLocks noGrp="1"/>
          </p:cNvSpPr>
          <p:nvPr>
            <p:ph idx="1"/>
          </p:nvPr>
        </p:nvSpPr>
        <p:spPr/>
        <p:txBody>
          <a:bodyPr>
            <a:normAutofit fontScale="62500" lnSpcReduction="20000"/>
          </a:bodyPr>
          <a:lstStyle/>
          <a:p>
            <a:r>
              <a:rPr lang="en-US" dirty="0"/>
              <a:t>Starches/Sugars</a:t>
            </a:r>
          </a:p>
          <a:p>
            <a:pPr marL="342900" indent="-342900">
              <a:buFont typeface="Arial" panose="020B0604020202020204" pitchFamily="34" charset="0"/>
              <a:buChar char="•"/>
            </a:pPr>
            <a:r>
              <a:rPr lang="en-US" dirty="0"/>
              <a:t>High CI for production of feedstocks</a:t>
            </a:r>
          </a:p>
          <a:p>
            <a:pPr marL="342900" indent="-342900">
              <a:buFont typeface="Arial" panose="020B0604020202020204" pitchFamily="34" charset="0"/>
              <a:buChar char="•"/>
            </a:pPr>
            <a:r>
              <a:rPr lang="en-US" dirty="0"/>
              <a:t>Alcohol to Jet fuel consumes 2 gal EtOH/gal SAF produced with high CI for production</a:t>
            </a:r>
          </a:p>
          <a:p>
            <a:r>
              <a:rPr lang="en-US" dirty="0"/>
              <a:t>FOG</a:t>
            </a:r>
          </a:p>
          <a:p>
            <a:pPr marL="342900" indent="-342900">
              <a:buFont typeface="Arial" panose="020B0604020202020204" pitchFamily="34" charset="0"/>
              <a:buChar char="•"/>
            </a:pPr>
            <a:r>
              <a:rPr lang="en-US" dirty="0"/>
              <a:t>Low CI FOG (UCO, Animal Fats) tapped out (per Diamond Green CEO)</a:t>
            </a:r>
          </a:p>
          <a:p>
            <a:pPr marL="342900" indent="-342900">
              <a:buFont typeface="Arial" panose="020B0604020202020204" pitchFamily="34" charset="0"/>
              <a:buChar char="•"/>
            </a:pPr>
            <a:r>
              <a:rPr lang="en-US" dirty="0"/>
              <a:t>High CI for growing oil crops and massive land use as well as Food-For Fuel issues</a:t>
            </a:r>
          </a:p>
          <a:p>
            <a:r>
              <a:rPr lang="en-US" dirty="0"/>
              <a:t>Waste Feedstocks</a:t>
            </a:r>
          </a:p>
          <a:p>
            <a:pPr marL="342900" indent="-342900">
              <a:buFont typeface="Arial" panose="020B0604020202020204" pitchFamily="34" charset="0"/>
              <a:buChar char="•"/>
            </a:pPr>
            <a:r>
              <a:rPr lang="en-US" dirty="0"/>
              <a:t>No FFF issues, low CI for aggregation and delivery, multiple sources of over 1B tons/yr</a:t>
            </a:r>
          </a:p>
          <a:p>
            <a:pPr marL="342900" indent="-342900">
              <a:buFont typeface="Arial" panose="020B0604020202020204" pitchFamily="34" charset="0"/>
              <a:buChar char="•"/>
            </a:pPr>
            <a:r>
              <a:rPr lang="en-US" dirty="0"/>
              <a:t>Gasification/Fischer-Tropsch conversion to HC fuels most viable pathway</a:t>
            </a:r>
          </a:p>
          <a:p>
            <a:pPr marL="342900" indent="-342900">
              <a:buFont typeface="Arial" panose="020B0604020202020204" pitchFamily="34" charset="0"/>
              <a:buChar char="•"/>
            </a:pPr>
            <a:r>
              <a:rPr lang="en-US" dirty="0"/>
              <a:t>Allows sequestration of Process CO2 or utilization via addition of Hydrogen to process</a:t>
            </a:r>
          </a:p>
          <a:p>
            <a:pPr marL="342900" indent="-342900">
              <a:buFont typeface="Arial" panose="020B0604020202020204" pitchFamily="34" charset="0"/>
              <a:buChar char="•"/>
            </a:pPr>
            <a:r>
              <a:rPr lang="en-US" dirty="0"/>
              <a:t>High yield of fuel per ton of feedstock</a:t>
            </a:r>
          </a:p>
        </p:txBody>
      </p:sp>
    </p:spTree>
    <p:extLst>
      <p:ext uri="{BB962C8B-B14F-4D97-AF65-F5344CB8AC3E}">
        <p14:creationId xmlns:p14="http://schemas.microsoft.com/office/powerpoint/2010/main" val="9250167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563DB-C1C8-D889-A18B-0091048A4405}"/>
              </a:ext>
            </a:extLst>
          </p:cNvPr>
          <p:cNvSpPr>
            <a:spLocks noGrp="1"/>
          </p:cNvSpPr>
          <p:nvPr>
            <p:ph type="title"/>
          </p:nvPr>
        </p:nvSpPr>
        <p:spPr/>
        <p:txBody>
          <a:bodyPr>
            <a:normAutofit fontScale="90000"/>
          </a:bodyPr>
          <a:lstStyle/>
          <a:p>
            <a:r>
              <a:rPr lang="en-US" dirty="0"/>
              <a:t>Advantages of Waste for Fuel Production—Forest Residues</a:t>
            </a:r>
          </a:p>
        </p:txBody>
      </p:sp>
      <p:sp>
        <p:nvSpPr>
          <p:cNvPr id="3" name="Content Placeholder 2">
            <a:extLst>
              <a:ext uri="{FF2B5EF4-FFF2-40B4-BE49-F238E27FC236}">
                <a16:creationId xmlns:a16="http://schemas.microsoft.com/office/drawing/2014/main" id="{44291A7A-7F9F-5703-8C24-24B5F509836B}"/>
              </a:ext>
            </a:extLst>
          </p:cNvPr>
          <p:cNvSpPr>
            <a:spLocks noGrp="1"/>
          </p:cNvSpPr>
          <p:nvPr>
            <p:ph idx="1"/>
          </p:nvPr>
        </p:nvSpPr>
        <p:spPr>
          <a:xfrm>
            <a:off x="484552" y="2576513"/>
            <a:ext cx="7054485" cy="3600450"/>
          </a:xfrm>
        </p:spPr>
        <p:txBody>
          <a:bodyPr>
            <a:normAutofit fontScale="85000" lnSpcReduction="10000"/>
          </a:bodyPr>
          <a:lstStyle/>
          <a:p>
            <a:r>
              <a:rPr lang="en-US" dirty="0"/>
              <a:t>Forest Waste and Residues are preferred feedstock for fuel production</a:t>
            </a:r>
          </a:p>
          <a:p>
            <a:pPr marL="342900" indent="-342900">
              <a:buFont typeface="Arial" panose="020B0604020202020204" pitchFamily="34" charset="0"/>
              <a:buChar char="•"/>
            </a:pPr>
            <a:r>
              <a:rPr lang="en-US" dirty="0"/>
              <a:t>Plantation forests exist for timber production</a:t>
            </a:r>
          </a:p>
          <a:p>
            <a:pPr marL="571500" lvl="1" indent="-342900">
              <a:buFont typeface="Arial" panose="020B0604020202020204" pitchFamily="34" charset="0"/>
              <a:buChar char="•"/>
            </a:pPr>
            <a:r>
              <a:rPr lang="en-US" dirty="0"/>
              <a:t>Managed forests generate waste through thinnings and harvest residues</a:t>
            </a:r>
          </a:p>
          <a:p>
            <a:pPr marL="571500" lvl="1" indent="-342900">
              <a:buFont typeface="Arial" panose="020B0604020202020204" pitchFamily="34" charset="0"/>
              <a:buChar char="•"/>
            </a:pPr>
            <a:r>
              <a:rPr lang="en-US" dirty="0"/>
              <a:t>Thinning required to grow harvestable trees for lumber</a:t>
            </a:r>
          </a:p>
          <a:p>
            <a:pPr marL="571500" lvl="1" indent="-342900">
              <a:buFont typeface="Arial" panose="020B0604020202020204" pitchFamily="34" charset="0"/>
              <a:buChar char="•"/>
            </a:pPr>
            <a:r>
              <a:rPr lang="en-US" dirty="0"/>
              <a:t>Residues from harvesting have no economic value</a:t>
            </a:r>
          </a:p>
          <a:p>
            <a:pPr marL="342900" indent="-342900">
              <a:buFont typeface="Arial" panose="020B0604020202020204" pitchFamily="34" charset="0"/>
              <a:buChar char="•"/>
            </a:pPr>
            <a:r>
              <a:rPr lang="en-US" dirty="0"/>
              <a:t>Municipal Solid Waste available in large quantities in all areas</a:t>
            </a:r>
          </a:p>
          <a:p>
            <a:pPr marL="571500" lvl="1" indent="-342900">
              <a:buFont typeface="Arial" panose="020B0604020202020204" pitchFamily="34" charset="0"/>
              <a:buChar char="•"/>
            </a:pPr>
            <a:r>
              <a:rPr lang="en-US" dirty="0"/>
              <a:t>Per EISA 2007 (RFS), economically recoverable plastics must be removed </a:t>
            </a:r>
          </a:p>
          <a:p>
            <a:pPr marL="571500" lvl="1" indent="-342900">
              <a:buFont typeface="Arial" panose="020B0604020202020204" pitchFamily="34" charset="0"/>
              <a:buChar char="•"/>
            </a:pPr>
            <a:r>
              <a:rPr lang="en-US" baseline="30000" dirty="0"/>
              <a:t>14</a:t>
            </a:r>
            <a:r>
              <a:rPr lang="en-US" dirty="0"/>
              <a:t>C dating used to measure biogenic content of fuel for credit purposes</a:t>
            </a:r>
          </a:p>
          <a:p>
            <a:pPr marL="571500" lvl="1" indent="-342900">
              <a:buFont typeface="Arial" panose="020B0604020202020204" pitchFamily="34" charset="0"/>
              <a:buChar char="•"/>
            </a:pPr>
            <a:endParaRPr lang="en-US" dirty="0"/>
          </a:p>
        </p:txBody>
      </p:sp>
      <p:pic>
        <p:nvPicPr>
          <p:cNvPr id="4" name="Picture 3">
            <a:extLst>
              <a:ext uri="{FF2B5EF4-FFF2-40B4-BE49-F238E27FC236}">
                <a16:creationId xmlns:a16="http://schemas.microsoft.com/office/drawing/2014/main" id="{3F5AC242-A0A6-542E-5301-FD8CBF2D063D}"/>
              </a:ext>
            </a:extLst>
          </p:cNvPr>
          <p:cNvPicPr>
            <a:picLocks noChangeAspect="1"/>
          </p:cNvPicPr>
          <p:nvPr/>
        </p:nvPicPr>
        <p:blipFill>
          <a:blip r:embed="rId2"/>
          <a:stretch>
            <a:fillRect/>
          </a:stretch>
        </p:blipFill>
        <p:spPr>
          <a:xfrm>
            <a:off x="7539037" y="2576513"/>
            <a:ext cx="4429125" cy="2571750"/>
          </a:xfrm>
          <a:prstGeom prst="rect">
            <a:avLst/>
          </a:prstGeom>
        </p:spPr>
      </p:pic>
      <p:sp>
        <p:nvSpPr>
          <p:cNvPr id="6" name="TextBox 5">
            <a:extLst>
              <a:ext uri="{FF2B5EF4-FFF2-40B4-BE49-F238E27FC236}">
                <a16:creationId xmlns:a16="http://schemas.microsoft.com/office/drawing/2014/main" id="{08629880-0D90-DAC5-0288-AD3AF1F6A07C}"/>
              </a:ext>
            </a:extLst>
          </p:cNvPr>
          <p:cNvSpPr txBox="1"/>
          <p:nvPr/>
        </p:nvSpPr>
        <p:spPr>
          <a:xfrm>
            <a:off x="7968343" y="5569545"/>
            <a:ext cx="3739106" cy="646331"/>
          </a:xfrm>
          <a:prstGeom prst="rect">
            <a:avLst/>
          </a:prstGeom>
          <a:noFill/>
        </p:spPr>
        <p:txBody>
          <a:bodyPr wrap="square">
            <a:spAutoFit/>
          </a:bodyPr>
          <a:lstStyle/>
          <a:p>
            <a:r>
              <a:rPr lang="en-US" sz="1200" dirty="0">
                <a:hlinkClick r:id="rId3"/>
              </a:rPr>
              <a:t>FR341/FR410: Marking First Thinnings in Pine Plantations: Potential for Increased Economic Returns (ufl.edu)</a:t>
            </a:r>
            <a:endParaRPr lang="en-US" sz="1200" dirty="0"/>
          </a:p>
        </p:txBody>
      </p:sp>
    </p:spTree>
    <p:extLst>
      <p:ext uri="{BB962C8B-B14F-4D97-AF65-F5344CB8AC3E}">
        <p14:creationId xmlns:p14="http://schemas.microsoft.com/office/powerpoint/2010/main" val="911360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1363489-8473-199E-D59F-CC108B3C430E}"/>
              </a:ext>
            </a:extLst>
          </p:cNvPr>
          <p:cNvSpPr>
            <a:spLocks noGrp="1"/>
          </p:cNvSpPr>
          <p:nvPr>
            <p:ph type="title"/>
          </p:nvPr>
        </p:nvSpPr>
        <p:spPr/>
        <p:txBody>
          <a:bodyPr/>
          <a:lstStyle/>
          <a:p>
            <a:endParaRPr lang="en-US"/>
          </a:p>
        </p:txBody>
      </p:sp>
      <p:sp>
        <p:nvSpPr>
          <p:cNvPr id="5" name="Text Placeholder 4">
            <a:extLst>
              <a:ext uri="{FF2B5EF4-FFF2-40B4-BE49-F238E27FC236}">
                <a16:creationId xmlns:a16="http://schemas.microsoft.com/office/drawing/2014/main" id="{F17EB6D6-279F-E9DC-02D3-1EC6D12EBA14}"/>
              </a:ext>
            </a:extLst>
          </p:cNvPr>
          <p:cNvSpPr>
            <a:spLocks noGrp="1"/>
          </p:cNvSpPr>
          <p:nvPr>
            <p:ph type="body" idx="1"/>
          </p:nvPr>
        </p:nvSpPr>
        <p:spPr/>
        <p:txBody>
          <a:bodyPr/>
          <a:lstStyle/>
          <a:p>
            <a:r>
              <a:rPr lang="en-US" dirty="0"/>
              <a:t>ORNL Demand Scenario to 2040</a:t>
            </a:r>
          </a:p>
        </p:txBody>
      </p:sp>
      <p:pic>
        <p:nvPicPr>
          <p:cNvPr id="10" name="Content Placeholder 9">
            <a:extLst>
              <a:ext uri="{FF2B5EF4-FFF2-40B4-BE49-F238E27FC236}">
                <a16:creationId xmlns:a16="http://schemas.microsoft.com/office/drawing/2014/main" id="{85C5326F-A753-D572-B76D-D0FB7655A5EA}"/>
              </a:ext>
            </a:extLst>
          </p:cNvPr>
          <p:cNvPicPr>
            <a:picLocks noGrp="1" noChangeAspect="1"/>
          </p:cNvPicPr>
          <p:nvPr>
            <p:ph sz="half" idx="2"/>
          </p:nvPr>
        </p:nvPicPr>
        <p:blipFill>
          <a:blip r:embed="rId3"/>
          <a:stretch>
            <a:fillRect/>
          </a:stretch>
        </p:blipFill>
        <p:spPr>
          <a:xfrm>
            <a:off x="839511" y="3408363"/>
            <a:ext cx="4621765" cy="2781300"/>
          </a:xfrm>
        </p:spPr>
      </p:pic>
      <p:sp>
        <p:nvSpPr>
          <p:cNvPr id="7" name="Text Placeholder 6">
            <a:extLst>
              <a:ext uri="{FF2B5EF4-FFF2-40B4-BE49-F238E27FC236}">
                <a16:creationId xmlns:a16="http://schemas.microsoft.com/office/drawing/2014/main" id="{8482D0A7-64E0-8676-D3AB-06EB00386238}"/>
              </a:ext>
            </a:extLst>
          </p:cNvPr>
          <p:cNvSpPr>
            <a:spLocks noGrp="1"/>
          </p:cNvSpPr>
          <p:nvPr>
            <p:ph type="body" sz="quarter" idx="3"/>
          </p:nvPr>
        </p:nvSpPr>
        <p:spPr/>
        <p:txBody>
          <a:bodyPr/>
          <a:lstStyle/>
          <a:p>
            <a:r>
              <a:rPr lang="en-US" dirty="0"/>
              <a:t>Woody Biomass Availability</a:t>
            </a:r>
          </a:p>
        </p:txBody>
      </p:sp>
      <p:sp>
        <p:nvSpPr>
          <p:cNvPr id="8" name="Content Placeholder 7">
            <a:extLst>
              <a:ext uri="{FF2B5EF4-FFF2-40B4-BE49-F238E27FC236}">
                <a16:creationId xmlns:a16="http://schemas.microsoft.com/office/drawing/2014/main" id="{8421E71C-3ECA-A283-3541-34D90A03CF80}"/>
              </a:ext>
            </a:extLst>
          </p:cNvPr>
          <p:cNvSpPr>
            <a:spLocks noGrp="1"/>
          </p:cNvSpPr>
          <p:nvPr>
            <p:ph sz="quarter" idx="4"/>
          </p:nvPr>
        </p:nvSpPr>
        <p:spPr/>
        <p:txBody>
          <a:bodyPr>
            <a:normAutofit fontScale="85000" lnSpcReduction="10000"/>
          </a:bodyPr>
          <a:lstStyle/>
          <a:p>
            <a:r>
              <a:rPr lang="en-US" dirty="0"/>
              <a:t>Current contracts for forest waste from harvesting timber crops for lumber range from $20 to $40/ton</a:t>
            </a:r>
          </a:p>
          <a:p>
            <a:r>
              <a:rPr lang="en-US" dirty="0"/>
              <a:t>Long term fixed price contracts for life of facility</a:t>
            </a:r>
          </a:p>
          <a:p>
            <a:r>
              <a:rPr lang="en-US" dirty="0"/>
              <a:t>Tracking of source to comply with RFS requirements for fuel production</a:t>
            </a:r>
          </a:p>
          <a:p>
            <a:r>
              <a:rPr lang="en-US" dirty="0"/>
              <a:t>True waste woody biomass (mill </a:t>
            </a:r>
            <a:r>
              <a:rPr lang="en-US" dirty="0" err="1"/>
              <a:t>redsidues</a:t>
            </a:r>
            <a:r>
              <a:rPr lang="en-US" dirty="0"/>
              <a:t>, etc.) for biomass power (RFS certification not required)</a:t>
            </a:r>
          </a:p>
        </p:txBody>
      </p:sp>
    </p:spTree>
    <p:extLst>
      <p:ext uri="{BB962C8B-B14F-4D97-AF65-F5344CB8AC3E}">
        <p14:creationId xmlns:p14="http://schemas.microsoft.com/office/powerpoint/2010/main" val="2378706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F0120-0571-19DE-D1B6-44A1EC317741}"/>
              </a:ext>
            </a:extLst>
          </p:cNvPr>
          <p:cNvSpPr>
            <a:spLocks noGrp="1"/>
          </p:cNvSpPr>
          <p:nvPr>
            <p:ph type="title"/>
          </p:nvPr>
        </p:nvSpPr>
        <p:spPr/>
        <p:txBody>
          <a:bodyPr>
            <a:normAutofit fontScale="90000"/>
          </a:bodyPr>
          <a:lstStyle/>
          <a:p>
            <a:r>
              <a:rPr lang="en-US" dirty="0"/>
              <a:t>Efficient Conversion of Waste to Fuel</a:t>
            </a:r>
          </a:p>
        </p:txBody>
      </p:sp>
      <p:sp>
        <p:nvSpPr>
          <p:cNvPr id="3" name="Content Placeholder 2">
            <a:extLst>
              <a:ext uri="{FF2B5EF4-FFF2-40B4-BE49-F238E27FC236}">
                <a16:creationId xmlns:a16="http://schemas.microsoft.com/office/drawing/2014/main" id="{7CC47C93-8D58-AC91-1339-29BD06D06C78}"/>
              </a:ext>
            </a:extLst>
          </p:cNvPr>
          <p:cNvSpPr>
            <a:spLocks noGrp="1"/>
          </p:cNvSpPr>
          <p:nvPr>
            <p:ph idx="1"/>
          </p:nvPr>
        </p:nvSpPr>
        <p:spPr/>
        <p:txBody>
          <a:bodyPr>
            <a:normAutofit fontScale="92500" lnSpcReduction="20000"/>
          </a:bodyPr>
          <a:lstStyle/>
          <a:p>
            <a:r>
              <a:rPr lang="en-US" dirty="0"/>
              <a:t>Highest yield of fuel from waste feedstocks is via gasification, F-T conversion</a:t>
            </a:r>
          </a:p>
          <a:p>
            <a:pPr marL="342900" indent="-342900">
              <a:buFont typeface="Arial" panose="020B0604020202020204" pitchFamily="34" charset="0"/>
              <a:buChar char="•"/>
            </a:pPr>
            <a:r>
              <a:rPr lang="en-US" dirty="0"/>
              <a:t>High Temperature gasification converts all carbon in feedstock to CO, H2 and CO2</a:t>
            </a:r>
          </a:p>
          <a:p>
            <a:pPr marL="342900" indent="-342900">
              <a:buFont typeface="Arial" panose="020B0604020202020204" pitchFamily="34" charset="0"/>
              <a:buChar char="•"/>
            </a:pPr>
            <a:r>
              <a:rPr lang="en-US" dirty="0"/>
              <a:t>POX used to remove tars (aromatics which are difficult to convert at lower gasifier temperatures.</a:t>
            </a:r>
          </a:p>
          <a:p>
            <a:pPr marL="342900" indent="-342900">
              <a:buFont typeface="Arial" panose="020B0604020202020204" pitchFamily="34" charset="0"/>
              <a:buChar char="•"/>
            </a:pPr>
            <a:r>
              <a:rPr lang="en-US" dirty="0"/>
              <a:t>Syngas conditioning for removal of poisons, sulfur and nitrogen contaminants</a:t>
            </a:r>
          </a:p>
          <a:p>
            <a:pPr marL="342900" indent="-342900">
              <a:buFont typeface="Arial" panose="020B0604020202020204" pitchFamily="34" charset="0"/>
              <a:buChar char="•"/>
            </a:pPr>
            <a:r>
              <a:rPr lang="en-US" dirty="0"/>
              <a:t>Water-Gas shift to adjust H2/CO for best F-T performance</a:t>
            </a:r>
          </a:p>
          <a:p>
            <a:pPr marL="342900" indent="-342900">
              <a:buFont typeface="Arial" panose="020B0604020202020204" pitchFamily="34" charset="0"/>
              <a:buChar char="•"/>
            </a:pPr>
            <a:r>
              <a:rPr lang="en-US" dirty="0"/>
              <a:t>Mild hydroprocessing to convert waxy syncrude to fuels—diesel, jet and some naphtha</a:t>
            </a:r>
          </a:p>
          <a:p>
            <a:pPr marL="342900" indent="-342900">
              <a:buFont typeface="Arial" panose="020B0604020202020204" pitchFamily="34" charset="0"/>
              <a:buChar char="•"/>
            </a:pPr>
            <a:r>
              <a:rPr lang="en-US" dirty="0"/>
              <a:t>Yields of 1.6 bbl/ton for BTL with CCS and 4.6 bbl/ton with BTL with CCU (e-fuels)</a:t>
            </a:r>
          </a:p>
          <a:p>
            <a:pPr marL="571500" lvl="1" indent="-342900">
              <a:buFont typeface="Arial" panose="020B0604020202020204" pitchFamily="34" charset="0"/>
              <a:buChar char="•"/>
            </a:pPr>
            <a:r>
              <a:rPr lang="en-US" dirty="0"/>
              <a:t>Far higher yield than Cellulosic Ethanol processes (1.06 bbl EtOH/ton or 0.67 BOE/ton)</a:t>
            </a:r>
          </a:p>
        </p:txBody>
      </p:sp>
    </p:spTree>
    <p:extLst>
      <p:ext uri="{BB962C8B-B14F-4D97-AF65-F5344CB8AC3E}">
        <p14:creationId xmlns:p14="http://schemas.microsoft.com/office/powerpoint/2010/main" val="8577101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2A333-6FA2-F0A7-3886-0ABC4CFACBA1}"/>
              </a:ext>
            </a:extLst>
          </p:cNvPr>
          <p:cNvSpPr>
            <a:spLocks noGrp="1"/>
          </p:cNvSpPr>
          <p:nvPr>
            <p:ph type="title"/>
          </p:nvPr>
        </p:nvSpPr>
        <p:spPr/>
        <p:txBody>
          <a:bodyPr/>
          <a:lstStyle/>
          <a:p>
            <a:r>
              <a:rPr lang="en-US" dirty="0"/>
              <a:t>Additional Benefits of Gasification</a:t>
            </a:r>
          </a:p>
        </p:txBody>
      </p:sp>
      <p:sp>
        <p:nvSpPr>
          <p:cNvPr id="3" name="Content Placeholder 2">
            <a:extLst>
              <a:ext uri="{FF2B5EF4-FFF2-40B4-BE49-F238E27FC236}">
                <a16:creationId xmlns:a16="http://schemas.microsoft.com/office/drawing/2014/main" id="{89040300-A4DD-4D42-BB5F-5A3FD7D3E298}"/>
              </a:ext>
            </a:extLst>
          </p:cNvPr>
          <p:cNvSpPr>
            <a:spLocks noGrp="1"/>
          </p:cNvSpPr>
          <p:nvPr>
            <p:ph idx="1"/>
          </p:nvPr>
        </p:nvSpPr>
        <p:spPr/>
        <p:txBody>
          <a:bodyPr/>
          <a:lstStyle/>
          <a:p>
            <a:r>
              <a:rPr lang="en-US" dirty="0"/>
              <a:t>Gasification and syngas cleanup produce a pure stream of CO2 by necessity</a:t>
            </a:r>
          </a:p>
          <a:p>
            <a:pPr marL="342900" indent="-342900">
              <a:buFont typeface="Arial" panose="020B0604020202020204" pitchFamily="34" charset="0"/>
              <a:buChar char="•"/>
            </a:pPr>
            <a:r>
              <a:rPr lang="en-US" dirty="0"/>
              <a:t>CO2 removed from syngas after all other steps</a:t>
            </a:r>
          </a:p>
          <a:p>
            <a:pPr marL="342900" indent="-342900">
              <a:buFont typeface="Arial" panose="020B0604020202020204" pitchFamily="34" charset="0"/>
              <a:buChar char="•"/>
            </a:pPr>
            <a:r>
              <a:rPr lang="en-US" dirty="0"/>
              <a:t>WGS produces significant amount of CO2 during shift to H2, but captured and used</a:t>
            </a:r>
          </a:p>
          <a:p>
            <a:pPr marL="342900" indent="-342900">
              <a:buFont typeface="Arial" panose="020B0604020202020204" pitchFamily="34" charset="0"/>
              <a:buChar char="•"/>
            </a:pPr>
            <a:r>
              <a:rPr lang="en-US" dirty="0"/>
              <a:t>CO2 available for sequestration or utilization</a:t>
            </a:r>
          </a:p>
          <a:p>
            <a:pPr marL="342900" indent="-342900">
              <a:buFont typeface="Arial" panose="020B0604020202020204" pitchFamily="34" charset="0"/>
              <a:buChar char="•"/>
            </a:pPr>
            <a:r>
              <a:rPr lang="en-US" dirty="0"/>
              <a:t>CO2 capture with additional H2 production via electrolysis allows very high conversion of biogenic Carbon into fuel.  </a:t>
            </a:r>
          </a:p>
          <a:p>
            <a:pPr marL="571500" lvl="1" indent="-342900">
              <a:buFont typeface="Arial" panose="020B0604020202020204" pitchFamily="34" charset="0"/>
              <a:buChar char="•"/>
            </a:pPr>
            <a:r>
              <a:rPr lang="en-US" dirty="0"/>
              <a:t>93% conversion of carbon in waste can be turned into fuel.  </a:t>
            </a:r>
          </a:p>
        </p:txBody>
      </p:sp>
    </p:spTree>
    <p:extLst>
      <p:ext uri="{BB962C8B-B14F-4D97-AF65-F5344CB8AC3E}">
        <p14:creationId xmlns:p14="http://schemas.microsoft.com/office/powerpoint/2010/main" val="32198078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85E21C7-E7FC-E197-BF44-A4B6153A5ED6}"/>
              </a:ext>
            </a:extLst>
          </p:cNvPr>
          <p:cNvSpPr>
            <a:spLocks noGrp="1"/>
          </p:cNvSpPr>
          <p:nvPr>
            <p:ph type="title"/>
          </p:nvPr>
        </p:nvSpPr>
        <p:spPr/>
        <p:txBody>
          <a:bodyPr>
            <a:normAutofit fontScale="90000"/>
          </a:bodyPr>
          <a:lstStyle/>
          <a:p>
            <a:r>
              <a:rPr lang="en-US" dirty="0"/>
              <a:t>Comparison of CI of SAF/RD Feedstocks and Production Processes</a:t>
            </a:r>
          </a:p>
        </p:txBody>
      </p:sp>
      <p:pic>
        <p:nvPicPr>
          <p:cNvPr id="4" name="Content Placeholder 3">
            <a:extLst>
              <a:ext uri="{FF2B5EF4-FFF2-40B4-BE49-F238E27FC236}">
                <a16:creationId xmlns:a16="http://schemas.microsoft.com/office/drawing/2014/main" id="{D34DBFBA-C2ED-96BC-0401-BA8905E4659C}"/>
              </a:ext>
            </a:extLst>
          </p:cNvPr>
          <p:cNvPicPr>
            <a:picLocks noGrp="1" noChangeAspect="1"/>
          </p:cNvPicPr>
          <p:nvPr>
            <p:ph sz="half" idx="1"/>
          </p:nvPr>
        </p:nvPicPr>
        <p:blipFill>
          <a:blip r:embed="rId3"/>
          <a:stretch>
            <a:fillRect/>
          </a:stretch>
        </p:blipFill>
        <p:spPr>
          <a:xfrm>
            <a:off x="650801" y="2552700"/>
            <a:ext cx="4991248" cy="3624263"/>
          </a:xfrm>
          <a:prstGeom prst="rect">
            <a:avLst/>
          </a:prstGeom>
        </p:spPr>
      </p:pic>
      <p:sp>
        <p:nvSpPr>
          <p:cNvPr id="6" name="Content Placeholder 5">
            <a:extLst>
              <a:ext uri="{FF2B5EF4-FFF2-40B4-BE49-F238E27FC236}">
                <a16:creationId xmlns:a16="http://schemas.microsoft.com/office/drawing/2014/main" id="{F6207997-CFD9-802F-D86E-8A42498F772A}"/>
              </a:ext>
            </a:extLst>
          </p:cNvPr>
          <p:cNvSpPr>
            <a:spLocks noGrp="1"/>
          </p:cNvSpPr>
          <p:nvPr>
            <p:ph sz="half" idx="2"/>
          </p:nvPr>
        </p:nvSpPr>
        <p:spPr/>
        <p:txBody>
          <a:bodyPr>
            <a:normAutofit fontScale="92500" lnSpcReduction="20000"/>
          </a:bodyPr>
          <a:lstStyle/>
          <a:p>
            <a:pPr marL="342900" indent="-342900">
              <a:buFont typeface="Arial" panose="020B0604020202020204" pitchFamily="34" charset="0"/>
              <a:buChar char="•"/>
            </a:pPr>
            <a:r>
              <a:rPr lang="en-US" dirty="0"/>
              <a:t>CARB Fossil Fuel Baseline for Gas/Diesel</a:t>
            </a:r>
          </a:p>
          <a:p>
            <a:pPr marL="342900" indent="-342900">
              <a:buFont typeface="Arial" panose="020B0604020202020204" pitchFamily="34" charset="0"/>
              <a:buChar char="•"/>
            </a:pPr>
            <a:r>
              <a:rPr lang="en-US" dirty="0"/>
              <a:t>ATJ uses 2 gal EtOH/gal SAF produced</a:t>
            </a:r>
          </a:p>
          <a:p>
            <a:pPr marL="571500" lvl="1" indent="-342900">
              <a:buFont typeface="Arial" panose="020B0604020202020204" pitchFamily="34" charset="0"/>
              <a:buChar char="•"/>
            </a:pPr>
            <a:r>
              <a:rPr lang="en-US" dirty="0"/>
              <a:t>Incurs CI for EtOH production </a:t>
            </a:r>
          </a:p>
          <a:p>
            <a:pPr marL="571500" lvl="1" indent="-342900">
              <a:buFont typeface="Arial" panose="020B0604020202020204" pitchFamily="34" charset="0"/>
              <a:buChar char="•"/>
            </a:pPr>
            <a:r>
              <a:rPr lang="en-US" dirty="0"/>
              <a:t>Yields Gasoline/SAF/Diesel</a:t>
            </a:r>
          </a:p>
          <a:p>
            <a:pPr marL="342900" indent="-342900">
              <a:buFont typeface="Arial" panose="020B0604020202020204" pitchFamily="34" charset="0"/>
              <a:buChar char="•"/>
            </a:pPr>
            <a:r>
              <a:rPr lang="en-US" dirty="0"/>
              <a:t>Soy Oil has 29.1 gCO2e iLUC penalty</a:t>
            </a:r>
          </a:p>
          <a:p>
            <a:pPr marL="342900" indent="-342900">
              <a:buFont typeface="Arial" panose="020B0604020202020204" pitchFamily="34" charset="0"/>
              <a:buChar char="•"/>
            </a:pPr>
            <a:r>
              <a:rPr lang="en-US" dirty="0"/>
              <a:t>UCO lowest FOG feed but supply limited</a:t>
            </a:r>
          </a:p>
          <a:p>
            <a:pPr marL="342900" indent="-342900">
              <a:buFont typeface="Arial" panose="020B0604020202020204" pitchFamily="34" charset="0"/>
              <a:buChar char="•"/>
            </a:pPr>
            <a:r>
              <a:rPr lang="en-US" dirty="0"/>
              <a:t>MSW &amp; Forest Residues true waste feeds</a:t>
            </a:r>
          </a:p>
          <a:p>
            <a:pPr marL="342900" indent="-342900">
              <a:buFont typeface="Arial" panose="020B0604020202020204" pitchFamily="34" charset="0"/>
              <a:buChar char="•"/>
            </a:pPr>
            <a:r>
              <a:rPr lang="en-US" dirty="0"/>
              <a:t>CCU with Electrolysis produces 4X more fuel than CCS option</a:t>
            </a:r>
          </a:p>
          <a:p>
            <a:endParaRPr lang="en-US" dirty="0"/>
          </a:p>
        </p:txBody>
      </p:sp>
    </p:spTree>
    <p:extLst>
      <p:ext uri="{BB962C8B-B14F-4D97-AF65-F5344CB8AC3E}">
        <p14:creationId xmlns:p14="http://schemas.microsoft.com/office/powerpoint/2010/main" val="3884852113"/>
      </p:ext>
    </p:extLst>
  </p:cSld>
  <p:clrMapOvr>
    <a:masterClrMapping/>
  </p:clrMapOvr>
</p:sld>
</file>

<file path=ppt/theme/theme1.xml><?xml version="1.0" encoding="utf-8"?>
<a:theme xmlns:a="http://schemas.openxmlformats.org/drawingml/2006/main" name="MatrixVTI">
  <a:themeElements>
    <a:clrScheme name="AnalogousFromLightSeed_2SEEDS">
      <a:dk1>
        <a:srgbClr val="000000"/>
      </a:dk1>
      <a:lt1>
        <a:srgbClr val="FFFFFF"/>
      </a:lt1>
      <a:dk2>
        <a:srgbClr val="242541"/>
      </a:dk2>
      <a:lt2>
        <a:srgbClr val="E8E3E2"/>
      </a:lt2>
      <a:accent1>
        <a:srgbClr val="79AAB2"/>
      </a:accent1>
      <a:accent2>
        <a:srgbClr val="80AA9E"/>
      </a:accent2>
      <a:accent3>
        <a:srgbClr val="8BA3C1"/>
      </a:accent3>
      <a:accent4>
        <a:srgbClr val="BA7F8F"/>
      </a:accent4>
      <a:accent5>
        <a:srgbClr val="C39790"/>
      </a:accent5>
      <a:accent6>
        <a:srgbClr val="B79D7B"/>
      </a:accent6>
      <a:hlink>
        <a:srgbClr val="AE7369"/>
      </a:hlink>
      <a:folHlink>
        <a:srgbClr val="7F7F7F"/>
      </a:folHlink>
    </a:clrScheme>
    <a:fontScheme name="Custom 4">
      <a:majorFont>
        <a:latin typeface="Bahnschrif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trixVTI" id="{A2576CCC-A559-4FD4-A542-772649F65A84}" vid="{5CBC41A9-80A0-44C6-90CD-6D863034352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6380</TotalTime>
  <Words>3389</Words>
  <Application>Microsoft Office PowerPoint</Application>
  <PresentationFormat>Widescreen</PresentationFormat>
  <Paragraphs>190</Paragraphs>
  <Slides>15</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Avenir Next LT Pro</vt:lpstr>
      <vt:lpstr>Bahnschrift</vt:lpstr>
      <vt:lpstr>Calibri</vt:lpstr>
      <vt:lpstr>Hero New</vt:lpstr>
      <vt:lpstr>HeroNew-SemiBold</vt:lpstr>
      <vt:lpstr>LatoRegular</vt:lpstr>
      <vt:lpstr>Monaco</vt:lpstr>
      <vt:lpstr>MatrixVTI</vt:lpstr>
      <vt:lpstr>How Renewable are Renewable Fuels?</vt:lpstr>
      <vt:lpstr>Current Fuels Produced from Biomass Feedstocks</vt:lpstr>
      <vt:lpstr>Current “Renewable Fuels” </vt:lpstr>
      <vt:lpstr>Ethanol Carbon Intensity </vt:lpstr>
      <vt:lpstr>Biodiesel Carbon Intensity </vt:lpstr>
      <vt:lpstr>Renewable Diesel Carbon Intensity</vt:lpstr>
      <vt:lpstr>Land Use Change For Soy Oil Production</vt:lpstr>
      <vt:lpstr>Sustainable Aviation Fuel</vt:lpstr>
      <vt:lpstr>SAF Needed to meet Net Zero by 2050</vt:lpstr>
      <vt:lpstr>Feedstocks for RD/SAF Production</vt:lpstr>
      <vt:lpstr>Advantages of Waste for Fuel Production—Forest Residues</vt:lpstr>
      <vt:lpstr>PowerPoint Presentation</vt:lpstr>
      <vt:lpstr>Efficient Conversion of Waste to Fuel</vt:lpstr>
      <vt:lpstr>Additional Benefits of Gasification</vt:lpstr>
      <vt:lpstr>Comparison of CI of SAF/RD Feedstocks and Production Processes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Renewable are Renewable Fuels?</dc:title>
  <dc:creator>Robert Freerks</dc:creator>
  <cp:lastModifiedBy>ROBERT FREERKS</cp:lastModifiedBy>
  <cp:revision>9</cp:revision>
  <dcterms:created xsi:type="dcterms:W3CDTF">2022-05-24T13:18:17Z</dcterms:created>
  <dcterms:modified xsi:type="dcterms:W3CDTF">2022-06-02T16:56:03Z</dcterms:modified>
</cp:coreProperties>
</file>