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8" r:id="rId2"/>
    <p:sldId id="259" r:id="rId3"/>
    <p:sldId id="260" r:id="rId4"/>
    <p:sldId id="261" r:id="rId5"/>
    <p:sldId id="267" r:id="rId6"/>
    <p:sldId id="269" r:id="rId7"/>
  </p:sldIdLst>
  <p:sldSz cx="12192000" cy="6858000"/>
  <p:notesSz cx="7053263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71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812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217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CFBC0D38-A261-4096-B752-6D6BFDBC0A8F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217" y="884203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CB6E206F-DE1C-4A7F-AF8C-CB16F40873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878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5CD62-B4C9-4C5D-8781-3B36C2FEE271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9EB5-0039-4DD7-A80D-A0ED3D0957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673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5CD62-B4C9-4C5D-8781-3B36C2FEE271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9EB5-0039-4DD7-A80D-A0ED3D0957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416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5CD62-B4C9-4C5D-8781-3B36C2FEE271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9EB5-0039-4DD7-A80D-A0ED3D0957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25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5CD62-B4C9-4C5D-8781-3B36C2FEE271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9EB5-0039-4DD7-A80D-A0ED3D0957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198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5CD62-B4C9-4C5D-8781-3B36C2FEE271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9EB5-0039-4DD7-A80D-A0ED3D0957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938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5CD62-B4C9-4C5D-8781-3B36C2FEE271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9EB5-0039-4DD7-A80D-A0ED3D0957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799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5CD62-B4C9-4C5D-8781-3B36C2FEE271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9EB5-0039-4DD7-A80D-A0ED3D0957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543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5CD62-B4C9-4C5D-8781-3B36C2FEE271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9EB5-0039-4DD7-A80D-A0ED3D0957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39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5CD62-B4C9-4C5D-8781-3B36C2FEE271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9EB5-0039-4DD7-A80D-A0ED3D0957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210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5CD62-B4C9-4C5D-8781-3B36C2FEE271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9EB5-0039-4DD7-A80D-A0ED3D0957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844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5CD62-B4C9-4C5D-8781-3B36C2FEE271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19EB5-0039-4DD7-A80D-A0ED3D0957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106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5CD62-B4C9-4C5D-8781-3B36C2FEE271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19EB5-0039-4DD7-A80D-A0ED3D0957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702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72126" y="535222"/>
            <a:ext cx="9144000" cy="1206492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chemeClr val="accent6"/>
                </a:solidFill>
              </a:rPr>
              <a:t>IAC Experience in Industrial Plants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3250" y="2685448"/>
            <a:ext cx="9144000" cy="3811605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/>
              <a:t>Ahmad R. Ganji</a:t>
            </a:r>
          </a:p>
          <a:p>
            <a:r>
              <a:rPr lang="en-US" sz="2800" dirty="0"/>
              <a:t>Professor of Mechanical Engineering</a:t>
            </a:r>
          </a:p>
          <a:p>
            <a:r>
              <a:rPr lang="en-US" sz="2800" dirty="0"/>
              <a:t>Director of Industrial Assessment Center (IAC)</a:t>
            </a:r>
          </a:p>
          <a:p>
            <a:r>
              <a:rPr lang="en-US" sz="2800" dirty="0"/>
              <a:t>San Francisco State University</a:t>
            </a:r>
          </a:p>
          <a:p>
            <a:endParaRPr lang="en-US" dirty="0"/>
          </a:p>
          <a:p>
            <a:r>
              <a:rPr lang="en-US" dirty="0"/>
              <a:t>Workshop on Implementation of the Industrial Decarbonization and Improvements to Grid Operations Program</a:t>
            </a:r>
            <a:r>
              <a:rPr lang="en-US" b="1" dirty="0"/>
              <a:t> </a:t>
            </a:r>
          </a:p>
          <a:p>
            <a:endParaRPr lang="en-US" dirty="0"/>
          </a:p>
          <a:p>
            <a:r>
              <a:rPr lang="en-US" dirty="0"/>
              <a:t>April 11, 2023</a:t>
            </a:r>
          </a:p>
        </p:txBody>
      </p:sp>
    </p:spTree>
    <p:extLst>
      <p:ext uri="{BB962C8B-B14F-4D97-AF65-F5344CB8AC3E}">
        <p14:creationId xmlns:p14="http://schemas.microsoft.com/office/powerpoint/2010/main" val="36824889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5618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6"/>
                </a:solidFill>
              </a:rPr>
              <a:t>Industrial Assessment Center (IAC)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15485"/>
            <a:ext cx="10515600" cy="5287445"/>
          </a:xfrm>
        </p:spPr>
        <p:txBody>
          <a:bodyPr/>
          <a:lstStyle/>
          <a:p>
            <a:r>
              <a:rPr lang="en-US" sz="2600" dirty="0"/>
              <a:t>IAC is a US DOE Program, continuously operating since 1976</a:t>
            </a:r>
          </a:p>
          <a:p>
            <a:r>
              <a:rPr lang="en-US" sz="2600" dirty="0"/>
              <a:t>There are 37 IACs in the country</a:t>
            </a:r>
          </a:p>
          <a:p>
            <a:r>
              <a:rPr lang="en-US" sz="2600" dirty="0"/>
              <a:t>Four Centers in California, covering majority of industrial areas of the State</a:t>
            </a:r>
          </a:p>
          <a:p>
            <a:r>
              <a:rPr lang="en-US" sz="2600" dirty="0"/>
              <a:t>SFSU IAC has served the industrial establishments for over 30 years</a:t>
            </a:r>
          </a:p>
          <a:p>
            <a:r>
              <a:rPr lang="en-US" sz="2600" dirty="0"/>
              <a:t>Services: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/>
              <a:t>Perform energy and water assessment of manufacturing and process industries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/>
              <a:t> Training energy engineers</a:t>
            </a:r>
          </a:p>
        </p:txBody>
      </p:sp>
      <p:pic>
        <p:nvPicPr>
          <p:cNvPr id="5122" name="Picture 2" descr="SFState_Logo_H_cmyk_1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3600"/>
            <a:ext cx="34988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7255" y="5675307"/>
            <a:ext cx="2767663" cy="1182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33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5618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6"/>
                </a:solidFill>
              </a:rPr>
              <a:t>Industrial Assessment Center (IAC)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15485"/>
            <a:ext cx="10515600" cy="5287445"/>
          </a:xfrm>
        </p:spPr>
        <p:txBody>
          <a:bodyPr/>
          <a:lstStyle/>
          <a:p>
            <a:r>
              <a:rPr lang="en-US" dirty="0"/>
              <a:t> Each Center performs about 20 assessments per year</a:t>
            </a:r>
          </a:p>
          <a:p>
            <a:r>
              <a:rPr lang="en-US" dirty="0"/>
              <a:t>SFSU IAC has served over 600 industrial plants (majority small to medium size) in California, Nevada, Arizona and Hawaii</a:t>
            </a:r>
          </a:p>
          <a:p>
            <a:r>
              <a:rPr lang="en-US" dirty="0"/>
              <a:t>Our recommended projects include,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/>
              <a:t>Electrical and gas (NG and LPG) energy efficiency measures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/>
              <a:t>Renewable energy measures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/>
              <a:t>Cogeneration (CHP) measures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/>
              <a:t> water saving measures</a:t>
            </a:r>
          </a:p>
          <a:p>
            <a:r>
              <a:rPr lang="en-US" dirty="0"/>
              <a:t>About 60% of the recommended projects are implemented!</a:t>
            </a:r>
          </a:p>
          <a:p>
            <a:r>
              <a:rPr lang="en-US" dirty="0"/>
              <a:t>Majority of plants we have served are food processors</a:t>
            </a:r>
          </a:p>
        </p:txBody>
      </p:sp>
      <p:pic>
        <p:nvPicPr>
          <p:cNvPr id="4098" name="Picture 2" descr="SFState_Logo_H_cmyk_1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3600"/>
            <a:ext cx="34988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58" y="5678905"/>
            <a:ext cx="2759242" cy="1179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41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4314" y="0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6"/>
                </a:solidFill>
              </a:rPr>
              <a:t>Based on IAC Experience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989" y="1149178"/>
            <a:ext cx="11244649" cy="4979773"/>
          </a:xfrm>
        </p:spPr>
        <p:txBody>
          <a:bodyPr>
            <a:normAutofit/>
          </a:bodyPr>
          <a:lstStyle/>
          <a:p>
            <a:r>
              <a:rPr lang="en-US" sz="2600" dirty="0"/>
              <a:t>There are significant opportunities for energy savings in the industrial sector.</a:t>
            </a:r>
          </a:p>
          <a:p>
            <a:r>
              <a:rPr lang="en-US" sz="2600" dirty="0"/>
              <a:t>The opportunities are numerous and diverse, compared to the commercial sector.</a:t>
            </a:r>
          </a:p>
          <a:p>
            <a:r>
              <a:rPr lang="en-US" sz="2600" dirty="0"/>
              <a:t>There are significant opportunities for renewables (mostly PV).</a:t>
            </a:r>
          </a:p>
          <a:p>
            <a:r>
              <a:rPr lang="en-US" sz="2600" dirty="0"/>
              <a:t>There are significant opportunities for heat recovery and electrification of processes especially in replacing gas-source hot water equipment.</a:t>
            </a:r>
          </a:p>
          <a:p>
            <a:r>
              <a:rPr lang="en-US" sz="2600" dirty="0"/>
              <a:t>Major challenges exist for conversion of high temperature large gas consuming equipment such as large boilers and ovens.</a:t>
            </a:r>
          </a:p>
        </p:txBody>
      </p:sp>
      <p:pic>
        <p:nvPicPr>
          <p:cNvPr id="1026" name="Picture 2" descr="SFState_Logo_H_cmyk_1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79" y="5828047"/>
            <a:ext cx="34988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1634" y="5691244"/>
            <a:ext cx="2730366" cy="1166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514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0656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accent2">
                    <a:lumMod val="75000"/>
                  </a:schemeClr>
                </a:solidFill>
              </a:rPr>
              <a:t>Barriers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58779"/>
            <a:ext cx="10515600" cy="490642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Some barriers for electrification:</a:t>
            </a:r>
          </a:p>
          <a:p>
            <a:r>
              <a:rPr lang="en-US" dirty="0"/>
              <a:t>Availability of technology</a:t>
            </a:r>
          </a:p>
          <a:p>
            <a:r>
              <a:rPr lang="en-US" dirty="0"/>
              <a:t>Electricity cost compared to natural gas</a:t>
            </a:r>
          </a:p>
          <a:p>
            <a:r>
              <a:rPr lang="en-US" dirty="0"/>
              <a:t>Capital investment for fuel switching</a:t>
            </a:r>
          </a:p>
          <a:p>
            <a:r>
              <a:rPr lang="en-US" dirty="0"/>
              <a:t>Plant’s electrical infrastructure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sz="2000" dirty="0"/>
              <a:t>A 30 </a:t>
            </a:r>
            <a:r>
              <a:rPr lang="en-US" sz="2000" dirty="0" err="1"/>
              <a:t>MMBrtu</a:t>
            </a:r>
            <a:r>
              <a:rPr lang="en-US" sz="2000" dirty="0"/>
              <a:t>/</a:t>
            </a:r>
            <a:r>
              <a:rPr lang="en-US" sz="2000" dirty="0" err="1"/>
              <a:t>hr</a:t>
            </a:r>
            <a:r>
              <a:rPr lang="en-US" sz="2000" dirty="0"/>
              <a:t> steam boiler is equivalent to 8 MW steam generator</a:t>
            </a:r>
          </a:p>
          <a:p>
            <a:r>
              <a:rPr lang="en-US" dirty="0"/>
              <a:t>Electrical grid infrastructure</a:t>
            </a:r>
          </a:p>
          <a:p>
            <a:r>
              <a:rPr lang="en-US" dirty="0"/>
              <a:t>Electrical grid reliability</a:t>
            </a:r>
          </a:p>
          <a:p>
            <a:r>
              <a:rPr lang="en-US" dirty="0"/>
              <a:t>Production risks</a:t>
            </a:r>
          </a:p>
        </p:txBody>
      </p:sp>
      <p:pic>
        <p:nvPicPr>
          <p:cNvPr id="4" name="Picture 2" descr="SFState_Logo_H_cmyk_1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3600"/>
            <a:ext cx="34988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7255" y="5675307"/>
            <a:ext cx="2767663" cy="1182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057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63161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accent6"/>
                </a:solidFill>
              </a:rPr>
              <a:t>Path in Industrial </a:t>
            </a:r>
            <a:r>
              <a:rPr lang="en-US" sz="3600" b="1" dirty="0" err="1">
                <a:solidFill>
                  <a:schemeClr val="accent6"/>
                </a:solidFill>
              </a:rPr>
              <a:t>Decarbonization</a:t>
            </a:r>
            <a:endParaRPr lang="en-US" sz="3600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09607"/>
            <a:ext cx="10515600" cy="4711099"/>
          </a:xfrm>
        </p:spPr>
        <p:txBody>
          <a:bodyPr>
            <a:normAutofit/>
          </a:bodyPr>
          <a:lstStyle/>
          <a:p>
            <a:r>
              <a:rPr lang="en-US" sz="2600" dirty="0"/>
              <a:t>Energy conservation and efficiency </a:t>
            </a:r>
          </a:p>
          <a:p>
            <a:r>
              <a:rPr lang="en-US" sz="2600" dirty="0"/>
              <a:t>Energy recovery</a:t>
            </a:r>
          </a:p>
          <a:p>
            <a:r>
              <a:rPr lang="en-US" sz="2600" dirty="0"/>
              <a:t>Use of heat pumps for hot water production</a:t>
            </a:r>
          </a:p>
          <a:p>
            <a:r>
              <a:rPr lang="en-US" sz="2600" dirty="0"/>
              <a:t>Use and development of technologies to replace steam applications</a:t>
            </a:r>
          </a:p>
          <a:p>
            <a:pPr marL="457200" lvl="1" indent="0">
              <a:buNone/>
            </a:pPr>
            <a:r>
              <a:rPr lang="en-US" dirty="0">
                <a:solidFill>
                  <a:srgbClr val="00B0F0"/>
                </a:solidFill>
              </a:rPr>
              <a:t>Steam production and use is inherently inefficient!</a:t>
            </a:r>
          </a:p>
          <a:p>
            <a:r>
              <a:rPr lang="en-US" sz="2600" dirty="0"/>
              <a:t>Development of electrical process technologies</a:t>
            </a:r>
          </a:p>
          <a:p>
            <a:r>
              <a:rPr lang="en-US" sz="2600" dirty="0"/>
              <a:t>Deployment and further deployment of renewable natural gas technologies</a:t>
            </a:r>
          </a:p>
          <a:p>
            <a:r>
              <a:rPr lang="en-US" sz="2600" dirty="0"/>
              <a:t>Electrification of natural gas applications</a:t>
            </a:r>
          </a:p>
          <a:p>
            <a:r>
              <a:rPr lang="en-US" sz="2600" dirty="0"/>
              <a:t>Evaluation and expansion of electrical grid infrastructure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2" descr="SFState_Logo_H_cmyk_1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3600"/>
            <a:ext cx="34988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7255" y="5675307"/>
            <a:ext cx="2767663" cy="1182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0165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621</TotalTime>
  <Words>376</Words>
  <Application>Microsoft Office PowerPoint</Application>
  <PresentationFormat>Widescreen</PresentationFormat>
  <Paragraphs>54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Wingdings</vt:lpstr>
      <vt:lpstr>Office Theme</vt:lpstr>
      <vt:lpstr>IAC Experience in Industrial Plants</vt:lpstr>
      <vt:lpstr>Industrial Assessment Center (IAC)</vt:lpstr>
      <vt:lpstr>Industrial Assessment Center (IAC)</vt:lpstr>
      <vt:lpstr>Based on IAC Experience</vt:lpstr>
      <vt:lpstr>Barriers</vt:lpstr>
      <vt:lpstr>Path in Industrial Decarbonization</vt:lpstr>
    </vt:vector>
  </TitlesOfParts>
  <Company>San Francisco State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Ahmad R Ganji</dc:creator>
  <cp:lastModifiedBy>Ahmad R Ganji</cp:lastModifiedBy>
  <cp:revision>43</cp:revision>
  <cp:lastPrinted>2022-04-25T06:12:09Z</cp:lastPrinted>
  <dcterms:created xsi:type="dcterms:W3CDTF">2022-04-11T06:15:02Z</dcterms:created>
  <dcterms:modified xsi:type="dcterms:W3CDTF">2023-04-10T05:31:29Z</dcterms:modified>
</cp:coreProperties>
</file>