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5.xml" ContentType="application/vnd.openxmlformats-officedocument.them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700" r:id="rId5"/>
    <p:sldMasterId id="2147483661" r:id="rId6"/>
    <p:sldMasterId id="2147483674" r:id="rId7"/>
    <p:sldMasterId id="2147483687" r:id="rId8"/>
    <p:sldMasterId id="2147483716" r:id="rId9"/>
  </p:sldMasterIdLst>
  <p:notesMasterIdLst>
    <p:notesMasterId r:id="rId21"/>
  </p:notesMasterIdLst>
  <p:sldIdLst>
    <p:sldId id="256" r:id="rId10"/>
    <p:sldId id="2985" r:id="rId11"/>
    <p:sldId id="3034" r:id="rId12"/>
    <p:sldId id="3033" r:id="rId13"/>
    <p:sldId id="3035" r:id="rId14"/>
    <p:sldId id="3036" r:id="rId15"/>
    <p:sldId id="3037" r:id="rId16"/>
    <p:sldId id="3038" r:id="rId17"/>
    <p:sldId id="3039" r:id="rId18"/>
    <p:sldId id="3040" r:id="rId19"/>
    <p:sldId id="262"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0098D13-D241-680C-2CAF-31A3ECAE5454}" name="Petlin, Gabriel" initials="PG" userId="S::gabriel.petlin_cpuc.ca.gov#ext#@verdantassoc.com::f186ee4a-82dd-4ccc-a639-7e918017f72e" providerId="AD"/>
  <p188:author id="{0C65C42F-B977-BF63-5EFF-4790AE31D6FB}" name="Peterson, Robert" initials="PR" userId="S::robert.peterson_cpuc.ca.gov#ext#@verdantassoc.com::98b1dd55-ac1d-403c-8325-121ee6e96214" providerId="AD"/>
  <p188:author id="{0D8A0834-7D56-E7DD-33DC-367DC3FCE4BC}" name="Chawla, Taaru" initials="CT" userId="S::taaru.chawla_cpuc.ca.gov#ext#@verdantassoc.com::359d6dd9-f3b4-4a96-bf34-57b2eb8f9a0a" providerId="AD"/>
  <p188:author id="{B94E6A90-B143-38EA-5756-559FE121A972}" name="Matthew Tisdale" initials="MT" userId="S::mtisdale_gridworks.org#ext#@verdantassoc.com::c2c4611e-6fb8-426f-b6de-53da32db92b7" providerId="AD"/>
  <p188:author id="{F1EBF5C9-570B-9C5F-90F0-677DD605386E}" name="Stephan Barsun" initials="SB" userId="S::stephan@verdantassoc.com::8ccaa0d9-16d1-4a60-8c10-eb9b5d110a39" providerId="AD"/>
  <p188:author id="{3C0C39E4-8160-C9E9-9D33-7E05CB1AEA28}" name="Peterson, Robert" initials="PR" userId="S::Robert.Peterson@cpuc.ca.gov::06ff597d-b4d3-4be1-bdc7-381c418d83be" providerId="AD"/>
  <p188:author id="{638126F9-70BC-58E5-05C5-E7860F26A6E7}" name="Claire Halbrook" initials="CH" userId="S::chalbrook_gridworks.org#ext#@verdantassoc.com::0002ffcd-aab4-43af-a4c5-7ddfdd7b2d55"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Peterson, Robert" initials="PR" lastIdx="4" clrIdx="0">
    <p:extLst>
      <p:ext uri="{19B8F6BF-5375-455C-9EA6-DF929625EA0E}">
        <p15:presenceInfo xmlns:p15="http://schemas.microsoft.com/office/powerpoint/2012/main" userId="S::Robert.Peterson@cpuc.ca.gov::06ff597d-b4d3-4be1-bdc7-381c418d83b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E4E79"/>
    <a:srgbClr val="1F497D"/>
    <a:srgbClr val="CC6600"/>
    <a:srgbClr val="CCCC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56"/>
    <p:restoredTop sz="94674"/>
  </p:normalViewPr>
  <p:slideViewPr>
    <p:cSldViewPr snapToGrid="0">
      <p:cViewPr varScale="1">
        <p:scale>
          <a:sx n="124" d="100"/>
          <a:sy n="124" d="100"/>
        </p:scale>
        <p:origin x="672" y="168"/>
      </p:cViewPr>
      <p:guideLst>
        <p:guide orient="horz" pos="2160"/>
        <p:guide pos="3840"/>
      </p:guideLst>
    </p:cSldViewPr>
  </p:slideViewPr>
  <p:outlineViewPr>
    <p:cViewPr>
      <p:scale>
        <a:sx n="33" d="100"/>
        <a:sy n="33" d="100"/>
      </p:scale>
      <p:origin x="0" y="-4984"/>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presProps" Target="presProps.xml"/><Relationship Id="rId10" Type="http://schemas.openxmlformats.org/officeDocument/2006/relationships/slide" Target="slides/slide1.xml"/><Relationship Id="rId19" Type="http://schemas.openxmlformats.org/officeDocument/2006/relationships/slide" Target="slides/slide10.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commentAuthors" Target="commentAuthors.xml"/><Relationship Id="rId27"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0ACE7A-C6EF-8447-9F67-958EE183E041}" type="datetimeFigureOut">
              <a:rPr lang="en-US" smtClean="0"/>
              <a:t>11/17/22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B7BAD3-AF26-C549-B9FF-03213EEFC56C}" type="slidenum">
              <a:rPr lang="en-US" smtClean="0"/>
              <a:t>‹#›</a:t>
            </a:fld>
            <a:endParaRPr lang="en-US"/>
          </a:p>
        </p:txBody>
      </p:sp>
    </p:spTree>
    <p:extLst>
      <p:ext uri="{BB962C8B-B14F-4D97-AF65-F5344CB8AC3E}">
        <p14:creationId xmlns:p14="http://schemas.microsoft.com/office/powerpoint/2010/main" val="31198095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EB7BAD3-AF26-C549-B9FF-03213EEFC56C}" type="slidenum">
              <a:rPr lang="en-US" smtClean="0"/>
              <a:t>11</a:t>
            </a:fld>
            <a:endParaRPr lang="en-US"/>
          </a:p>
        </p:txBody>
      </p:sp>
    </p:spTree>
    <p:extLst>
      <p:ext uri="{BB962C8B-B14F-4D97-AF65-F5344CB8AC3E}">
        <p14:creationId xmlns:p14="http://schemas.microsoft.com/office/powerpoint/2010/main" val="24093206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Master" Target="../slideMasters/slideMaster5.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7E74D0F9-95D2-8340-B2F0-7378D646C80F}" type="datetime4">
              <a:rPr lang="en-US" smtClean="0"/>
              <a:t>November 17, 2022</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pic>
        <p:nvPicPr>
          <p:cNvPr id="9" name="Picture 8">
            <a:extLst>
              <a:ext uri="{FF2B5EF4-FFF2-40B4-BE49-F238E27FC236}">
                <a16:creationId xmlns:a16="http://schemas.microsoft.com/office/drawing/2014/main" id="{5ED43345-CE8E-0841-A74F-B26363861C2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9600" y="5923429"/>
            <a:ext cx="2322857" cy="654797"/>
          </a:xfrm>
          <a:prstGeom prst="rect">
            <a:avLst/>
          </a:prstGeom>
          <a:solidFill>
            <a:schemeClr val="bg1"/>
          </a:solidFill>
        </p:spPr>
      </p:pic>
    </p:spTree>
    <p:extLst>
      <p:ext uri="{BB962C8B-B14F-4D97-AF65-F5344CB8AC3E}">
        <p14:creationId xmlns:p14="http://schemas.microsoft.com/office/powerpoint/2010/main" val="1198089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C177EF36-DF07-3244-A281-141F0DAC9196}" type="datetime4">
              <a:rPr lang="en-US" smtClean="0"/>
              <a:t>November 17, 2022</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66498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1A950C30-41A0-B545-A825-8FCF0230990D}" type="datetime4">
              <a:rPr lang="en-US" smtClean="0"/>
              <a:t>November 17, 2022</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7338488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9246C6A8-629F-964D-9B10-D2805A37A804}" type="datetime4">
              <a:rPr lang="en-US" smtClean="0"/>
              <a:t>November 17, 2022</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64497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29B12EF0-CE9F-8F4C-8E7C-B1835900E62E}" type="datetime4">
              <a:rPr lang="en-US" smtClean="0"/>
              <a:t>November 17, 2022</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39271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6C14D06F-A82B-814B-8EFA-08EF03B0557D}" type="datetime4">
              <a:rPr lang="en-US" smtClean="0"/>
              <a:t>November 17, 2022</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5079708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D43F8F88-78E2-FB47-8C4A-A629B7A5F422}" type="datetime4">
              <a:rPr lang="en-US" smtClean="0"/>
              <a:t>November 17, 2022</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073045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403FF1F2-752A-424A-BE58-506FD7039591}" type="datetime4">
              <a:rPr lang="en-US" smtClean="0"/>
              <a:t>November 17, 2022</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034515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468A490C-7C8E-9941-9EE4-DE8E3F868485}" type="datetime4">
              <a:rPr lang="en-US" smtClean="0"/>
              <a:t>November 17, 2022</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369618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E34CEEBC-DF6B-3148-BA29-C310AFBE9727}" type="datetime4">
              <a:rPr lang="en-US" smtClean="0"/>
              <a:t>November 17, 2022</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4886125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EC6C4D73-7B32-4F49-BC15-7C0FF231E089}" type="datetime4">
              <a:rPr lang="en-US" smtClean="0"/>
              <a:t>November 17, 2022</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42221194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9EEC0D00-5AE3-274F-B039-C86FB4D476EC}" type="datetime4">
              <a:rPr lang="en-US" smtClean="0"/>
              <a:t>November 17, 2022</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7532089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Content Slide - Bulle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482600" y="391233"/>
            <a:ext cx="10972800" cy="608949"/>
          </a:xfrm>
          <a:prstGeom prst="rect">
            <a:avLst/>
          </a:prstGeom>
        </p:spPr>
        <p:txBody>
          <a:bodyPr vert="horz" lIns="91440" tIns="45720" rIns="91440" bIns="45720" rtlCol="0" anchor="ctr">
            <a:spAutoFit/>
          </a:bodyPr>
          <a:lstStyle>
            <a:lvl1pPr>
              <a:defRPr sz="3730" b="1" i="0" cap="all">
                <a:solidFill>
                  <a:srgbClr val="0E321C"/>
                </a:solidFill>
                <a:latin typeface="+mj-lt"/>
              </a:defRPr>
            </a:lvl1pPr>
          </a:lstStyle>
          <a:p>
            <a:r>
              <a:rPr lang="en-US"/>
              <a:t>CLICK TO ADD TITLE</a:t>
            </a:r>
          </a:p>
        </p:txBody>
      </p:sp>
      <p:sp>
        <p:nvSpPr>
          <p:cNvPr id="3" name="Text Placeholder 2"/>
          <p:cNvSpPr>
            <a:spLocks noGrp="1"/>
          </p:cNvSpPr>
          <p:nvPr>
            <p:ph type="body" sz="quarter" idx="15"/>
          </p:nvPr>
        </p:nvSpPr>
        <p:spPr>
          <a:xfrm>
            <a:off x="482600" y="828966"/>
            <a:ext cx="10972800" cy="465236"/>
          </a:xfrm>
          <a:prstGeom prst="rect">
            <a:avLst/>
          </a:prstGeom>
        </p:spPr>
        <p:txBody>
          <a:bodyPr>
            <a:noAutofit/>
          </a:bodyPr>
          <a:lstStyle>
            <a:lvl1pPr marL="0" indent="0">
              <a:buNone/>
              <a:defRPr sz="2398" b="0" i="0">
                <a:solidFill>
                  <a:srgbClr val="97B23E"/>
                </a:solidFill>
                <a:latin typeface="+mn-lt"/>
              </a:defRPr>
            </a:lvl1pPr>
            <a:lvl2pPr marL="228389" indent="0">
              <a:buNone/>
              <a:defRPr sz="1998">
                <a:solidFill>
                  <a:schemeClr val="tx2"/>
                </a:solidFill>
              </a:defRPr>
            </a:lvl2pPr>
            <a:lvl3pPr marL="380648" indent="0">
              <a:buNone/>
              <a:defRPr sz="1998">
                <a:solidFill>
                  <a:schemeClr val="tx2"/>
                </a:solidFill>
              </a:defRPr>
            </a:lvl3pPr>
            <a:lvl4pPr marL="1827108" indent="0">
              <a:buNone/>
              <a:defRPr sz="1998">
                <a:solidFill>
                  <a:schemeClr val="tx2"/>
                </a:solidFill>
              </a:defRPr>
            </a:lvl4pPr>
            <a:lvl5pPr marL="2436144" indent="0">
              <a:buNone/>
              <a:defRPr sz="1998">
                <a:solidFill>
                  <a:schemeClr val="tx2"/>
                </a:solidFill>
              </a:defRPr>
            </a:lvl5pPr>
          </a:lstStyle>
          <a:p>
            <a:pPr lvl="0"/>
            <a:r>
              <a:rPr lang="en-US"/>
              <a:t>Click to edit Master text styles</a:t>
            </a:r>
          </a:p>
        </p:txBody>
      </p:sp>
      <p:sp>
        <p:nvSpPr>
          <p:cNvPr id="4" name="Text Placeholder 3"/>
          <p:cNvSpPr>
            <a:spLocks noGrp="1"/>
          </p:cNvSpPr>
          <p:nvPr>
            <p:ph type="body" sz="quarter" idx="16"/>
          </p:nvPr>
        </p:nvSpPr>
        <p:spPr>
          <a:xfrm>
            <a:off x="482600" y="1683308"/>
            <a:ext cx="10972800" cy="3493498"/>
          </a:xfrm>
          <a:prstGeom prst="rect">
            <a:avLst/>
          </a:prstGeom>
        </p:spPr>
        <p:txBody>
          <a:bodyPr vert="horz"/>
          <a:lstStyle>
            <a:lvl1pPr>
              <a:buClr>
                <a:srgbClr val="97B23E"/>
              </a:buClr>
              <a:defRPr sz="2131" b="0" i="0">
                <a:solidFill>
                  <a:schemeClr val="bg1"/>
                </a:solidFill>
                <a:latin typeface="+mn-lt"/>
              </a:defRPr>
            </a:lvl1pPr>
            <a:lvl2pPr>
              <a:buClr>
                <a:srgbClr val="97B23E"/>
              </a:buClr>
              <a:defRPr sz="2131" b="0" i="0">
                <a:solidFill>
                  <a:schemeClr val="bg1"/>
                </a:solidFill>
                <a:latin typeface="+mn-lt"/>
              </a:defRPr>
            </a:lvl2pPr>
            <a:lvl3pPr>
              <a:buClr>
                <a:srgbClr val="97B23E"/>
              </a:buClr>
              <a:defRPr sz="2131" b="0" i="0">
                <a:solidFill>
                  <a:schemeClr val="bg1"/>
                </a:solidFill>
                <a:latin typeface="+mn-lt"/>
              </a:defRPr>
            </a:lvl3pPr>
            <a:lvl4pPr marL="837425" indent="-228389">
              <a:defRPr sz="2131" b="0" i="0">
                <a:solidFill>
                  <a:schemeClr val="bg1"/>
                </a:solidFill>
                <a:latin typeface="+mn-lt"/>
              </a:defRPr>
            </a:lvl4pPr>
            <a:lvl5pPr marL="1065813" indent="-228389">
              <a:defRPr sz="2131" b="0" i="0">
                <a:solidFill>
                  <a:schemeClr val="bg1"/>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5">
            <a:extLst>
              <a:ext uri="{FF2B5EF4-FFF2-40B4-BE49-F238E27FC236}">
                <a16:creationId xmlns:a16="http://schemas.microsoft.com/office/drawing/2014/main" id="{2A8F8DFE-DE94-2342-9CC5-52513FDE21E2}"/>
              </a:ext>
            </a:extLst>
          </p:cNvPr>
          <p:cNvSpPr>
            <a:spLocks noGrp="1"/>
          </p:cNvSpPr>
          <p:nvPr>
            <p:ph type="ftr" sz="quarter" idx="3"/>
          </p:nvPr>
        </p:nvSpPr>
        <p:spPr>
          <a:xfrm>
            <a:off x="6463695" y="6247272"/>
            <a:ext cx="4836208" cy="363730"/>
          </a:xfrm>
          <a:prstGeom prst="rect">
            <a:avLst/>
          </a:prstGeom>
        </p:spPr>
        <p:txBody>
          <a:bodyPr vert="horz" lIns="91440" tIns="45720" rIns="91440" bIns="45720" rtlCol="0" anchor="ctr"/>
          <a:lstStyle>
            <a:lvl1pPr algn="r">
              <a:defRPr sz="1066" b="0" i="0" spc="67" baseline="0">
                <a:solidFill>
                  <a:srgbClr val="97B23E"/>
                </a:solidFill>
                <a:latin typeface="+mn-lt"/>
              </a:defRPr>
            </a:lvl1pPr>
          </a:lstStyle>
          <a:p>
            <a:r>
              <a:rPr lang="en-US"/>
              <a:t>PRESENTATION TITLE </a:t>
            </a:r>
          </a:p>
        </p:txBody>
      </p:sp>
      <p:sp>
        <p:nvSpPr>
          <p:cNvPr id="6" name="Slide Number Placeholder 3">
            <a:extLst>
              <a:ext uri="{FF2B5EF4-FFF2-40B4-BE49-F238E27FC236}">
                <a16:creationId xmlns:a16="http://schemas.microsoft.com/office/drawing/2014/main" id="{B3195109-999D-2B49-B332-9B97280C748F}"/>
              </a:ext>
            </a:extLst>
          </p:cNvPr>
          <p:cNvSpPr txBox="1">
            <a:spLocks/>
          </p:cNvSpPr>
          <p:nvPr userDrawn="1"/>
        </p:nvSpPr>
        <p:spPr>
          <a:xfrm>
            <a:off x="11249318" y="6237605"/>
            <a:ext cx="643292" cy="363730"/>
          </a:xfrm>
          <a:prstGeom prst="rect">
            <a:avLst/>
          </a:prstGeom>
        </p:spPr>
        <p:txBody>
          <a:bodyPr vert="horz" lIns="121807" tIns="60904" rIns="121807" bIns="60904" rtlCol="0" anchor="ctr"/>
          <a:lstStyle>
            <a:defPPr>
              <a:defRPr lang="en-US"/>
            </a:defPPr>
            <a:lvl1pPr marL="0" algn="r" defTabSz="457200" rtl="0" eaLnBrk="1" latinLnBrk="0" hangingPunct="1">
              <a:defRPr sz="8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B09E98C-EE1C-4E4C-965D-CBFEA427E22F}" type="slidenum">
              <a:rPr lang="en-US" sz="1332" b="1" i="0" spc="400" smtClean="0">
                <a:solidFill>
                  <a:srgbClr val="FFFFFE"/>
                </a:solidFill>
                <a:latin typeface="+mn-lt"/>
              </a:rPr>
              <a:t>‹#›</a:t>
            </a:fld>
            <a:endParaRPr lang="en-US" sz="1332" b="1" i="0" spc="400">
              <a:solidFill>
                <a:srgbClr val="FFFFFE"/>
              </a:solidFill>
              <a:latin typeface="+mn-lt"/>
            </a:endParaRPr>
          </a:p>
        </p:txBody>
      </p:sp>
      <p:pic>
        <p:nvPicPr>
          <p:cNvPr id="8" name="Picture 7" descr="A picture containing text, clipart&#10;&#10;Description automatically generated">
            <a:extLst>
              <a:ext uri="{FF2B5EF4-FFF2-40B4-BE49-F238E27FC236}">
                <a16:creationId xmlns:a16="http://schemas.microsoft.com/office/drawing/2014/main" id="{A4DAD082-2AC7-CDB3-1B59-F9D8A7B64B8C}"/>
              </a:ext>
            </a:extLst>
          </p:cNvPr>
          <p:cNvPicPr>
            <a:picLocks noChangeAspect="1"/>
          </p:cNvPicPr>
          <p:nvPr userDrawn="1"/>
        </p:nvPicPr>
        <p:blipFill>
          <a:blip r:embed="rId3"/>
          <a:stretch>
            <a:fillRect/>
          </a:stretch>
        </p:blipFill>
        <p:spPr>
          <a:xfrm>
            <a:off x="2775858" y="6206466"/>
            <a:ext cx="1045029" cy="448252"/>
          </a:xfrm>
          <a:prstGeom prst="rect">
            <a:avLst/>
          </a:prstGeom>
        </p:spPr>
      </p:pic>
      <p:pic>
        <p:nvPicPr>
          <p:cNvPr id="10" name="Picture 9" descr="A picture containing text, clipart&#10;&#10;Description automatically generated">
            <a:extLst>
              <a:ext uri="{FF2B5EF4-FFF2-40B4-BE49-F238E27FC236}">
                <a16:creationId xmlns:a16="http://schemas.microsoft.com/office/drawing/2014/main" id="{4E8E2A2F-5E7A-BC84-BE6D-2A528EA4C0D3}"/>
              </a:ext>
            </a:extLst>
          </p:cNvPr>
          <p:cNvPicPr>
            <a:picLocks noChangeAspect="1"/>
          </p:cNvPicPr>
          <p:nvPr userDrawn="1"/>
        </p:nvPicPr>
        <p:blipFill>
          <a:blip r:embed="rId4"/>
          <a:stretch>
            <a:fillRect/>
          </a:stretch>
        </p:blipFill>
        <p:spPr>
          <a:xfrm>
            <a:off x="4103914" y="6205655"/>
            <a:ext cx="1524002" cy="393845"/>
          </a:xfrm>
          <a:prstGeom prst="rect">
            <a:avLst/>
          </a:prstGeom>
        </p:spPr>
      </p:pic>
      <p:pic>
        <p:nvPicPr>
          <p:cNvPr id="5" name="Picture 4">
            <a:extLst>
              <a:ext uri="{FF2B5EF4-FFF2-40B4-BE49-F238E27FC236}">
                <a16:creationId xmlns:a16="http://schemas.microsoft.com/office/drawing/2014/main" id="{A1546805-E3DA-A5F8-E748-D9F8580715F3}"/>
              </a:ext>
            </a:extLst>
          </p:cNvPr>
          <p:cNvPicPr>
            <a:picLocks noChangeAspect="1"/>
          </p:cNvPicPr>
          <p:nvPr userDrawn="1"/>
        </p:nvPicPr>
        <p:blipFill>
          <a:blip r:embed="rId5"/>
          <a:stretch>
            <a:fillRect/>
          </a:stretch>
        </p:blipFill>
        <p:spPr>
          <a:xfrm>
            <a:off x="5728307" y="6215211"/>
            <a:ext cx="1524001" cy="368581"/>
          </a:xfrm>
          <a:prstGeom prst="rect">
            <a:avLst/>
          </a:prstGeom>
        </p:spPr>
      </p:pic>
    </p:spTree>
    <p:extLst>
      <p:ext uri="{BB962C8B-B14F-4D97-AF65-F5344CB8AC3E}">
        <p14:creationId xmlns:p14="http://schemas.microsoft.com/office/powerpoint/2010/main" val="412263335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fade">
                                      <p:cBhvr>
                                        <p:cTn id="10" dur="500"/>
                                        <p:tgtEl>
                                          <p:spTgt spid="4">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fade">
                                      <p:cBhvr>
                                        <p:cTn id="13" dur="500"/>
                                        <p:tgtEl>
                                          <p:spTgt spid="4">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fade">
                                      <p:cBhvr>
                                        <p:cTn id="16" dur="500"/>
                                        <p:tgtEl>
                                          <p:spTgt spid="4">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Effect transition="in" filter="fade">
                                      <p:cBhvr>
                                        <p:cTn id="19"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Lst>
      </p:bldP>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ontent Slide - Bulle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482600" y="391233"/>
            <a:ext cx="10972800" cy="608949"/>
          </a:xfrm>
          <a:prstGeom prst="rect">
            <a:avLst/>
          </a:prstGeom>
        </p:spPr>
        <p:txBody>
          <a:bodyPr vert="horz" lIns="91440" tIns="45720" rIns="91440" bIns="45720" rtlCol="0" anchor="ctr">
            <a:spAutoFit/>
          </a:bodyPr>
          <a:lstStyle>
            <a:lvl1pPr>
              <a:defRPr sz="3730" b="1" i="0" cap="all">
                <a:solidFill>
                  <a:srgbClr val="0E321C"/>
                </a:solidFill>
                <a:latin typeface="+mj-lt"/>
              </a:defRPr>
            </a:lvl1pPr>
          </a:lstStyle>
          <a:p>
            <a:r>
              <a:rPr lang="en-US"/>
              <a:t>Agenda</a:t>
            </a:r>
          </a:p>
        </p:txBody>
      </p:sp>
      <p:sp>
        <p:nvSpPr>
          <p:cNvPr id="3" name="Text Placeholder 2"/>
          <p:cNvSpPr>
            <a:spLocks noGrp="1"/>
          </p:cNvSpPr>
          <p:nvPr>
            <p:ph type="body" sz="quarter" idx="15"/>
          </p:nvPr>
        </p:nvSpPr>
        <p:spPr>
          <a:xfrm>
            <a:off x="482600" y="828966"/>
            <a:ext cx="10972800" cy="465236"/>
          </a:xfrm>
          <a:prstGeom prst="rect">
            <a:avLst/>
          </a:prstGeom>
        </p:spPr>
        <p:txBody>
          <a:bodyPr>
            <a:noAutofit/>
          </a:bodyPr>
          <a:lstStyle>
            <a:lvl1pPr marL="0" indent="0">
              <a:buNone/>
              <a:defRPr sz="2398" b="0" i="0">
                <a:solidFill>
                  <a:srgbClr val="97B23E"/>
                </a:solidFill>
                <a:latin typeface="+mn-lt"/>
              </a:defRPr>
            </a:lvl1pPr>
            <a:lvl2pPr marL="228389" indent="0">
              <a:buNone/>
              <a:defRPr sz="1998">
                <a:solidFill>
                  <a:schemeClr val="tx2"/>
                </a:solidFill>
              </a:defRPr>
            </a:lvl2pPr>
            <a:lvl3pPr marL="380648" indent="0">
              <a:buNone/>
              <a:defRPr sz="1998">
                <a:solidFill>
                  <a:schemeClr val="tx2"/>
                </a:solidFill>
              </a:defRPr>
            </a:lvl3pPr>
            <a:lvl4pPr marL="1827108" indent="0">
              <a:buNone/>
              <a:defRPr sz="1998">
                <a:solidFill>
                  <a:schemeClr val="tx2"/>
                </a:solidFill>
              </a:defRPr>
            </a:lvl4pPr>
            <a:lvl5pPr marL="2436144" indent="0">
              <a:buNone/>
              <a:defRPr sz="1998">
                <a:solidFill>
                  <a:schemeClr val="tx2"/>
                </a:solidFill>
              </a:defRPr>
            </a:lvl5pPr>
          </a:lstStyle>
          <a:p>
            <a:pPr lvl="0"/>
            <a:r>
              <a:rPr lang="en-US"/>
              <a:t>Click to edit Master text styles</a:t>
            </a:r>
          </a:p>
        </p:txBody>
      </p:sp>
      <p:sp>
        <p:nvSpPr>
          <p:cNvPr id="4" name="Text Placeholder 3"/>
          <p:cNvSpPr>
            <a:spLocks noGrp="1"/>
          </p:cNvSpPr>
          <p:nvPr>
            <p:ph type="body" sz="quarter" idx="16"/>
          </p:nvPr>
        </p:nvSpPr>
        <p:spPr>
          <a:xfrm>
            <a:off x="482600" y="1683308"/>
            <a:ext cx="10972800" cy="3493498"/>
          </a:xfrm>
          <a:prstGeom prst="rect">
            <a:avLst/>
          </a:prstGeom>
        </p:spPr>
        <p:txBody>
          <a:bodyPr vert="horz"/>
          <a:lstStyle>
            <a:lvl1pPr>
              <a:buClr>
                <a:srgbClr val="97B23E"/>
              </a:buClr>
              <a:defRPr sz="2131" b="0" i="0">
                <a:solidFill>
                  <a:schemeClr val="bg1"/>
                </a:solidFill>
                <a:latin typeface="+mn-lt"/>
              </a:defRPr>
            </a:lvl1pPr>
            <a:lvl2pPr>
              <a:buClr>
                <a:srgbClr val="97B23E"/>
              </a:buClr>
              <a:defRPr sz="2131" b="0" i="0">
                <a:solidFill>
                  <a:schemeClr val="bg1"/>
                </a:solidFill>
                <a:latin typeface="+mn-lt"/>
              </a:defRPr>
            </a:lvl2pPr>
            <a:lvl3pPr>
              <a:buClr>
                <a:srgbClr val="97B23E"/>
              </a:buClr>
              <a:defRPr sz="2131" b="0" i="0">
                <a:solidFill>
                  <a:schemeClr val="bg1"/>
                </a:solidFill>
                <a:latin typeface="+mn-lt"/>
              </a:defRPr>
            </a:lvl3pPr>
            <a:lvl4pPr marL="837425" indent="-228389">
              <a:defRPr sz="2131" b="0" i="0">
                <a:solidFill>
                  <a:schemeClr val="bg1"/>
                </a:solidFill>
                <a:latin typeface="+mn-lt"/>
              </a:defRPr>
            </a:lvl4pPr>
            <a:lvl5pPr marL="1065813" indent="-228389">
              <a:defRPr sz="2131" b="0" i="0">
                <a:solidFill>
                  <a:schemeClr val="bg1"/>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5">
            <a:extLst>
              <a:ext uri="{FF2B5EF4-FFF2-40B4-BE49-F238E27FC236}">
                <a16:creationId xmlns:a16="http://schemas.microsoft.com/office/drawing/2014/main" id="{2A8F8DFE-DE94-2342-9CC5-52513FDE21E2}"/>
              </a:ext>
            </a:extLst>
          </p:cNvPr>
          <p:cNvSpPr>
            <a:spLocks noGrp="1"/>
          </p:cNvSpPr>
          <p:nvPr>
            <p:ph type="ftr" sz="quarter" idx="3"/>
          </p:nvPr>
        </p:nvSpPr>
        <p:spPr>
          <a:xfrm>
            <a:off x="6463695" y="6247272"/>
            <a:ext cx="4836208" cy="363730"/>
          </a:xfrm>
          <a:prstGeom prst="rect">
            <a:avLst/>
          </a:prstGeom>
        </p:spPr>
        <p:txBody>
          <a:bodyPr vert="horz" lIns="91440" tIns="45720" rIns="91440" bIns="45720" rtlCol="0" anchor="ctr"/>
          <a:lstStyle>
            <a:lvl1pPr algn="r">
              <a:defRPr sz="1066" b="0" i="0" spc="67" baseline="0">
                <a:solidFill>
                  <a:srgbClr val="97B23E"/>
                </a:solidFill>
                <a:latin typeface="+mn-lt"/>
              </a:defRPr>
            </a:lvl1pPr>
          </a:lstStyle>
          <a:p>
            <a:r>
              <a:rPr lang="en-US"/>
              <a:t>PRESENTATION TITLE </a:t>
            </a:r>
          </a:p>
        </p:txBody>
      </p:sp>
      <p:sp>
        <p:nvSpPr>
          <p:cNvPr id="6" name="Slide Number Placeholder 3">
            <a:extLst>
              <a:ext uri="{FF2B5EF4-FFF2-40B4-BE49-F238E27FC236}">
                <a16:creationId xmlns:a16="http://schemas.microsoft.com/office/drawing/2014/main" id="{345F27BF-8016-4A42-98F4-08A33DD1F49C}"/>
              </a:ext>
            </a:extLst>
          </p:cNvPr>
          <p:cNvSpPr txBox="1">
            <a:spLocks/>
          </p:cNvSpPr>
          <p:nvPr userDrawn="1"/>
        </p:nvSpPr>
        <p:spPr>
          <a:xfrm>
            <a:off x="11249318" y="6237605"/>
            <a:ext cx="643292" cy="363730"/>
          </a:xfrm>
          <a:prstGeom prst="rect">
            <a:avLst/>
          </a:prstGeom>
        </p:spPr>
        <p:txBody>
          <a:bodyPr vert="horz" lIns="121807" tIns="60904" rIns="121807" bIns="60904" rtlCol="0" anchor="ctr"/>
          <a:lstStyle>
            <a:defPPr>
              <a:defRPr lang="en-US"/>
            </a:defPPr>
            <a:lvl1pPr marL="0" algn="r" defTabSz="457200" rtl="0" eaLnBrk="1" latinLnBrk="0" hangingPunct="1">
              <a:defRPr sz="8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B09E98C-EE1C-4E4C-965D-CBFEA427E22F}" type="slidenum">
              <a:rPr lang="en-US" sz="1332" b="1" i="0" spc="400" smtClean="0">
                <a:solidFill>
                  <a:srgbClr val="FFFFFE"/>
                </a:solidFill>
                <a:latin typeface="+mn-lt"/>
              </a:rPr>
              <a:t>‹#›</a:t>
            </a:fld>
            <a:endParaRPr lang="en-US" sz="1332" b="1" i="0" spc="400">
              <a:solidFill>
                <a:srgbClr val="FFFFFE"/>
              </a:solidFill>
              <a:latin typeface="+mn-lt"/>
            </a:endParaRPr>
          </a:p>
        </p:txBody>
      </p:sp>
      <p:pic>
        <p:nvPicPr>
          <p:cNvPr id="8" name="Picture 7" descr="A picture containing text, clipart&#10;&#10;Description automatically generated">
            <a:extLst>
              <a:ext uri="{FF2B5EF4-FFF2-40B4-BE49-F238E27FC236}">
                <a16:creationId xmlns:a16="http://schemas.microsoft.com/office/drawing/2014/main" id="{1F4B730A-C216-47F2-DAE1-EFA9D8CF5B82}"/>
              </a:ext>
            </a:extLst>
          </p:cNvPr>
          <p:cNvPicPr>
            <a:picLocks noChangeAspect="1"/>
          </p:cNvPicPr>
          <p:nvPr userDrawn="1"/>
        </p:nvPicPr>
        <p:blipFill>
          <a:blip r:embed="rId3"/>
          <a:stretch>
            <a:fillRect/>
          </a:stretch>
        </p:blipFill>
        <p:spPr>
          <a:xfrm>
            <a:off x="2775858" y="6206466"/>
            <a:ext cx="1045029" cy="448252"/>
          </a:xfrm>
          <a:prstGeom prst="rect">
            <a:avLst/>
          </a:prstGeom>
        </p:spPr>
      </p:pic>
      <p:pic>
        <p:nvPicPr>
          <p:cNvPr id="10" name="Picture 9" descr="A picture containing text, clipart&#10;&#10;Description automatically generated">
            <a:extLst>
              <a:ext uri="{FF2B5EF4-FFF2-40B4-BE49-F238E27FC236}">
                <a16:creationId xmlns:a16="http://schemas.microsoft.com/office/drawing/2014/main" id="{71C2307C-3B2C-9F13-44EE-1FEED1FF51F5}"/>
              </a:ext>
            </a:extLst>
          </p:cNvPr>
          <p:cNvPicPr>
            <a:picLocks noChangeAspect="1"/>
          </p:cNvPicPr>
          <p:nvPr userDrawn="1"/>
        </p:nvPicPr>
        <p:blipFill>
          <a:blip r:embed="rId4"/>
          <a:stretch>
            <a:fillRect/>
          </a:stretch>
        </p:blipFill>
        <p:spPr>
          <a:xfrm>
            <a:off x="4103914" y="6205655"/>
            <a:ext cx="1524002" cy="393845"/>
          </a:xfrm>
          <a:prstGeom prst="rect">
            <a:avLst/>
          </a:prstGeom>
        </p:spPr>
      </p:pic>
      <p:pic>
        <p:nvPicPr>
          <p:cNvPr id="11" name="Picture 10">
            <a:extLst>
              <a:ext uri="{FF2B5EF4-FFF2-40B4-BE49-F238E27FC236}">
                <a16:creationId xmlns:a16="http://schemas.microsoft.com/office/drawing/2014/main" id="{EE643434-EEB8-9476-D096-855D8524A0CE}"/>
              </a:ext>
            </a:extLst>
          </p:cNvPr>
          <p:cNvPicPr>
            <a:picLocks noChangeAspect="1"/>
          </p:cNvPicPr>
          <p:nvPr userDrawn="1"/>
        </p:nvPicPr>
        <p:blipFill>
          <a:blip r:embed="rId5"/>
          <a:stretch>
            <a:fillRect/>
          </a:stretch>
        </p:blipFill>
        <p:spPr>
          <a:xfrm>
            <a:off x="5728307" y="6215211"/>
            <a:ext cx="1524001" cy="368581"/>
          </a:xfrm>
          <a:prstGeom prst="rect">
            <a:avLst/>
          </a:prstGeom>
        </p:spPr>
      </p:pic>
    </p:spTree>
    <p:extLst>
      <p:ext uri="{BB962C8B-B14F-4D97-AF65-F5344CB8AC3E}">
        <p14:creationId xmlns:p14="http://schemas.microsoft.com/office/powerpoint/2010/main" val="85620305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fade">
                                      <p:cBhvr>
                                        <p:cTn id="10" dur="500"/>
                                        <p:tgtEl>
                                          <p:spTgt spid="4">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fade">
                                      <p:cBhvr>
                                        <p:cTn id="13" dur="500"/>
                                        <p:tgtEl>
                                          <p:spTgt spid="4">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fade">
                                      <p:cBhvr>
                                        <p:cTn id="16" dur="500"/>
                                        <p:tgtEl>
                                          <p:spTgt spid="4">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Effect transition="in" filter="fade">
                                      <p:cBhvr>
                                        <p:cTn id="19"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Lst>
      </p:bldP>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44A356D8-0ECF-E747-BA03-03D5F7490A95}" type="datetime4">
              <a:rPr lang="en-US" smtClean="0"/>
              <a:t>November 17, 2022</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pic>
        <p:nvPicPr>
          <p:cNvPr id="9" name="Picture 8">
            <a:extLst>
              <a:ext uri="{FF2B5EF4-FFF2-40B4-BE49-F238E27FC236}">
                <a16:creationId xmlns:a16="http://schemas.microsoft.com/office/drawing/2014/main" id="{5ED43345-CE8E-0841-A74F-B26363861C2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9600" y="5923429"/>
            <a:ext cx="2322857" cy="654797"/>
          </a:xfrm>
          <a:prstGeom prst="rect">
            <a:avLst/>
          </a:prstGeom>
          <a:solidFill>
            <a:schemeClr val="bg1"/>
          </a:solidFill>
        </p:spPr>
      </p:pic>
    </p:spTree>
    <p:extLst>
      <p:ext uri="{BB962C8B-B14F-4D97-AF65-F5344CB8AC3E}">
        <p14:creationId xmlns:p14="http://schemas.microsoft.com/office/powerpoint/2010/main" val="1274289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B923269C-E58F-174E-B990-E0E418CAD694}" type="datetime4">
              <a:rPr lang="en-US" smtClean="0"/>
              <a:t>November 17, 2022</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9014569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AA566AAF-2144-204E-9236-2C6BA1B1017A}" type="datetime4">
              <a:rPr lang="en-US" smtClean="0"/>
              <a:t>November 17, 2022</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6636347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090A7486-EBF6-4043-9E2B-DDEA7774D398}" type="datetime4">
              <a:rPr lang="en-US" smtClean="0"/>
              <a:t>November 17, 2022</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41962577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476A89BB-5233-0845-93E8-4FECDB1456BE}" type="datetime4">
              <a:rPr lang="en-US" smtClean="0"/>
              <a:t>November 17, 2022</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857984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39C43B7B-1AAB-6145-9B21-5744CAD8C887}" type="datetime4">
              <a:rPr lang="en-US" smtClean="0"/>
              <a:t>November 17, 2022</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7913615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E5B87BA5-B33F-E04B-92A6-6471351FE8AA}" type="datetime4">
              <a:rPr lang="en-US" smtClean="0"/>
              <a:t>November 17, 2022</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5581082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BF91E12C-F7E3-9C46-BFFB-144F0FBDC852}" type="datetime4">
              <a:rPr lang="en-US" smtClean="0"/>
              <a:t>November 17, 2022</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0014955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D586A759-E491-1A43-9E94-B3A4D096C747}" type="datetime4">
              <a:rPr lang="en-US" smtClean="0"/>
              <a:t>November 17, 2022</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61447377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F95ED669-7F72-0643-B0D9-9ACA079D290A}" type="datetime4">
              <a:rPr lang="en-US" smtClean="0"/>
              <a:t>November 17, 2022</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0914872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6ACDA198-3666-2A43-B798-B12BD4FB6F3D}" type="datetime4">
              <a:rPr lang="en-US" smtClean="0"/>
              <a:t>November 17, 2022</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6126808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0A773AF5-D64D-1E40-ACCB-D72BB9B9E96A}" type="datetime4">
              <a:rPr lang="en-US" smtClean="0"/>
              <a:t>November 17, 2022</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065476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B3911AA-67E0-5A46-8543-9FB39D2A2C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9600" y="5925312"/>
            <a:ext cx="2321859" cy="654516"/>
          </a:xfrm>
          <a:prstGeom prst="rect">
            <a:avLst/>
          </a:prstGeom>
          <a:solidFill>
            <a:schemeClr val="tx2"/>
          </a:solidFill>
        </p:spPr>
      </p:pic>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a:prstGeom prst="rect">
            <a:avLst/>
          </a:prstGeo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a:prstGeom prst="rect">
            <a:avLst/>
          </a:prstGeo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49CFDC3A-612B-A84C-98DC-5FDA0C86E561}" type="datetime4">
              <a:rPr lang="en-US" smtClean="0"/>
              <a:t>November 17, 2022</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a:xfrm>
            <a:off x="3633263" y="6400801"/>
            <a:ext cx="5842207" cy="209176"/>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90925314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a:xfrm>
            <a:off x="609600" y="365125"/>
            <a:ext cx="109728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a:xfrm>
            <a:off x="609600" y="1825625"/>
            <a:ext cx="109728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9577EF60-D52F-1B40-BE31-F673BDC92855}" type="datetime4">
              <a:rPr lang="en-US" smtClean="0"/>
              <a:t>November 17, 2022</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a:xfrm>
            <a:off x="3633263" y="6400801"/>
            <a:ext cx="5842207" cy="209176"/>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344905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a:prstGeom prst="rect">
            <a:avLst/>
          </a:prstGeo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a:prstGeom prst="rect">
            <a:avLst/>
          </a:prstGeom>
        </p:spPr>
        <p:txBody>
          <a:bodyPr>
            <a:normAutofit/>
          </a:bodyPr>
          <a:lstStyle>
            <a:lvl1pPr marL="0" indent="0">
              <a:buNone/>
              <a:defRPr sz="22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9D8298D5-4F07-A746-91C5-FBDBE7A8C618}" type="datetime4">
              <a:rPr lang="en-US" smtClean="0"/>
              <a:t>November 17, 2022</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a:xfrm>
            <a:off x="3633263" y="6400801"/>
            <a:ext cx="5842207" cy="209176"/>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4985146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a:xfrm>
            <a:off x="609600" y="365125"/>
            <a:ext cx="109728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C0E394FC-7F07-3C46-9F13-173B7F299292}" type="datetime4">
              <a:rPr lang="en-US" smtClean="0"/>
              <a:t>November 17, 2022</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a:xfrm>
            <a:off x="3633263" y="6400801"/>
            <a:ext cx="5842207" cy="209176"/>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96616883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a:xfrm>
            <a:off x="609600" y="365125"/>
            <a:ext cx="109728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a:prstGeom prst="rect">
            <a:avLst/>
          </a:prstGeo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a:prstGeom prst="rect">
            <a:avLst/>
          </a:prstGeo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B7FE0D40-3AA5-764E-99F7-34BE6B829DB5}" type="datetime4">
              <a:rPr lang="en-US" smtClean="0"/>
              <a:t>November 17, 2022</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a:xfrm>
            <a:off x="3633263" y="6400801"/>
            <a:ext cx="5842207" cy="209176"/>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a:prstGeom prst="rect">
            <a:avLst/>
          </a:prstGeo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9412068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a:prstGeom prst="rect">
            <a:avLst/>
          </a:prstGeo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a:prstGeom prst="rect">
            <a:avLst/>
          </a:prstGeo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7BB05F4B-D44D-4B40-B15A-A22883AE3427}" type="datetime4">
              <a:rPr lang="en-US" smtClean="0"/>
              <a:t>November 17, 2022</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a:xfrm>
            <a:off x="3633263" y="6400801"/>
            <a:ext cx="5842207" cy="209176"/>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421039395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a:xfrm>
            <a:off x="609600" y="365125"/>
            <a:ext cx="109728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AAC7540F-16B2-524F-8AF7-2A7FE40996BC}" type="datetime4">
              <a:rPr lang="en-US" smtClean="0"/>
              <a:t>November 17, 2022</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a:xfrm>
            <a:off x="3633263" y="6400801"/>
            <a:ext cx="5842207" cy="209176"/>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62978517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83178A27-0D22-D741-93CA-5DE7A1E9B9F5}" type="datetime4">
              <a:rPr lang="en-US" smtClean="0"/>
              <a:t>November 17, 2022</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a:xfrm>
            <a:off x="3633263" y="6400801"/>
            <a:ext cx="5842207" cy="209176"/>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408859661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a:prstGeom prst="rect">
            <a:avLst/>
          </a:prstGeo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EB67D9B7-922A-804E-AA37-457FB1FE5228}" type="datetime4">
              <a:rPr lang="en-US" smtClean="0"/>
              <a:t>November 17, 2022</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a:xfrm>
            <a:off x="3633263" y="6400801"/>
            <a:ext cx="5842207" cy="209176"/>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31112672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a:prstGeom prst="rect">
            <a:avLst/>
          </a:prstGeo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EE1C379D-D172-5F40-B6FE-51C9329CB8B0}" type="datetime4">
              <a:rPr lang="en-US" smtClean="0"/>
              <a:t>November 17, 2022</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a:xfrm>
            <a:off x="3633263" y="6400801"/>
            <a:ext cx="5842207" cy="209176"/>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0638904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a:xfrm>
            <a:off x="609600" y="365125"/>
            <a:ext cx="109728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a:xfrm>
            <a:off x="609600" y="1825625"/>
            <a:ext cx="109728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EC62404D-F786-EC4C-AFF7-4FDCCC57D4DC}" type="datetime4">
              <a:rPr lang="en-US" smtClean="0"/>
              <a:t>November 17, 2022</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a:xfrm>
            <a:off x="3633263" y="6400801"/>
            <a:ext cx="5842207" cy="209176"/>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401114367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A37743D1-457B-7B42-9666-8B8E3BF1D552}" type="datetime4">
              <a:rPr lang="en-US" smtClean="0"/>
              <a:t>November 17, 2022</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a:xfrm>
            <a:off x="3633263" y="6400801"/>
            <a:ext cx="5842207" cy="209176"/>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404259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66FF4B8-010A-B047-A4A2-CECC568B8DA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9600" y="5925312"/>
            <a:ext cx="2321859" cy="654516"/>
          </a:xfrm>
          <a:prstGeom prst="rect">
            <a:avLst/>
          </a:prstGeom>
          <a:solidFill>
            <a:schemeClr val="accent1"/>
          </a:solidFill>
        </p:spPr>
      </p:pic>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46752EE3-A7D0-4C40-9CAB-7059D5866A0D}" type="datetime4">
              <a:rPr lang="en-US" smtClean="0"/>
              <a:t>November 17, 2022</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12572314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05FC87FB-77A4-894F-B4F7-472C4360F420}" type="datetime4">
              <a:rPr lang="en-US" smtClean="0"/>
              <a:t>November 17, 2022</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29620004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814DD035-A39C-DA4D-9AD8-8F0DD7A51560}" type="datetime4">
              <a:rPr lang="en-US" smtClean="0"/>
              <a:t>November 17, 2022</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49398298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C904E251-A1C5-8A4B-8605-8FB6A68215C2}" type="datetime4">
              <a:rPr lang="en-US" smtClean="0"/>
              <a:t>November 17, 2022</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28572178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E7E8369D-166A-7041-BD8E-9A4958803952}" type="datetime4">
              <a:rPr lang="en-US" smtClean="0"/>
              <a:t>November 17, 2022</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3315464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12391E7F-12E9-9548-A9C0-BD1C91C85562}" type="datetime4">
              <a:rPr lang="en-US" smtClean="0"/>
              <a:t>November 17, 2022</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407753762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30FAAD6E-216A-9648-A4BA-86421A8099EE}" type="datetime4">
              <a:rPr lang="en-US" smtClean="0"/>
              <a:t>November 17, 2022</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49972626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CEB67AAE-8CF6-0A4D-B71E-157974B1E4C7}" type="datetime4">
              <a:rPr lang="en-US" smtClean="0"/>
              <a:t>November 17, 2022</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4502774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A66F9B35-39D0-0D4B-B6C4-5449F882120D}" type="datetime4">
              <a:rPr lang="en-US" smtClean="0"/>
              <a:t>November 17, 2022</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70730472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0E006805-608F-784B-AFCE-BFB691880455}" type="datetime4">
              <a:rPr lang="en-US" smtClean="0"/>
              <a:t>November 17, 2022</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427944523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6305B479-7E84-2147-BB40-A32280C56DDB}" type="datetime4">
              <a:rPr lang="en-US" smtClean="0"/>
              <a:t>November 17, 2022</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4625009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B6EECBEB-2B44-784C-9D51-A6A7901FBF48}" type="datetime4">
              <a:rPr lang="en-US" smtClean="0"/>
              <a:t>November 17, 2022</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60373525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1296A10A-16BD-CB43-A1BD-5F771EA9F9EF}" type="datetime4">
              <a:rPr lang="en-US" smtClean="0"/>
              <a:t>November 17, 2022</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pic>
        <p:nvPicPr>
          <p:cNvPr id="8" name="Picture 7">
            <a:extLst>
              <a:ext uri="{FF2B5EF4-FFF2-40B4-BE49-F238E27FC236}">
                <a16:creationId xmlns:a16="http://schemas.microsoft.com/office/drawing/2014/main" id="{13FD4194-852C-DF42-8F80-863269456E2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9600" y="5925312"/>
            <a:ext cx="2321859" cy="654516"/>
          </a:xfrm>
          <a:prstGeom prst="rect">
            <a:avLst/>
          </a:prstGeom>
          <a:solidFill>
            <a:schemeClr val="accent2"/>
          </a:solidFill>
        </p:spPr>
      </p:pic>
    </p:spTree>
    <p:extLst>
      <p:ext uri="{BB962C8B-B14F-4D97-AF65-F5344CB8AC3E}">
        <p14:creationId xmlns:p14="http://schemas.microsoft.com/office/powerpoint/2010/main" val="119942022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E445AFEE-4B33-B04D-8638-C319D3003EB9}" type="datetime4">
              <a:rPr lang="en-US" smtClean="0"/>
              <a:t>November 17, 2022</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006412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ACB90495-03B7-CE40-A28A-ED3CD797E604}" type="datetime4">
              <a:rPr lang="en-US" smtClean="0"/>
              <a:t>November 17, 2022</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47581888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A01EDB3D-5265-AE47-ABE5-6FE2923F7EA4}" type="datetime4">
              <a:rPr lang="en-US" smtClean="0"/>
              <a:t>November 17, 2022</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89444244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F9978067-986A-6043-8977-42B7CC8A6116}" type="datetime4">
              <a:rPr lang="en-US" smtClean="0"/>
              <a:t>November 17, 2022</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1715325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85DABA5C-43AB-824F-943F-D3AF357739BC}" type="datetime4">
              <a:rPr lang="en-US" smtClean="0"/>
              <a:t>November 17, 2022</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400818713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F631D8A6-4479-7C4C-8D63-8289280CBA4B}" type="datetime4">
              <a:rPr lang="en-US" smtClean="0"/>
              <a:t>November 17, 2022</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45047402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FE778FBE-79F2-6B43-9A3C-7EA19F2FAE2F}" type="datetime4">
              <a:rPr lang="en-US" smtClean="0"/>
              <a:t>November 17, 2022</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52596149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6B9A35C3-4F64-4C47-8CE9-3696BDE1BD5D}" type="datetime4">
              <a:rPr lang="en-US" smtClean="0"/>
              <a:t>November 17, 2022</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63758560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37573057-B280-1840-BAE7-B4677EFF4287}" type="datetime4">
              <a:rPr lang="en-US" smtClean="0"/>
              <a:t>November 17, 2022</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89784023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D9231274-F8E3-1141-A5BE-48596741C5C6}" type="datetime4">
              <a:rPr lang="en-US" smtClean="0"/>
              <a:t>November 17, 2022</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60316893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BBD234C3-4C30-7E41-8E84-41A6A1FF971E}" type="datetime4">
              <a:rPr lang="en-US" smtClean="0"/>
              <a:t>November 17, 2022</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12642498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Content Slide - Bulle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itle Placeholder 1"/>
          <p:cNvSpPr>
            <a:spLocks noGrp="1"/>
          </p:cNvSpPr>
          <p:nvPr>
            <p:ph type="title" hasCustomPrompt="1"/>
          </p:nvPr>
        </p:nvSpPr>
        <p:spPr>
          <a:xfrm>
            <a:off x="482600" y="391233"/>
            <a:ext cx="10972800" cy="608949"/>
          </a:xfrm>
          <a:prstGeom prst="rect">
            <a:avLst/>
          </a:prstGeom>
        </p:spPr>
        <p:txBody>
          <a:bodyPr vert="horz" lIns="91440" tIns="45720" rIns="91440" bIns="45720" rtlCol="0" anchor="ctr">
            <a:spAutoFit/>
          </a:bodyPr>
          <a:lstStyle>
            <a:lvl1pPr>
              <a:defRPr sz="3730" b="1" i="0" cap="all">
                <a:solidFill>
                  <a:srgbClr val="0E321C"/>
                </a:solidFill>
                <a:latin typeface="+mj-lt"/>
              </a:defRPr>
            </a:lvl1pPr>
          </a:lstStyle>
          <a:p>
            <a:r>
              <a:rPr lang="en-US"/>
              <a:t>Agenda</a:t>
            </a:r>
          </a:p>
        </p:txBody>
      </p:sp>
      <p:sp>
        <p:nvSpPr>
          <p:cNvPr id="3" name="Text Placeholder 2"/>
          <p:cNvSpPr>
            <a:spLocks noGrp="1"/>
          </p:cNvSpPr>
          <p:nvPr>
            <p:ph type="body" sz="quarter" idx="15"/>
          </p:nvPr>
        </p:nvSpPr>
        <p:spPr>
          <a:xfrm>
            <a:off x="482600" y="828966"/>
            <a:ext cx="10972800" cy="465236"/>
          </a:xfrm>
          <a:prstGeom prst="rect">
            <a:avLst/>
          </a:prstGeom>
        </p:spPr>
        <p:txBody>
          <a:bodyPr>
            <a:noAutofit/>
          </a:bodyPr>
          <a:lstStyle>
            <a:lvl1pPr marL="0" indent="0">
              <a:buNone/>
              <a:defRPr sz="2398" b="0" i="0">
                <a:solidFill>
                  <a:srgbClr val="97B23E"/>
                </a:solidFill>
                <a:latin typeface="+mn-lt"/>
              </a:defRPr>
            </a:lvl1pPr>
            <a:lvl2pPr marL="228389" indent="0">
              <a:buNone/>
              <a:defRPr sz="1998">
                <a:solidFill>
                  <a:schemeClr val="tx2"/>
                </a:solidFill>
              </a:defRPr>
            </a:lvl2pPr>
            <a:lvl3pPr marL="380648" indent="0">
              <a:buNone/>
              <a:defRPr sz="1998">
                <a:solidFill>
                  <a:schemeClr val="tx2"/>
                </a:solidFill>
              </a:defRPr>
            </a:lvl3pPr>
            <a:lvl4pPr marL="1827108" indent="0">
              <a:buNone/>
              <a:defRPr sz="1998">
                <a:solidFill>
                  <a:schemeClr val="tx2"/>
                </a:solidFill>
              </a:defRPr>
            </a:lvl4pPr>
            <a:lvl5pPr marL="2436144" indent="0">
              <a:buNone/>
              <a:defRPr sz="1998">
                <a:solidFill>
                  <a:schemeClr val="tx2"/>
                </a:solidFill>
              </a:defRPr>
            </a:lvl5pPr>
          </a:lstStyle>
          <a:p>
            <a:pPr lvl="0"/>
            <a:r>
              <a:rPr lang="en-US"/>
              <a:t>Click to edit Master text styles</a:t>
            </a:r>
          </a:p>
        </p:txBody>
      </p:sp>
      <p:sp>
        <p:nvSpPr>
          <p:cNvPr id="4" name="Text Placeholder 3"/>
          <p:cNvSpPr>
            <a:spLocks noGrp="1"/>
          </p:cNvSpPr>
          <p:nvPr>
            <p:ph type="body" sz="quarter" idx="16"/>
          </p:nvPr>
        </p:nvSpPr>
        <p:spPr>
          <a:xfrm>
            <a:off x="482600" y="1683308"/>
            <a:ext cx="10972800" cy="3493498"/>
          </a:xfrm>
          <a:prstGeom prst="rect">
            <a:avLst/>
          </a:prstGeom>
        </p:spPr>
        <p:txBody>
          <a:bodyPr vert="horz"/>
          <a:lstStyle>
            <a:lvl1pPr>
              <a:buClr>
                <a:srgbClr val="97B23E"/>
              </a:buClr>
              <a:defRPr sz="2131" b="0" i="0">
                <a:solidFill>
                  <a:schemeClr val="bg1"/>
                </a:solidFill>
                <a:latin typeface="+mn-lt"/>
              </a:defRPr>
            </a:lvl1pPr>
            <a:lvl2pPr>
              <a:buClr>
                <a:srgbClr val="97B23E"/>
              </a:buClr>
              <a:defRPr sz="2131" b="0" i="0">
                <a:solidFill>
                  <a:schemeClr val="bg1"/>
                </a:solidFill>
                <a:latin typeface="+mn-lt"/>
              </a:defRPr>
            </a:lvl2pPr>
            <a:lvl3pPr>
              <a:buClr>
                <a:srgbClr val="97B23E"/>
              </a:buClr>
              <a:defRPr sz="2131" b="0" i="0">
                <a:solidFill>
                  <a:schemeClr val="bg1"/>
                </a:solidFill>
                <a:latin typeface="+mn-lt"/>
              </a:defRPr>
            </a:lvl3pPr>
            <a:lvl4pPr marL="837425" indent="-228389">
              <a:defRPr sz="2131" b="0" i="0">
                <a:solidFill>
                  <a:schemeClr val="bg1"/>
                </a:solidFill>
                <a:latin typeface="+mn-lt"/>
              </a:defRPr>
            </a:lvl4pPr>
            <a:lvl5pPr marL="1065813" indent="-228389">
              <a:defRPr sz="2131" b="0" i="0">
                <a:solidFill>
                  <a:schemeClr val="bg1"/>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5">
            <a:extLst>
              <a:ext uri="{FF2B5EF4-FFF2-40B4-BE49-F238E27FC236}">
                <a16:creationId xmlns:a16="http://schemas.microsoft.com/office/drawing/2014/main" id="{2A8F8DFE-DE94-2342-9CC5-52513FDE21E2}"/>
              </a:ext>
            </a:extLst>
          </p:cNvPr>
          <p:cNvSpPr>
            <a:spLocks noGrp="1"/>
          </p:cNvSpPr>
          <p:nvPr>
            <p:ph type="ftr" sz="quarter" idx="3"/>
          </p:nvPr>
        </p:nvSpPr>
        <p:spPr>
          <a:xfrm>
            <a:off x="6463695" y="6247272"/>
            <a:ext cx="4836208" cy="363730"/>
          </a:xfrm>
          <a:prstGeom prst="rect">
            <a:avLst/>
          </a:prstGeom>
        </p:spPr>
        <p:txBody>
          <a:bodyPr vert="horz" lIns="91440" tIns="45720" rIns="91440" bIns="45720" rtlCol="0" anchor="ctr"/>
          <a:lstStyle>
            <a:lvl1pPr algn="r">
              <a:defRPr sz="1066" b="0" i="0" spc="67" baseline="0">
                <a:solidFill>
                  <a:srgbClr val="97B23E"/>
                </a:solidFill>
                <a:latin typeface="+mn-lt"/>
              </a:defRPr>
            </a:lvl1pPr>
          </a:lstStyle>
          <a:p>
            <a:r>
              <a:rPr lang="en-US"/>
              <a:t>PRESENTATION TITLE </a:t>
            </a:r>
          </a:p>
        </p:txBody>
      </p:sp>
      <p:sp>
        <p:nvSpPr>
          <p:cNvPr id="6" name="Slide Number Placeholder 3">
            <a:extLst>
              <a:ext uri="{FF2B5EF4-FFF2-40B4-BE49-F238E27FC236}">
                <a16:creationId xmlns:a16="http://schemas.microsoft.com/office/drawing/2014/main" id="{345F27BF-8016-4A42-98F4-08A33DD1F49C}"/>
              </a:ext>
            </a:extLst>
          </p:cNvPr>
          <p:cNvSpPr txBox="1">
            <a:spLocks/>
          </p:cNvSpPr>
          <p:nvPr userDrawn="1"/>
        </p:nvSpPr>
        <p:spPr>
          <a:xfrm>
            <a:off x="11249318" y="6237605"/>
            <a:ext cx="643292" cy="363730"/>
          </a:xfrm>
          <a:prstGeom prst="rect">
            <a:avLst/>
          </a:prstGeom>
        </p:spPr>
        <p:txBody>
          <a:bodyPr vert="horz" lIns="121807" tIns="60904" rIns="121807" bIns="60904" rtlCol="0" anchor="ctr"/>
          <a:lstStyle>
            <a:defPPr>
              <a:defRPr lang="en-US"/>
            </a:defPPr>
            <a:lvl1pPr marL="0" algn="r" defTabSz="457200" rtl="0" eaLnBrk="1" latinLnBrk="0" hangingPunct="1">
              <a:defRPr sz="8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B09E98C-EE1C-4E4C-965D-CBFEA427E22F}" type="slidenum">
              <a:rPr lang="en-US" sz="1332" b="1" i="0" spc="400" smtClean="0">
                <a:solidFill>
                  <a:srgbClr val="FFFFFE"/>
                </a:solidFill>
                <a:latin typeface="+mn-lt"/>
              </a:rPr>
              <a:t>‹#›</a:t>
            </a:fld>
            <a:endParaRPr lang="en-US" sz="1332" b="1" i="0" spc="400">
              <a:solidFill>
                <a:srgbClr val="FFFFFE"/>
              </a:solidFill>
              <a:latin typeface="+mn-lt"/>
            </a:endParaRPr>
          </a:p>
        </p:txBody>
      </p:sp>
      <p:pic>
        <p:nvPicPr>
          <p:cNvPr id="8" name="Picture 7" descr="A picture containing text, clipart&#10;&#10;Description automatically generated">
            <a:extLst>
              <a:ext uri="{FF2B5EF4-FFF2-40B4-BE49-F238E27FC236}">
                <a16:creationId xmlns:a16="http://schemas.microsoft.com/office/drawing/2014/main" id="{1F4B730A-C216-47F2-DAE1-EFA9D8CF5B82}"/>
              </a:ext>
            </a:extLst>
          </p:cNvPr>
          <p:cNvPicPr>
            <a:picLocks noChangeAspect="1"/>
          </p:cNvPicPr>
          <p:nvPr userDrawn="1"/>
        </p:nvPicPr>
        <p:blipFill>
          <a:blip r:embed="rId3"/>
          <a:stretch>
            <a:fillRect/>
          </a:stretch>
        </p:blipFill>
        <p:spPr>
          <a:xfrm>
            <a:off x="2775858" y="6206466"/>
            <a:ext cx="1045029" cy="448252"/>
          </a:xfrm>
          <a:prstGeom prst="rect">
            <a:avLst/>
          </a:prstGeom>
        </p:spPr>
      </p:pic>
      <p:pic>
        <p:nvPicPr>
          <p:cNvPr id="10" name="Picture 9" descr="A picture containing text, clipart&#10;&#10;Description automatically generated">
            <a:extLst>
              <a:ext uri="{FF2B5EF4-FFF2-40B4-BE49-F238E27FC236}">
                <a16:creationId xmlns:a16="http://schemas.microsoft.com/office/drawing/2014/main" id="{71C2307C-3B2C-9F13-44EE-1FEED1FF51F5}"/>
              </a:ext>
            </a:extLst>
          </p:cNvPr>
          <p:cNvPicPr>
            <a:picLocks noChangeAspect="1"/>
          </p:cNvPicPr>
          <p:nvPr userDrawn="1"/>
        </p:nvPicPr>
        <p:blipFill>
          <a:blip r:embed="rId4"/>
          <a:stretch>
            <a:fillRect/>
          </a:stretch>
        </p:blipFill>
        <p:spPr>
          <a:xfrm>
            <a:off x="4103914" y="6205655"/>
            <a:ext cx="1524002" cy="393845"/>
          </a:xfrm>
          <a:prstGeom prst="rect">
            <a:avLst/>
          </a:prstGeom>
        </p:spPr>
      </p:pic>
      <p:pic>
        <p:nvPicPr>
          <p:cNvPr id="11" name="Picture 10">
            <a:extLst>
              <a:ext uri="{FF2B5EF4-FFF2-40B4-BE49-F238E27FC236}">
                <a16:creationId xmlns:a16="http://schemas.microsoft.com/office/drawing/2014/main" id="{EE643434-EEB8-9476-D096-855D8524A0CE}"/>
              </a:ext>
            </a:extLst>
          </p:cNvPr>
          <p:cNvPicPr>
            <a:picLocks noChangeAspect="1"/>
          </p:cNvPicPr>
          <p:nvPr userDrawn="1"/>
        </p:nvPicPr>
        <p:blipFill>
          <a:blip r:embed="rId5"/>
          <a:stretch>
            <a:fillRect/>
          </a:stretch>
        </p:blipFill>
        <p:spPr>
          <a:xfrm>
            <a:off x="5728307" y="6215211"/>
            <a:ext cx="1524001" cy="368581"/>
          </a:xfrm>
          <a:prstGeom prst="rect">
            <a:avLst/>
          </a:prstGeom>
        </p:spPr>
      </p:pic>
    </p:spTree>
    <p:extLst>
      <p:ext uri="{BB962C8B-B14F-4D97-AF65-F5344CB8AC3E}">
        <p14:creationId xmlns:p14="http://schemas.microsoft.com/office/powerpoint/2010/main" val="138665815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fade">
                                      <p:cBhvr>
                                        <p:cTn id="10" dur="500"/>
                                        <p:tgtEl>
                                          <p:spTgt spid="4">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fade">
                                      <p:cBhvr>
                                        <p:cTn id="13" dur="500"/>
                                        <p:tgtEl>
                                          <p:spTgt spid="4">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fade">
                                      <p:cBhvr>
                                        <p:cTn id="16" dur="500"/>
                                        <p:tgtEl>
                                          <p:spTgt spid="4">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Effect transition="in" filter="fade">
                                      <p:cBhvr>
                                        <p:cTn id="19"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childTnLst>
                </p:cTn>
              </p:par>
            </p:tnLst>
          </p:tmpl>
        </p:tmplLst>
      </p:bldP>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1786C00D-0B72-492E-881E-A2632D412278}" type="datetime4">
              <a:rPr lang="en-US" smtClean="0"/>
              <a:t>November 17, 2022</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pic>
        <p:nvPicPr>
          <p:cNvPr id="9" name="Picture 8">
            <a:extLst>
              <a:ext uri="{FF2B5EF4-FFF2-40B4-BE49-F238E27FC236}">
                <a16:creationId xmlns:a16="http://schemas.microsoft.com/office/drawing/2014/main" id="{5ED43345-CE8E-0841-A74F-B26363861C2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9600" y="5923429"/>
            <a:ext cx="2322857" cy="654797"/>
          </a:xfrm>
          <a:prstGeom prst="rect">
            <a:avLst/>
          </a:prstGeom>
          <a:solidFill>
            <a:schemeClr val="bg1"/>
          </a:solidFill>
        </p:spPr>
      </p:pic>
    </p:spTree>
    <p:extLst>
      <p:ext uri="{BB962C8B-B14F-4D97-AF65-F5344CB8AC3E}">
        <p14:creationId xmlns:p14="http://schemas.microsoft.com/office/powerpoint/2010/main" val="79054229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B285A51B-1412-4C36-81DE-EA291FF35949}" type="datetime4">
              <a:rPr lang="en-US" smtClean="0"/>
              <a:t>November 17, 2022</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45337793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90A3BC6D-727C-4927-BC08-EDB364B5AC0C}" type="datetime4">
              <a:rPr lang="en-US" smtClean="0"/>
              <a:t>November 17, 2022</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19336793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20C4A004-8388-498F-A1DD-6035875A3C3D}" type="datetime4">
              <a:rPr lang="en-US" smtClean="0"/>
              <a:t>November 17, 2022</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402060766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D78AF4A7-02B0-40E1-BB7E-25DA5312F44D}" type="datetime4">
              <a:rPr lang="en-US" smtClean="0"/>
              <a:t>November 17, 2022</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1277237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FD149B3D-5257-4A35-9BE7-06DE41681427}" type="datetime4">
              <a:rPr lang="en-US" smtClean="0"/>
              <a:t>November 17, 2022</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57693786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43BD12B8-3B26-4D3F-A1D1-E35196D6BA4C}" type="datetime4">
              <a:rPr lang="en-US" smtClean="0"/>
              <a:t>November 17, 2022</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91684275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B296B7B7-6D4A-404A-90CB-E862D843B7C0}" type="datetime4">
              <a:rPr lang="en-US" smtClean="0"/>
              <a:t>November 17, 2022</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54462172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8D0C40D8-E0F4-497A-8B18-224E066D6DD2}" type="datetime4">
              <a:rPr lang="en-US" smtClean="0"/>
              <a:t>November 17, 2022</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62975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91F07905-E137-49CA-A9A9-6C440F71EA99}" type="datetime4">
              <a:rPr lang="en-US" smtClean="0"/>
              <a:t>November 17, 2022</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27043126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82CFA875-53CB-4F42-9EDF-1336A737B391}" type="datetime4">
              <a:rPr lang="en-US" smtClean="0"/>
              <a:t>November 17, 2022</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78364100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8800131F-22A2-4C61-9774-73A1B9109D9F}" type="datetime4">
              <a:rPr lang="en-US" smtClean="0"/>
              <a:t>November 17, 2022</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855463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theme" Target="../theme/theme3.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theme" Target="../theme/theme4.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1.xml"/><Relationship Id="rId13" Type="http://schemas.openxmlformats.org/officeDocument/2006/relationships/theme" Target="../theme/theme6.xml"/><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slideLayout" Target="../slideLayouts/slideLayout75.xml"/><Relationship Id="rId2" Type="http://schemas.openxmlformats.org/officeDocument/2006/relationships/slideLayout" Target="../slideLayouts/slideLayout65.xml"/><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0" Type="http://schemas.openxmlformats.org/officeDocument/2006/relationships/slideLayout" Target="../slideLayouts/slideLayout73.xml"/><Relationship Id="rId4" Type="http://schemas.openxmlformats.org/officeDocument/2006/relationships/slideLayout" Target="../slideLayouts/slideLayout67.xml"/><Relationship Id="rId9" Type="http://schemas.openxmlformats.org/officeDocument/2006/relationships/slideLayout" Target="../slideLayouts/slideLayout72.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accent1"/>
                </a:solidFill>
              </a:defRPr>
            </a:lvl1pPr>
          </a:lstStyle>
          <a:p>
            <a:fld id="{AE0A7D8E-9D5E-B44D-AFB5-97106A0965C8}" type="datetime4">
              <a:rPr lang="en-US" smtClean="0"/>
              <a:t>November 17, 2022</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accent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accent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accent1"/>
                </a:solidFill>
              </a:rPr>
              <a:t>California Public Utilities Commission</a:t>
            </a:r>
          </a:p>
        </p:txBody>
      </p:sp>
    </p:spTree>
    <p:extLst>
      <p:ext uri="{BB962C8B-B14F-4D97-AF65-F5344CB8AC3E}">
        <p14:creationId xmlns:p14="http://schemas.microsoft.com/office/powerpoint/2010/main" val="27836142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0" r:id="rId5"/>
    <p:sldLayoutId id="2147483653" r:id="rId6"/>
    <p:sldLayoutId id="2147483654" r:id="rId7"/>
    <p:sldLayoutId id="2147483655" r:id="rId8"/>
    <p:sldLayoutId id="2147483656" r:id="rId9"/>
    <p:sldLayoutId id="2147483657" r:id="rId10"/>
    <p:sldLayoutId id="2147483658" r:id="rId11"/>
    <p:sldLayoutId id="2147483659" r:id="rId12"/>
    <p:sldLayoutId id="2147483713" r:id="rId13"/>
    <p:sldLayoutId id="2147483714" r:id="rId14"/>
  </p:sldLayoutIdLst>
  <p:hf hdr="0" ftr="0" dt="0"/>
  <p:txStyles>
    <p:titleStyle>
      <a:lvl1pPr algn="l" defTabSz="914400" rtl="0" eaLnBrk="1" fontAlgn="b"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accent1"/>
                </a:solidFill>
              </a:defRPr>
            </a:lvl1pPr>
          </a:lstStyle>
          <a:p>
            <a:fld id="{AAC69767-2149-0A44-A16F-9B95B4E6FF2F}" type="datetime4">
              <a:rPr lang="en-US" smtClean="0"/>
              <a:t>November 17, 2022</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accent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accent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accent1"/>
                </a:solidFill>
              </a:rPr>
              <a:t>California Public Utilities Commission</a:t>
            </a:r>
          </a:p>
        </p:txBody>
      </p:sp>
    </p:spTree>
    <p:extLst>
      <p:ext uri="{BB962C8B-B14F-4D97-AF65-F5344CB8AC3E}">
        <p14:creationId xmlns:p14="http://schemas.microsoft.com/office/powerpoint/2010/main" val="1713913340"/>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hf hdr="0" ftr="0" dt="0"/>
  <p:txStyles>
    <p:titleStyle>
      <a:lvl1pPr algn="l" defTabSz="914400" rtl="0" eaLnBrk="1" fontAlgn="b"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accent1"/>
                </a:solidFill>
              </a:defRPr>
            </a:lvl1pPr>
          </a:lstStyle>
          <a:p>
            <a:fld id="{B1806813-E896-344A-A0BE-0E629183DF76}" type="datetime4">
              <a:rPr lang="en-US" smtClean="0"/>
              <a:t>November 17, 2022</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accent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accent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accent1"/>
                </a:solidFill>
              </a:rPr>
              <a:t>California Public Utilities Commission</a:t>
            </a:r>
          </a:p>
        </p:txBody>
      </p:sp>
    </p:spTree>
    <p:extLst>
      <p:ext uri="{BB962C8B-B14F-4D97-AF65-F5344CB8AC3E}">
        <p14:creationId xmlns:p14="http://schemas.microsoft.com/office/powerpoint/2010/main" val="316390573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hf hdr="0" ftr="0" dt="0"/>
  <p:txStyles>
    <p:titleStyle>
      <a:lvl1pPr algn="l" defTabSz="914400" rtl="0" eaLnBrk="1" fontAlgn="b" latinLnBrk="0" hangingPunct="1">
        <a:lnSpc>
          <a:spcPct val="90000"/>
        </a:lnSpc>
        <a:spcBef>
          <a:spcPct val="0"/>
        </a:spcBef>
        <a:buNone/>
        <a:defRPr sz="3600" b="1" kern="1200">
          <a:solidFill>
            <a:schemeClr val="bg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bg1"/>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bg1"/>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bg1"/>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bg1"/>
                </a:solidFill>
              </a:defRPr>
            </a:lvl1pPr>
          </a:lstStyle>
          <a:p>
            <a:fld id="{3A4FACE1-393D-BA40-BD35-5F2AC2D64C5D}" type="datetime4">
              <a:rPr lang="en-US" smtClean="0"/>
              <a:t>November 17, 2022</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bg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bg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bg1"/>
                </a:solidFill>
              </a:rPr>
              <a:t>California Public Utilities Commission</a:t>
            </a:r>
          </a:p>
        </p:txBody>
      </p:sp>
    </p:spTree>
    <p:extLst>
      <p:ext uri="{BB962C8B-B14F-4D97-AF65-F5344CB8AC3E}">
        <p14:creationId xmlns:p14="http://schemas.microsoft.com/office/powerpoint/2010/main" val="440874234"/>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hf hdr="0" ftr="0" dt="0"/>
  <p:txStyles>
    <p:titleStyle>
      <a:lvl1pPr algn="l" defTabSz="914400" rtl="0" eaLnBrk="1" fontAlgn="b" latinLnBrk="0" hangingPunct="1">
        <a:lnSpc>
          <a:spcPct val="90000"/>
        </a:lnSpc>
        <a:spcBef>
          <a:spcPct val="0"/>
        </a:spcBef>
        <a:buNone/>
        <a:defRPr sz="36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bg1"/>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bg1"/>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bg1"/>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accent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bg1"/>
                </a:solidFill>
              </a:defRPr>
            </a:lvl1pPr>
          </a:lstStyle>
          <a:p>
            <a:fld id="{BCB06B5F-0482-C345-A9A2-5B3003513585}" type="datetime4">
              <a:rPr lang="en-US" smtClean="0"/>
              <a:t>November 17, 2022</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bg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bg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bg1"/>
                </a:solidFill>
              </a:rPr>
              <a:t>California Public Utilities Commission</a:t>
            </a:r>
          </a:p>
        </p:txBody>
      </p:sp>
    </p:spTree>
    <p:extLst>
      <p:ext uri="{BB962C8B-B14F-4D97-AF65-F5344CB8AC3E}">
        <p14:creationId xmlns:p14="http://schemas.microsoft.com/office/powerpoint/2010/main" val="129628497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15" r:id="rId13"/>
  </p:sldLayoutIdLst>
  <p:hf hdr="0" ftr="0" dt="0"/>
  <p:txStyles>
    <p:titleStyle>
      <a:lvl1pPr algn="l" defTabSz="914400" rtl="0" eaLnBrk="1" fontAlgn="b"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rm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accent1"/>
                </a:solidFill>
              </a:defRPr>
            </a:lvl1pPr>
          </a:lstStyle>
          <a:p>
            <a:fld id="{FE23F2EB-2248-4BE4-A733-D6404F2D6412}" type="datetime4">
              <a:rPr lang="en-US" smtClean="0"/>
              <a:t>November 17, 2022</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accent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accent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accent1"/>
                </a:solidFill>
              </a:rPr>
              <a:t>California Public Utilities Commission</a:t>
            </a:r>
          </a:p>
        </p:txBody>
      </p:sp>
    </p:spTree>
    <p:extLst>
      <p:ext uri="{BB962C8B-B14F-4D97-AF65-F5344CB8AC3E}">
        <p14:creationId xmlns:p14="http://schemas.microsoft.com/office/powerpoint/2010/main" val="1472389037"/>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Lst>
  <p:hf hdr="0" ftr="0" dt="0"/>
  <p:txStyles>
    <p:titleStyle>
      <a:lvl1pPr algn="l" defTabSz="914400" rtl="0" eaLnBrk="1" fontAlgn="b"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xml"/><Relationship Id="rId1" Type="http://schemas.openxmlformats.org/officeDocument/2006/relationships/slideLayout" Target="../slideLayouts/slideLayout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FD714FCE-5878-4A6A-B545-AC5C1C6D0409}"/>
              </a:ext>
            </a:extLst>
          </p:cNvPr>
          <p:cNvSpPr>
            <a:spLocks noGrp="1"/>
          </p:cNvSpPr>
          <p:nvPr>
            <p:ph type="ctrTitle"/>
          </p:nvPr>
        </p:nvSpPr>
        <p:spPr>
          <a:xfrm>
            <a:off x="609600" y="894130"/>
            <a:ext cx="10972799" cy="2306637"/>
          </a:xfrm>
        </p:spPr>
        <p:txBody>
          <a:bodyPr>
            <a:noAutofit/>
          </a:bodyPr>
          <a:lstStyle/>
          <a:p>
            <a:pPr algn="ctr"/>
            <a:r>
              <a:rPr lang="en-US" sz="2800" dirty="0">
                <a:ea typeface="+mj-lt"/>
                <a:cs typeface="+mj-lt"/>
              </a:rPr>
              <a:t>Assigned Commissioner’s Ruling Seeking Comments on Improving Self-Generation Incentive Program Equity Outcomes and Assembly Bill 209 Implementation</a:t>
            </a:r>
            <a:endParaRPr lang="en-US" sz="2800" dirty="0"/>
          </a:p>
          <a:p>
            <a:pPr algn="ctr"/>
            <a:endParaRPr lang="en-US" dirty="0"/>
          </a:p>
        </p:txBody>
      </p:sp>
      <p:sp>
        <p:nvSpPr>
          <p:cNvPr id="10" name="Subtitle 2">
            <a:extLst>
              <a:ext uri="{FF2B5EF4-FFF2-40B4-BE49-F238E27FC236}">
                <a16:creationId xmlns:a16="http://schemas.microsoft.com/office/drawing/2014/main" id="{2F9097FD-BD81-450A-B804-57B1D5B4EFFA}"/>
              </a:ext>
            </a:extLst>
          </p:cNvPr>
          <p:cNvSpPr>
            <a:spLocks noGrp="1"/>
          </p:cNvSpPr>
          <p:nvPr>
            <p:ph type="subTitle" idx="1"/>
          </p:nvPr>
        </p:nvSpPr>
        <p:spPr>
          <a:xfrm>
            <a:off x="609600" y="3373805"/>
            <a:ext cx="10972799" cy="1655762"/>
          </a:xfrm>
        </p:spPr>
        <p:txBody>
          <a:bodyPr vert="horz" lIns="0" tIns="0" rIns="0" bIns="0" rtlCol="0" anchor="t">
            <a:noAutofit/>
          </a:bodyPr>
          <a:lstStyle/>
          <a:p>
            <a:pPr algn="ctr"/>
            <a:r>
              <a:rPr lang="en-US" sz="2400">
                <a:ea typeface="+mn-lt"/>
                <a:cs typeface="+mn-lt"/>
              </a:rPr>
              <a:t>Presented to Disadvantaged Community Advisory Group (DACAG)</a:t>
            </a:r>
            <a:endParaRPr lang="en-US" sz="2400"/>
          </a:p>
          <a:p>
            <a:pPr algn="ctr"/>
            <a:r>
              <a:rPr lang="en-US" sz="2000"/>
              <a:t>Gabe </a:t>
            </a:r>
            <a:r>
              <a:rPr lang="en-US" sz="2000" err="1"/>
              <a:t>Petlin</a:t>
            </a:r>
            <a:r>
              <a:rPr lang="en-US" sz="2000"/>
              <a:t>, CPUC Energy Division, Supervisor Grid Planning and Energy Storage </a:t>
            </a:r>
          </a:p>
          <a:p>
            <a:pPr algn="ctr"/>
            <a:r>
              <a:rPr lang="en-US" sz="2400">
                <a:ea typeface="+mn-lt"/>
                <a:cs typeface="+mn-lt"/>
              </a:rPr>
              <a:t>November 18, 2022</a:t>
            </a:r>
          </a:p>
          <a:p>
            <a:pPr algn="ctr"/>
            <a:endParaRPr lang="en-US" sz="2400"/>
          </a:p>
          <a:p>
            <a:pPr algn="ctr"/>
            <a:endParaRPr lang="en-US" sz="2800"/>
          </a:p>
        </p:txBody>
      </p:sp>
      <p:sp>
        <p:nvSpPr>
          <p:cNvPr id="11" name="TextBox 10">
            <a:extLst>
              <a:ext uri="{FF2B5EF4-FFF2-40B4-BE49-F238E27FC236}">
                <a16:creationId xmlns:a16="http://schemas.microsoft.com/office/drawing/2014/main" id="{16C74C82-132A-4305-AE66-1240DCF76660}"/>
              </a:ext>
            </a:extLst>
          </p:cNvPr>
          <p:cNvSpPr txBox="1"/>
          <p:nvPr/>
        </p:nvSpPr>
        <p:spPr>
          <a:xfrm>
            <a:off x="9278470" y="257361"/>
            <a:ext cx="2913530" cy="338554"/>
          </a:xfrm>
          <a:prstGeom prst="rect">
            <a:avLst/>
          </a:prstGeom>
          <a:noFill/>
        </p:spPr>
        <p:txBody>
          <a:bodyPr wrap="square" lIns="91440" tIns="45720" rIns="91440" bIns="45720" rtlCol="0" anchor="t">
            <a:spAutoFit/>
          </a:bodyPr>
          <a:lstStyle/>
          <a:p>
            <a:r>
              <a:rPr lang="en-US" sz="1600">
                <a:ea typeface="+mn-lt"/>
                <a:cs typeface="+mn-lt"/>
              </a:rPr>
              <a:t>Proceeding No. R.20-05-022</a:t>
            </a:r>
          </a:p>
        </p:txBody>
      </p:sp>
      <p:sp>
        <p:nvSpPr>
          <p:cNvPr id="4" name="Slide Number Placeholder 3">
            <a:extLst>
              <a:ext uri="{FF2B5EF4-FFF2-40B4-BE49-F238E27FC236}">
                <a16:creationId xmlns:a16="http://schemas.microsoft.com/office/drawing/2014/main" id="{EA57BFA5-7711-7E4D-8B4B-FD9E6C525EF8}"/>
              </a:ext>
            </a:extLst>
          </p:cNvPr>
          <p:cNvSpPr>
            <a:spLocks noGrp="1"/>
          </p:cNvSpPr>
          <p:nvPr>
            <p:ph type="sldNum" sz="quarter" idx="12"/>
          </p:nvPr>
        </p:nvSpPr>
        <p:spPr/>
        <p:txBody>
          <a:bodyPr/>
          <a:lstStyle/>
          <a:p>
            <a:fld id="{1C4126A1-9282-4A82-AC02-A59AF4A969C8}" type="slidenum">
              <a:rPr lang="en-US" smtClean="0"/>
              <a:t>1</a:t>
            </a:fld>
            <a:endParaRPr lang="en-US"/>
          </a:p>
        </p:txBody>
      </p:sp>
    </p:spTree>
    <p:extLst>
      <p:ext uri="{BB962C8B-B14F-4D97-AF65-F5344CB8AC3E}">
        <p14:creationId xmlns:p14="http://schemas.microsoft.com/office/powerpoint/2010/main" val="42708092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3824E-D3AB-5192-CCF5-E86971A2677C}"/>
              </a:ext>
            </a:extLst>
          </p:cNvPr>
          <p:cNvSpPr>
            <a:spLocks noGrp="1"/>
          </p:cNvSpPr>
          <p:nvPr>
            <p:ph type="title"/>
          </p:nvPr>
        </p:nvSpPr>
        <p:spPr>
          <a:xfrm>
            <a:off x="609600" y="398255"/>
            <a:ext cx="10972800" cy="408955"/>
          </a:xfrm>
        </p:spPr>
        <p:txBody>
          <a:bodyPr/>
          <a:lstStyle/>
          <a:p>
            <a:br>
              <a:rPr lang="en-US"/>
            </a:br>
            <a:r>
              <a:rPr lang="en-US" sz="3200"/>
              <a:t>About the Self-Generation Incentive Program (SGIP)</a:t>
            </a:r>
          </a:p>
        </p:txBody>
      </p:sp>
      <p:sp>
        <p:nvSpPr>
          <p:cNvPr id="3" name="Content Placeholder 2">
            <a:extLst>
              <a:ext uri="{FF2B5EF4-FFF2-40B4-BE49-F238E27FC236}">
                <a16:creationId xmlns:a16="http://schemas.microsoft.com/office/drawing/2014/main" id="{876A1802-F06C-55EC-454C-294D9C2F80EB}"/>
              </a:ext>
            </a:extLst>
          </p:cNvPr>
          <p:cNvSpPr>
            <a:spLocks noGrp="1"/>
          </p:cNvSpPr>
          <p:nvPr>
            <p:ph idx="1"/>
          </p:nvPr>
        </p:nvSpPr>
        <p:spPr>
          <a:xfrm>
            <a:off x="609600" y="1096756"/>
            <a:ext cx="11176000" cy="4351338"/>
          </a:xfrm>
        </p:spPr>
        <p:txBody>
          <a:bodyPr vert="horz" lIns="0" tIns="45720" rIns="91440" bIns="45720" rtlCol="0" anchor="t">
            <a:noAutofit/>
          </a:bodyPr>
          <a:lstStyle/>
          <a:p>
            <a:r>
              <a:rPr lang="en-US" sz="2000">
                <a:ea typeface="+mn-lt"/>
                <a:cs typeface="+mn-lt"/>
              </a:rPr>
              <a:t>SGIP, established in 2001,provides financial incentives for the installation of eligible </a:t>
            </a:r>
            <a:r>
              <a:rPr lang="en-US" sz="2000" b="1">
                <a:ea typeface="+mn-lt"/>
                <a:cs typeface="+mn-lt"/>
              </a:rPr>
              <a:t>behind-the-meter (BTM) distributed generation and energy storage technologies</a:t>
            </a:r>
            <a:r>
              <a:rPr lang="en-US" sz="2000">
                <a:ea typeface="+mn-lt"/>
                <a:cs typeface="+mn-lt"/>
              </a:rPr>
              <a:t> that meet all or a portion of a customer’s electricity needs</a:t>
            </a:r>
            <a:endParaRPr lang="en-US" sz="2000"/>
          </a:p>
          <a:p>
            <a:r>
              <a:rPr lang="en-US" sz="2000">
                <a:ea typeface="+mn-lt"/>
                <a:cs typeface="+mn-lt"/>
              </a:rPr>
              <a:t>Over the years, the program focus has transitioned from </a:t>
            </a:r>
            <a:r>
              <a:rPr lang="en-US" sz="2000" b="1">
                <a:ea typeface="+mn-lt"/>
                <a:cs typeface="+mn-lt"/>
              </a:rPr>
              <a:t>peak-load reduction</a:t>
            </a:r>
            <a:r>
              <a:rPr lang="en-US" sz="2000">
                <a:ea typeface="+mn-lt"/>
                <a:cs typeface="+mn-lt"/>
              </a:rPr>
              <a:t> to </a:t>
            </a:r>
            <a:r>
              <a:rPr lang="en-US" sz="2000" b="1">
                <a:ea typeface="+mn-lt"/>
                <a:cs typeface="+mn-lt"/>
              </a:rPr>
              <a:t>greenhouse gas (GHG) reductions</a:t>
            </a:r>
            <a:r>
              <a:rPr lang="en-US" sz="2000">
                <a:ea typeface="+mn-lt"/>
                <a:cs typeface="+mn-lt"/>
              </a:rPr>
              <a:t> and </a:t>
            </a:r>
            <a:r>
              <a:rPr lang="en-US" sz="2000" b="1">
                <a:ea typeface="+mn-lt"/>
                <a:cs typeface="+mn-lt"/>
              </a:rPr>
              <a:t>resiliency</a:t>
            </a:r>
            <a:r>
              <a:rPr lang="en-US" sz="2000">
                <a:ea typeface="+mn-lt"/>
                <a:cs typeface="+mn-lt"/>
              </a:rPr>
              <a:t> as climate change has moved to the forefront of statewide public policy. </a:t>
            </a:r>
          </a:p>
          <a:p>
            <a:r>
              <a:rPr lang="en-US" sz="2000">
                <a:ea typeface="+mn-lt"/>
                <a:cs typeface="+mn-lt"/>
              </a:rPr>
              <a:t>In 2017, Decision (D.) 17-10-004 established the </a:t>
            </a:r>
            <a:r>
              <a:rPr lang="en-US" sz="2000" b="1">
                <a:ea typeface="+mn-lt"/>
                <a:cs typeface="+mn-lt"/>
              </a:rPr>
              <a:t>SGIP Equity Budget</a:t>
            </a:r>
            <a:r>
              <a:rPr lang="en-US" sz="2000">
                <a:ea typeface="+mn-lt"/>
                <a:cs typeface="+mn-lt"/>
              </a:rPr>
              <a:t> to provide funding for behind-the-meter storage for </a:t>
            </a:r>
            <a:r>
              <a:rPr lang="en-US" sz="2000" b="1">
                <a:ea typeface="+mn-lt"/>
                <a:cs typeface="+mn-lt"/>
              </a:rPr>
              <a:t>low-income and disadvantaged Californians.</a:t>
            </a:r>
          </a:p>
          <a:p>
            <a:r>
              <a:rPr lang="en-US" sz="2000">
                <a:ea typeface="+mn-lt"/>
                <a:cs typeface="+mn-lt"/>
              </a:rPr>
              <a:t>The</a:t>
            </a:r>
            <a:r>
              <a:rPr lang="en-US" sz="2000" b="1">
                <a:ea typeface="+mn-lt"/>
                <a:cs typeface="+mn-lt"/>
              </a:rPr>
              <a:t> Equity Resiliency Budget</a:t>
            </a:r>
            <a:r>
              <a:rPr lang="en-US" sz="2000">
                <a:ea typeface="+mn-lt"/>
                <a:cs typeface="+mn-lt"/>
              </a:rPr>
              <a:t> was established in 2019 by D.19-09-027 with the goal of providing critical resiliency needs to Californians living in areas heavily impacted by </a:t>
            </a:r>
            <a:r>
              <a:rPr lang="en-US" sz="2000" b="1">
                <a:ea typeface="+mn-lt"/>
                <a:cs typeface="+mn-lt"/>
              </a:rPr>
              <a:t>wildfires</a:t>
            </a:r>
            <a:r>
              <a:rPr lang="en-US" sz="2000">
                <a:ea typeface="+mn-lt"/>
                <a:cs typeface="+mn-lt"/>
              </a:rPr>
              <a:t> who are </a:t>
            </a:r>
            <a:r>
              <a:rPr lang="en-US" sz="2000" b="1">
                <a:ea typeface="+mn-lt"/>
                <a:cs typeface="+mn-lt"/>
              </a:rPr>
              <a:t>medically vulnerable</a:t>
            </a:r>
            <a:r>
              <a:rPr lang="en-US" sz="2000">
                <a:ea typeface="+mn-lt"/>
                <a:cs typeface="+mn-lt"/>
              </a:rPr>
              <a:t>, </a:t>
            </a:r>
            <a:r>
              <a:rPr lang="en-US" sz="2000" b="1">
                <a:ea typeface="+mn-lt"/>
                <a:cs typeface="+mn-lt"/>
              </a:rPr>
              <a:t>low-income, or disadvantaged</a:t>
            </a:r>
            <a:r>
              <a:rPr lang="en-US" sz="2000">
                <a:ea typeface="+mn-lt"/>
                <a:cs typeface="+mn-lt"/>
              </a:rPr>
              <a:t>.</a:t>
            </a:r>
          </a:p>
          <a:p>
            <a:r>
              <a:rPr lang="en-US" sz="2000">
                <a:ea typeface="+mn-lt"/>
                <a:cs typeface="+mn-lt"/>
              </a:rPr>
              <a:t>In 2020, the Commission issued D.20-01-021, which authorized the collection of ratepayer funds totaling $166 million per year from 2020 to 2024 across the four program administrators, pursuant to SB 700 (Wiener, 2018). This decision increased the financial incentive budget for </a:t>
            </a:r>
            <a:r>
              <a:rPr lang="en-US" sz="2000" b="1">
                <a:ea typeface="+mn-lt"/>
                <a:cs typeface="+mn-lt"/>
              </a:rPr>
              <a:t>energy storage technologies to 88% of total SGIP funding.</a:t>
            </a:r>
            <a:endParaRPr lang="en-US" sz="2000" b="1"/>
          </a:p>
        </p:txBody>
      </p:sp>
      <p:sp>
        <p:nvSpPr>
          <p:cNvPr id="4" name="Slide Number Placeholder 3">
            <a:extLst>
              <a:ext uri="{FF2B5EF4-FFF2-40B4-BE49-F238E27FC236}">
                <a16:creationId xmlns:a16="http://schemas.microsoft.com/office/drawing/2014/main" id="{A36AF2BC-309A-85A6-D6B7-0069B346BC52}"/>
              </a:ext>
            </a:extLst>
          </p:cNvPr>
          <p:cNvSpPr>
            <a:spLocks noGrp="1"/>
          </p:cNvSpPr>
          <p:nvPr>
            <p:ph type="sldNum" sz="quarter" idx="12"/>
          </p:nvPr>
        </p:nvSpPr>
        <p:spPr/>
        <p:txBody>
          <a:bodyPr/>
          <a:lstStyle/>
          <a:p>
            <a:fld id="{1C4126A1-9282-4A82-AC02-A59AF4A969C8}" type="slidenum">
              <a:rPr lang="en-US" smtClean="0"/>
              <a:t>2</a:t>
            </a:fld>
            <a:endParaRPr lang="en-US"/>
          </a:p>
        </p:txBody>
      </p:sp>
    </p:spTree>
    <p:extLst>
      <p:ext uri="{BB962C8B-B14F-4D97-AF65-F5344CB8AC3E}">
        <p14:creationId xmlns:p14="http://schemas.microsoft.com/office/powerpoint/2010/main" val="17879414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3824E-D3AB-5192-CCF5-E86971A2677C}"/>
              </a:ext>
            </a:extLst>
          </p:cNvPr>
          <p:cNvSpPr>
            <a:spLocks noGrp="1"/>
          </p:cNvSpPr>
          <p:nvPr>
            <p:ph type="title"/>
          </p:nvPr>
        </p:nvSpPr>
        <p:spPr>
          <a:xfrm>
            <a:off x="609600" y="398255"/>
            <a:ext cx="10972800" cy="839650"/>
          </a:xfrm>
        </p:spPr>
        <p:txBody>
          <a:bodyPr/>
          <a:lstStyle/>
          <a:p>
            <a:br>
              <a:rPr lang="en-US"/>
            </a:br>
            <a:r>
              <a:rPr lang="en-US"/>
              <a:t>Problem Statement: SGIP Equity Outcomes are Underperforming –How Can SGIP Do Better?</a:t>
            </a:r>
          </a:p>
        </p:txBody>
      </p:sp>
      <p:sp>
        <p:nvSpPr>
          <p:cNvPr id="3" name="Content Placeholder 2">
            <a:extLst>
              <a:ext uri="{FF2B5EF4-FFF2-40B4-BE49-F238E27FC236}">
                <a16:creationId xmlns:a16="http://schemas.microsoft.com/office/drawing/2014/main" id="{876A1802-F06C-55EC-454C-294D9C2F80EB}"/>
              </a:ext>
            </a:extLst>
          </p:cNvPr>
          <p:cNvSpPr>
            <a:spLocks noGrp="1"/>
          </p:cNvSpPr>
          <p:nvPr>
            <p:ph idx="1"/>
          </p:nvPr>
        </p:nvSpPr>
        <p:spPr>
          <a:xfrm>
            <a:off x="609600" y="1494321"/>
            <a:ext cx="11176000" cy="4351338"/>
          </a:xfrm>
        </p:spPr>
        <p:txBody>
          <a:bodyPr vert="horz" lIns="0" tIns="45720" rIns="91440" bIns="45720" rtlCol="0" anchor="t">
            <a:noAutofit/>
          </a:bodyPr>
          <a:lstStyle/>
          <a:p>
            <a:r>
              <a:rPr lang="en-US" sz="2000" dirty="0">
                <a:ea typeface="+mn-lt"/>
                <a:cs typeface="+mn-lt"/>
              </a:rPr>
              <a:t>Approx. 1,000 low-income projects across all budget categories and all application stages (included cancelled projects) out of approx. 56,000 residential projects.</a:t>
            </a:r>
          </a:p>
          <a:p>
            <a:r>
              <a:rPr lang="en-US" sz="2000" dirty="0">
                <a:ea typeface="+mn-lt"/>
                <a:cs typeface="+mn-lt"/>
              </a:rPr>
              <a:t>The Equity Resiliency Budget has seen over 6,100 projects completed and its funds exhausted. This budget pays $1/watt incentive.</a:t>
            </a:r>
            <a:endParaRPr lang="en-US" dirty="0"/>
          </a:p>
          <a:p>
            <a:pPr lvl="1"/>
            <a:r>
              <a:rPr lang="en-US" sz="2000" dirty="0">
                <a:ea typeface="+mn-lt"/>
                <a:cs typeface="+mn-lt"/>
              </a:rPr>
              <a:t>Low-income households account for about 1% of all paid residential Equity Resiliency projects, compared to Medical Baseline customers who account for about 66% of all paid residential Equity Resiliency projects.</a:t>
            </a:r>
          </a:p>
          <a:p>
            <a:r>
              <a:rPr lang="en-US" sz="2000" dirty="0">
                <a:ea typeface="+mn-lt"/>
                <a:cs typeface="+mn-lt"/>
              </a:rPr>
              <a:t>In contrast, a second SGIP budget category, the Equity Budget is not fully subscribed. As of early October 2022, almost 50% of the Equity Budget remains unused ($11.6 million) and only 10 projects have been completed in this budget category.  This incentive is $0.85/watt.</a:t>
            </a:r>
            <a:endParaRPr lang="en-US" sz="2000" dirty="0"/>
          </a:p>
          <a:p>
            <a:r>
              <a:rPr lang="en-US" sz="2000" dirty="0">
                <a:ea typeface="+mn-lt"/>
                <a:cs typeface="+mn-lt"/>
              </a:rPr>
              <a:t>Furthermore, low-income customer projects have a cancellation rate across all budget categories of almost 50%, twice as high as residential projects that are not low-income.</a:t>
            </a:r>
            <a:endParaRPr lang="en-US" sz="2000" dirty="0"/>
          </a:p>
          <a:p>
            <a:r>
              <a:rPr lang="en-US" sz="2000" dirty="0"/>
              <a:t>Identifying the barriers to low income and tribal customer participation in SGIP is critical.</a:t>
            </a:r>
          </a:p>
          <a:p>
            <a:endParaRPr lang="en-US"/>
          </a:p>
          <a:p>
            <a:endParaRPr lang="en-US"/>
          </a:p>
        </p:txBody>
      </p:sp>
      <p:sp>
        <p:nvSpPr>
          <p:cNvPr id="4" name="Slide Number Placeholder 3">
            <a:extLst>
              <a:ext uri="{FF2B5EF4-FFF2-40B4-BE49-F238E27FC236}">
                <a16:creationId xmlns:a16="http://schemas.microsoft.com/office/drawing/2014/main" id="{A36AF2BC-309A-85A6-D6B7-0069B346BC52}"/>
              </a:ext>
            </a:extLst>
          </p:cNvPr>
          <p:cNvSpPr>
            <a:spLocks noGrp="1"/>
          </p:cNvSpPr>
          <p:nvPr>
            <p:ph type="sldNum" sz="quarter" idx="12"/>
          </p:nvPr>
        </p:nvSpPr>
        <p:spPr/>
        <p:txBody>
          <a:bodyPr/>
          <a:lstStyle/>
          <a:p>
            <a:fld id="{1C4126A1-9282-4A82-AC02-A59AF4A969C8}" type="slidenum">
              <a:rPr lang="en-US" smtClean="0"/>
              <a:t>3</a:t>
            </a:fld>
            <a:endParaRPr lang="en-US"/>
          </a:p>
        </p:txBody>
      </p:sp>
    </p:spTree>
    <p:extLst>
      <p:ext uri="{BB962C8B-B14F-4D97-AF65-F5344CB8AC3E}">
        <p14:creationId xmlns:p14="http://schemas.microsoft.com/office/powerpoint/2010/main" val="34854678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3824E-D3AB-5192-CCF5-E86971A2677C}"/>
              </a:ext>
            </a:extLst>
          </p:cNvPr>
          <p:cNvSpPr>
            <a:spLocks noGrp="1"/>
          </p:cNvSpPr>
          <p:nvPr>
            <p:ph type="title"/>
          </p:nvPr>
        </p:nvSpPr>
        <p:spPr>
          <a:xfrm>
            <a:off x="609600" y="398255"/>
            <a:ext cx="10972800" cy="839650"/>
          </a:xfrm>
        </p:spPr>
        <p:txBody>
          <a:bodyPr/>
          <a:lstStyle/>
          <a:p>
            <a:br>
              <a:rPr lang="en-US"/>
            </a:br>
            <a:r>
              <a:rPr lang="en-US" sz="3200"/>
              <a:t>AB 209 Adds $900mm to SGIP with 70% Going to Low Income Customers</a:t>
            </a:r>
          </a:p>
        </p:txBody>
      </p:sp>
      <p:sp>
        <p:nvSpPr>
          <p:cNvPr id="3" name="Content Placeholder 2">
            <a:extLst>
              <a:ext uri="{FF2B5EF4-FFF2-40B4-BE49-F238E27FC236}">
                <a16:creationId xmlns:a16="http://schemas.microsoft.com/office/drawing/2014/main" id="{876A1802-F06C-55EC-454C-294D9C2F80EB}"/>
              </a:ext>
            </a:extLst>
          </p:cNvPr>
          <p:cNvSpPr>
            <a:spLocks noGrp="1"/>
          </p:cNvSpPr>
          <p:nvPr>
            <p:ph idx="1"/>
          </p:nvPr>
        </p:nvSpPr>
        <p:spPr>
          <a:xfrm>
            <a:off x="609600" y="1383886"/>
            <a:ext cx="11176000" cy="4351338"/>
          </a:xfrm>
        </p:spPr>
        <p:txBody>
          <a:bodyPr vert="horz" lIns="0" tIns="45720" rIns="91440" bIns="45720" rtlCol="0" anchor="t">
            <a:noAutofit/>
          </a:bodyPr>
          <a:lstStyle/>
          <a:p>
            <a:r>
              <a:rPr lang="en-US" sz="1800" dirty="0">
                <a:ea typeface="+mn-lt"/>
                <a:cs typeface="+mn-lt"/>
              </a:rPr>
              <a:t>In September 2022, Governor Newsom approved AB 209, which amends Pub. Util. Code Section 379.6 and adds Section 379.10 to guide legislatively appropriated state General Fund monies into solar and storage incentives through the SGIP for California residential customers.</a:t>
            </a:r>
            <a:endParaRPr lang="en-US" sz="1800" dirty="0"/>
          </a:p>
          <a:p>
            <a:r>
              <a:rPr lang="en-US" sz="1800" dirty="0">
                <a:ea typeface="+mn-lt"/>
                <a:cs typeface="+mn-lt"/>
              </a:rPr>
              <a:t>The Legislature set aside $900 million to the Commission starting in Fiscal Year 2023-24 as referenced in Budget Addendum to the 2022 California State Budget.</a:t>
            </a:r>
          </a:p>
          <a:p>
            <a:r>
              <a:rPr lang="en-US" sz="1800" dirty="0">
                <a:ea typeface="+mn-lt"/>
                <a:cs typeface="+mn-lt"/>
              </a:rPr>
              <a:t>AB 209 states that 70% ($630 million) of the funding must be directed towards funding incentives for eligible low-income residential customers who install either </a:t>
            </a:r>
            <a:r>
              <a:rPr lang="en-US" sz="1800" b="1" dirty="0">
                <a:ea typeface="+mn-lt"/>
                <a:cs typeface="+mn-lt"/>
              </a:rPr>
              <a:t>new BTM solar photovoltaic systems paired with energy storage systems or new energy storage systems.</a:t>
            </a:r>
            <a:r>
              <a:rPr lang="en-US" sz="1800" dirty="0">
                <a:ea typeface="+mn-lt"/>
                <a:cs typeface="+mn-lt"/>
              </a:rPr>
              <a:t> This funding will be referred to as AB 209 Low-Income Incentives throughout this document.</a:t>
            </a:r>
          </a:p>
          <a:p>
            <a:r>
              <a:rPr lang="en-US" sz="1800" dirty="0">
                <a:ea typeface="+mn-lt"/>
                <a:cs typeface="+mn-lt"/>
              </a:rPr>
              <a:t>AB 209 further specifies that 30% ($270 million) of the funding must be directed towards incentives for residential customers who install </a:t>
            </a:r>
            <a:r>
              <a:rPr lang="en-US" sz="1800" b="1" dirty="0">
                <a:ea typeface="+mn-lt"/>
                <a:cs typeface="+mn-lt"/>
              </a:rPr>
              <a:t>new behind-the-meter energy storage systems.</a:t>
            </a:r>
            <a:r>
              <a:rPr lang="en-US" sz="1800" dirty="0">
                <a:ea typeface="+mn-lt"/>
                <a:cs typeface="+mn-lt"/>
              </a:rPr>
              <a:t> (not income restricted)</a:t>
            </a:r>
          </a:p>
          <a:p>
            <a:r>
              <a:rPr lang="en-US" sz="1800" i="1" dirty="0">
                <a:highlight>
                  <a:srgbClr val="FFFF00"/>
                </a:highlight>
                <a:ea typeface="+mn-lt"/>
                <a:cs typeface="+mn-lt"/>
              </a:rPr>
              <a:t>Given the large amount of funding from the 2022 California State Budget and the experience gained from implementing the Equity Resilience and Equity budgets, and the program overall, the CPUC issued an </a:t>
            </a:r>
            <a:r>
              <a:rPr lang="en-US" sz="1800" b="1" i="1" dirty="0">
                <a:highlight>
                  <a:srgbClr val="FFFF00"/>
                </a:highlight>
                <a:ea typeface="+mn-lt"/>
                <a:cs typeface="+mn-lt"/>
              </a:rPr>
              <a:t>Assigned Commissioner Ruling (ACR)</a:t>
            </a:r>
            <a:r>
              <a:rPr lang="en-US" sz="1800" i="1" dirty="0">
                <a:highlight>
                  <a:srgbClr val="FFFF00"/>
                </a:highlight>
                <a:ea typeface="+mn-lt"/>
                <a:cs typeface="+mn-lt"/>
              </a:rPr>
              <a:t> in October seeking comments from parties on implementing the AB 209 incentives and issues related to improving outcomes for low-income customers.</a:t>
            </a:r>
            <a:r>
              <a:rPr lang="en-US" sz="1800" i="1" dirty="0">
                <a:highlight>
                  <a:srgbClr val="FFFF00"/>
                </a:highlight>
              </a:rPr>
              <a:t>							</a:t>
            </a:r>
            <a:endParaRPr lang="en-US" i="1" dirty="0">
              <a:highlight>
                <a:srgbClr val="FFFF00"/>
              </a:highlight>
            </a:endParaRPr>
          </a:p>
          <a:p>
            <a:endParaRPr lang="en-US"/>
          </a:p>
        </p:txBody>
      </p:sp>
      <p:sp>
        <p:nvSpPr>
          <p:cNvPr id="4" name="Slide Number Placeholder 3">
            <a:extLst>
              <a:ext uri="{FF2B5EF4-FFF2-40B4-BE49-F238E27FC236}">
                <a16:creationId xmlns:a16="http://schemas.microsoft.com/office/drawing/2014/main" id="{A36AF2BC-309A-85A6-D6B7-0069B346BC52}"/>
              </a:ext>
            </a:extLst>
          </p:cNvPr>
          <p:cNvSpPr>
            <a:spLocks noGrp="1"/>
          </p:cNvSpPr>
          <p:nvPr>
            <p:ph type="sldNum" sz="quarter" idx="12"/>
          </p:nvPr>
        </p:nvSpPr>
        <p:spPr/>
        <p:txBody>
          <a:bodyPr/>
          <a:lstStyle/>
          <a:p>
            <a:fld id="{1C4126A1-9282-4A82-AC02-A59AF4A969C8}" type="slidenum">
              <a:rPr lang="en-US" smtClean="0"/>
              <a:t>4</a:t>
            </a:fld>
            <a:endParaRPr lang="en-US"/>
          </a:p>
        </p:txBody>
      </p:sp>
    </p:spTree>
    <p:extLst>
      <p:ext uri="{BB962C8B-B14F-4D97-AF65-F5344CB8AC3E}">
        <p14:creationId xmlns:p14="http://schemas.microsoft.com/office/powerpoint/2010/main" val="40408311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3824E-D3AB-5192-CCF5-E86971A2677C}"/>
              </a:ext>
            </a:extLst>
          </p:cNvPr>
          <p:cNvSpPr>
            <a:spLocks noGrp="1"/>
          </p:cNvSpPr>
          <p:nvPr>
            <p:ph type="title"/>
          </p:nvPr>
        </p:nvSpPr>
        <p:spPr>
          <a:xfrm>
            <a:off x="609600" y="398255"/>
            <a:ext cx="10972800" cy="839650"/>
          </a:xfrm>
        </p:spPr>
        <p:txBody>
          <a:bodyPr/>
          <a:lstStyle/>
          <a:p>
            <a:br>
              <a:rPr lang="en-US" dirty="0"/>
            </a:br>
            <a:r>
              <a:rPr lang="en-US" sz="3200" dirty="0"/>
              <a:t>Four Residential SGIP Budget Categories Potentially Impacted by AB 209 Funds Starting July 1, 2023</a:t>
            </a:r>
          </a:p>
        </p:txBody>
      </p:sp>
      <p:sp>
        <p:nvSpPr>
          <p:cNvPr id="3" name="Content Placeholder 2" hidden="1">
            <a:extLst>
              <a:ext uri="{FF2B5EF4-FFF2-40B4-BE49-F238E27FC236}">
                <a16:creationId xmlns:a16="http://schemas.microsoft.com/office/drawing/2014/main" id="{876A1802-F06C-55EC-454C-294D9C2F80EB}"/>
              </a:ext>
              <a:ext uri="{C183D7F6-B498-43B3-948B-1728B52AA6E4}">
                <adec:decorative xmlns:adec="http://schemas.microsoft.com/office/drawing/2017/decorative" val="1"/>
              </a:ext>
            </a:extLst>
          </p:cNvPr>
          <p:cNvSpPr>
            <a:spLocks noGrp="1"/>
          </p:cNvSpPr>
          <p:nvPr>
            <p:ph idx="1"/>
          </p:nvPr>
        </p:nvSpPr>
        <p:spPr>
          <a:xfrm>
            <a:off x="609600" y="1383886"/>
            <a:ext cx="11176000" cy="4351338"/>
          </a:xfrm>
        </p:spPr>
        <p:txBody>
          <a:bodyPr vert="horz" lIns="0" tIns="45720" rIns="91440" bIns="45720" rtlCol="0" anchor="t">
            <a:noAutofit/>
          </a:bodyPr>
          <a:lstStyle/>
          <a:p>
            <a:endParaRPr lang="en-US" sz="1800"/>
          </a:p>
          <a:p>
            <a:endParaRPr lang="en-US"/>
          </a:p>
        </p:txBody>
      </p:sp>
      <p:pic>
        <p:nvPicPr>
          <p:cNvPr id="5" name="Picture 5" descr="Table of SGIP Budget">
            <a:extLst>
              <a:ext uri="{FF2B5EF4-FFF2-40B4-BE49-F238E27FC236}">
                <a16:creationId xmlns:a16="http://schemas.microsoft.com/office/drawing/2014/main" id="{8A727FC8-F7A9-5905-741B-DA2EF25BA105}"/>
              </a:ext>
            </a:extLst>
          </p:cNvPr>
          <p:cNvPicPr>
            <a:picLocks noChangeAspect="1"/>
          </p:cNvPicPr>
          <p:nvPr/>
        </p:nvPicPr>
        <p:blipFill>
          <a:blip r:embed="rId2"/>
          <a:stretch>
            <a:fillRect/>
          </a:stretch>
        </p:blipFill>
        <p:spPr>
          <a:xfrm>
            <a:off x="655608" y="1189985"/>
            <a:ext cx="7020983" cy="5217111"/>
          </a:xfrm>
          <a:prstGeom prst="rect">
            <a:avLst/>
          </a:prstGeom>
        </p:spPr>
      </p:pic>
      <p:sp>
        <p:nvSpPr>
          <p:cNvPr id="6" name="TextBox 5">
            <a:extLst>
              <a:ext uri="{FF2B5EF4-FFF2-40B4-BE49-F238E27FC236}">
                <a16:creationId xmlns:a16="http://schemas.microsoft.com/office/drawing/2014/main" id="{D635171F-42D2-5BB1-2C20-E8BB66865E59}"/>
              </a:ext>
            </a:extLst>
          </p:cNvPr>
          <p:cNvSpPr txBox="1"/>
          <p:nvPr/>
        </p:nvSpPr>
        <p:spPr>
          <a:xfrm>
            <a:off x="7882835" y="1543878"/>
            <a:ext cx="3659808" cy="47705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t>Table Notes:</a:t>
            </a:r>
            <a:endParaRPr lang="en-US" dirty="0"/>
          </a:p>
          <a:p>
            <a:r>
              <a:rPr lang="en-US" sz="1600" dirty="0"/>
              <a:t>W - Waitlist status</a:t>
            </a:r>
            <a:endParaRPr lang="en-US" dirty="0"/>
          </a:p>
          <a:p>
            <a:r>
              <a:rPr lang="en-US" sz="1600" dirty="0"/>
              <a:t>(1) Includes residential storage &gt;= 10 Kw –only residential storage is impacted by AB 209 funding.</a:t>
            </a:r>
            <a:endParaRPr lang="en-US" dirty="0"/>
          </a:p>
          <a:p>
            <a:r>
              <a:rPr lang="en-US" sz="1600" dirty="0"/>
              <a:t>(2) 2020-2024 authorized collections suspend further collections for non-residential equity storage once existing carryover is exhausted.</a:t>
            </a:r>
            <a:endParaRPr lang="en-US" dirty="0"/>
          </a:p>
          <a:p>
            <a:r>
              <a:rPr lang="en-US" sz="1600" dirty="0"/>
              <a:t>(3) Pursuant to D.19-09-027, SJV Pilot Program has a $10 million set-aside funded from SCE and PG&amp;E’s unused non-residential equity budget.</a:t>
            </a:r>
          </a:p>
          <a:p>
            <a:r>
              <a:rPr lang="en-US" sz="1600" dirty="0"/>
              <a:t>Note: Available budget amounts may change frequently due to project cancelations and new incentive reservations.</a:t>
            </a:r>
          </a:p>
        </p:txBody>
      </p:sp>
      <p:sp>
        <p:nvSpPr>
          <p:cNvPr id="4" name="Slide Number Placeholder 3">
            <a:extLst>
              <a:ext uri="{FF2B5EF4-FFF2-40B4-BE49-F238E27FC236}">
                <a16:creationId xmlns:a16="http://schemas.microsoft.com/office/drawing/2014/main" id="{A36AF2BC-309A-85A6-D6B7-0069B346BC52}"/>
              </a:ext>
            </a:extLst>
          </p:cNvPr>
          <p:cNvSpPr>
            <a:spLocks noGrp="1"/>
          </p:cNvSpPr>
          <p:nvPr>
            <p:ph type="sldNum" sz="quarter" idx="12"/>
          </p:nvPr>
        </p:nvSpPr>
        <p:spPr/>
        <p:txBody>
          <a:bodyPr/>
          <a:lstStyle/>
          <a:p>
            <a:fld id="{1C4126A1-9282-4A82-AC02-A59AF4A969C8}" type="slidenum">
              <a:rPr lang="en-US" smtClean="0"/>
              <a:t>5</a:t>
            </a:fld>
            <a:endParaRPr lang="en-US"/>
          </a:p>
        </p:txBody>
      </p:sp>
    </p:spTree>
    <p:extLst>
      <p:ext uri="{BB962C8B-B14F-4D97-AF65-F5344CB8AC3E}">
        <p14:creationId xmlns:p14="http://schemas.microsoft.com/office/powerpoint/2010/main" val="1160099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3824E-D3AB-5192-CCF5-E86971A2677C}"/>
              </a:ext>
            </a:extLst>
          </p:cNvPr>
          <p:cNvSpPr>
            <a:spLocks noGrp="1"/>
          </p:cNvSpPr>
          <p:nvPr>
            <p:ph type="title"/>
          </p:nvPr>
        </p:nvSpPr>
        <p:spPr>
          <a:xfrm>
            <a:off x="609600" y="33820"/>
            <a:ext cx="10972800" cy="839650"/>
          </a:xfrm>
        </p:spPr>
        <p:txBody>
          <a:bodyPr/>
          <a:lstStyle/>
          <a:p>
            <a:br>
              <a:rPr lang="en-US" dirty="0"/>
            </a:br>
            <a:r>
              <a:rPr lang="en-US" dirty="0"/>
              <a:t>SGIP ACR: Eight Issue Areas and 38 Questions</a:t>
            </a:r>
          </a:p>
        </p:txBody>
      </p:sp>
      <p:sp>
        <p:nvSpPr>
          <p:cNvPr id="3" name="Content Placeholder 2">
            <a:extLst>
              <a:ext uri="{FF2B5EF4-FFF2-40B4-BE49-F238E27FC236}">
                <a16:creationId xmlns:a16="http://schemas.microsoft.com/office/drawing/2014/main" id="{876A1802-F06C-55EC-454C-294D9C2F80EB}"/>
              </a:ext>
            </a:extLst>
          </p:cNvPr>
          <p:cNvSpPr>
            <a:spLocks noGrp="1"/>
          </p:cNvSpPr>
          <p:nvPr>
            <p:ph idx="1"/>
          </p:nvPr>
        </p:nvSpPr>
        <p:spPr>
          <a:xfrm>
            <a:off x="609600" y="1085712"/>
            <a:ext cx="11176000" cy="4351338"/>
          </a:xfrm>
        </p:spPr>
        <p:txBody>
          <a:bodyPr vert="horz" lIns="0" tIns="45720" rIns="91440" bIns="45720" rtlCol="0" anchor="t">
            <a:noAutofit/>
          </a:bodyPr>
          <a:lstStyle/>
          <a:p>
            <a:r>
              <a:rPr lang="en-US" sz="2000" dirty="0">
                <a:ea typeface="+mn-lt"/>
                <a:cs typeface="+mn-lt"/>
              </a:rPr>
              <a:t>Ruling directs parties to respond to questions focused on implementing the new AB 209 funding source and understanding the primary obstacles to low-income household participation as well as potential programmatic changes that could lead to improved project completion for SGIP low-income customers as well as a variety of other programmatic improvements.</a:t>
            </a:r>
          </a:p>
          <a:p>
            <a:r>
              <a:rPr lang="en-US" sz="2000" dirty="0"/>
              <a:t>Overarching question is how to allocate $900mm across residential budget categories.</a:t>
            </a:r>
          </a:p>
          <a:p>
            <a:pPr marL="800100" lvl="1">
              <a:buAutoNum type="arabicParenR"/>
            </a:pPr>
            <a:r>
              <a:rPr lang="en-US" sz="2000" dirty="0"/>
              <a:t>Residential Low-Income Eligibility Criteria Across SGIP Budget Categories</a:t>
            </a:r>
          </a:p>
          <a:p>
            <a:pPr marL="800100" lvl="1">
              <a:buAutoNum type="arabicParenR"/>
            </a:pPr>
            <a:r>
              <a:rPr lang="en-US" sz="2000" dirty="0"/>
              <a:t>Paying for Upfront System Costs</a:t>
            </a:r>
          </a:p>
          <a:p>
            <a:pPr marL="800100" lvl="1">
              <a:buAutoNum type="arabicParenR"/>
            </a:pPr>
            <a:r>
              <a:rPr lang="en-US" sz="2000" dirty="0"/>
              <a:t>Improving Participation of Tribal Customers</a:t>
            </a:r>
          </a:p>
          <a:p>
            <a:pPr marL="800100" lvl="1">
              <a:buAutoNum type="arabicParenR"/>
            </a:pPr>
            <a:r>
              <a:rPr lang="en-US" sz="2000" dirty="0"/>
              <a:t>Equity Resiliency Budget Category</a:t>
            </a:r>
          </a:p>
          <a:p>
            <a:pPr marL="800100" lvl="1">
              <a:buAutoNum type="arabicParenR"/>
            </a:pPr>
            <a:r>
              <a:rPr lang="en-US" sz="2000" dirty="0"/>
              <a:t>Incentive levels for General Market Customers</a:t>
            </a:r>
          </a:p>
          <a:p>
            <a:pPr marL="800100" lvl="1">
              <a:buAutoNum type="arabicParenR"/>
            </a:pPr>
            <a:r>
              <a:rPr lang="en-US" sz="2000" dirty="0"/>
              <a:t>Operational Requirements for SGIP and AB 209 Projects</a:t>
            </a:r>
          </a:p>
          <a:p>
            <a:pPr marL="800100" lvl="1">
              <a:buAutoNum type="arabicParenR"/>
            </a:pPr>
            <a:r>
              <a:rPr lang="en-US" sz="2000" dirty="0"/>
              <a:t>Program Structure for AB 209 Funds</a:t>
            </a:r>
          </a:p>
          <a:p>
            <a:pPr marL="800100" lvl="1">
              <a:buAutoNum type="arabicParenR"/>
            </a:pPr>
            <a:r>
              <a:rPr lang="en-US" sz="2000" dirty="0"/>
              <a:t>Other SGIP Program Changes</a:t>
            </a:r>
          </a:p>
          <a:p>
            <a:endParaRPr lang="en-US"/>
          </a:p>
        </p:txBody>
      </p:sp>
      <p:sp>
        <p:nvSpPr>
          <p:cNvPr id="4" name="Slide Number Placeholder 3">
            <a:extLst>
              <a:ext uri="{FF2B5EF4-FFF2-40B4-BE49-F238E27FC236}">
                <a16:creationId xmlns:a16="http://schemas.microsoft.com/office/drawing/2014/main" id="{A36AF2BC-309A-85A6-D6B7-0069B346BC52}"/>
              </a:ext>
            </a:extLst>
          </p:cNvPr>
          <p:cNvSpPr>
            <a:spLocks noGrp="1"/>
          </p:cNvSpPr>
          <p:nvPr>
            <p:ph type="sldNum" sz="quarter" idx="12"/>
          </p:nvPr>
        </p:nvSpPr>
        <p:spPr/>
        <p:txBody>
          <a:bodyPr/>
          <a:lstStyle/>
          <a:p>
            <a:fld id="{1C4126A1-9282-4A82-AC02-A59AF4A969C8}" type="slidenum">
              <a:rPr lang="en-US" smtClean="0"/>
              <a:t>6</a:t>
            </a:fld>
            <a:endParaRPr lang="en-US"/>
          </a:p>
        </p:txBody>
      </p:sp>
    </p:spTree>
    <p:extLst>
      <p:ext uri="{BB962C8B-B14F-4D97-AF65-F5344CB8AC3E}">
        <p14:creationId xmlns:p14="http://schemas.microsoft.com/office/powerpoint/2010/main" val="17301055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3824E-D3AB-5192-CCF5-E86971A2677C}"/>
              </a:ext>
            </a:extLst>
          </p:cNvPr>
          <p:cNvSpPr>
            <a:spLocks noGrp="1"/>
          </p:cNvSpPr>
          <p:nvPr>
            <p:ph type="title"/>
          </p:nvPr>
        </p:nvSpPr>
        <p:spPr>
          <a:xfrm>
            <a:off x="609600" y="-153919"/>
            <a:ext cx="10972800" cy="839650"/>
          </a:xfrm>
        </p:spPr>
        <p:txBody>
          <a:bodyPr/>
          <a:lstStyle/>
          <a:p>
            <a:br>
              <a:rPr lang="en-US" dirty="0"/>
            </a:br>
            <a:r>
              <a:rPr lang="en-US" sz="2400" dirty="0">
                <a:ea typeface="+mj-lt"/>
                <a:cs typeface="+mj-lt"/>
              </a:rPr>
              <a:t>Residential Low-Income Eligibility Criteria Across SGIP Budget Categories</a:t>
            </a:r>
            <a:endParaRPr lang="en-US" sz="2400" dirty="0"/>
          </a:p>
        </p:txBody>
      </p:sp>
      <p:sp>
        <p:nvSpPr>
          <p:cNvPr id="3" name="Content Placeholder 2">
            <a:extLst>
              <a:ext uri="{FF2B5EF4-FFF2-40B4-BE49-F238E27FC236}">
                <a16:creationId xmlns:a16="http://schemas.microsoft.com/office/drawing/2014/main" id="{876A1802-F06C-55EC-454C-294D9C2F80EB}"/>
              </a:ext>
            </a:extLst>
          </p:cNvPr>
          <p:cNvSpPr>
            <a:spLocks noGrp="1"/>
          </p:cNvSpPr>
          <p:nvPr>
            <p:ph idx="1"/>
          </p:nvPr>
        </p:nvSpPr>
        <p:spPr>
          <a:xfrm>
            <a:off x="609600" y="1085712"/>
            <a:ext cx="11176000" cy="4351338"/>
          </a:xfrm>
        </p:spPr>
        <p:txBody>
          <a:bodyPr vert="horz" lIns="0" tIns="45720" rIns="91440" bIns="45720" rtlCol="0" anchor="t">
            <a:noAutofit/>
          </a:bodyPr>
          <a:lstStyle/>
          <a:p>
            <a:r>
              <a:rPr lang="en-US" sz="2000" dirty="0">
                <a:ea typeface="+mn-lt"/>
                <a:cs typeface="+mn-lt"/>
              </a:rPr>
              <a:t>SGIP PAs and developers have shared informally and anecdotally that the requirement that participants reside in a resale restricted house and the associated documentation has been especially onerous. </a:t>
            </a:r>
          </a:p>
          <a:p>
            <a:r>
              <a:rPr lang="en-US" sz="2000" b="1" dirty="0">
                <a:ea typeface="+mn-lt"/>
                <a:cs typeface="+mn-lt"/>
              </a:rPr>
              <a:t>Eligible multifamily housing is defined as all of the following:</a:t>
            </a:r>
          </a:p>
          <a:p>
            <a:pPr lvl="1"/>
            <a:r>
              <a:rPr lang="en-US" sz="1800" dirty="0">
                <a:ea typeface="+mn-lt"/>
                <a:cs typeface="+mn-lt"/>
              </a:rPr>
              <a:t>At least five rental units. • Operated to provide deed-restricted low-income housing.</a:t>
            </a:r>
          </a:p>
          <a:p>
            <a:pPr lvl="1"/>
            <a:r>
              <a:rPr lang="en-US" sz="1800" dirty="0">
                <a:ea typeface="+mn-lt"/>
                <a:cs typeface="+mn-lt"/>
              </a:rPr>
              <a:t>Either located in a DAC or at least 80% of households ≤ 60% of area median income.</a:t>
            </a:r>
          </a:p>
          <a:p>
            <a:r>
              <a:rPr lang="en-US" sz="2000" b="1" dirty="0">
                <a:ea typeface="+mn-lt"/>
                <a:cs typeface="+mn-lt"/>
              </a:rPr>
              <a:t>Eligible single-family criteria are defined as all of the following:</a:t>
            </a:r>
          </a:p>
          <a:p>
            <a:pPr lvl="1"/>
            <a:r>
              <a:rPr lang="en-US" sz="1800" dirty="0">
                <a:ea typeface="+mn-lt"/>
                <a:cs typeface="+mn-lt"/>
              </a:rPr>
              <a:t>Single-family low-income residence.</a:t>
            </a:r>
          </a:p>
          <a:p>
            <a:pPr lvl="1"/>
            <a:r>
              <a:rPr lang="en-US" sz="1800" dirty="0">
                <a:ea typeface="+mn-lt"/>
                <a:cs typeface="+mn-lt"/>
              </a:rPr>
              <a:t>Sold at an affordable housing cost to a low-income household.</a:t>
            </a:r>
          </a:p>
          <a:p>
            <a:pPr lvl="1"/>
            <a:r>
              <a:rPr lang="en-US" sz="1800" dirty="0">
                <a:ea typeface="+mn-lt"/>
                <a:cs typeface="+mn-lt"/>
              </a:rPr>
              <a:t>Subject to income verification and a resale restriction or qualifying equity sharing agreement for which the homeowner does not receive a greater share of equity than described in paragraph (2) of subdivision (c) of Section 65915 of the Government Code, with a public entity or nonprofit housing provider organized under Section 501(c)(3) of the Internal Revenue Code that has as its stated purpose in its articles of incorporation on file with the office of the Secretary of State to provide affordable housing to lower income households</a:t>
            </a:r>
            <a:endParaRPr lang="en-US" sz="1800" dirty="0"/>
          </a:p>
          <a:p>
            <a:endParaRPr lang="en-US" sz="2000" dirty="0"/>
          </a:p>
          <a:p>
            <a:endParaRPr lang="en-US"/>
          </a:p>
        </p:txBody>
      </p:sp>
      <p:sp>
        <p:nvSpPr>
          <p:cNvPr id="4" name="Slide Number Placeholder 3">
            <a:extLst>
              <a:ext uri="{FF2B5EF4-FFF2-40B4-BE49-F238E27FC236}">
                <a16:creationId xmlns:a16="http://schemas.microsoft.com/office/drawing/2014/main" id="{A36AF2BC-309A-85A6-D6B7-0069B346BC52}"/>
              </a:ext>
            </a:extLst>
          </p:cNvPr>
          <p:cNvSpPr>
            <a:spLocks noGrp="1"/>
          </p:cNvSpPr>
          <p:nvPr>
            <p:ph type="sldNum" sz="quarter" idx="12"/>
          </p:nvPr>
        </p:nvSpPr>
        <p:spPr/>
        <p:txBody>
          <a:bodyPr/>
          <a:lstStyle/>
          <a:p>
            <a:fld id="{1C4126A1-9282-4A82-AC02-A59AF4A969C8}" type="slidenum">
              <a:rPr lang="en-US" smtClean="0"/>
              <a:t>7</a:t>
            </a:fld>
            <a:endParaRPr lang="en-US"/>
          </a:p>
        </p:txBody>
      </p:sp>
    </p:spTree>
    <p:extLst>
      <p:ext uri="{BB962C8B-B14F-4D97-AF65-F5344CB8AC3E}">
        <p14:creationId xmlns:p14="http://schemas.microsoft.com/office/powerpoint/2010/main" val="26842168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3824E-D3AB-5192-CCF5-E86971A2677C}"/>
              </a:ext>
            </a:extLst>
          </p:cNvPr>
          <p:cNvSpPr>
            <a:spLocks noGrp="1"/>
          </p:cNvSpPr>
          <p:nvPr>
            <p:ph type="title"/>
          </p:nvPr>
        </p:nvSpPr>
        <p:spPr>
          <a:xfrm>
            <a:off x="609600" y="-153919"/>
            <a:ext cx="10972800" cy="839650"/>
          </a:xfrm>
        </p:spPr>
        <p:txBody>
          <a:bodyPr/>
          <a:lstStyle/>
          <a:p>
            <a:br>
              <a:rPr lang="en-US" dirty="0"/>
            </a:br>
            <a:r>
              <a:rPr lang="en-US" sz="2400" dirty="0">
                <a:ea typeface="+mj-lt"/>
                <a:cs typeface="+mj-lt"/>
              </a:rPr>
              <a:t>Types of Questions on Residential Low-Income Eligibility Criteria</a:t>
            </a:r>
            <a:endParaRPr lang="en-US" sz="2400" dirty="0"/>
          </a:p>
        </p:txBody>
      </p:sp>
      <p:sp>
        <p:nvSpPr>
          <p:cNvPr id="3" name="Content Placeholder 2">
            <a:extLst>
              <a:ext uri="{FF2B5EF4-FFF2-40B4-BE49-F238E27FC236}">
                <a16:creationId xmlns:a16="http://schemas.microsoft.com/office/drawing/2014/main" id="{876A1802-F06C-55EC-454C-294D9C2F80EB}"/>
              </a:ext>
            </a:extLst>
          </p:cNvPr>
          <p:cNvSpPr>
            <a:spLocks noGrp="1"/>
          </p:cNvSpPr>
          <p:nvPr>
            <p:ph idx="1"/>
          </p:nvPr>
        </p:nvSpPr>
        <p:spPr>
          <a:xfrm>
            <a:off x="609600" y="886929"/>
            <a:ext cx="11176000" cy="4351338"/>
          </a:xfrm>
        </p:spPr>
        <p:txBody>
          <a:bodyPr vert="horz" lIns="0" tIns="45720" rIns="91440" bIns="45720" rtlCol="0" anchor="t">
            <a:noAutofit/>
          </a:bodyPr>
          <a:lstStyle/>
          <a:p>
            <a:pPr marL="0" indent="0">
              <a:buNone/>
            </a:pPr>
            <a:r>
              <a:rPr lang="en-US" sz="2000" dirty="0">
                <a:ea typeface="+mn-lt"/>
                <a:cs typeface="+mn-lt"/>
              </a:rPr>
              <a:t>2/3. Financial or non-financial barriers for low-income residential customers wishing to participate in SGIP’s Equity or Equity Resiliency Budgets and barriers for developers to enlist low-income customers.</a:t>
            </a:r>
            <a:endParaRPr lang="en-US" dirty="0">
              <a:ea typeface="+mn-lt"/>
              <a:cs typeface="+mn-lt"/>
            </a:endParaRPr>
          </a:p>
          <a:p>
            <a:pPr marL="0" indent="0">
              <a:buNone/>
            </a:pPr>
            <a:r>
              <a:rPr lang="en-US" sz="2000" dirty="0">
                <a:ea typeface="+mn-lt"/>
                <a:cs typeface="+mn-lt"/>
              </a:rPr>
              <a:t>4. Potential modifications of SGIP eligibility criteria for low-income residential customers?</a:t>
            </a:r>
          </a:p>
          <a:p>
            <a:pPr marL="342900" lvl="1">
              <a:buNone/>
            </a:pPr>
            <a:r>
              <a:rPr lang="en-US" sz="1800" dirty="0">
                <a:ea typeface="+mn-lt"/>
                <a:cs typeface="+mn-lt"/>
              </a:rPr>
              <a:t>* How to define low income * Relevant state and federal definitions</a:t>
            </a:r>
          </a:p>
          <a:p>
            <a:pPr marL="342900" lvl="1">
              <a:buNone/>
            </a:pPr>
            <a:r>
              <a:rPr lang="en-US" sz="1800" dirty="0">
                <a:ea typeface="+mn-lt"/>
                <a:cs typeface="+mn-lt"/>
              </a:rPr>
              <a:t>* Documentation required, verification and leveraging external programs</a:t>
            </a:r>
          </a:p>
          <a:p>
            <a:pPr marL="342900" lvl="1">
              <a:buNone/>
            </a:pPr>
            <a:r>
              <a:rPr lang="en-US" sz="1800" dirty="0">
                <a:ea typeface="+mn-lt"/>
                <a:cs typeface="+mn-lt"/>
              </a:rPr>
              <a:t>* Self-Attestations and safeguards or verification</a:t>
            </a:r>
          </a:p>
          <a:p>
            <a:pPr marL="342900" lvl="1">
              <a:buNone/>
            </a:pPr>
            <a:r>
              <a:rPr lang="en-US" sz="1800" dirty="0">
                <a:ea typeface="+mn-lt"/>
                <a:cs typeface="+mn-lt"/>
              </a:rPr>
              <a:t>* Deed restricted or resale restricted residence</a:t>
            </a:r>
          </a:p>
          <a:p>
            <a:pPr marL="0" indent="0">
              <a:buNone/>
            </a:pPr>
            <a:r>
              <a:rPr lang="en-US" sz="2000" dirty="0">
                <a:ea typeface="+mn-lt"/>
                <a:cs typeface="+mn-lt"/>
              </a:rPr>
              <a:t>5. Single low-income definition or sliding scale and corresponding incentive levels</a:t>
            </a:r>
          </a:p>
          <a:p>
            <a:pPr marL="0" indent="0">
              <a:buNone/>
            </a:pPr>
            <a:r>
              <a:rPr lang="en-US" sz="2000" dirty="0">
                <a:ea typeface="+mn-lt"/>
                <a:cs typeface="+mn-lt"/>
              </a:rPr>
              <a:t>6. Are changes needed to the non-residential host customer eligibility requirements for Equity and/or Equity Resiliency Budgets?</a:t>
            </a:r>
            <a:endParaRPr lang="en-US" sz="2000" dirty="0"/>
          </a:p>
          <a:p>
            <a:endParaRPr lang="en-US" sz="2000" dirty="0"/>
          </a:p>
          <a:p>
            <a:endParaRPr lang="en-US"/>
          </a:p>
        </p:txBody>
      </p:sp>
      <p:sp>
        <p:nvSpPr>
          <p:cNvPr id="4" name="Slide Number Placeholder 3">
            <a:extLst>
              <a:ext uri="{FF2B5EF4-FFF2-40B4-BE49-F238E27FC236}">
                <a16:creationId xmlns:a16="http://schemas.microsoft.com/office/drawing/2014/main" id="{A36AF2BC-309A-85A6-D6B7-0069B346BC52}"/>
              </a:ext>
            </a:extLst>
          </p:cNvPr>
          <p:cNvSpPr>
            <a:spLocks noGrp="1"/>
          </p:cNvSpPr>
          <p:nvPr>
            <p:ph type="sldNum" sz="quarter" idx="12"/>
          </p:nvPr>
        </p:nvSpPr>
        <p:spPr/>
        <p:txBody>
          <a:bodyPr/>
          <a:lstStyle/>
          <a:p>
            <a:fld id="{1C4126A1-9282-4A82-AC02-A59AF4A969C8}" type="slidenum">
              <a:rPr lang="en-US" smtClean="0"/>
              <a:t>8</a:t>
            </a:fld>
            <a:endParaRPr lang="en-US"/>
          </a:p>
        </p:txBody>
      </p:sp>
    </p:spTree>
    <p:extLst>
      <p:ext uri="{BB962C8B-B14F-4D97-AF65-F5344CB8AC3E}">
        <p14:creationId xmlns:p14="http://schemas.microsoft.com/office/powerpoint/2010/main" val="34133787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3824E-D3AB-5192-CCF5-E86971A2677C}"/>
              </a:ext>
            </a:extLst>
          </p:cNvPr>
          <p:cNvSpPr>
            <a:spLocks noGrp="1"/>
          </p:cNvSpPr>
          <p:nvPr>
            <p:ph type="title"/>
          </p:nvPr>
        </p:nvSpPr>
        <p:spPr>
          <a:xfrm>
            <a:off x="609600" y="-153919"/>
            <a:ext cx="10972800" cy="839650"/>
          </a:xfrm>
        </p:spPr>
        <p:txBody>
          <a:bodyPr/>
          <a:lstStyle/>
          <a:p>
            <a:br>
              <a:rPr lang="en-US" dirty="0"/>
            </a:br>
            <a:r>
              <a:rPr lang="en-US" sz="2400" dirty="0">
                <a:ea typeface="+mj-lt"/>
                <a:cs typeface="+mj-lt"/>
              </a:rPr>
              <a:t>Questions on Paying for Upfront System Costs</a:t>
            </a:r>
            <a:endParaRPr lang="en-US" sz="2400" dirty="0"/>
          </a:p>
        </p:txBody>
      </p:sp>
      <p:sp>
        <p:nvSpPr>
          <p:cNvPr id="3" name="Content Placeholder 2">
            <a:extLst>
              <a:ext uri="{FF2B5EF4-FFF2-40B4-BE49-F238E27FC236}">
                <a16:creationId xmlns:a16="http://schemas.microsoft.com/office/drawing/2014/main" id="{876A1802-F06C-55EC-454C-294D9C2F80EB}"/>
              </a:ext>
            </a:extLst>
          </p:cNvPr>
          <p:cNvSpPr>
            <a:spLocks noGrp="1"/>
          </p:cNvSpPr>
          <p:nvPr>
            <p:ph idx="1"/>
          </p:nvPr>
        </p:nvSpPr>
        <p:spPr>
          <a:xfrm>
            <a:off x="609600" y="886929"/>
            <a:ext cx="11176000" cy="4351338"/>
          </a:xfrm>
        </p:spPr>
        <p:txBody>
          <a:bodyPr vert="horz" lIns="0" tIns="45720" rIns="91440" bIns="45720" rtlCol="0" anchor="t">
            <a:noAutofit/>
          </a:bodyPr>
          <a:lstStyle/>
          <a:p>
            <a:pPr marL="0" indent="0">
              <a:buNone/>
            </a:pPr>
            <a:r>
              <a:rPr lang="en-US" sz="2000" dirty="0">
                <a:ea typeface="+mn-lt"/>
                <a:cs typeface="+mn-lt"/>
              </a:rPr>
              <a:t>SGIP customers pay upfront or finance their projects and receive the incentive payment after the system is built and operational. If a low-income customer lacks the cash or credit needed to pay the upfront system costs, this could be a barrier to low-income participation. </a:t>
            </a:r>
            <a:endParaRPr lang="en-US"/>
          </a:p>
          <a:p>
            <a:pPr marL="0" indent="0">
              <a:buNone/>
            </a:pPr>
            <a:endParaRPr lang="en-US" sz="2000" dirty="0">
              <a:ea typeface="+mn-lt"/>
              <a:cs typeface="+mn-lt"/>
            </a:endParaRPr>
          </a:p>
          <a:p>
            <a:pPr marL="0" indent="0">
              <a:buNone/>
            </a:pPr>
            <a:r>
              <a:rPr lang="en-US" sz="2000" dirty="0">
                <a:ea typeface="+mn-lt"/>
                <a:cs typeface="+mn-lt"/>
              </a:rPr>
              <a:t>7. Should the Commission consider allowing entire or partial upfront payments on behalf of the customer prior to installation for energy storage systems, including solar where relevant, for low-income households? If so, what mechanism should be used to provide these payments and to whom (e.g., the developer, the host customer, or some other party)? What learnings from the PG&amp;E and SCE upfront payments pilots are relevant?</a:t>
            </a:r>
            <a:endParaRPr lang="en-US">
              <a:ea typeface="+mn-lt"/>
              <a:cs typeface="+mn-lt"/>
            </a:endParaRPr>
          </a:p>
          <a:p>
            <a:pPr marL="0" indent="0">
              <a:buNone/>
            </a:pPr>
            <a:r>
              <a:rPr lang="en-US" sz="2000" dirty="0">
                <a:ea typeface="+mn-lt"/>
                <a:cs typeface="+mn-lt"/>
              </a:rPr>
              <a:t>8. Are there other program changes that should be considered to mitigate financial barriers and how should the change be implemented?</a:t>
            </a:r>
            <a:endParaRPr lang="en-US">
              <a:ea typeface="+mn-lt"/>
              <a:cs typeface="+mn-lt"/>
            </a:endParaRPr>
          </a:p>
          <a:p>
            <a:endParaRPr lang="en-US" sz="2000" dirty="0"/>
          </a:p>
          <a:p>
            <a:endParaRPr lang="en-US"/>
          </a:p>
        </p:txBody>
      </p:sp>
      <p:sp>
        <p:nvSpPr>
          <p:cNvPr id="4" name="Slide Number Placeholder 3">
            <a:extLst>
              <a:ext uri="{FF2B5EF4-FFF2-40B4-BE49-F238E27FC236}">
                <a16:creationId xmlns:a16="http://schemas.microsoft.com/office/drawing/2014/main" id="{A36AF2BC-309A-85A6-D6B7-0069B346BC52}"/>
              </a:ext>
            </a:extLst>
          </p:cNvPr>
          <p:cNvSpPr>
            <a:spLocks noGrp="1"/>
          </p:cNvSpPr>
          <p:nvPr>
            <p:ph type="sldNum" sz="quarter" idx="12"/>
          </p:nvPr>
        </p:nvSpPr>
        <p:spPr/>
        <p:txBody>
          <a:bodyPr/>
          <a:lstStyle/>
          <a:p>
            <a:fld id="{1C4126A1-9282-4A82-AC02-A59AF4A969C8}" type="slidenum">
              <a:rPr lang="en-US" smtClean="0"/>
              <a:t>9</a:t>
            </a:fld>
            <a:endParaRPr lang="en-US"/>
          </a:p>
        </p:txBody>
      </p:sp>
    </p:spTree>
    <p:extLst>
      <p:ext uri="{BB962C8B-B14F-4D97-AF65-F5344CB8AC3E}">
        <p14:creationId xmlns:p14="http://schemas.microsoft.com/office/powerpoint/2010/main" val="24913641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3824E-D3AB-5192-CCF5-E86971A2677C}"/>
              </a:ext>
            </a:extLst>
          </p:cNvPr>
          <p:cNvSpPr>
            <a:spLocks noGrp="1"/>
          </p:cNvSpPr>
          <p:nvPr>
            <p:ph type="title"/>
          </p:nvPr>
        </p:nvSpPr>
        <p:spPr>
          <a:xfrm>
            <a:off x="609600" y="-153919"/>
            <a:ext cx="10972800" cy="839650"/>
          </a:xfrm>
        </p:spPr>
        <p:txBody>
          <a:bodyPr/>
          <a:lstStyle/>
          <a:p>
            <a:br>
              <a:rPr lang="en-US" dirty="0"/>
            </a:br>
            <a:r>
              <a:rPr lang="en-US" sz="2400" dirty="0"/>
              <a:t>Next Steps and Timeline</a:t>
            </a:r>
          </a:p>
        </p:txBody>
      </p:sp>
      <p:sp>
        <p:nvSpPr>
          <p:cNvPr id="3" name="Content Placeholder 2">
            <a:extLst>
              <a:ext uri="{FF2B5EF4-FFF2-40B4-BE49-F238E27FC236}">
                <a16:creationId xmlns:a16="http://schemas.microsoft.com/office/drawing/2014/main" id="{876A1802-F06C-55EC-454C-294D9C2F80EB}"/>
              </a:ext>
            </a:extLst>
          </p:cNvPr>
          <p:cNvSpPr>
            <a:spLocks noGrp="1"/>
          </p:cNvSpPr>
          <p:nvPr>
            <p:ph idx="1"/>
          </p:nvPr>
        </p:nvSpPr>
        <p:spPr>
          <a:xfrm>
            <a:off x="609600" y="886929"/>
            <a:ext cx="11176000" cy="4351338"/>
          </a:xfrm>
        </p:spPr>
        <p:txBody>
          <a:bodyPr vert="horz" lIns="0" tIns="45720" rIns="91440" bIns="45720" rtlCol="0" anchor="t">
            <a:noAutofit/>
          </a:bodyPr>
          <a:lstStyle/>
          <a:p>
            <a:pPr marL="0" indent="0">
              <a:buNone/>
            </a:pPr>
            <a:r>
              <a:rPr lang="en-US" sz="2000" dirty="0">
                <a:ea typeface="+mn-lt"/>
                <a:cs typeface="+mn-lt"/>
              </a:rPr>
              <a:t>December 2 – Opening Comments Due</a:t>
            </a:r>
            <a:endParaRPr lang="en-US" sz="2000" dirty="0"/>
          </a:p>
          <a:p>
            <a:pPr marL="0" indent="0">
              <a:buNone/>
            </a:pPr>
            <a:r>
              <a:rPr lang="en-US" sz="2000" dirty="0">
                <a:ea typeface="+mn-lt"/>
                <a:cs typeface="+mn-lt"/>
              </a:rPr>
              <a:t>December 16 – Reply Comments Due</a:t>
            </a:r>
          </a:p>
          <a:p>
            <a:pPr marL="0" indent="0">
              <a:buNone/>
            </a:pPr>
            <a:r>
              <a:rPr lang="en-US" sz="2000" dirty="0">
                <a:ea typeface="+mn-lt"/>
                <a:cs typeface="+mn-lt"/>
              </a:rPr>
              <a:t>Q1 2023 – Workshop if necessary</a:t>
            </a:r>
          </a:p>
          <a:p>
            <a:pPr marL="0" indent="0">
              <a:buNone/>
            </a:pPr>
            <a:r>
              <a:rPr lang="en-US" sz="2000" dirty="0">
                <a:ea typeface="+mn-lt"/>
                <a:cs typeface="+mn-lt"/>
              </a:rPr>
              <a:t>Q1 2023 – Proposed Decision (tentative)</a:t>
            </a:r>
          </a:p>
          <a:p>
            <a:pPr marL="0" indent="0">
              <a:buNone/>
            </a:pPr>
            <a:r>
              <a:rPr lang="en-US" sz="2000" dirty="0">
                <a:ea typeface="+mn-lt"/>
                <a:cs typeface="+mn-lt"/>
              </a:rPr>
              <a:t>Q2 2023 – Decision </a:t>
            </a:r>
            <a:r>
              <a:rPr lang="en-US" sz="2000">
                <a:ea typeface="+mn-lt"/>
                <a:cs typeface="+mn-lt"/>
              </a:rPr>
              <a:t>(tentative)</a:t>
            </a:r>
            <a:endParaRPr lang="en-US" sz="2000" dirty="0">
              <a:ea typeface="+mn-lt"/>
              <a:cs typeface="+mn-lt"/>
            </a:endParaRPr>
          </a:p>
          <a:p>
            <a:pPr marL="0" indent="0">
              <a:buNone/>
            </a:pPr>
            <a:r>
              <a:rPr lang="en-US" sz="2000" dirty="0">
                <a:ea typeface="+mn-lt"/>
                <a:cs typeface="+mn-lt"/>
              </a:rPr>
              <a:t>Q2 2023 – Implementation of program changes, e.g. Advice Letters, Handbook updates, website and database updates etc.</a:t>
            </a:r>
          </a:p>
          <a:p>
            <a:pPr marL="0" indent="0">
              <a:buNone/>
            </a:pPr>
            <a:r>
              <a:rPr lang="en-US" sz="2000" dirty="0">
                <a:ea typeface="+mn-lt"/>
                <a:cs typeface="+mn-lt"/>
              </a:rPr>
              <a:t>July 1, 2023 – AB 209 new funding is available for customer applications to SGIP.</a:t>
            </a:r>
          </a:p>
          <a:p>
            <a:pPr marL="0" indent="0">
              <a:buNone/>
            </a:pPr>
            <a:endParaRPr lang="en-US" sz="2000" dirty="0">
              <a:ea typeface="+mn-lt"/>
              <a:cs typeface="+mn-lt"/>
            </a:endParaRPr>
          </a:p>
          <a:p>
            <a:pPr marL="0" indent="0">
              <a:buNone/>
            </a:pPr>
            <a:r>
              <a:rPr lang="en-US" b="1" dirty="0">
                <a:ea typeface="+mn-lt"/>
                <a:cs typeface="+mn-lt"/>
              </a:rPr>
              <a:t>The overarching goal is seamless integration of new funding and program improvements into the SGIP program.</a:t>
            </a:r>
          </a:p>
          <a:p>
            <a:pPr marL="0" indent="0">
              <a:buNone/>
            </a:pPr>
            <a:endParaRPr lang="en-US" sz="2000" dirty="0">
              <a:ea typeface="+mn-lt"/>
              <a:cs typeface="+mn-lt"/>
            </a:endParaRPr>
          </a:p>
          <a:p>
            <a:pPr marL="0" indent="0">
              <a:buNone/>
            </a:pPr>
            <a:endParaRPr lang="en-US" sz="2000" dirty="0"/>
          </a:p>
          <a:p>
            <a:endParaRPr lang="en-US" sz="2000" dirty="0"/>
          </a:p>
          <a:p>
            <a:endParaRPr lang="en-US" dirty="0"/>
          </a:p>
        </p:txBody>
      </p:sp>
      <p:sp>
        <p:nvSpPr>
          <p:cNvPr id="4" name="Slide Number Placeholder 3">
            <a:extLst>
              <a:ext uri="{FF2B5EF4-FFF2-40B4-BE49-F238E27FC236}">
                <a16:creationId xmlns:a16="http://schemas.microsoft.com/office/drawing/2014/main" id="{A36AF2BC-309A-85A6-D6B7-0069B346BC52}"/>
              </a:ext>
            </a:extLst>
          </p:cNvPr>
          <p:cNvSpPr>
            <a:spLocks noGrp="1"/>
          </p:cNvSpPr>
          <p:nvPr>
            <p:ph type="sldNum" sz="quarter" idx="12"/>
          </p:nvPr>
        </p:nvSpPr>
        <p:spPr/>
        <p:txBody>
          <a:bodyPr/>
          <a:lstStyle/>
          <a:p>
            <a:fld id="{1C4126A1-9282-4A82-AC02-A59AF4A969C8}" type="slidenum">
              <a:rPr lang="en-US" smtClean="0"/>
              <a:t>10</a:t>
            </a:fld>
            <a:endParaRPr lang="en-US"/>
          </a:p>
        </p:txBody>
      </p:sp>
    </p:spTree>
    <p:extLst>
      <p:ext uri="{BB962C8B-B14F-4D97-AF65-F5344CB8AC3E}">
        <p14:creationId xmlns:p14="http://schemas.microsoft.com/office/powerpoint/2010/main" val="28834397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8E290BE-92DF-C30A-AF76-417F359C0A2E}"/>
              </a:ext>
            </a:extLst>
          </p:cNvPr>
          <p:cNvSpPr>
            <a:spLocks noGrp="1"/>
          </p:cNvSpPr>
          <p:nvPr>
            <p:ph type="title" idx="4294967295"/>
          </p:nvPr>
        </p:nvSpPr>
        <p:spPr>
          <a:xfrm>
            <a:off x="685800" y="11164"/>
            <a:ext cx="10972800" cy="1325563"/>
          </a:xfrm>
        </p:spPr>
        <p:txBody>
          <a:bodyPr/>
          <a:lstStyle/>
          <a:p>
            <a:pPr algn="ctr" rtl="0" eaLnBrk="1" latinLnBrk="0" hangingPunct="1"/>
            <a:r>
              <a:rPr lang="en-US" sz="3200" b="0" kern="1200" dirty="0">
                <a:effectLst/>
                <a:latin typeface="Century Gothic" panose="020B0502020202020204" pitchFamily="34" charset="0"/>
                <a:ea typeface="+mn-ea"/>
                <a:cs typeface="+mn-cs"/>
              </a:rPr>
              <a:t>Contact Information</a:t>
            </a:r>
            <a:endParaRPr lang="en-US" dirty="0">
              <a:effectLst/>
            </a:endParaRPr>
          </a:p>
          <a:p>
            <a:endParaRPr lang="en-US" dirty="0"/>
          </a:p>
        </p:txBody>
      </p:sp>
      <p:sp>
        <p:nvSpPr>
          <p:cNvPr id="9" name="Rectangle 8" hidden="1">
            <a:extLst>
              <a:ext uri="{FF2B5EF4-FFF2-40B4-BE49-F238E27FC236}">
                <a16:creationId xmlns:a16="http://schemas.microsoft.com/office/drawing/2014/main" id="{190B6040-71B8-7745-81FD-C79F2A84D522}"/>
              </a:ext>
              <a:ext uri="{C183D7F6-B498-43B3-948B-1728B52AA6E4}">
                <adec:decorative xmlns:adec="http://schemas.microsoft.com/office/drawing/2017/decorative" val="1"/>
              </a:ext>
            </a:extLst>
          </p:cNvPr>
          <p:cNvSpPr/>
          <p:nvPr/>
        </p:nvSpPr>
        <p:spPr>
          <a:xfrm>
            <a:off x="457200" y="6130089"/>
            <a:ext cx="2791326" cy="5835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E66B1CAB-E86E-7442-ACED-7334C166A1A7}"/>
              </a:ext>
              <a:ext uri="{C183D7F6-B498-43B3-948B-1728B52AA6E4}">
                <adec:decorative xmlns:adec="http://schemas.microsoft.com/office/drawing/2017/decorative" val="1"/>
              </a:ext>
            </a:extLst>
          </p:cNvPr>
          <p:cNvPicPr>
            <a:picLocks noChangeAspect="1"/>
          </p:cNvPicPr>
          <p:nvPr/>
        </p:nvPicPr>
        <p:blipFill>
          <a:blip r:embed="rId3">
            <a:biLevel thresh="50000"/>
            <a:alphaModFix amt="20000"/>
          </a:blip>
          <a:stretch>
            <a:fillRect/>
          </a:stretch>
        </p:blipFill>
        <p:spPr>
          <a:xfrm>
            <a:off x="8389934" y="1143571"/>
            <a:ext cx="4570857" cy="4570857"/>
          </a:xfrm>
          <a:prstGeom prst="rect">
            <a:avLst/>
          </a:prstGeom>
        </p:spPr>
      </p:pic>
      <p:sp>
        <p:nvSpPr>
          <p:cNvPr id="7" name="Title 1">
            <a:extLst>
              <a:ext uri="{FF2B5EF4-FFF2-40B4-BE49-F238E27FC236}">
                <a16:creationId xmlns:a16="http://schemas.microsoft.com/office/drawing/2014/main" id="{F15472F1-D24F-E448-9A57-3E83DE1A4B04}"/>
              </a:ext>
            </a:extLst>
          </p:cNvPr>
          <p:cNvSpPr txBox="1">
            <a:spLocks/>
          </p:cNvSpPr>
          <p:nvPr/>
        </p:nvSpPr>
        <p:spPr>
          <a:xfrm>
            <a:off x="533400" y="1143571"/>
            <a:ext cx="9299399" cy="3373855"/>
          </a:xfrm>
          <a:prstGeom prst="rect">
            <a:avLst/>
          </a:prstGeom>
        </p:spPr>
        <p:txBody>
          <a:bodyPr lIns="91440" tIns="45720" rIns="91440" bIns="45720" anchor="t">
            <a:noAutofit/>
          </a:bodyPr>
          <a:lstStyle>
            <a:lvl1pPr algn="l" defTabSz="914400" rtl="0" eaLnBrk="1" fontAlgn="b" latinLnBrk="0" hangingPunct="1">
              <a:lnSpc>
                <a:spcPct val="90000"/>
              </a:lnSpc>
              <a:spcBef>
                <a:spcPct val="0"/>
              </a:spcBef>
              <a:buNone/>
              <a:defRPr sz="3600" b="1" kern="1200">
                <a:solidFill>
                  <a:schemeClr val="bg1"/>
                </a:solidFill>
                <a:latin typeface="+mj-lt"/>
                <a:ea typeface="+mj-ea"/>
                <a:cs typeface="+mj-cs"/>
              </a:defRPr>
            </a:lvl1pPr>
          </a:lstStyle>
          <a:p>
            <a:pPr>
              <a:lnSpc>
                <a:spcPct val="110000"/>
              </a:lnSpc>
              <a:spcAft>
                <a:spcPts val="600"/>
              </a:spcAft>
            </a:pPr>
            <a:r>
              <a:rPr lang="en-US" sz="2400" b="0" dirty="0"/>
              <a:t>CPUC SGIP Staff:</a:t>
            </a:r>
          </a:p>
          <a:p>
            <a:pPr marL="571500" indent="-571500">
              <a:lnSpc>
                <a:spcPct val="110000"/>
              </a:lnSpc>
              <a:spcAft>
                <a:spcPts val="1200"/>
              </a:spcAft>
              <a:buFont typeface="Arial" panose="020B0604020202020204" pitchFamily="34" charset="0"/>
              <a:buChar char="•"/>
            </a:pPr>
            <a:r>
              <a:rPr lang="en-US" sz="2400" b="0" dirty="0"/>
              <a:t>Gabriel.Petlin@cpuc.ca.gov</a:t>
            </a:r>
          </a:p>
          <a:p>
            <a:pPr marL="571500" indent="-571500">
              <a:lnSpc>
                <a:spcPct val="110000"/>
              </a:lnSpc>
              <a:spcAft>
                <a:spcPts val="1200"/>
              </a:spcAft>
              <a:buFont typeface="Arial" panose="020B0604020202020204" pitchFamily="34" charset="0"/>
              <a:buChar char="•"/>
            </a:pPr>
            <a:r>
              <a:rPr lang="en-US" sz="2400" b="0" dirty="0"/>
              <a:t>Fang.Yu.Hu@cpuc.ca.gov</a:t>
            </a:r>
          </a:p>
          <a:p>
            <a:pPr marL="1028700" lvl="1" indent="-571500">
              <a:lnSpc>
                <a:spcPct val="110000"/>
              </a:lnSpc>
              <a:spcAft>
                <a:spcPts val="1200"/>
              </a:spcAft>
              <a:buFont typeface="Arial" panose="020B0604020202020204" pitchFamily="34" charset="0"/>
              <a:buChar char="•"/>
            </a:pPr>
            <a:endParaRPr lang="en-US" sz="600" b="0" dirty="0"/>
          </a:p>
          <a:p>
            <a:pPr lvl="1">
              <a:lnSpc>
                <a:spcPct val="110000"/>
              </a:lnSpc>
              <a:spcAft>
                <a:spcPts val="1200"/>
              </a:spcAft>
            </a:pPr>
            <a:endParaRPr lang="en-US" sz="600" dirty="0">
              <a:solidFill>
                <a:srgbClr val="000000"/>
              </a:solidFill>
            </a:endParaRPr>
          </a:p>
          <a:p>
            <a:pPr marL="1028700" lvl="1" indent="-571500">
              <a:lnSpc>
                <a:spcPct val="110000"/>
              </a:lnSpc>
              <a:spcAft>
                <a:spcPts val="1200"/>
              </a:spcAft>
              <a:buFont typeface="Arial" panose="020B0604020202020204" pitchFamily="34" charset="0"/>
              <a:buChar char="•"/>
            </a:pPr>
            <a:endParaRPr lang="en-US" sz="600" dirty="0">
              <a:solidFill>
                <a:srgbClr val="000000"/>
              </a:solidFill>
            </a:endParaRPr>
          </a:p>
          <a:p>
            <a:pPr>
              <a:lnSpc>
                <a:spcPct val="110000"/>
              </a:lnSpc>
              <a:spcAft>
                <a:spcPts val="1200"/>
              </a:spcAft>
            </a:pPr>
            <a:r>
              <a:rPr lang="en-US" b="0" dirty="0"/>
              <a:t>Thank you !</a:t>
            </a:r>
          </a:p>
          <a:p>
            <a:pPr marL="571500" indent="-571500">
              <a:lnSpc>
                <a:spcPct val="110000"/>
              </a:lnSpc>
              <a:spcAft>
                <a:spcPts val="1200"/>
              </a:spcAft>
              <a:buFont typeface="Arial" panose="020B0604020202020204" pitchFamily="34" charset="0"/>
              <a:buChar char="•"/>
            </a:pPr>
            <a:endParaRPr lang="en-US" sz="2400" b="0" dirty="0"/>
          </a:p>
        </p:txBody>
      </p:sp>
      <p:sp>
        <p:nvSpPr>
          <p:cNvPr id="6" name="Title 1">
            <a:extLst>
              <a:ext uri="{FF2B5EF4-FFF2-40B4-BE49-F238E27FC236}">
                <a16:creationId xmlns:a16="http://schemas.microsoft.com/office/drawing/2014/main" id="{B31459B5-4DCC-405D-A0F5-9FE4FA400CA2}"/>
              </a:ext>
              <a:ext uri="{C183D7F6-B498-43B3-948B-1728B52AA6E4}">
                <adec:decorative xmlns:adec="http://schemas.microsoft.com/office/drawing/2017/decorative" val="1"/>
              </a:ext>
            </a:extLst>
          </p:cNvPr>
          <p:cNvSpPr txBox="1">
            <a:spLocks/>
          </p:cNvSpPr>
          <p:nvPr/>
        </p:nvSpPr>
        <p:spPr>
          <a:xfrm>
            <a:off x="533400" y="1045159"/>
            <a:ext cx="8653669" cy="2900196"/>
          </a:xfrm>
          <a:prstGeom prst="rect">
            <a:avLst/>
          </a:prstGeom>
        </p:spPr>
        <p:txBody>
          <a:bodyPr>
            <a:noAutofit/>
          </a:bodyPr>
          <a:lstStyle>
            <a:lvl1pPr algn="l" defTabSz="914400" rtl="0" eaLnBrk="1" fontAlgn="b" latinLnBrk="0" hangingPunct="1">
              <a:lnSpc>
                <a:spcPct val="90000"/>
              </a:lnSpc>
              <a:spcBef>
                <a:spcPct val="0"/>
              </a:spcBef>
              <a:buNone/>
              <a:defRPr sz="3600" b="1" kern="1200">
                <a:solidFill>
                  <a:schemeClr val="bg1"/>
                </a:solidFill>
                <a:latin typeface="+mj-lt"/>
                <a:ea typeface="+mj-ea"/>
                <a:cs typeface="+mj-cs"/>
              </a:defRPr>
            </a:lvl1pPr>
          </a:lstStyle>
          <a:p>
            <a:pPr>
              <a:lnSpc>
                <a:spcPct val="110000"/>
              </a:lnSpc>
              <a:spcAft>
                <a:spcPts val="600"/>
              </a:spcAft>
            </a:pPr>
            <a:endParaRPr lang="en-US" sz="4400" b="0"/>
          </a:p>
        </p:txBody>
      </p:sp>
      <p:sp>
        <p:nvSpPr>
          <p:cNvPr id="8" name="Title 1" hidden="1">
            <a:extLst>
              <a:ext uri="{FF2B5EF4-FFF2-40B4-BE49-F238E27FC236}">
                <a16:creationId xmlns:a16="http://schemas.microsoft.com/office/drawing/2014/main" id="{C7458FC1-4BBE-37A8-A161-7A7889102916}"/>
              </a:ext>
              <a:ext uri="{C183D7F6-B498-43B3-948B-1728B52AA6E4}">
                <adec:decorative xmlns:adec="http://schemas.microsoft.com/office/drawing/2017/decorative" val="1"/>
              </a:ext>
            </a:extLst>
          </p:cNvPr>
          <p:cNvSpPr txBox="1">
            <a:spLocks/>
          </p:cNvSpPr>
          <p:nvPr/>
        </p:nvSpPr>
        <p:spPr>
          <a:xfrm>
            <a:off x="457200" y="4661771"/>
            <a:ext cx="9207500" cy="2387100"/>
          </a:xfrm>
          <a:prstGeom prst="rect">
            <a:avLst/>
          </a:prstGeom>
        </p:spPr>
        <p:txBody>
          <a:bodyPr lIns="91440" tIns="45720" rIns="91440" bIns="45720" anchor="t">
            <a:noAutofit/>
          </a:bodyPr>
          <a:lstStyle>
            <a:lvl1pPr algn="l" defTabSz="914400" rtl="0" eaLnBrk="1" fontAlgn="b" latinLnBrk="0" hangingPunct="1">
              <a:lnSpc>
                <a:spcPct val="90000"/>
              </a:lnSpc>
              <a:spcBef>
                <a:spcPct val="0"/>
              </a:spcBef>
              <a:buNone/>
              <a:defRPr sz="3600" b="1" kern="1200">
                <a:solidFill>
                  <a:schemeClr val="bg1"/>
                </a:solidFill>
                <a:latin typeface="+mj-lt"/>
                <a:ea typeface="+mj-ea"/>
                <a:cs typeface="+mj-cs"/>
              </a:defRPr>
            </a:lvl1pPr>
          </a:lstStyle>
          <a:p>
            <a:pPr>
              <a:lnSpc>
                <a:spcPct val="110000"/>
              </a:lnSpc>
              <a:spcAft>
                <a:spcPts val="600"/>
              </a:spcAft>
            </a:pPr>
            <a:endParaRPr lang="en-US" sz="2400" b="0" dirty="0"/>
          </a:p>
          <a:p>
            <a:pPr marL="571500" indent="-571500">
              <a:lnSpc>
                <a:spcPct val="110000"/>
              </a:lnSpc>
              <a:spcAft>
                <a:spcPts val="1200"/>
              </a:spcAft>
              <a:buFont typeface="Arial" panose="020B0604020202020204" pitchFamily="34" charset="0"/>
              <a:buChar char="•"/>
            </a:pPr>
            <a:endParaRPr lang="en-US" sz="2400" b="0" dirty="0"/>
          </a:p>
        </p:txBody>
      </p:sp>
      <p:sp>
        <p:nvSpPr>
          <p:cNvPr id="2" name="Slide Number Placeholder 1">
            <a:extLst>
              <a:ext uri="{FF2B5EF4-FFF2-40B4-BE49-F238E27FC236}">
                <a16:creationId xmlns:a16="http://schemas.microsoft.com/office/drawing/2014/main" id="{A437BD18-2B0B-3142-8517-F1529417EB65}"/>
              </a:ext>
            </a:extLst>
          </p:cNvPr>
          <p:cNvSpPr>
            <a:spLocks noGrp="1"/>
          </p:cNvSpPr>
          <p:nvPr>
            <p:ph type="sldNum" sz="quarter" idx="12"/>
          </p:nvPr>
        </p:nvSpPr>
        <p:spPr/>
        <p:txBody>
          <a:bodyPr/>
          <a:lstStyle/>
          <a:p>
            <a:fld id="{1C4126A1-9282-4A82-AC02-A59AF4A969C8}" type="slidenum">
              <a:rPr lang="en-US" smtClean="0"/>
              <a:t>11</a:t>
            </a:fld>
            <a:endParaRPr lang="en-US"/>
          </a:p>
        </p:txBody>
      </p:sp>
    </p:spTree>
    <p:extLst>
      <p:ext uri="{BB962C8B-B14F-4D97-AF65-F5344CB8AC3E}">
        <p14:creationId xmlns:p14="http://schemas.microsoft.com/office/powerpoint/2010/main" val="2871387930"/>
      </p:ext>
    </p:extLst>
  </p:cSld>
  <p:clrMapOvr>
    <a:masterClrMapping/>
  </p:clrMapOvr>
</p:sld>
</file>

<file path=ppt/theme/theme1.xml><?xml version="1.0" encoding="utf-8"?>
<a:theme xmlns:a="http://schemas.openxmlformats.org/drawingml/2006/main" name="CPUC White">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1020_test" id="{630791AB-CCA5-2948-A044-670C5ACA4CB0}" vid="{1B6200DE-6007-D643-9F5B-FC2D5D51F9D2}"/>
    </a:ext>
  </a:extLst>
</a:theme>
</file>

<file path=ppt/theme/theme2.xml><?xml version="1.0" encoding="utf-8"?>
<a:theme xmlns:a="http://schemas.openxmlformats.org/drawingml/2006/main" name="CPUC Pale Gold">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1020_test" id="{630791AB-CCA5-2948-A044-670C5ACA4CB0}" vid="{22570C4D-A6CC-7047-84CE-184A31781848}"/>
    </a:ext>
  </a:extLst>
</a:theme>
</file>

<file path=ppt/theme/theme3.xml><?xml version="1.0" encoding="utf-8"?>
<a:theme xmlns:a="http://schemas.openxmlformats.org/drawingml/2006/main" name="CPUC Dark Blue">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1020_test" id="{630791AB-CCA5-2948-A044-670C5ACA4CB0}" vid="{EBCA972D-AA12-2746-ABD4-A51606F990AF}"/>
    </a:ext>
  </a:extLst>
</a:theme>
</file>

<file path=ppt/theme/theme4.xml><?xml version="1.0" encoding="utf-8"?>
<a:theme xmlns:a="http://schemas.openxmlformats.org/drawingml/2006/main" name="CPUC Blue">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1020_test" id="{630791AB-CCA5-2948-A044-670C5ACA4CB0}" vid="{29E3AA06-7F86-8540-9677-204F73111D28}"/>
    </a:ext>
  </a:extLst>
</a:theme>
</file>

<file path=ppt/theme/theme5.xml><?xml version="1.0" encoding="utf-8"?>
<a:theme xmlns:a="http://schemas.openxmlformats.org/drawingml/2006/main" name="CPUC Gold">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1020_test" id="{630791AB-CCA5-2948-A044-670C5ACA4CB0}" vid="{70EBC58D-8193-694D-8A77-6CEE4514319D}"/>
    </a:ext>
  </a:extLst>
</a:theme>
</file>

<file path=ppt/theme/theme6.xml><?xml version="1.0" encoding="utf-8"?>
<a:theme xmlns:a="http://schemas.openxmlformats.org/drawingml/2006/main" name="1_CPUC White">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0920" id="{7E9F54C2-3C1C-C942-B1DE-74E05D64BEF4}" vid="{B8F0DD64-EEFB-0C44-A051-C152D4EBFB62}"/>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654FDABA330D0408A0E697F2961B8B9" ma:contentTypeVersion="15" ma:contentTypeDescription="Create a new document." ma:contentTypeScope="" ma:versionID="d5f55a6d9d879af2e4cd0ad88697ed10">
  <xsd:schema xmlns:xsd="http://www.w3.org/2001/XMLSchema" xmlns:xs="http://www.w3.org/2001/XMLSchema" xmlns:p="http://schemas.microsoft.com/office/2006/metadata/properties" xmlns:ns2="2d77bbb4-06ff-4175-a1cc-26239758d290" xmlns:ns3="a87614cb-bfb8-4467-b27b-41fe8f68c224" targetNamespace="http://schemas.microsoft.com/office/2006/metadata/properties" ma:root="true" ma:fieldsID="08d29df7c47ab583f62a4cb20a60493a" ns2:_="" ns3:_="">
    <xsd:import namespace="2d77bbb4-06ff-4175-a1cc-26239758d290"/>
    <xsd:import namespace="a87614cb-bfb8-4467-b27b-41fe8f68c22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d77bbb4-06ff-4175-a1cc-26239758d29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b0a37322-1bc4-40ec-8a4b-abefc79cbb2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a87614cb-bfb8-4467-b27b-41fe8f68c224"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4790bfd0-64c4-412a-8751-a583656b67b4}" ma:internalName="TaxCatchAll" ma:showField="CatchAllData" ma:web="a87614cb-bfb8-4467-b27b-41fe8f68c22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a87614cb-bfb8-4467-b27b-41fe8f68c224">
      <UserInfo>
        <DisplayName>Kaiya Levine</DisplayName>
        <AccountId>17</AccountId>
        <AccountType/>
      </UserInfo>
      <UserInfo>
        <DisplayName>Lauren Robinson</DisplayName>
        <AccountId>13</AccountId>
        <AccountType/>
      </UserInfo>
      <UserInfo>
        <DisplayName>Petlin, Gabriel</DisplayName>
        <AccountId>18</AccountId>
        <AccountType/>
      </UserInfo>
    </SharedWithUsers>
    <TaxCatchAll xmlns="a87614cb-bfb8-4467-b27b-41fe8f68c224" xsi:nil="true"/>
    <lcf76f155ced4ddcb4097134ff3c332f xmlns="2d77bbb4-06ff-4175-a1cc-26239758d29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4B26141-96EF-4FA4-AE30-FD80A3E556C8}">
  <ds:schemaRefs>
    <ds:schemaRef ds:uri="2d77bbb4-06ff-4175-a1cc-26239758d290"/>
    <ds:schemaRef ds:uri="a87614cb-bfb8-4467-b27b-41fe8f68c22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0/xmlns/"/>
    <ds:schemaRef ds:uri="http://www.w3.org/2001/XMLSchema"/>
  </ds:schemaRefs>
</ds:datastoreItem>
</file>

<file path=customXml/itemProps2.xml><?xml version="1.0" encoding="utf-8"?>
<ds:datastoreItem xmlns:ds="http://schemas.openxmlformats.org/officeDocument/2006/customXml" ds:itemID="{98AA851F-DCC7-4BBB-99ED-E8FBF307EE1A}">
  <ds:schemaRefs>
    <ds:schemaRef ds:uri="http://schemas.microsoft.com/sharepoint/v3/contenttype/forms"/>
  </ds:schemaRefs>
</ds:datastoreItem>
</file>

<file path=customXml/itemProps3.xml><?xml version="1.0" encoding="utf-8"?>
<ds:datastoreItem xmlns:ds="http://schemas.openxmlformats.org/officeDocument/2006/customXml" ds:itemID="{C6520604-5374-4AA9-9DB7-CA41A47F9616}">
  <ds:schemaRefs>
    <ds:schemaRef ds:uri="http://schemas.microsoft.com/office/infopath/2007/PartnerControls"/>
    <ds:schemaRef ds:uri="http://schemas.microsoft.com/office/2006/documentManagement/types"/>
    <ds:schemaRef ds:uri="http://schemas.openxmlformats.org/package/2006/metadata/core-properties"/>
    <ds:schemaRef ds:uri="http://schemas.microsoft.com/office/2006/metadata/properties"/>
    <ds:schemaRef ds:uri="http://purl.org/dc/terms/"/>
    <ds:schemaRef ds:uri="http://www.w3.org/XML/1998/namespace"/>
    <ds:schemaRef ds:uri="http://purl.org/dc/elements/1.1/"/>
    <ds:schemaRef ds:uri="a87614cb-bfb8-4467-b27b-41fe8f68c224"/>
    <ds:schemaRef ds:uri="2d77bbb4-06ff-4175-a1cc-26239758d290"/>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CPUCtemplate_102820</Template>
  <TotalTime>1</TotalTime>
  <Words>1550</Words>
  <Application>Microsoft Macintosh PowerPoint</Application>
  <PresentationFormat>Widescreen</PresentationFormat>
  <Paragraphs>97</Paragraphs>
  <Slides>11</Slides>
  <Notes>1</Notes>
  <HiddenSlides>0</HiddenSlides>
  <MMClips>0</MMClips>
  <ScaleCrop>false</ScaleCrop>
  <HeadingPairs>
    <vt:vector size="6" baseType="variant">
      <vt:variant>
        <vt:lpstr>Fonts Used</vt:lpstr>
      </vt:variant>
      <vt:variant>
        <vt:i4>3</vt:i4>
      </vt:variant>
      <vt:variant>
        <vt:lpstr>Theme</vt:lpstr>
      </vt:variant>
      <vt:variant>
        <vt:i4>6</vt:i4>
      </vt:variant>
      <vt:variant>
        <vt:lpstr>Slide Titles</vt:lpstr>
      </vt:variant>
      <vt:variant>
        <vt:i4>11</vt:i4>
      </vt:variant>
    </vt:vector>
  </HeadingPairs>
  <TitlesOfParts>
    <vt:vector size="20" baseType="lpstr">
      <vt:lpstr>Arial</vt:lpstr>
      <vt:lpstr>Calibri</vt:lpstr>
      <vt:lpstr>Century Gothic</vt:lpstr>
      <vt:lpstr>CPUC White</vt:lpstr>
      <vt:lpstr>CPUC Pale Gold</vt:lpstr>
      <vt:lpstr>CPUC Dark Blue</vt:lpstr>
      <vt:lpstr>CPUC Blue</vt:lpstr>
      <vt:lpstr>CPUC Gold</vt:lpstr>
      <vt:lpstr>1_CPUC White</vt:lpstr>
      <vt:lpstr>Assigned Commissioner’s Ruling Seeking Comments on Improving Self-Generation Incentive Program Equity Outcomes and Assembly Bill 209 Implementation </vt:lpstr>
      <vt:lpstr> About the Self-Generation Incentive Program (SGIP)</vt:lpstr>
      <vt:lpstr> Problem Statement: SGIP Equity Outcomes are Underperforming –How Can SGIP Do Better?</vt:lpstr>
      <vt:lpstr> AB 209 Adds $900mm to SGIP with 70% Going to Low Income Customers</vt:lpstr>
      <vt:lpstr> Four Residential SGIP Budget Categories Potentially Impacted by AB 209 Funds Starting July 1, 2023</vt:lpstr>
      <vt:lpstr> SGIP ACR: Eight Issue Areas and 38 Questions</vt:lpstr>
      <vt:lpstr> Residential Low-Income Eligibility Criteria Across SGIP Budget Categories</vt:lpstr>
      <vt:lpstr> Types of Questions on Residential Low-Income Eligibility Criteria</vt:lpstr>
      <vt:lpstr> Questions on Paying for Upfront System Costs</vt:lpstr>
      <vt:lpstr> Next Steps and Timeline</vt:lpstr>
      <vt:lpstr>Contact Information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Order Instituting Rulemaking to Modernize the Electric Grid for a High Distributed Energy Resources Future</dc:title>
  <dc:creator>Peterson, Robert</dc:creator>
  <cp:lastModifiedBy>Voris, Philip</cp:lastModifiedBy>
  <cp:revision>302</cp:revision>
  <dcterms:created xsi:type="dcterms:W3CDTF">2021-06-17T20:43:30Z</dcterms:created>
  <dcterms:modified xsi:type="dcterms:W3CDTF">2022-11-17T23:06:10Z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0x0101003654FDABA330D0408A0E697F2961B8B9</vt:lpwstr>
  </property>
  <property fmtid="{D5CDD505-2E9C-101B-9397-08002B2CF9AE}" pid="3" name="MediaServiceImageTags">
    <vt:lpwstr/>
  </property>
</Properties>
</file>