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59" r:id="rId5"/>
    <p:sldId id="260" r:id="rId6"/>
    <p:sldId id="261" r:id="rId7"/>
    <p:sldId id="271" r:id="rId8"/>
    <p:sldId id="262" r:id="rId9"/>
    <p:sldId id="266" r:id="rId10"/>
    <p:sldId id="263" r:id="rId11"/>
    <p:sldId id="272" r:id="rId12"/>
    <p:sldId id="264" r:id="rId13"/>
    <p:sldId id="267" r:id="rId14"/>
    <p:sldId id="265" r:id="rId15"/>
    <p:sldId id="270" r:id="rId16"/>
    <p:sldId id="268" r:id="rId17"/>
    <p:sldId id="269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4499" autoAdjust="0"/>
  </p:normalViewPr>
  <p:slideViewPr>
    <p:cSldViewPr snapToGrid="0" snapToObjects="1">
      <p:cViewPr>
        <p:scale>
          <a:sx n="74" d="100"/>
          <a:sy n="74" d="100"/>
        </p:scale>
        <p:origin x="-7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7F6B93-131E-C34E-856A-48CC802A7816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9C7EC-18F5-8C4B-A21A-B36AC16EF2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18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EBF42DE7-BFC9-7346-86BB-EE9426091902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9C7EC-18F5-8C4B-A21A-B36AC16EF28F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8034D-22F5-474B-8D95-A6AAA082FA7D}" type="datetimeFigureOut">
              <a:rPr lang="en-US" smtClean="0"/>
              <a:pPr/>
              <a:t>4/22/2015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17E0C-330B-264C-A911-5C10B2F4D8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rc.gov/info-finder/reactor/sano2.html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en.wikipedia.org/wiki/Humboldt_Bay_Nuclear_Power_Plant#mediaviewer/File:Humboldt_Bay_Nuclear_Power_Plant_as_seen_from_Humboldt_Hill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hyperlink" Target="http://en.wikipedia.org/wiki/Rancho_Seco_Nuclear_Generating_Station#mediaviewer/File:Rancho-Seco-power-plant-California_new.jpg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://www.nrc.gov/info-finder/reactor/diab1.html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anluisobispo.com/2011/06/18/1648509/nuclear-waste-storage-diablo-canyon.html" TargetMode="External"/><Relationship Id="rId5" Type="http://schemas.openxmlformats.org/officeDocument/2006/relationships/hyperlink" Target="http://www.bloomberg.com/photo/dry-cask-at-diablo-canyon-site-/158859.html" TargetMode="Externa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41043"/>
            <a:ext cx="7772400" cy="205940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Setting the Stage:</a:t>
            </a:r>
            <a:br>
              <a:rPr lang="en-US" dirty="0" smtClean="0"/>
            </a:br>
            <a:r>
              <a:rPr lang="en-US" dirty="0" smtClean="0"/>
              <a:t>Review of 2013 IEPR Nuclear Recommendations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Danielle Osborn Mills</a:t>
            </a:r>
          </a:p>
          <a:p>
            <a:r>
              <a:rPr lang="en-US" dirty="0" smtClean="0"/>
              <a:t>Former Senior Nuclear Policy Advisor to the California Energy Commission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ea typeface="Arial" charset="0"/>
                <a:cs typeface="Arial" charset="0"/>
              </a:rPr>
              <a:t>California’s Nuclear Power </a:t>
            </a:r>
            <a:r>
              <a:rPr lang="en-US" dirty="0" smtClean="0">
                <a:ea typeface="Arial" charset="0"/>
                <a:cs typeface="Arial" charset="0"/>
              </a:rPr>
              <a:t>Plants</a:t>
            </a:r>
            <a:endParaRPr lang="en-US" dirty="0"/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417638"/>
            <a:ext cx="31242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644651"/>
            <a:ext cx="2819400" cy="20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AutoShape 9" descr="data:image/jpeg;base64,/9j/4AAQSkZJRgABAQAAAQABAAD/2wCEAAkGBxMTEhUUEhQWFhUXGBwYGBgYGRwfGxwaGBgXHRwaHRwfHCggHBwlHRkXIjEhJSkrLi4uGB8zODMsNygtLisBCgoKDg0OGhAQGywmICQsLCwsNC8sLCw0LCwsLCwsLCw0LCwsLCwsLCwsLCwsLCwsLCw0LCwsLCwsLCwsLCwsLP/AABEIAMoA+QMBIgACEQEDEQH/xAAcAAACAwEBAQEAAAAAAAAAAAAEBQIDBgEABwj/xABBEAABAgQEAwYEBQIEBgIDAAABAhEAAyExBBJBUQVhcSKBkaGx8BMywdEGQlLh8RRiFSMzckNTgpLC0hbiB6Kj/8QAGQEAAwEBAQAAAAAAAAAAAAAAAQIDBAAF/8QAJBEAAgICAwACAwADAAAAAAAAAAECEQMhEjFBE1EEImEyccH/2gAMAwEAAhEDEQA/ANeJdHyv32HjCziHEFS3slhetNvUaGGWIxwkodSnLUTQBtywtCBJM9QVM+XM4DXNgaWa3KurmMeNevo0Tfi7IcPE2av/ADCSk1BILn6D3zbQy0BNAnlSggNNAaZRcb9Ttp4RbLW1SQR7uNYE5WGMaCvich75x5UyB5s9xTXaJS1G/wB4mOTVyp4V8RHFgtau4s/jEpgGhIrUtp4iBv6oA/tHHFiEtQvFyEA2J9B94HE1RsKf3U8g0eTIVXMsi9E+dS515QTgwKQi6g/me6JJxH6UnqaeGsDhCRZP39HMcXNYVd/P+YUIu4zjp6CybM/ZHM6vyjNYjFLJ7SlE1vGzooB9dD50imdgZS6rSPH3z840Ys8YdolkxOXTMYxJ1iaTT370jYjCygDlApcs/ukKV4NE0FdEAqYdw1r1i8fyk/CTwNdCvCY6Ykhie+o84c4PjqDSYluYtfaFS+GLfsEKA2/isGYPgwWHWsAvp9bQcnxNWwQ+ROkaLDLlrDoU/QiLwG1eEeD4ElJ+cnSgb6w6lgAAOTzzE+cYZqKf6s0xv06paRqAYpmT0VcgbKffmDTvgtC2d/KPFQ5d8IMDfFIDGpGu/OOJw2ap28O+LSlJNgekRWgi3r58/GO/0cByQoKUFEBiWB/SNXi5SjqO8V/eOY3DJWgpWDa9tN9Iys7ikySvIklSQR84cim4IqOm3e0U5Cyko9mqKw1C59IoJfX+TpC7h3FDNLLQBShrWtgdx9YZKATyOoI16v8AWOqmFO1o7LfQeEemAgOC3P7x3MRcen8xNE0F6DvECwkEgah+u9Ikydh5xNMom5jvwk/qHvvjrOoy6pxnzVGpSlydzloT0chIG0P8OAAPE0a3LwDRn8N/kzC47CiQ7WCi5SeYPiIY/wCIGqEoUqwBAAFxYqI5RqmrpR6IwddjPKDcPE0y9iYCTOVsE9XPvzEWiS/zKKuTsPAUiDRUsKgCSVAl97NS31iCsQSOyzfqPfpR+sTE4IsEiLJcwE1I5hx9YFo6gf4b1mHNsNPCj66RahY0DRShgC93NQdHo8WIb5U16VjmwosCo6ma9HYcormYZeiV1tQxMcPmE1KQOZc+DQgTgmmrm3cDsdY8Vtqdy/raJrkIQDmXTeg+/wB4AxONlBwkKL6kt32fygqLfQG0g+Y468qQPMnhLOa7XJpoAHhXieJrVQHw/ap8RFMnFtQgcylvOvvnFVhforyLwYzcUoggAMxvtyH1fwgQBhVQH+73Q9xiuYSQ6S++/wC2uggCY71vz9+3EaMeNeEpyY0Kyzmo3uIqXiFH5R4+/fdC9ExSbH379fEuXjE5SFI7WigSG6io38YrTJ2gvD4uYPnUFcq/ennB8nHg3OXrbx0hAVqagBOrGg+v8+I06YQHWaeA/eISxRZVTaNmHNiluUcD6kRkMDiZylD4SS25o/8A03PfGow0tZHbYHr7EZ8kOHpWMuRcUag/R+6PCYXf7RxEgnWPTgEpdRby1idjUTlr6j0gPF8OlrOYjwLeGosLbQStANx3/uIhkCnQpIINLaNzEFMDRmMbwFSWVKqkVDOTme/ZD0rAOG4hPTMCcyQXYXFjqCAQeojUjhmRXYmTE9CGL8ikiLZWD7OUqdqVSmzlqNf7Rb5ElvZL4t60J8RxDFpS5Qgp0IBIbckLfarRanja1pShPwipnUCSK7ZtHuK+kHo4UEhkqCQNMpYb0zsK8oHxXBypSVkpp/aK8+1mrU1DGsLygxuM16NUB27TOLCo59R4RL+n/uHgfvAmHdIY0A+VlEltjQRL4vPy/eJW/ClCY4kMP6hRdgCQOye8UvvEpEojtyZgULACrcr0EUy8HlbIpSRs7jwMHSpSQ6kgA7hhGnlXRLjfZ6XxFaQyknm32gqXjULsoPzH3vFYqKwpx8sAkp+YKAP9wIJD86M8BJSddBbcVZonRyTEviIH70hCZKZyQgFWhUQWykauPLWOf101BOcJWOVDz+UEeQhPjfgef2aP+oS9kueTnziRxMxqO3IMPNvSFOG43KUGQSXGYhKWpTdtxWJKxM1VEjKNyHPow84Xg/Q8l4E4jGFPaWohO1yToG+ggSdxdTMnsjaj9+g6VMB4/CzEkKU5JHzXPPkO6Fc+YsWoNxfx0i+PFFkpzaGUzFB3XrqSX86mKZigRmR2+9m7oVZX6xZLWUlwWPKNHxkeZOZOUaE9wp7192qCtvfunu7GRjZZBE6XmLdlQOVjuWEAqlEVoQSwILvQG1xtW/jDoVl0nGEX8dYMl4kKBCgCDbQi3n4QsjhLVducK4J9DKb9GisN+k9xv78ucCzez81OtIhhZylEMlRA1qPAX76Q4wmGExsxN3Ls9DYG7nfSupESeRw/yKKKl0K8KiYv/SSf9xcDu38oaI4fYrKVkfmyh/pT3WGEyYWypSANAKAfc/vFaFalNWGx8ozzzyl0VjjSLMKGLJYA6tqO8wVk1cnv+gAihEwUaoZwDf20SSqtTR2O4OjeMRZQmQDcP1J+5EdSEiyQD0H2iuYS/K1fZiC5m4pryf1gBLUmKpko5goHra3XqBHcxFvb84onlTMPW1nAgoDGYUCOvsxVhpwUulU5TmIFHCgBXe9rcoVSwtCVdouRlFfzEX63MM1HKaCjaWjnGgJ2WzWNB9fZilaCDrzi5C3prEJgY9qxuPSv0hBwGeXcV2s316wF/Tp2g3EzAggkHtEgCrk3oGcx74av+QfL7wysOikOY9MVlFDCiZ+IE5lIQnMoN0Li4vbu6wJOxUxSiUkqNshOVItViznxjSscmZ3kSHP9SSWAHU2HhXuEBYoli5Aq9d7OSWD7ekCYXFTS4WMhFgAw8XNYOCyoOPmA7iB9RFVFRJuXIpwmJYhAQsJYEHffMWud7U2hlMXXsFgBWlYVrL6+9Yok4WW7pUoEbEgOws9DRvKO0cmw/wDpkqUVVCj+ZBY+V+94lLlqlmk1ZBsFM/vuicr5XcFvE9WpHpgJolSXbMxd23alO+msFO9HPWy1OJDOoGo+awHM1rFfwZahmSTU3b17/Zj0kJIahWCCVLHZO4p8hbUDQc3tn4RSS6TnB+VqOP8AyApUb2Ed8a8B8j9FmIwxFGb0MCFDQ5S4BPZLX1Apbq1a6VtFE2UkkgdWPkxB9vDKbXYOKfQu9+ccM/I1WfTfuuawcnhK1EdoJSf+76sG1bvhhh+HSZRonOrUq1PR9eZMdLNFHLHJi/B4WZOSSJZA0VQetKbVgmTwQIOZbqOhcFXd52EET+NEOEiqb7Ac1GgA2pASsRMWVCZMUkM9XDg1DAh72NOpiHKb/iKcYr+sYSQ9JQSBQ3BPf2ni7+km0zKzMXy2Hh0+8AYQJCbEAlwdSd7vBsnHlPzdpO5Af94nJPwdNehRXSqVDzimZPYggnw5QTKnoX/MVrSCOz2twDWJFCWC7TnUU6RJBDhxUHTfT6wMmaElwrK9GUCHZ2uOsWkEGo6xz7CFoloLuVdHH0EdMpOhPrAhXu7R1ILvpy+28CjiXwWs45c9omrCE0cbinLrW5jshdMx1oPe8XTZo0IHl3x1nUVf4aosyrF7ciG5VL9wjqnT81eYLxBePBolTerQOvEdokEfUWf3pHbZ1Fy1avTfuPOOomoXTM5tRX0+kKDi2mBxmq1QD56/tDFaSDRRA0D2tanrBcaAnZ3F4YpWlYsxDh3DsfUCBfir3X/3fvB/x37GpDsda26tA/8ATf2jxgJ/Yxi5HDBl7Sigs52cvz8OsSPDyCMqgoCwL+RglOIUoAFBsNWJZ9QediBE5c5QcqlsObv3DLXrHoy52YUo0WzJZYULn0j0qalJqrKRUfzbugPiuIXNYJlGllKYEVBpqLQF/hUxZdS3O6woEBudG5wI4m+9HSn9B2Kl/EUpUs0VcEHIeg/nrHFYA5GEuW4te/Nw/nDnAYFkMtWY6EUppaJTcER8peGfHoFPsQf4gqWwVLKQ9TUgDQgh3hlwnHCZ8h7dVJD9osWoNSTaJLSQajvgPFYELFKKb5hfxgOK8OUmhzh1JnJcp5ggECp/OgsUqf8AMAxfW8RxGJmy2y/D+GKla6p1BAFB+oGr+kZp58tWZfxFoDAkF3AsTv3jlBGNXLXLHwJQZySDRIUWqE6dLUpDpJMTbQPisYVqWQQUqIJ7IloJGpbtLOtTV7QFMxhBGVRKgwcUSAPyhO3gOURXJmqIdJzaBqt/amwEGSOFZWVOOV/y696voIrPJFISMJNjLh3GMwAKe1oRqe80NIIRmmAVYEmgN2NQT9rwBPwoUDkAWhC3TlFrUIDEs1xvE/69Ir2kMb3vfslm6iMVXuJq5VqTDzMEopGXKWPaI7Kbh2NAa/WAjhC+cTUzGIYklxyzJNNTDTg7z1ZAEzezmYAuRQAnMDRzoY1CPwlLTLUrETRKowCWyp6lTv08DBppf0Vuz59iMdNQxLs1STfoQB0trFOBx6jaYltlaPerMe+CJfBMQtR+AfjS0qKPiCzkk1ll1CjaaRRP4Ic5LqHPXm6VEHz7o6MLexHY5w09TspJBtmSXHiILM4pF25ih9mFcmVNlyZgCy4bIADnU92BFh/EaXgWBkYaR8XErM0AArCvyFX5Sm7ubkkFwaXgvGuh1NpAbfFAdVRVIOmmt6H94IkZ5fZ+ZOm48WhHifxDg5i1CWFSq9lJGZJG76fTnBuHxpZ0nMORdvqIjkwSRWGVMZrno1cdUkebNETNF0Kfoz6ae7RyTiQQBnY+EcVh5arqUSNEtfbVvGIcaLcrJHE5RXejxGfPBS4NWNH0cU5loHOAK1ZSVBrEseVXvF54YpiRMbLZr01L9xjtBA5+Iq3ymt01feusWIkJyLmFs7pHzFg5AtZyzufKkV43g0++cL0sx374pwktaUzUqBvLv/voIdJVpiW76CvgkOQAdaMT6xxa8vMO4NfPT+I7g2BrmS5q5IHWh6xJZJqlOxA1ba3e/wB4WxwmVMcAt70aO/HO/mPtA8ogOSWc1AsN6WMX5T/zE+X3hQiLC4Ma22gqYtLMvahFw3qIGokVPIREkG149GrZivRJc1rgclARNKSQCW3dLgHzNOUUomaEU1H2iE0qSCZdeWnhp3QXoBcZS0l5asu6S5SfPs90FSsdopgptPdYAweLUuiklKhcXHcYvWjeAcEKnhVH7oGmICS6lACgqTqTyNeu4hfisWmUWUoEaBu15X60iSuIqy0DUerO3PRL9dI6qOtejXiPFsPhmH+qoh6MEhxRw7g9/oIz0rjomHLlyvbK9+l4jLRmDBIarAuQ7apNx0MTwyAhf+mGZlLTQDXw83hrS7QlsZImEVsQKkkeNq6UeI4uWliZoMwaMGbuo8OeAYSTOl55cwTCPmluykgPUi5DNUNrCn8R4qXJlrEspWSoCoByUsDY28y/NJQt6H5UhLNWu8uZlSLZuwO4UBiRnFSWmKSsnQKBUKU1eM3iMSVFySTuYHVOh3htbZKzW8IxM2VPSqWlQyAOwqlv1fpc0L70j6F+Hpf9ctU3FqKpQdMtDsnMGcFmahBpUvV2MYn8JYyXPlkz05lSSkqZsy5b1T6+HOPpuNxEifhJisOkIQAAwGXtdA2jeEI1WikRNxHiKcIs/wBOhCEi4D5VHQFLset4T8YWvE5fmQCHzBTLBuLh/h/2g00pSKOISkS0lSi59Tp1hdw9eJyqUtQSPypWATyBIqKdTFuF04rZNzq+RoE8OTh5RUVFSeyE9oFROrpPZUANaWAID0pz4OZ2FkFJB7KSZbqFnGztYGM3juITFnKcqWZ8tXOtTyYQunFQPaSoJJOUmoYHdgFEQyx2t9g+SnrofL/CZmuJbIKbZahQGtWINt3fx7wrgxlrSFqUDycDlmJq3JtqwHw7j8zDkCWoqTsrTZn5dRGi4BipCypUyaUFTUUDyAbRhsGpUwk1OKHi4thuMkpQQkqSrpcddIHUlBpTo7X5RYAlQUZJC0puoA97h4JRhEsAVgKVbrduUZnoutgCsONC3pEJeKKSArQgkpOlaZvyimrWpBeIwMxIJbMwoNH+28C4UZEETFqVMJJPZLdEUsOXOF4KSDyaYzlY9+ykhhff9ngecsZSzEE1PQ08KQPLQkk5SymuzX1akSM9aD20hTC+v3iTw10VWSyakqAOZPMh+e3d7aJJlNsdq1r79LxQviIJ+Sl3f6AxauYnLuDVjavn9axJprsdNFEyaA7gppQt1p0MLPjq2Hj+0GY2U4dC3AZxqHIcU5ekRzy/0L8IpGqFYrzgxNMXT0hbKZjZQbzirKxAcVtWnXpGyM0zNKDRL13iyWqKZWIzCiTfUMYvzAKFARzNX9P5hrFoGx2DmLClyvmpQ0FLto8UI4ifkWDKVbMoOBvSNbj5+HRIzhYTtmdyf0sz+AhLJxMqclwH3Soa8xCxVdo596AV8KAHxED4ijXM7nWrv6CIKW4KVAoUoMymDv8ApNjXSG8gn4lMuVqgBmVryLxLiODlLS805SBRQLFPMH3tAb+w8b6M6SpBCVIzSwHcctww8PWPSFkDMF9jQCrevlEU4qYSUj/NTYLYpJDAV3PvpISTmzIpQulW4agqw1L+sPddk6JJzCYJ0lRQoagkE97+sMOE8Ck4pSpXxCFTA5sSmYkEpVZ/1J27ULpM0Krcvbbk0af8IYFRxclRLKzOByYkuNNYEtIaKPnvFvw1iJKyhgpjdJH1aBZHAcQo/IE81KDeTnyj6v8AjPDJE9xRx9TGeQQ9xDKbqwcVZP8ACHAhJchWZZS6jWySKJTc1I02tGhVjVokLlykhaSRrYguz95Hc0L+Gy0KIC0hVCwJa9DVtnHfDrikmVIkyh2UsgFSios6iWAq1Ga0TkrkUTpAPC0CYCZ0hQWk5gSoMzhI/NSqquDR6hoV/iL8OzkZlyJY+EouVBWY1sVKNSDobeDBrjcZkQPguSQzgt2uyzKOvzi/SGXCuPFL/FSAC5ITTQ6Esk0D1YvZgTBhkaFnBM+UpUSWSH/u0tp+rugyZiBLRlUokHR3BPMW8oa/i78SBalS8OAhJNQi2r1pc1LMOUZJaCGJr+zRrTdbMzX0GzMTmWVKALkW2AAAfSgam0afAYOSuX8RyNgsgh9izU8DGPEs6V3+wi5UwpAAHe3tzAldaY0ezfzuJZEgAIMwD5UlkgD8ylaJHPzhbKmTJhoolFzMIYEj8qB+VIqa1Ou0Z/DYmZ2QpOZOZykCqjurc+QpaHxxwf4OUy1AVSoMf+nQjnGWWNrs0RmvC5KPhzEkLOUc2ALuwADBNed4NGPP5k5gqxBY6mhFD5Qqw0lYmKD/AOXzLuPBgennBxUlIKCHLVTsDZ2sTteJNFIy+wpc1EsA9okgVP1ajxWXXVJfpcQKhRBqosbJZwGtW/i8WKQCoFByq2Nj0rT05bK5NdjqKfRViZb/AO4aj7WPrFUvFZXd63I2p5WiRzBRKya+yREJSAmiQSkmlSQHA3NBQwZU0KrTDMNOSSFIKee3naLf6hG3nCKdMCFMl70yi78tfrBHa3T4n7QnxXtBWX7JJnZXcPsIrTMCrpv5HdoqQ5eLvg2Ovvx0jrGaZWRlA56jlFiS8WysOMpBq9wdNiNjFCkgEgnvikZ3onKFHpuHC0kKqnc6c3iGC4dLQcyVKUbbD34x7XtGgqEx5U8l0gMNh9ToOUV5OqRPjsJm4nLbtK2Fu8/zFKcKqYXnK7Isn8vg9TzJieFkk2pzI9B9T4QykYdKTW/61VJ5dOQpEZ5KKxhYumyEg6gaF9fT0iC5L3bkde/3+7LiCkBJcgUI79PA1jPYzjAdpYetRpAg2+gySXYxl4ZCDmbtNcX6fyPvDr8KYgieZlHQkltioMH1tmjNSFrmf6YZOqzYcgNTGr/DmHlyZKyXab8yj8xy2U/I5oLvtg0lSBPxRxhMyYN4VJnJgPj2GPxeyoKGmh8IElpWkOoU6j7xpilxRBvY6+IbpZxZ6Dxj05InFlpdN0ntNz0DfzA8qZSCcDxhIm5VKDkNlUwsGBSptucLJPtBj9MoTwxUusmYpD+B/bxiPEuMzkSwifkCS9U/Oq7tsK8r62gzivGjLlKWcqVMZclALuqYXVOUCPyywkC7EjcxhfxJilKWhSi7ykEeHa//AHzw0U3tgk66L1cWSkFKZaWNe26jZrgp9Ipw+OlqUAoZQTcEsObGvnCNS49mipM32HwxkDOUImIOtaeNAfOGfCE4RZWpYyhu0xYJvoLi1i/i0AfgXGiZJmIVeWHfkxKT1BBHSGeDRLlLQsIzDM5saaKDj5uZNfKIue6ZTjrQ04NgJbrWUBKD8gWe0ALqXYJBDdnZ3jP/AIg/ESJi8iAFJQ5zkVKrDLsKv3RL8YY6bNZEpKhKuTl7R/3G29P4hTwrhZusf9PvXlpFLSXJiU+kOeFYwrTmyBJeh06tvsD16vcTwxEiQVz1kLXVCLkg3WsmrG25hVJCUGoYmzAnuLXgjiMpc5STMmElIsQGLuA5ABpVixZzEIuPK5dFpJ8aQJKxiVE5akCvl9NoIRNTYgeHnFGEwi0KUShKRUlX5WAcsf0jXwvec7EIDkA1+UFnIs5Gj6JqagXgONvQVKuwxDcm5+3hVLwgJUkqOVrEdpzYghtrwUiaNLg1YxcQldrj3QxOuL0Uu+xfhCULWFIzHKySqiQDRTncg0a3fCv/AANe/mr/ANoeKzhwGINhrzZ/Q+cC/DVur/tT/wCsPHK0qVE3jQQlOgGlP4iQATVTc4FViwCUoGZQr0fc2EDTJj1UX9O4XJ91iEYNmhzSCZuL1oBa30gcTFKoKAa6/ZPu0RKCb09fskffSLUEqpLHU6f/AGPlFVFRIttlSpGz39ub+EMMNhwNuWzxGRgAO0oknrB0pgzCukTnkseMKK8OyeZ96Qv4nxpKXYgnkfrrB+MwpUCxuGIFDXUQjRw1MtWVWQqVbNQjSg6x0FF7fZ0m+kBfDnTy5dthoPQCGsjgCZSDMnOQA4Qm52flzLcgYYIQAlKRqwcbkip5QfxNOcrQbFIygWDDfrByZWnSBHHasTYLG58wAygEAJ2HUARqMYtJwsoptlY8iCc3m8ZDhUkpzEgirHuH8wyw+KKMyDVCnI6kCg5mgGkO6fQu0ZXiM1XxLxyVOUaExfxSSM5NhzpA6VJF1AX1jUujP6N5CuzCLjJBmE/pSAepNB4EnugjEcVCQyKnc2/eFaXKTqc2ZXTQ+Z8YMUCRdJxahR8w/SoOPA27o2fCvwoniHCxMcImy50wS1CxT2SUkbZnaMM3m8foH8PcFGEwEqS1Qh1gfrWSpXgSR0AieZ0tDQ2z86Y/gk+UopUglqdmtvOB5WAmqNJa+8EesfTuOSh8Zbb/AFhYwF4dN0BpFv8A+P8A8PTgJqkqRnOTsHUObaEipbkKxppvCgAwJCg7uLn+8NQ8x4GM9hOJJlKIKsqqFnYMLcrvD3gnHhN7M9ZXTsryhMwAak0ExFRp3xKaabbHj/ATGYucopQs5SgKCUgAZgSO04+drOCG1DwNhZYYDVy/0jTY3AhSW7MxBYuLPod0KvWh2MLMPwRZmZELJDEqUoVRbKkkNmJuLEC+hKNfQ6l9gnxglJJqRZunl73gT4hmKzZyBatNuy4prc2g7E4VcpWVdBuKg9OcAz5nacpyoS3y/mLW/wBoe+pFaNHROkyeIxaRzCXAcfPWqjsgABgb3N4AmLckBgotfR/MKt0B3ZvYnFEkFVzUBrDRVO5gXeul6RJYUOYG7mvOu/fFUkifZOShSCwzADaobp73i7B49l19H8NYFmTVJKSMw2rXy9PsI7b5+0dAf/YV8Y57OTofrWlQzBnN2v3i8V/CH6z4ftCoYgAivaY5RoD733gf+pH/ADB4j7wnxofme+ICMqEjcsez1J19tF0sZQ5LnlfoBYCCky0hOh9+UcHjE3P6KKH2USsKVl10TsNepuYbS5aQ3KzQMgfwIuSnOCg2sW56P3xKTbKJUTEwqNBR7mw+5i8yzZJvcxXOnSpKHUQlIDDcttqYzPEfxJMmHJIBSDSnzK8LDkPGBCDk9AlNR7HHFuLS5PZqpf6Umg6nTp6QnkqXNmCfNUEIT8ulBZvv6wIvCjDqIxAeaP8AhhqHZR35fxE5UibiFArLI0H2H1jVHGkv+kHkbG+B4qJi1JSOyNTrv0/eHGGn71T5pOvdrAGDkS0JyBP87mKpC5rJzJSj9TKCrGgFLGurhh3yyQTKQm0OVyAS+9xoR94qXwtX5SCG+U36PEsPiGpdJ8Q8ESsSfyWNj9/ekZnygy9KSEeK4cdQoe+8QlxnBCS6FDoae/KN98U701gTGywe0UhQAbK3iXFSeUPH8mSElgTPnE/h8xA7ST1b6xbJRLEtSsyhNBoGoR7uT0ANW2UwJSzFwbaiBsRw9C/+GFK1ah/eNcM6a6M88LQL+AuDCfigv8kkfFUP7h8ie9QB6JMfS8VxzIkvUH6wu4Fw9OFwqcnzTj8ZZpY/ImhZgltbkwv/ABGy0FUsjmnmdoSUucgxjxRnuIY5EyYTvWsDpmJFmhGvOCXBi+QlZ0PU0HvpGtIztlH4iqtJB/L41PnAmCxS5agpKiCNCaV5QfxpP+WkirGp3hMFc/GGasCdG14N+MFS1OoZSQxIDgjYpOkaLhf4iTkCEkKBftAdp2JKlgC/9xaPlypgbR48jEMaEg76xL4UU+Q1v4t/FNfgyDQHtr3I0HLnr0uuwfG1M0ztJOoofselD1hD8J4IloV8oa+pp9minCNUxOcr0aX+lC3XKW5Jcvvs2jUDNQaWiCpMwXSANS4by3r4wfhJUsS0psne7nU+7RVi8MtNQMw0r+0Z+Wy1aBSooAy3Ic7t0+sCilak/pHzRZiypShQAtqRQcm1i6Rh1J3e5LOe+lfGA5pApslhuGk9pdAfy/ff05Qw+ENk/wDan7QKcZ2gFFve0T/rk/8AMHn9ohLk+y0eKQ+XwUrllQOVQDhPPmfEU6whk3INGLEagihjRcC4ukJKVqJIFKPmGjDcWPjAPHEoKviJGVRAGVnzaAnY87Uik4rwWMmmCykg0TX94D4txxGHdCGUsaflSf7jqeQ74t41ijJw5yUUpkg7O5J6sG7+UZHh2DCwqYoEoToLk7QuLGpbfQ2SdaRIfGxKytZpqo0AHIWHSCUzQl5eGTmUbr1PTl75xJMqZOFexKFh02GvUw0w8tKAyA251P3jS6WiG2L5fByKqW8wl9CHfV79TDeS4TpmI+bTu+8UIFa291L6+MEy5ZWQACXoALwkm32MlRx9CX6fU3PSGuHSyQZpZH5UgdpXQaDnaK5SZcq2VcwXsUI/9j5dWiUuRm/zJyjlN/1L5AXAtbyiM5pIrGLZBRdQypZ2CUJrrqdf2LRdLLPSux9RHVYxR7MsBCaJ7I02dn8GiqfhyACmlXIue46RByvTLKNdBcucKN4fcRajEVYF9+96DvhWiYFUNFDXeCsPPJLEAFtNefrCShWxlKxNiZZRPVLJOWYXSdibeBHlBeFnOHFyG7/5eJ/iDDvLzB3RVxzv5tC7hc50879/8+sWxu1ZKap0bHDcQE3Dy1g2QE96abRkuP4sgFjF2HxKpSlAOULNnsqr3sNrbbQl47NcOLORbYsYvBfsRk9C+TjFRZ/UKNzACDF4mAXNI1mcu4lM/wAk9R6wqwEkTFZSoIG593jmNxWdgPlHrFCWAhxKLFzLihY0IsRHUjUxWkDWLWeA3YUqPJUdBSC5M8RUhYiucBcUMAIeMQtFUqI2b7WhjgPxGpIGZLjlTytGfTN0uIm7M1oWUFIMZNGxRxRE3/TmZVfpVTwJicvELBbOsHan2jFgg2gqTjVpYBR5P6RGWK+mOp/ZqV49bsVLIs9PtEso/X5J+0JMLx0AtNRe5T9jDb/5Hhtj4ftEXGa1RZcH6VytnrdJ2PtvKJYTMSp3d6vd+cUTUkkghju9zvyiInqbOGzAdsbgUzdzVgtWgXTD8VhviyzKN7oJ3D0PcT4wBwVOQGUulfBR0MMs/YStJuxvHMfhfiJzobOBzYto28TU614Ucb2Drl/DUx+U+USEog3f3voIlgp4mIyr+YUrfoefr62YJIQVZnI0SNTs9kjc+UW5E3E7hcIVVJCUi6jYfUnlcxemY/YkpIBuW7S39ByHeTYeQhc0gMGFgPkSPvubmGElaZYyoqrVf2966xGeStFIY/SGHwSZYBUHUKhD0HNR1PIfWJLQVl1FzudOXTlFmUs9+XU3fx9mJggVau8Z7b7LJUQLAVijF4pMqWpazRrak7DmfvAHF+Mokv8AmXdvvtGcw8mdjF55imQPDokep9YrDFe30TnkS0uxhwmYqapU0lsyg6RYAd3TrDUzkkkPVBqR+UwjxfEghIlYfSjp9BuecMuA8EUlClqPaVpyD0O5/eNMoasip7oc4eaFdlWtORHKF6uH/CXQ9nQ7s3391EcJAH9mrWGWhqLF+b3uxgnDz6VqDZXoDt+8ZJQcdo0KSlpgs5FGYkahnobdaaX6wBisKFih9Tpa9uXTYQ6+HWnKl6MdNmiUyXLPzpY76+Rcw0czQJYkzG4vhi27LqPI8joe6kJJuHWCygRpVxTvj6YMDKqyl9+YBzztE/6CSzfD+ITYrLA9CpyrqkNzEWX5aXhJ/j36fLCgxFKSVBIuSw743+J4EiatsqRT/hUANSa1dgzufWMtx7golTChKiVgp7OU/KpL5s3IsLa8o0Y88ZaITxOJTisIEJAIL77/ALQKJdDVmtzL25ftH2Dh34VlGRJVKUFkIQmcHCkzWAzitAol70drXjB43gLTFpUj4JzKypBJCUvQHNUsGrFFkTJ8GjNBZ18fvElGDcVgk5cqTY3/AFH7bQAUlJYiHcWuwKSZ5IGkWJHhEEmLgmkKwlSksXHv94sQtxEFg0b2Y9Y9YBxamtD3GOf0x5eMRCnieY7w2vTjVzE5ww+dPmNvf1gUmiZiWpQ8jqDEsGf81PvSCZI7c4adk95FYwrRrkrOYdhQHsK+Xkaun3tBUicQWELJH+iev/lDGV846j0ELNBg9F6sM6ipNCW9/wAxZLQAXIUe8Aep8hHnqPegguVaIttFaOjMulk7C3eTeCpcgCvmYh+bwiWMPpErHOhQt75xl+P/AIjyEokkFViq4HTc+kNuKKKZEwpLEJuKG0fP8EkGagEOCsUjVgxp/syGabWkMuE8NE1QXiF5JZNVKevPdonxDiZmK+FIcI+UUYkaOHYBgKRZ+I1FgHo9u6FMpI+GotXMK6xrgrXJmaf66NJwjhoQxNVny5D7w4m4pSTl/Lq2neO+FnAVEhLl+sHcL+cnWv0hZX6OtBH/AMckMtaaKWoLJJPzAlQN6VJoIrUhSQQRYE2oQNekW45RpX28e4go/Al81gHmAFFjvWJTVUPAoTOuKs4CWD1Og3uIniOzlYDMQ5c2fkKPy3MR4UP8yadQEtyfM7dWHgIO4eHm1r21ekY56bNMdoqU6AkMFTCKAgMnYm4cvaw5wXhkgVUSpRHaUbn7DYc4ElVmqJqXVHJp7a+o/wDGEf0OkaPBLlIDhNgzsH0LRmePBMxRWkBx+Y3A+sGyz2B1PrC/X3uIOPTFmtHuEcQnYZXZIUFVKdxbvAhx+IUHHy0/AKUqA7SVfMQT8oN2B9YzMoMQ3627qRdLmFK0lJIL3BY6xtxzadmWcE0ZrieFVJWETRlUbBxbe9oVYufmZIskmu/7Q0/HyieIYhy/aSP/AOaITSbR6Dm2jJwSZfhsMouUpJa7B2eg84rmFqaxquBhsMGo6phPUIDHuc+MZRR7RjPCfJsrKNJM48eUm0TOnURxdzFUTOppHniSBFjQDj//2Q=="/>
          <p:cNvSpPr>
            <a:spLocks noChangeAspect="1" noChangeArrowheads="1"/>
          </p:cNvSpPr>
          <p:nvPr/>
        </p:nvSpPr>
        <p:spPr bwMode="auto">
          <a:xfrm>
            <a:off x="206375" y="-27463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6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24075" y="3919538"/>
            <a:ext cx="237172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4400" y="4033838"/>
            <a:ext cx="32226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Slide Number Placeholder 1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A69F8B58-7585-614E-842C-19B46D605C30}" type="slidenum">
              <a:rPr lang="en-US"/>
              <a:pPr/>
              <a:t>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724400" y="5843587"/>
            <a:ext cx="3810000" cy="26193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rgbClr val="0066FF"/>
                </a:solidFill>
                <a:latin typeface="Calibri" charset="0"/>
                <a:hlinkClick r:id="rId7"/>
              </a:rPr>
              <a:t>Humboldt Bay Power Plants, Units 1 and 2</a:t>
            </a:r>
            <a:endParaRPr lang="en-US" sz="1100" dirty="0">
              <a:solidFill>
                <a:srgbClr val="0066FF"/>
              </a:solidFill>
              <a:latin typeface="Calibri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800" y="3657601"/>
            <a:ext cx="2971800" cy="261937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latin typeface="Calibri" charset="0"/>
                <a:hlinkClick r:id="rId8"/>
              </a:rPr>
              <a:t>San Onofre Nuclear Generating Station (SONGS)</a:t>
            </a:r>
            <a:endParaRPr lang="en-US" sz="1100" dirty="0">
              <a:latin typeface="Calibri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43000" y="3657601"/>
            <a:ext cx="2971800" cy="261937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latin typeface="Calibri" charset="0"/>
                <a:hlinkClick r:id="rId9"/>
              </a:rPr>
              <a:t>Diablo Canyon Power Plant</a:t>
            </a:r>
            <a:endParaRPr lang="en-US" sz="1100" dirty="0">
              <a:latin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4075" y="5843588"/>
            <a:ext cx="2447925" cy="26193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latin typeface="Calibri" charset="0"/>
                <a:hlinkClick r:id="rId10"/>
              </a:rPr>
              <a:t>Rancho Seco Power Plant</a:t>
            </a:r>
            <a:endParaRPr lang="en-US" sz="1100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2013 IEPR Recommendations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15 recommendations overall </a:t>
            </a:r>
          </a:p>
          <a:p>
            <a:r>
              <a:rPr lang="en-US" dirty="0" smtClean="0"/>
              <a:t>Seismic uncertainty</a:t>
            </a:r>
          </a:p>
          <a:p>
            <a:r>
              <a:rPr lang="en-US" dirty="0" smtClean="0"/>
              <a:t>Safe operations and emergency planning at Diablo Canyon</a:t>
            </a:r>
          </a:p>
          <a:p>
            <a:r>
              <a:rPr lang="en-US" dirty="0" smtClean="0"/>
              <a:t>Decommissioning San </a:t>
            </a:r>
            <a:r>
              <a:rPr lang="en-US" dirty="0" err="1" smtClean="0"/>
              <a:t>Onofre</a:t>
            </a:r>
            <a:endParaRPr lang="en-US" dirty="0" smtClean="0"/>
          </a:p>
          <a:p>
            <a:r>
              <a:rPr lang="en-US" dirty="0"/>
              <a:t>Spent fuel management</a:t>
            </a:r>
            <a:r>
              <a:rPr lang="en-US" dirty="0" smtClean="0"/>
              <a:t> at Diablo Canyon and San </a:t>
            </a:r>
            <a:r>
              <a:rPr lang="en-US" dirty="0" err="1" smtClean="0"/>
              <a:t>Onofre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Seismic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AB 1632 Report (2008) recommended biennial reports on a seismic vulnerability, among other topics.</a:t>
            </a:r>
          </a:p>
          <a:p>
            <a:pPr>
              <a:buNone/>
            </a:pPr>
            <a:r>
              <a:rPr lang="en-US" dirty="0" smtClean="0"/>
              <a:t>2013 IEPR recommendation: PG&amp;E should make its findings and conclusions available to the CEC, CPUC, and the NRC during reviews of the Diablo Canyon license renewal application.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Seismic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September 2014: PG&amp;E released the Central Coastal California Seismic Imaging Project</a:t>
            </a:r>
          </a:p>
          <a:p>
            <a:pPr lvl="1"/>
            <a:r>
              <a:rPr lang="en-US" dirty="0" smtClean="0"/>
              <a:t>Feedback from the Independent Peer Review Panel (IPRP) meetings and reports not yet incorporated.</a:t>
            </a:r>
          </a:p>
          <a:p>
            <a:r>
              <a:rPr lang="en-US" dirty="0" smtClean="0"/>
              <a:t>March 2015: PG&amp;E submitted its reassessment of potential seismic and flooding hazards at Diablo Canyon to the NRC	</a:t>
            </a:r>
          </a:p>
          <a:p>
            <a:pPr lvl="1"/>
            <a:r>
              <a:rPr lang="en-US" dirty="0" smtClean="0"/>
              <a:t>IPRP and NRC reviews underway</a:t>
            </a:r>
          </a:p>
          <a:p>
            <a:pPr lvl="1"/>
            <a:r>
              <a:rPr lang="en-US" dirty="0" smtClean="0"/>
              <a:t>Comparisons to licensing basis ongoing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Seismic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2013 IEPR Recommendation: PG&amp;E should evaluate the seismic hazard analysis against the licensed design of the plant to ensure plant reliability and minimize costs to the ratepayer.</a:t>
            </a:r>
          </a:p>
          <a:p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128" y="3681382"/>
            <a:ext cx="3834736" cy="295614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Seismic Uncertainty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2013 IEPR Recommendation: </a:t>
            </a:r>
            <a:r>
              <a:rPr lang="en-US" dirty="0"/>
              <a:t>SCE should complete</a:t>
            </a:r>
            <a:r>
              <a:rPr lang="en-US" dirty="0" smtClean="0"/>
              <a:t> the SONGS seismic studies and </a:t>
            </a:r>
            <a:r>
              <a:rPr lang="en-US" dirty="0"/>
              <a:t>provide results of the studies to the Energy Commission and CPUC.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Safe Operations and Emergency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2013 IEPR Recommendation: PG&amp;E should provide updated evacuation time estimates, including the real-time evacuation scenario following a seismic event, and submit it to the Energy Commission as part of the IEPR reporting process.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Safe Operations and Emergency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February 2015: NRC determined that an unauthorized change to emergency plan procedures for areas over the ocean at Diablo Canyon were of low to moderate safety significance.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1qK5Kr.AuSt.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3758" y="3738457"/>
            <a:ext cx="4633042" cy="28769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Safe Operations and Emergency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/>
              <a:t>June 2013: PG&amp;E submitted a license amendment request to the NRC, transitioning the Diablo Canyon fire protection program to a risk-informed performance-based alternative.</a:t>
            </a:r>
          </a:p>
          <a:p>
            <a:pPr>
              <a:buNone/>
            </a:pPr>
            <a:r>
              <a:rPr lang="en-US" dirty="0" smtClean="0"/>
              <a:t>2013 IEPR Recommendation: PG&amp;E should bring Diablo Canyon into compliance with applicable 2004 National Fire Protection Agency fire protection regulations and report to the Energy Commission until full compliance is achieved.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Safe Operations and Emergency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2013 IEPR Recommendation: PG&amp;E should provide to the CEC and CPUC a comprehensive study on whether the Price-Anderson liability coverage for a severe event at Diablo Canyon would be adequate to cover liabilities resulting from a large offsite release of radioactive materials and identify and quantify any funding sources that would be necessary to cover any shortfall.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Decommissioning San </a:t>
            </a:r>
            <a:r>
              <a:rPr lang="en-US" dirty="0" err="1" smtClean="0"/>
              <a:t>Onofre</a:t>
            </a:r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75742" y="2828925"/>
            <a:ext cx="2770188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136" y="1600200"/>
            <a:ext cx="39624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Decommissioning San </a:t>
            </a:r>
            <a:r>
              <a:rPr lang="en-US" dirty="0" err="1" smtClean="0"/>
              <a:t>Onofre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2013 IEPR Recommendation: SCE should submit a decommissioning plan to the NRC and proceed swiftly with decommissioning, providing progress updated to the Energy Commission until decommissioning is completed.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Decommissioning San </a:t>
            </a:r>
            <a:r>
              <a:rPr lang="en-US" dirty="0" err="1" smtClean="0"/>
              <a:t>Onofre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June 2013: SCE announced it would permanently retire SONGS Units 2 and 3</a:t>
            </a:r>
          </a:p>
          <a:p>
            <a:r>
              <a:rPr lang="en-US" dirty="0" smtClean="0"/>
              <a:t>June and July 2013: Fuel was removed from reactors</a:t>
            </a:r>
          </a:p>
          <a:p>
            <a:r>
              <a:rPr lang="en-US" dirty="0" smtClean="0"/>
              <a:t>September 2014: Post-Shutdown Decommissioning Activities Report submitted to the NRC</a:t>
            </a:r>
          </a:p>
          <a:p>
            <a:r>
              <a:rPr lang="en-US" dirty="0" smtClean="0"/>
              <a:t>March 2015: NRC voted to approve exemptions from emergency planning requirements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Spent Fuel Management</a:t>
            </a:r>
            <a:endParaRPr lang="en-US" dirty="0"/>
          </a:p>
        </p:txBody>
      </p:sp>
      <p:pic>
        <p:nvPicPr>
          <p:cNvPr id="4" name="Content Placeholder 3" descr="spent fuel pool.jpg"/>
          <p:cNvPicPr>
            <a:picLocks noGrp="1" noChangeAspect="1"/>
          </p:cNvPicPr>
          <p:nvPr>
            <p:ph idx="1"/>
          </p:nvPr>
        </p:nvPicPr>
        <p:blipFill>
          <a:blip r:embed="rId3"/>
          <a:srcRect l="-13201" r="-13201"/>
          <a:stretch>
            <a:fillRect/>
          </a:stretch>
        </p:blipFill>
        <p:spPr>
          <a:xfrm>
            <a:off x="-271144" y="1699601"/>
            <a:ext cx="5160208" cy="2837916"/>
          </a:xfrm>
        </p:spPr>
      </p:pic>
      <p:pic>
        <p:nvPicPr>
          <p:cNvPr id="5" name="Picture 4" descr="dry cask DCPP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622" y="1699601"/>
            <a:ext cx="4206240" cy="45628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94622" y="6262457"/>
            <a:ext cx="4206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FF"/>
                </a:solidFill>
              </a:rPr>
              <a:t>Photo: </a:t>
            </a:r>
            <a:r>
              <a:rPr lang="en-US" sz="1400" dirty="0" smtClean="0">
                <a:solidFill>
                  <a:srgbClr val="FFFFFF"/>
                </a:solidFill>
                <a:hlinkClick r:id="rId5"/>
              </a:rPr>
              <a:t>Bloomberg</a:t>
            </a: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409" y="4537517"/>
            <a:ext cx="1574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Photo: </a:t>
            </a:r>
            <a:r>
              <a:rPr lang="en-US" sz="1400" dirty="0" smtClean="0">
                <a:hlinkClick r:id="rId6"/>
              </a:rPr>
              <a:t>SLO Tribune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Spent Fuel </a:t>
            </a:r>
            <a:r>
              <a:rPr lang="en-US" dirty="0"/>
              <a:t>M</a:t>
            </a:r>
            <a:r>
              <a:rPr lang="en-US" dirty="0" smtClean="0"/>
              <a:t>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2013 IEPR Recommendation: Evaluate potential long-term impacts and projected costs of spent fuel storage in pools vs. dry cask storage of higher burn-up fuels in densely packed pools, and the potential degradation of fuels and package integrity during long-term wet and dry storage and transportation offsite.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Spent Fuel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Ongoing Energy Commission engagement</a:t>
            </a:r>
          </a:p>
          <a:p>
            <a:pPr lvl="1"/>
            <a:r>
              <a:rPr lang="en-US" dirty="0" smtClean="0"/>
              <a:t>Monitoring federal nuclear waste management program activities</a:t>
            </a:r>
          </a:p>
          <a:p>
            <a:pPr lvl="1"/>
            <a:r>
              <a:rPr lang="en-US" dirty="0" smtClean="0"/>
              <a:t>Represent California in Yucca Mountain licensing proceeding</a:t>
            </a:r>
          </a:p>
          <a:p>
            <a:pPr lvl="1"/>
            <a:r>
              <a:rPr lang="en-US" dirty="0" smtClean="0"/>
              <a:t>Support federal efforts to develop an integrated system for management and disposal of nuclear waste	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Discussions around continued storage of nuclear waste at operating and decommissioned power plants </a:t>
            </a:r>
          </a:p>
          <a:p>
            <a:pPr lvl="1"/>
            <a:r>
              <a:rPr lang="en-US" dirty="0" smtClean="0"/>
              <a:t>Minimize risk and maximize safety</a:t>
            </a:r>
          </a:p>
          <a:p>
            <a:pPr lvl="1"/>
            <a:r>
              <a:rPr lang="en-US" dirty="0" smtClean="0"/>
              <a:t>Plan for thoughtful transport to an interim storage facility or final repository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Uncertainty about Diablo Canyon’s future</a:t>
            </a:r>
          </a:p>
          <a:p>
            <a:pPr lvl="1"/>
            <a:r>
              <a:rPr lang="en-US" dirty="0" smtClean="0"/>
              <a:t>Seismic uncertainty</a:t>
            </a:r>
          </a:p>
          <a:p>
            <a:pPr lvl="1"/>
            <a:r>
              <a:rPr lang="en-US" dirty="0" smtClean="0"/>
              <a:t>Once-through cooling policy</a:t>
            </a:r>
          </a:p>
          <a:p>
            <a:pPr lvl="1"/>
            <a:r>
              <a:rPr lang="en-US" dirty="0" smtClean="0"/>
              <a:t>Contingency planning</a:t>
            </a:r>
          </a:p>
          <a:p>
            <a:r>
              <a:rPr lang="en-US" dirty="0" smtClean="0"/>
              <a:t>Continued coordination with state and federal agencies, utilities, and the public on nuclear power plant safety, transport, and waste policy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 anchor="ctr">
            <a:normAutofit lnSpcReduction="10000"/>
          </a:bodyPr>
          <a:lstStyle/>
          <a:p>
            <a:pPr>
              <a:defRPr/>
            </a:pPr>
            <a:r>
              <a:rPr lang="en-US" altLang="en-US" sz="2000" dirty="0"/>
              <a:t>Written Comments due </a:t>
            </a:r>
            <a:r>
              <a:rPr lang="en-US" altLang="en-US" sz="2000" b="1" dirty="0"/>
              <a:t>May 11, 2015</a:t>
            </a:r>
          </a:p>
          <a:p>
            <a:pPr marL="0" indent="0">
              <a:buNone/>
              <a:defRPr/>
            </a:pPr>
            <a:endParaRPr lang="en-US" altLang="en-US" sz="2000" b="1" dirty="0"/>
          </a:p>
          <a:p>
            <a:pPr>
              <a:defRPr/>
            </a:pPr>
            <a:r>
              <a:rPr lang="en-US" altLang="en-US" sz="2000" dirty="0"/>
              <a:t>2015 IEPR is using e-filing: </a:t>
            </a:r>
          </a:p>
          <a:p>
            <a:pPr lvl="1">
              <a:defRPr/>
            </a:pPr>
            <a:r>
              <a:rPr lang="en-US" altLang="en-US" sz="2000" b="1" u="sng" dirty="0"/>
              <a:t>http://www.energy.ca.gov/2015_energypolicy/</a:t>
            </a:r>
            <a:r>
              <a:rPr lang="en-US" altLang="en-US" sz="2000" dirty="0"/>
              <a:t> </a:t>
            </a:r>
          </a:p>
          <a:p>
            <a:pPr lvl="1">
              <a:defRPr/>
            </a:pPr>
            <a:r>
              <a:rPr lang="en-US" altLang="en-US" sz="2000" dirty="0"/>
              <a:t>Click on the “</a:t>
            </a:r>
            <a:r>
              <a:rPr lang="en-US" altLang="en-US" sz="2000" b="1" dirty="0"/>
              <a:t>Submit e-Comment</a:t>
            </a:r>
            <a:r>
              <a:rPr lang="en-US" altLang="en-US" sz="2000" dirty="0"/>
              <a:t>” link in the “Proceeding Information” box </a:t>
            </a:r>
          </a:p>
          <a:p>
            <a:pPr lvl="1">
              <a:defRPr/>
            </a:pPr>
            <a:r>
              <a:rPr lang="en-US" altLang="en-US" sz="2000" dirty="0"/>
              <a:t>Select </a:t>
            </a:r>
            <a:r>
              <a:rPr lang="en-US" altLang="en-US" sz="2000" b="1" dirty="0"/>
              <a:t>15-IEPR-12</a:t>
            </a:r>
            <a:r>
              <a:rPr lang="en-US" altLang="en-US" sz="2000" dirty="0"/>
              <a:t> Energy Efficiency</a:t>
            </a:r>
          </a:p>
          <a:p>
            <a:pPr lvl="1">
              <a:defRPr/>
            </a:pPr>
            <a:r>
              <a:rPr lang="en-US" altLang="en-US" sz="2000" dirty="0"/>
              <a:t>Enter your contact information and title of the comment</a:t>
            </a:r>
          </a:p>
          <a:p>
            <a:pPr lvl="1">
              <a:defRPr/>
            </a:pPr>
            <a:r>
              <a:rPr lang="en-US" altLang="en-US" sz="2000" dirty="0"/>
              <a:t>Select “</a:t>
            </a:r>
            <a:r>
              <a:rPr lang="en-US" altLang="en-US" sz="2000" b="1" dirty="0"/>
              <a:t>IEPR 2015-04-27 Workshop</a:t>
            </a:r>
            <a:r>
              <a:rPr lang="en-US" altLang="en-US" sz="2000" dirty="0"/>
              <a:t>”  and “</a:t>
            </a:r>
            <a:r>
              <a:rPr lang="en-US" altLang="en-US" sz="2000" b="1" dirty="0"/>
              <a:t>IEPR Public Comment</a:t>
            </a:r>
            <a:r>
              <a:rPr lang="en-US" altLang="en-US" sz="2000" dirty="0"/>
              <a:t>” for subject</a:t>
            </a:r>
          </a:p>
          <a:p>
            <a:pPr lvl="1">
              <a:defRPr/>
            </a:pPr>
            <a:r>
              <a:rPr lang="en-US" altLang="en-US" sz="2000" dirty="0"/>
              <a:t>You may include comments in the box titled “comment text” or attach a file with your comments</a:t>
            </a:r>
          </a:p>
          <a:p>
            <a:pPr lvl="1">
              <a:defRPr/>
            </a:pPr>
            <a:r>
              <a:rPr lang="en-US" altLang="en-US" sz="2000" dirty="0"/>
              <a:t>Attached comments must be in a Microsoft® Word (.doc, .</a:t>
            </a:r>
            <a:r>
              <a:rPr lang="en-US" altLang="en-US" sz="2000" dirty="0" err="1"/>
              <a:t>docx</a:t>
            </a:r>
            <a:r>
              <a:rPr lang="en-US" altLang="en-US" sz="2000" dirty="0"/>
              <a:t>) or Adobe® Acrobat® (.pdf) formatted file.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Danielle Osborne Mills</Received_x0020_From>
    <Docket_x0020_Number xmlns="8eef3743-c7b3-4cbe-8837-b6e805be353c">15-IEPR-12</Docket_x0020_Number>
    <TaxCatchAll xmlns="8eef3743-c7b3-4cbe-8837-b6e805be353c">
      <Value>6</Value>
      <Value>7</Value>
      <Value>61</Value>
      <Value>3</Value>
      <Value>56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2015-04-27 Workshop</TermName>
          <TermId xmlns="http://schemas.microsoft.com/office/infopath/2007/PartnerControls">05ee0ed3-2241-418d-abed-464d0c2eb7fe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Z5JXHV6S7NA6-3-72004</_dlc_DocId>
    <_dlc_DocIdUrl xmlns="8eef3743-c7b3-4cbe-8837-b6e805be353c">
      <Url>http://efilingspinternal/_layouts/DocIdRedir.aspx?ID=Z5JXHV6S7NA6-3-72004</Url>
      <Description>Z5JXHV6S7NA6-3-72004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41C811-32BB-4C3E-9DC2-3AECED6EFB5A}"/>
</file>

<file path=customXml/itemProps2.xml><?xml version="1.0" encoding="utf-8"?>
<ds:datastoreItem xmlns:ds="http://schemas.openxmlformats.org/officeDocument/2006/customXml" ds:itemID="{2BE1080A-7B4D-4B3B-9440-37888EB23136}"/>
</file>

<file path=customXml/itemProps3.xml><?xml version="1.0" encoding="utf-8"?>
<ds:datastoreItem xmlns:ds="http://schemas.openxmlformats.org/officeDocument/2006/customXml" ds:itemID="{A41F4336-C467-4598-B461-A8F9FE9DBA20}"/>
</file>

<file path=customXml/itemProps4.xml><?xml version="1.0" encoding="utf-8"?>
<ds:datastoreItem xmlns:ds="http://schemas.openxmlformats.org/officeDocument/2006/customXml" ds:itemID="{71410C43-E90A-411B-92F0-A999C095C1C7}"/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807</Words>
  <Application>Microsoft Office PowerPoint</Application>
  <PresentationFormat>On-screen Show (4:3)</PresentationFormat>
  <Paragraphs>84</Paragraphs>
  <Slides>20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Setting the Stage: Review of 2013 IEPR Nuclear Recommendations</vt:lpstr>
      <vt:lpstr>California’s Nuclear Power Plants</vt:lpstr>
      <vt:lpstr>2013 IEPR Recommendations </vt:lpstr>
      <vt:lpstr>Seismic Uncertainty</vt:lpstr>
      <vt:lpstr>Seismic Uncertainty</vt:lpstr>
      <vt:lpstr>Seismic Uncertainty</vt:lpstr>
      <vt:lpstr>Seismic Uncertainty</vt:lpstr>
      <vt:lpstr>Safe Operations and Emergency Planning</vt:lpstr>
      <vt:lpstr>Safe Operations and Emergency Planning</vt:lpstr>
      <vt:lpstr>Safe Operations and Emergency Planning</vt:lpstr>
      <vt:lpstr>Safe Operations and Emergency Planning</vt:lpstr>
      <vt:lpstr>Decommissioning San Onofre</vt:lpstr>
      <vt:lpstr>Decommissioning San Onofre</vt:lpstr>
      <vt:lpstr>Decommissioning San Onofre </vt:lpstr>
      <vt:lpstr>Spent Fuel Management</vt:lpstr>
      <vt:lpstr>Spent Fuel Management</vt:lpstr>
      <vt:lpstr>Spent Fuel Management</vt:lpstr>
      <vt:lpstr>Next steps</vt:lpstr>
      <vt:lpstr>Next steps</vt:lpstr>
      <vt:lpstr>Thank you</vt:lpstr>
    </vt:vector>
  </TitlesOfParts>
  <Company>CEERT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Setting the Stage: Review of 2013 IEPR Nuclear Recommendations</dc:title>
  <dc:creator>Danielle Mills</dc:creator>
  <cp:lastModifiedBy>hraitt</cp:lastModifiedBy>
  <cp:revision>10</cp:revision>
  <dcterms:created xsi:type="dcterms:W3CDTF">2015-04-22T04:36:14Z</dcterms:created>
  <dcterms:modified xsi:type="dcterms:W3CDTF">2015-04-22T17:34:22Z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6830adda-29ae-4dae-8b9c-8a7f1d5c97e6</vt:lpwstr>
  </property>
  <property fmtid="{D5CDD505-2E9C-101B-9397-08002B2CF9AE}" pid="4" name="Subject_x0020_Areas">
    <vt:lpwstr>56;#_IEPR 2015-04-27 Workshop |05ee0ed3-2241-418d-abed-464d0c2eb7fe;#61;#_IEPR Presentation|51277923-a549-4352-9cc5-bcce892adf24</vt:lpwstr>
  </property>
  <property fmtid="{D5CDD505-2E9C-101B-9397-08002B2CF9AE}" pid="5" name="_CopySource">
    <vt:lpwstr>http://efilingspinternal/PendingDocuments/15-IEPR-12/20150423T150924_Setting_the_Stage_Review_of_2013_IEPR_Nuclear_Recommendations.pptx</vt:lpwstr>
  </property>
  <property fmtid="{D5CDD505-2E9C-101B-9397-08002B2CF9AE}" pid="6" name="Subject Areas">
    <vt:lpwstr>56;#IEPR 2015-04-27 Workshop|05ee0ed3-2241-418d-abed-464d0c2eb7fe;#61;#IEPR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489600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