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60" r:id="rId5"/>
    <p:sldId id="262" r:id="rId6"/>
    <p:sldId id="261" r:id="rId7"/>
    <p:sldId id="265" r:id="rId8"/>
    <p:sldId id="263" r:id="rId9"/>
    <p:sldId id="264" r:id="rId10"/>
    <p:sldId id="259" r:id="rId11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0921" autoAdjust="0"/>
  </p:normalViewPr>
  <p:slideViewPr>
    <p:cSldViewPr>
      <p:cViewPr>
        <p:scale>
          <a:sx n="72" d="100"/>
          <a:sy n="72" d="100"/>
        </p:scale>
        <p:origin x="-1140" y="-7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21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E9BFC-F199-4D6C-84F4-B33D06EE6BF7}" type="datetimeFigureOut">
              <a:rPr lang="en-US" smtClean="0"/>
              <a:t>4/20/2017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BDA16-7A12-4B50-8550-F0E98B2B785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202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E85EC534-0EB2-4CDE-9B43-5C692E405765}" type="datetimeFigureOut">
              <a:rPr lang="en-US"/>
              <a:pPr>
                <a:defRPr/>
              </a:pPr>
              <a:t>4/20/2017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D919CE69-F6AC-4D6B-8F87-1FE2E916EE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49149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19CE69-F6AC-4D6B-8F87-1FE2E916EEF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5690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F1F17-FDB5-478A-815B-08C2BF7A4AB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FA88D1-5E18-4C85-B385-6DC03E57ED0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F82C0-8240-4A21-B6AE-CCDFB094593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00EE-66D4-41BD-A81C-7480059A4F1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85B4C-8064-4F75-88C1-753CFA3CCC3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F8C49-0386-478A-B7D3-A7E23829428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DEF28-CF16-4073-B4EA-B74708AFD2A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27977-6ED2-4C5E-9ACA-AABDB95EC69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10DC5F-A232-4F3F-9337-EE9E411A880B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E380C-2F84-4121-812E-9D489120DB7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4F5250-235D-4D59-8DE4-01E5ED624CE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 altLang="en-US" dirty="0" smtClean="0"/>
              <a:t>Proposed Scope of 2017 Natural Gas Outlook Report</a:t>
            </a: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456419A-5FC5-493B-815C-101B42B068E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pic>
        <p:nvPicPr>
          <p:cNvPr id="1033" name="Picture 9" descr="cecseal.tif                                                    00007702Bob's G4                       ABA78158: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00200" y="33274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143001"/>
            <a:ext cx="7772400" cy="1219200"/>
          </a:xfrm>
        </p:spPr>
        <p:txBody>
          <a:bodyPr/>
          <a:lstStyle/>
          <a:p>
            <a:pPr>
              <a:defRPr/>
            </a:pPr>
            <a:r>
              <a:rPr lang="en-US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en-US" sz="2100" dirty="0" smtClean="0">
                <a:ea typeface="Segoe UI" pitchFamily="34" charset="0"/>
                <a:cs typeface="Segoe UI" pitchFamily="34" charset="0"/>
              </a:rPr>
              <a:t/>
            </a:r>
            <a:br>
              <a:rPr lang="en-US" sz="2100" dirty="0" smtClean="0">
                <a:ea typeface="Segoe UI" pitchFamily="34" charset="0"/>
                <a:cs typeface="Segoe UI" pitchFamily="34" charset="0"/>
              </a:rPr>
            </a:br>
            <a:r>
              <a:rPr lang="en-US" sz="2400" dirty="0" smtClean="0">
                <a:ea typeface="Segoe UI" pitchFamily="34" charset="0"/>
                <a:cs typeface="Segoe UI" pitchFamily="34" charset="0"/>
              </a:rPr>
              <a:t/>
            </a:r>
            <a:br>
              <a:rPr lang="en-US" sz="2400" dirty="0" smtClean="0"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ea typeface="Segoe UI" pitchFamily="34" charset="0"/>
                <a:cs typeface="Segoe UI" pitchFamily="34" charset="0"/>
              </a:rPr>
              <a:t>PROPOSED SCOPE OF THE </a:t>
            </a:r>
            <a:br>
              <a:rPr lang="en-US" sz="2800" dirty="0" smtClean="0"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ea typeface="Segoe UI" pitchFamily="34" charset="0"/>
                <a:cs typeface="Segoe UI" pitchFamily="34" charset="0"/>
              </a:rPr>
              <a:t>2017 NATURAL GAS OUTLOOK REPORT</a:t>
            </a: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endParaRPr lang="en-US" altLang="en-US" sz="2400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743200"/>
            <a:ext cx="6477000" cy="1905000"/>
          </a:xfrm>
        </p:spPr>
        <p:txBody>
          <a:bodyPr/>
          <a:lstStyle/>
          <a:p>
            <a:pPr algn="ctr">
              <a:buFontTx/>
              <a:buNone/>
              <a:defRPr/>
            </a:pPr>
            <a:endParaRPr lang="en-US" sz="800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California Energy Commission</a:t>
            </a:r>
          </a:p>
          <a:p>
            <a:pPr algn="ctr">
              <a:buFontTx/>
              <a:buNone/>
              <a:defRPr/>
            </a:pPr>
            <a:r>
              <a:rPr lang="en-US" sz="18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IEPR Commissioner Workshop</a:t>
            </a:r>
          </a:p>
          <a:p>
            <a:pPr algn="ctr">
              <a:buFontTx/>
              <a:buNone/>
              <a:defRPr/>
            </a:pPr>
            <a:endParaRPr lang="en-US" sz="9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endParaRPr lang="en-US" sz="9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r>
              <a:rPr lang="en-US" sz="2200" b="1" dirty="0" smtClean="0">
                <a:solidFill>
                  <a:schemeClr val="accent6">
                    <a:lumMod val="75000"/>
                  </a:schemeClr>
                </a:solidFill>
                <a:latin typeface="+mj-lt"/>
                <a:ea typeface="Segoe UI" pitchFamily="34" charset="0"/>
                <a:cs typeface="Segoe UI" pitchFamily="34" charset="0"/>
              </a:rPr>
              <a:t>April 25, 2017</a:t>
            </a:r>
          </a:p>
          <a:p>
            <a:pPr algn="ctr">
              <a:buFontTx/>
              <a:buNone/>
              <a:defRPr/>
            </a:pPr>
            <a:endParaRPr lang="en-US" sz="900" b="1" dirty="0" smtClean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endParaRPr lang="en-US" sz="900" b="1" dirty="0">
              <a:solidFill>
                <a:schemeClr val="accent6">
                  <a:lumMod val="75000"/>
                </a:schemeClr>
              </a:solidFill>
              <a:latin typeface="+mj-lt"/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Anthony Dixon</a:t>
            </a:r>
          </a:p>
          <a:p>
            <a:pPr algn="ctr">
              <a:buFontTx/>
              <a:buNone/>
              <a:defRPr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Supply Analysis Office</a:t>
            </a:r>
          </a:p>
          <a:p>
            <a:pPr algn="ctr">
              <a:buFontTx/>
              <a:buNone/>
              <a:defRPr/>
            </a:pPr>
            <a:r>
              <a:rPr lang="en-US" sz="1800" dirty="0" smtClean="0">
                <a:solidFill>
                  <a:schemeClr val="accent6">
                    <a:lumMod val="75000"/>
                  </a:schemeClr>
                </a:solidFill>
                <a:ea typeface="Segoe UI" pitchFamily="34" charset="0"/>
                <a:cs typeface="Segoe UI" pitchFamily="34" charset="0"/>
              </a:rPr>
              <a:t>Energy Assessment Division</a:t>
            </a:r>
          </a:p>
          <a:p>
            <a:pPr algn="ctr">
              <a:buFontTx/>
              <a:buNone/>
              <a:defRPr/>
            </a:pPr>
            <a:endParaRPr lang="en-US" sz="1800" dirty="0" smtClean="0">
              <a:solidFill>
                <a:schemeClr val="accent6">
                  <a:lumMod val="75000"/>
                </a:schemeClr>
              </a:solidFill>
              <a:ea typeface="Segoe UI" pitchFamily="34" charset="0"/>
              <a:cs typeface="Segoe UI" pitchFamily="34" charset="0"/>
            </a:endParaRPr>
          </a:p>
          <a:p>
            <a:pPr algn="ctr">
              <a:buFontTx/>
              <a:buNone/>
              <a:defRPr/>
            </a:pPr>
            <a:endParaRPr lang="en-US" altLang="en-US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66800"/>
            <a:ext cx="8153400" cy="609600"/>
          </a:xfrm>
        </p:spPr>
        <p:txBody>
          <a:bodyPr/>
          <a:lstStyle/>
          <a:p>
            <a:pPr algn="l">
              <a:defRPr/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Background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76400"/>
            <a:ext cx="8001000" cy="44196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2400" b="1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About the Natural </a:t>
            </a:r>
            <a:r>
              <a:rPr lang="en-US" sz="2400" b="1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Gas Outlook </a:t>
            </a:r>
            <a:r>
              <a:rPr lang="en-US" sz="2400" b="1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Report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</a:p>
          <a:p>
            <a:pPr marL="685800" lvl="1" indent="-342900">
              <a:defRPr/>
            </a:pP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Produced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every two years as part of the California Energy Commission’s Integrated Energy Policy Report (IEPR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</a:p>
          <a:p>
            <a:pPr marL="685800" lvl="1" indent="-342900">
              <a:defRPr/>
            </a:pP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Energy Commission statutory requirements:</a:t>
            </a:r>
          </a:p>
          <a:p>
            <a:pPr marL="1085850" lvl="2" indent="-342900">
              <a:defRPr/>
            </a:pPr>
            <a:r>
              <a:rPr lang="en-US" sz="18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Section </a:t>
            </a:r>
            <a:r>
              <a:rPr lang="en-US" sz="18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25302 of the California Public Resources Code requires that the IEPR contains an overview of major energy trends and issues facing the </a:t>
            </a:r>
            <a:r>
              <a:rPr lang="en-US" sz="18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state.</a:t>
            </a:r>
          </a:p>
          <a:p>
            <a:pPr marL="1085850" lvl="2" indent="-342900">
              <a:defRPr/>
            </a:pPr>
            <a:r>
              <a:rPr lang="en-US" sz="18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Section </a:t>
            </a:r>
            <a:r>
              <a:rPr lang="en-US" sz="18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25303 of the California Public Resources Code requires the Energy Commission to conduct natural gas (and electricity) forecasting and assessment activities in support of the </a:t>
            </a:r>
            <a:r>
              <a:rPr lang="en-US" sz="18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IEPR.</a:t>
            </a:r>
            <a:endParaRPr lang="en-US" sz="1800" dirty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685800" lvl="1" indent="-342900">
              <a:defRPr/>
            </a:pPr>
            <a:endParaRPr lang="en-US" sz="1000" b="1" dirty="0" smtClean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sz="2200" b="1" dirty="0">
              <a:solidFill>
                <a:srgbClr val="00206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1">
              <a:defRPr/>
            </a:pPr>
            <a:endParaRPr lang="en-US" sz="16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>
              <a:defRPr/>
            </a:pPr>
            <a:endParaRPr lang="en-US" sz="8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07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1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52578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9200"/>
            <a:ext cx="7772400" cy="838200"/>
          </a:xfrm>
        </p:spPr>
        <p:txBody>
          <a:bodyPr/>
          <a:lstStyle/>
          <a:p>
            <a:pPr algn="l">
              <a:defRPr/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Modeling Results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Importance of Data Needs</a:t>
            </a:r>
            <a:br>
              <a:rPr lang="en-US" sz="20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00200"/>
            <a:ext cx="8153400" cy="4495800"/>
          </a:xfrm>
        </p:spPr>
        <p:txBody>
          <a:bodyPr/>
          <a:lstStyle/>
          <a:p>
            <a:pPr>
              <a:defRPr/>
            </a:pPr>
            <a:endParaRPr lang="en-US" sz="6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r>
              <a:rPr lang="en-US" sz="2400" b="1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2017 </a:t>
            </a:r>
            <a:r>
              <a:rPr lang="en-US" sz="2400" b="1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IEPR Common Cases/NAMGas Modeling Results: </a:t>
            </a:r>
            <a:endParaRPr lang="en-US" sz="2400" b="1" dirty="0" smtClean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NAMGas (North American Market Gas - trade model)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M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id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case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H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igh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demand/low price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case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Low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demand/high price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case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U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nderstanding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market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uncertainty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rice trends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O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verview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of the inputs and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assumptions</a:t>
            </a:r>
            <a:endParaRPr lang="en-US" sz="2000" dirty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>
              <a:defRPr/>
            </a:pPr>
            <a:endParaRPr lang="en-US" sz="12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1">
              <a:defRPr/>
            </a:pPr>
            <a:endParaRPr lang="en-US" sz="1800" b="1" dirty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01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2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63246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924800" cy="533400"/>
          </a:xfrm>
        </p:spPr>
        <p:txBody>
          <a:bodyPr/>
          <a:lstStyle/>
          <a:p>
            <a:pPr algn="l">
              <a:defRPr/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Natural Gas Resources and Issues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4419600"/>
          </a:xfrm>
        </p:spPr>
        <p:txBody>
          <a:bodyPr/>
          <a:lstStyle/>
          <a:p>
            <a:r>
              <a:rPr lang="en-US" sz="2400" b="1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Natural </a:t>
            </a:r>
            <a:r>
              <a:rPr lang="en-US" sz="2400" b="1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Gas Resources and Associated </a:t>
            </a:r>
            <a:r>
              <a:rPr lang="en-US" sz="2400" b="1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Issues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U.S. and California production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U.S. and California storage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Reserves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for U.S. and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California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Mexican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and Canadian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resources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Hydraulic fracturing</a:t>
            </a: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Emerging technologies</a:t>
            </a:r>
            <a:endParaRPr lang="en-US" sz="2000" dirty="0">
              <a:solidFill>
                <a:srgbClr val="002060"/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2000" b="1" i="1" dirty="0" smtClean="0">
              <a:solidFill>
                <a:srgbClr val="00206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US" i="1" dirty="0"/>
              <a:t> </a:t>
            </a:r>
            <a:endParaRPr lang="en-US" dirty="0"/>
          </a:p>
          <a:p>
            <a:pPr>
              <a:buFontTx/>
              <a:buNone/>
              <a:defRPr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lvl="1">
              <a:defRPr/>
            </a:pPr>
            <a:endParaRPr lang="en-US" sz="2000" b="1" dirty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12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3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51816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772400" cy="533400"/>
          </a:xfrm>
        </p:spPr>
        <p:txBody>
          <a:bodyPr/>
          <a:lstStyle/>
          <a:p>
            <a:pPr algn="l">
              <a:defRPr/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Natural Gas Demand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4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828800"/>
            <a:ext cx="8153400" cy="4267200"/>
          </a:xfrm>
        </p:spPr>
        <p:txBody>
          <a:bodyPr/>
          <a:lstStyle/>
          <a:p>
            <a:r>
              <a:rPr lang="en-US" sz="2400" b="1" dirty="0">
                <a:solidFill>
                  <a:srgbClr val="002060"/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Understanding Demand for Natural Gas in North America: </a:t>
            </a:r>
            <a:endParaRPr lang="en-US" sz="2400" b="1" dirty="0" smtClean="0">
              <a:solidFill>
                <a:srgbClr val="002060"/>
              </a:solidFill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Discussion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about the U.S. and California’s total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ower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generation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</a:t>
            </a:r>
          </a:p>
          <a:p>
            <a:pPr lvl="1"/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rowth </a:t>
            </a:r>
            <a:r>
              <a:rPr lang="en-US" sz="2000" dirty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of renewables and their impact on natural gas </a:t>
            </a:r>
            <a:r>
              <a:rPr lang="en-US" sz="2000" dirty="0" smtClean="0">
                <a:solidFill>
                  <a:srgbClr val="002060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demand</a:t>
            </a:r>
          </a:p>
          <a:p>
            <a:pPr marL="457200" lvl="1" indent="0">
              <a:buNone/>
            </a:pPr>
            <a:endParaRPr lang="en-US" sz="1800" dirty="0">
              <a:solidFill>
                <a:srgbClr val="002060"/>
              </a:solidFill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sz="1800" b="1" i="1" dirty="0" smtClean="0">
              <a:solidFill>
                <a:srgbClr val="00206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endParaRPr lang="en-US" sz="2000" b="1" dirty="0">
              <a:solidFill>
                <a:srgbClr val="002060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14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4</a:t>
            </a:r>
          </a:p>
        </p:txBody>
      </p:sp>
      <p:pic>
        <p:nvPicPr>
          <p:cNvPr id="2052" name="Picture 4" descr="One of the newer natural gas power plants in San Diego is the Palomar Energy Center in Escondido, which is owned and operated by SDG&amp;E.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4210585"/>
            <a:ext cx="3217537" cy="181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434067"/>
            <a:ext cx="2190750" cy="13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523875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914400"/>
            <a:ext cx="7772400" cy="533400"/>
          </a:xfrm>
        </p:spPr>
        <p:txBody>
          <a:bodyPr/>
          <a:lstStyle/>
          <a:p>
            <a:pPr algn="l">
              <a:defRPr/>
            </a:pPr>
            <a: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Development and Imports/Exports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/>
            </a:r>
            <a:br>
              <a:rPr lang="en-US" sz="2400" dirty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8153400" cy="2743200"/>
          </a:xfrm>
        </p:spPr>
        <p:txBody>
          <a:bodyPr/>
          <a:lstStyle/>
          <a:p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Infrastructure Development and North American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Import/Export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Pipeline changes 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Pipeline development 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P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ipeline safety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P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ipeline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development in Mexico and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Canada 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LNG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imports and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latin typeface="+mj-lt"/>
                <a:ea typeface="Segoe UI" panose="020B0502040204020203" pitchFamily="34" charset="0"/>
                <a:cs typeface="Segoe UI" panose="020B0502040204020203" pitchFamily="34" charset="0"/>
              </a:rPr>
              <a:t>exports</a:t>
            </a:r>
            <a:endParaRPr lang="en-US" sz="2000" dirty="0">
              <a:solidFill>
                <a:schemeClr val="accent6">
                  <a:lumMod val="50000"/>
                </a:schemeClr>
              </a:solidFill>
              <a:latin typeface="+mj-lt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endParaRPr lang="en-US" sz="2000" b="1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sz="800" b="1" dirty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>
              <a:defRPr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17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5</a:t>
            </a:r>
          </a:p>
        </p:txBody>
      </p:sp>
      <p:pic>
        <p:nvPicPr>
          <p:cNvPr id="4098" name="Picture 2" descr="Image result for kern river natural gas pipel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872" y="4191000"/>
            <a:ext cx="2648145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i1.wp.com/fuelfix.com/files/2016/07/natural-gas.jpg?resize=600%2C4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443413"/>
            <a:ext cx="175260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5134072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762000"/>
            <a:ext cx="7772400" cy="838200"/>
          </a:xfrm>
        </p:spPr>
        <p:txBody>
          <a:bodyPr/>
          <a:lstStyle/>
          <a:p>
            <a:pPr algn="l"/>
            <a:r>
              <a:rPr lang="en-US" sz="2800" dirty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Power Generation Demand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752600"/>
            <a:ext cx="7772400" cy="4114800"/>
          </a:xfrm>
        </p:spPr>
        <p:txBody>
          <a:bodyPr/>
          <a:lstStyle/>
          <a:p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Natural Gas Demand in the Power Generation Sector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Discussion of PLEXOS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Scenario development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Renewable portfolio</a:t>
            </a: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GHG price projections 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altLang="en-US" dirty="0" smtClean="0"/>
              <a:t>6</a:t>
            </a:r>
            <a:endParaRPr lang="en-US" altLang="en-US" dirty="0"/>
          </a:p>
        </p:txBody>
      </p:sp>
      <p:cxnSp>
        <p:nvCxnSpPr>
          <p:cNvPr id="6" name="Straight Connector 5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892" y="3921370"/>
            <a:ext cx="3093835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299204"/>
            <a:ext cx="2207602" cy="1412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48006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37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066800"/>
            <a:ext cx="7924800" cy="533400"/>
          </a:xfrm>
        </p:spPr>
        <p:txBody>
          <a:bodyPr/>
          <a:lstStyle/>
          <a:p>
            <a:pPr algn="l">
              <a:defRPr/>
            </a:pP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Tahoma" pitchFamily="34" charset="0"/>
              </a:rPr>
              <a:t>Topics: Additional Issues </a:t>
            </a:r>
            <a:r>
              <a:rPr lang="en-US" sz="1900" dirty="0">
                <a:solidFill>
                  <a:schemeClr val="accent6">
                    <a:lumMod val="75000"/>
                  </a:schemeClr>
                </a:solidFill>
                <a:latin typeface="+mn-lt"/>
                <a:cs typeface="Tahoma" pitchFamily="34" charset="0"/>
              </a:rPr>
              <a:t/>
            </a:r>
            <a:br>
              <a:rPr lang="en-US" sz="1900" dirty="0">
                <a:solidFill>
                  <a:schemeClr val="accent6">
                    <a:lumMod val="75000"/>
                  </a:schemeClr>
                </a:solidFill>
                <a:latin typeface="+mn-lt"/>
                <a:cs typeface="Tahoma" pitchFamily="34" charset="0"/>
              </a:rPr>
            </a:br>
            <a:endParaRPr lang="en-US" sz="19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4419600"/>
          </a:xfrm>
        </p:spPr>
        <p:txBody>
          <a:bodyPr/>
          <a:lstStyle/>
          <a:p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Additional emerging issues and areas of interest:  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Additional methane leakage studies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Natural gas use in the transportation sector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Impacts from hydro-electric generation variation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Pipeline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and LNG export </a:t>
            </a:r>
            <a:endParaRPr lang="en-US" sz="2000" dirty="0" smtClean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El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Paso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South and exports to Mexico</a:t>
            </a:r>
            <a:endParaRPr lang="en-US" sz="2000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Declining California natural gas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production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U.S. and California subsidence issues</a:t>
            </a:r>
          </a:p>
          <a:p>
            <a:pPr lvl="1"/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Fuel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switching in relation to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ZNE</a:t>
            </a:r>
            <a:endParaRPr lang="en-US" sz="2000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endParaRPr lang="en-US" sz="1800" b="1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  <a:defRPr/>
            </a:pPr>
            <a:endParaRPr lang="en-US" sz="2000" b="1" dirty="0" smtClean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sz="1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>
              <a:buFontTx/>
              <a:buNone/>
              <a:defRPr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17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7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49530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35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914400"/>
            <a:ext cx="7772400" cy="533400"/>
          </a:xfrm>
        </p:spPr>
        <p:txBody>
          <a:bodyPr/>
          <a:lstStyle/>
          <a:p>
            <a:pPr algn="l">
              <a:defRPr/>
            </a:pPr>
            <a: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Future Modeling Issues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en-US" sz="2000" dirty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</a:b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676400"/>
            <a:ext cx="8153400" cy="4419600"/>
          </a:xfrm>
        </p:spPr>
        <p:txBody>
          <a:bodyPr/>
          <a:lstStyle/>
          <a:p>
            <a:pPr lvl="0"/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Possible future 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modeling </a:t>
            </a:r>
            <a:r>
              <a:rPr lang="en-US" sz="2400" b="1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considerations:</a:t>
            </a:r>
            <a:endParaRPr lang="en-US" sz="2400" b="1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Weather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event scenarios, i.e. well freeze-offs </a:t>
            </a:r>
            <a:endParaRPr lang="en-US" sz="2000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Climate change (at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the 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national level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)</a:t>
            </a:r>
          </a:p>
          <a:p>
            <a:pPr lvl="2"/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Scripps is developing 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national heating and cooling degree 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days dataset</a:t>
            </a:r>
            <a:endParaRPr lang="en-US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000" dirty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Natural gas </a:t>
            </a:r>
            <a:r>
              <a:rPr lang="en-US" sz="2000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liquids</a:t>
            </a:r>
          </a:p>
          <a:p>
            <a:pPr lvl="2"/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Produced from ‘wet’ gas underground natural gas reservoirs</a:t>
            </a:r>
            <a:endParaRPr lang="en-US" dirty="0">
              <a:solidFill>
                <a:schemeClr val="accent6">
                  <a:lumMod val="50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defRPr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>
              <a:defRPr/>
            </a:pPr>
            <a:endParaRPr lang="en-US" sz="2000" b="1" dirty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>
              <a:buFontTx/>
              <a:buNone/>
              <a:defRPr/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17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8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51054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74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848600" cy="350520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US" sz="2400" b="1" dirty="0" smtClean="0">
                <a:ea typeface="Segoe UI" pitchFamily="34" charset="0"/>
                <a:cs typeface="Segoe UI" pitchFamily="34" charset="0"/>
              </a:rPr>
              <a:t>Public Questions and Comments?</a:t>
            </a:r>
          </a:p>
          <a:p>
            <a:pPr marL="0" indent="0">
              <a:buNone/>
              <a:defRPr/>
            </a:pPr>
            <a:r>
              <a:rPr lang="en-US" sz="2400" b="1" i="1" dirty="0" smtClean="0">
                <a:ea typeface="Segoe UI" pitchFamily="34" charset="0"/>
                <a:cs typeface="Segoe UI" pitchFamily="34" charset="0"/>
              </a:rPr>
              <a:t>Filing written </a:t>
            </a:r>
            <a:r>
              <a:rPr lang="en-US" sz="2400" b="1" i="1" dirty="0">
                <a:ea typeface="Segoe UI" pitchFamily="34" charset="0"/>
                <a:cs typeface="Segoe UI" pitchFamily="34" charset="0"/>
              </a:rPr>
              <a:t>c</a:t>
            </a:r>
            <a:r>
              <a:rPr lang="en-US" sz="2400" b="1" i="1" dirty="0" smtClean="0">
                <a:ea typeface="Segoe UI" pitchFamily="34" charset="0"/>
                <a:cs typeface="Segoe UI" pitchFamily="34" charset="0"/>
              </a:rPr>
              <a:t>omments:</a:t>
            </a:r>
          </a:p>
          <a:p>
            <a:pPr>
              <a:defRPr/>
            </a:pPr>
            <a:r>
              <a:rPr lang="en-US" sz="2000" dirty="0" smtClean="0">
                <a:ea typeface="Segoe UI" pitchFamily="34" charset="0"/>
                <a:cs typeface="Segoe UI" pitchFamily="34" charset="0"/>
              </a:rPr>
              <a:t>Due May 9, 2017</a:t>
            </a:r>
          </a:p>
          <a:p>
            <a:pPr>
              <a:defRPr/>
            </a:pPr>
            <a:r>
              <a:rPr lang="en-US" sz="2000" dirty="0">
                <a:ea typeface="Segoe UI" pitchFamily="34" charset="0"/>
                <a:cs typeface="Segoe UI" pitchFamily="34" charset="0"/>
              </a:rPr>
              <a:t>File online here: </a:t>
            </a:r>
            <a:r>
              <a:rPr lang="en-US" sz="2000" u="sng" dirty="0">
                <a:ea typeface="Segoe UI" pitchFamily="34" charset="0"/>
                <a:cs typeface="Segoe UI" pitchFamily="34" charset="0"/>
              </a:rPr>
              <a:t>http://www.energy.ca.gov/2017_energypolicy</a:t>
            </a:r>
            <a:r>
              <a:rPr lang="en-US" sz="2000" dirty="0" smtClean="0">
                <a:ea typeface="Segoe UI" pitchFamily="34" charset="0"/>
                <a:cs typeface="Segoe UI" pitchFamily="34" charset="0"/>
              </a:rPr>
              <a:t>/ </a:t>
            </a:r>
          </a:p>
          <a:p>
            <a:pPr>
              <a:defRPr/>
            </a:pPr>
            <a:r>
              <a:rPr lang="en-US" sz="2000" dirty="0" smtClean="0">
                <a:ea typeface="Segoe UI" pitchFamily="34" charset="0"/>
                <a:cs typeface="Segoe UI" pitchFamily="34" charset="0"/>
              </a:rPr>
              <a:t>Select docket </a:t>
            </a:r>
            <a:r>
              <a:rPr lang="en-US" sz="2000" b="1" dirty="0" smtClean="0">
                <a:ea typeface="Segoe UI" pitchFamily="34" charset="0"/>
                <a:cs typeface="Segoe UI" pitchFamily="34" charset="0"/>
              </a:rPr>
              <a:t>17-IEPR-04 Natural Gas Outlook</a:t>
            </a:r>
          </a:p>
          <a:p>
            <a:pPr marL="0" indent="0">
              <a:buNone/>
              <a:defRPr/>
            </a:pPr>
            <a:endParaRPr lang="en-US" sz="2400" b="1" dirty="0" smtClean="0">
              <a:ea typeface="Segoe UI" pitchFamily="34" charset="0"/>
              <a:cs typeface="Segoe UI" pitchFamily="34" charset="0"/>
            </a:endParaRPr>
          </a:p>
          <a:p>
            <a:pPr marL="0" indent="0">
              <a:buNone/>
              <a:defRPr/>
            </a:pPr>
            <a:r>
              <a:rPr lang="en-US" sz="2400" b="1" dirty="0" smtClean="0">
                <a:ea typeface="Segoe UI" pitchFamily="34" charset="0"/>
                <a:cs typeface="Segoe UI" pitchFamily="34" charset="0"/>
              </a:rPr>
              <a:t>Staff Contact:</a:t>
            </a:r>
          </a:p>
          <a:p>
            <a:pPr>
              <a:buFontTx/>
              <a:buNone/>
              <a:defRPr/>
            </a:pPr>
            <a:r>
              <a:rPr lang="en-US" sz="2000" dirty="0" smtClean="0">
                <a:ea typeface="Segoe UI" pitchFamily="34" charset="0"/>
                <a:cs typeface="Segoe UI" pitchFamily="34" charset="0"/>
              </a:rPr>
              <a:t>Anthony Dixon</a:t>
            </a:r>
            <a:endParaRPr lang="en-US" sz="2000" dirty="0">
              <a:ea typeface="Segoe UI" pitchFamily="34" charset="0"/>
              <a:cs typeface="Segoe UI" pitchFamily="34" charset="0"/>
            </a:endParaRPr>
          </a:p>
          <a:p>
            <a:pPr>
              <a:buFontTx/>
              <a:buNone/>
              <a:defRPr/>
            </a:pPr>
            <a:r>
              <a:rPr lang="en-US" sz="2000" u="sng" dirty="0">
                <a:ea typeface="Segoe UI" pitchFamily="34" charset="0"/>
                <a:cs typeface="Segoe UI" pitchFamily="34" charset="0"/>
              </a:rPr>
              <a:t>a</a:t>
            </a:r>
            <a:r>
              <a:rPr lang="en-US" sz="2000" u="sng" dirty="0" smtClean="0">
                <a:ea typeface="Segoe UI" pitchFamily="34" charset="0"/>
                <a:cs typeface="Segoe UI" pitchFamily="34" charset="0"/>
              </a:rPr>
              <a:t>nthony.dixon@energy.ca.gov</a:t>
            </a:r>
            <a:r>
              <a:rPr lang="en-US" sz="2000" dirty="0" smtClean="0">
                <a:ea typeface="Segoe UI" pitchFamily="34" charset="0"/>
                <a:cs typeface="Segoe UI" pitchFamily="34" charset="0"/>
              </a:rPr>
              <a:t>  </a:t>
            </a:r>
          </a:p>
          <a:p>
            <a:pPr>
              <a:buFontTx/>
              <a:buNone/>
              <a:defRPr/>
            </a:pPr>
            <a:r>
              <a:rPr lang="en-US" sz="2000" dirty="0" smtClean="0">
                <a:ea typeface="Segoe UI" pitchFamily="34" charset="0"/>
                <a:cs typeface="Segoe UI" pitchFamily="34" charset="0"/>
              </a:rPr>
              <a:t>(</a:t>
            </a:r>
            <a:r>
              <a:rPr lang="en-US" sz="2000" dirty="0">
                <a:ea typeface="Segoe UI" pitchFamily="34" charset="0"/>
                <a:cs typeface="Segoe UI" pitchFamily="34" charset="0"/>
              </a:rPr>
              <a:t>916) </a:t>
            </a:r>
            <a:r>
              <a:rPr lang="en-US" sz="2000" dirty="0" smtClean="0">
                <a:ea typeface="Segoe UI" pitchFamily="34" charset="0"/>
                <a:cs typeface="Segoe UI" pitchFamily="34" charset="0"/>
              </a:rPr>
              <a:t>654-4882</a:t>
            </a:r>
            <a:endParaRPr lang="en-US" sz="2000" dirty="0">
              <a:ea typeface="Segoe UI" pitchFamily="34" charset="0"/>
              <a:cs typeface="Segoe UI" pitchFamily="34" charset="0"/>
            </a:endParaRPr>
          </a:p>
          <a:p>
            <a:pPr marL="0" indent="0">
              <a:buNone/>
              <a:defRPr/>
            </a:pPr>
            <a:endParaRPr lang="en-US" sz="2400" b="1" dirty="0" smtClean="0">
              <a:solidFill>
                <a:schemeClr val="accent6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9" t="-130" r="19231" b="7166"/>
          <a:stretch/>
        </p:blipFill>
        <p:spPr bwMode="auto">
          <a:xfrm>
            <a:off x="5715000" y="3886200"/>
            <a:ext cx="24962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2692" y="990600"/>
            <a:ext cx="7924800" cy="457200"/>
          </a:xfrm>
        </p:spPr>
        <p:txBody>
          <a:bodyPr/>
          <a:lstStyle/>
          <a:p>
            <a:pPr algn="l">
              <a:defRPr/>
            </a:pPr>
            <a:r>
              <a:rPr lang="en-US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en-US" sz="2800" dirty="0" smtClean="0">
                <a:ea typeface="Segoe UI" pitchFamily="34" charset="0"/>
                <a:cs typeface="Segoe UI" pitchFamily="34" charset="0"/>
              </a:rPr>
              <a:t>Questions and Comments</a:t>
            </a:r>
            <a: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/>
            </a:r>
            <a:br>
              <a:rPr lang="en-US" sz="1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endParaRPr lang="en-US" sz="1900" dirty="0"/>
          </a:p>
        </p:txBody>
      </p:sp>
      <p:cxnSp>
        <p:nvCxnSpPr>
          <p:cNvPr id="4" name="Straight Connector 3"/>
          <p:cNvCxnSpPr/>
          <p:nvPr/>
        </p:nvCxnSpPr>
        <p:spPr bwMode="auto">
          <a:xfrm>
            <a:off x="533400" y="1600200"/>
            <a:ext cx="8153400" cy="0"/>
          </a:xfrm>
          <a:prstGeom prst="line">
            <a:avLst/>
          </a:prstGeom>
          <a:solidFill>
            <a:schemeClr val="accent1"/>
          </a:solidFill>
          <a:ln w="730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19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dirty="0" smtClean="0"/>
              <a:t>9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4953000" cy="457200"/>
          </a:xfrm>
        </p:spPr>
        <p:txBody>
          <a:bodyPr/>
          <a:lstStyle/>
          <a:p>
            <a:pPr>
              <a:defRPr/>
            </a:pPr>
            <a:r>
              <a:rPr lang="en-US" altLang="en-US" i="1" dirty="0" smtClean="0">
                <a:latin typeface="Arial Narrow" panose="020B0606020202030204" pitchFamily="34" charset="0"/>
              </a:rPr>
              <a:t>Proposed Scope of 2017 Natural Gas Outlook Report</a:t>
            </a:r>
            <a:endParaRPr lang="en-US" altLang="en-US" i="1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17-IEPR-04</Docket_x0020_Number>
    <TaxCatchAll xmlns="8eef3743-c7b3-4cbe-8837-b6e805be353c">
      <Value>8</Value>
      <Value>6</Value>
      <Value>128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2017-04-25 Workshop</TermName>
          <TermId xmlns="http://schemas.microsoft.com/office/infopath/2007/PartnerControls">dfb48fb7-cbfd-4279-a01a-d6d792bcf6bf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Z5JXHV6S7NA6-3-109059</_dlc_DocId>
    <_dlc_DocIdUrl xmlns="8eef3743-c7b3-4cbe-8837-b6e805be353c">
      <Url>http://efilingspinternal/_layouts/DocIdRedir.aspx?ID=Z5JXHV6S7NA6-3-109059</Url>
      <Description>Z5JXHV6S7NA6-3-109059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EFC66BC-D68F-40DA-8A94-DAE2800E6DD4}"/>
</file>

<file path=customXml/itemProps2.xml><?xml version="1.0" encoding="utf-8"?>
<ds:datastoreItem xmlns:ds="http://schemas.openxmlformats.org/officeDocument/2006/customXml" ds:itemID="{2505F6C8-C5BA-440D-9978-F9E46B9DCBFD}"/>
</file>

<file path=customXml/itemProps3.xml><?xml version="1.0" encoding="utf-8"?>
<ds:datastoreItem xmlns:ds="http://schemas.openxmlformats.org/officeDocument/2006/customXml" ds:itemID="{F0452613-F041-4986-B39D-90D88A4EE7F3}"/>
</file>

<file path=customXml/itemProps4.xml><?xml version="1.0" encoding="utf-8"?>
<ds:datastoreItem xmlns:ds="http://schemas.openxmlformats.org/officeDocument/2006/customXml" ds:itemID="{4A4E8E40-CE37-4B2A-9056-969358061CDA}"/>
</file>

<file path=docProps/app.xml><?xml version="1.0" encoding="utf-8"?>
<Properties xmlns="http://schemas.openxmlformats.org/officeDocument/2006/extended-properties" xmlns:vt="http://schemas.openxmlformats.org/officeDocument/2006/docPropsVTypes">
  <TotalTime>3039</TotalTime>
  <Words>485</Words>
  <Application>Microsoft Office PowerPoint</Application>
  <PresentationFormat>On-screen Show (4:3)</PresentationFormat>
  <Paragraphs>112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   PROPOSED SCOPE OF THE  2017 NATURAL GAS OUTLOOK REPORT  </vt:lpstr>
      <vt:lpstr>Background </vt:lpstr>
      <vt:lpstr>Topics: Modeling Results  Importance of Data Needs </vt:lpstr>
      <vt:lpstr>Topics: Natural Gas Resources and Issues </vt:lpstr>
      <vt:lpstr>Topics: Natural Gas Demand </vt:lpstr>
      <vt:lpstr> Topics: Development and Imports/Exports </vt:lpstr>
      <vt:lpstr>Topics: Power Generation Demand</vt:lpstr>
      <vt:lpstr>Topics: Additional Issues  </vt:lpstr>
      <vt:lpstr> Future Modeling Issues </vt:lpstr>
      <vt:lpstr> Questions and Comments 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PROPOSED SCOPE OF THE 2017 NATURAL GAS OUTLOOK REPORT</dc:title>
  <dc:creator>California Energy Commission</dc:creator>
  <cp:lastModifiedBy>Dixon, Anthony@Energy</cp:lastModifiedBy>
  <cp:revision>217</cp:revision>
  <cp:lastPrinted>2017-04-11T21:52:37Z</cp:lastPrinted>
  <dcterms:created xsi:type="dcterms:W3CDTF">2003-05-22T16:57:46Z</dcterms:created>
  <dcterms:modified xsi:type="dcterms:W3CDTF">2017-04-20T16:34:37Z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c87a8dbb-4e81-42eb-9b4c-830a860c0331</vt:lpwstr>
  </property>
  <property fmtid="{D5CDD505-2E9C-101B-9397-08002B2CF9AE}" pid="4" name="Subject_x0020_Areas">
    <vt:lpwstr>128;#IEPR 2017-04-25 Workshop|dfb48fb7-cbfd-4279-a01a-d6d792bcf6bf;#61;#IEPR Presentations|51277923-a549-4352-9cc5-bcce892adf24</vt:lpwstr>
  </property>
  <property fmtid="{D5CDD505-2E9C-101B-9397-08002B2CF9AE}" pid="5" name="_CopySource">
    <vt:lpwstr>http://efilingspinternal/PendingDocuments/17-IEPR-04/20170421T090259_PROPOSED_SCOPE_OF_THE_2017_NATURAL_GAS_OUTLOOK_REPORT.pptx</vt:lpwstr>
  </property>
  <property fmtid="{D5CDD505-2E9C-101B-9397-08002B2CF9AE}" pid="6" name="Subject Areas">
    <vt:lpwstr>128;#IEPR 2017-04-25 Workshop|dfb48fb7-cbfd-4279-a01a-d6d792bcf6bf;#61;#IEPR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2009300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