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notesMasterIdLst>
    <p:notesMasterId r:id="rId14"/>
  </p:notesMasterIdLst>
  <p:handoutMasterIdLst>
    <p:handoutMasterId r:id="rId15"/>
  </p:handoutMasterIdLst>
  <p:sldIdLst>
    <p:sldId id="306" r:id="rId2"/>
    <p:sldId id="378" r:id="rId3"/>
    <p:sldId id="384" r:id="rId4"/>
    <p:sldId id="370" r:id="rId5"/>
    <p:sldId id="385" r:id="rId6"/>
    <p:sldId id="381" r:id="rId7"/>
    <p:sldId id="383" r:id="rId8"/>
    <p:sldId id="388" r:id="rId9"/>
    <p:sldId id="389" r:id="rId10"/>
    <p:sldId id="390" r:id="rId11"/>
    <p:sldId id="391" r:id="rId12"/>
    <p:sldId id="387" r:id="rId13"/>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5B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752" autoAdjust="0"/>
    <p:restoredTop sz="94341" autoAdjust="0"/>
  </p:normalViewPr>
  <p:slideViewPr>
    <p:cSldViewPr>
      <p:cViewPr varScale="1">
        <p:scale>
          <a:sx n="100" d="100"/>
          <a:sy n="100" d="100"/>
        </p:scale>
        <p:origin x="102" y="120"/>
      </p:cViewPr>
      <p:guideLst>
        <p:guide orient="horz" pos="2160"/>
        <p:guide pos="2880"/>
      </p:guideLst>
    </p:cSldViewPr>
  </p:slideViewPr>
  <p:outlineViewPr>
    <p:cViewPr>
      <p:scale>
        <a:sx n="33" d="100"/>
        <a:sy n="33" d="100"/>
      </p:scale>
      <p:origin x="0" y="-5117"/>
    </p:cViewPr>
  </p:outlineViewPr>
  <p:notesTextViewPr>
    <p:cViewPr>
      <p:scale>
        <a:sx n="100" d="100"/>
        <a:sy n="100" d="100"/>
      </p:scale>
      <p:origin x="0" y="0"/>
    </p:cViewPr>
  </p:notesTextViewPr>
  <p:sorterViewPr>
    <p:cViewPr>
      <p:scale>
        <a:sx n="160" d="100"/>
        <a:sy n="160" d="100"/>
      </p:scale>
      <p:origin x="0" y="0"/>
    </p:cViewPr>
  </p:sorter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8C09F8A-7673-4180-A340-7764E0EEF388}"/>
              </a:ext>
            </a:extLst>
          </p:cNvPr>
          <p:cNvSpPr>
            <a:spLocks noGrp="1"/>
          </p:cNvSpPr>
          <p:nvPr>
            <p:ph type="hdr" sz="quarter"/>
          </p:nvPr>
        </p:nvSpPr>
        <p:spPr>
          <a:xfrm>
            <a:off x="0" y="0"/>
            <a:ext cx="3038475" cy="46513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3" name="Date Placeholder 2">
            <a:extLst>
              <a:ext uri="{FF2B5EF4-FFF2-40B4-BE49-F238E27FC236}">
                <a16:creationId xmlns:a16="http://schemas.microsoft.com/office/drawing/2014/main" id="{7F6F121F-47EE-49C3-A4BC-62E31FB219FA}"/>
              </a:ext>
            </a:extLst>
          </p:cNvPr>
          <p:cNvSpPr>
            <a:spLocks noGrp="1"/>
          </p:cNvSpPr>
          <p:nvPr>
            <p:ph type="dt" sz="quarter" idx="1"/>
          </p:nvPr>
        </p:nvSpPr>
        <p:spPr>
          <a:xfrm>
            <a:off x="3970338" y="0"/>
            <a:ext cx="3038475" cy="46513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79554944-2C0F-43EA-A084-A5DA0B37CDB7}" type="datetimeFigureOut">
              <a:rPr lang="en-US" altLang="en-US"/>
              <a:pPr>
                <a:defRPr/>
              </a:pPr>
              <a:t>1/10/2019</a:t>
            </a:fld>
            <a:endParaRPr lang="en-US" altLang="en-US"/>
          </a:p>
        </p:txBody>
      </p:sp>
      <p:sp>
        <p:nvSpPr>
          <p:cNvPr id="4" name="Footer Placeholder 3">
            <a:extLst>
              <a:ext uri="{FF2B5EF4-FFF2-40B4-BE49-F238E27FC236}">
                <a16:creationId xmlns:a16="http://schemas.microsoft.com/office/drawing/2014/main" id="{E31FF01D-EA2B-4BDE-A6D4-5A1A616CDEFE}"/>
              </a:ext>
            </a:extLst>
          </p:cNvPr>
          <p:cNvSpPr>
            <a:spLocks noGrp="1"/>
          </p:cNvSpPr>
          <p:nvPr>
            <p:ph type="ftr" sz="quarter" idx="2"/>
          </p:nvPr>
        </p:nvSpPr>
        <p:spPr>
          <a:xfrm>
            <a:off x="0" y="8829675"/>
            <a:ext cx="3038475" cy="46513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5" name="Slide Number Placeholder 4">
            <a:extLst>
              <a:ext uri="{FF2B5EF4-FFF2-40B4-BE49-F238E27FC236}">
                <a16:creationId xmlns:a16="http://schemas.microsoft.com/office/drawing/2014/main" id="{8E72ACD0-17D1-4801-92E7-566EFBFD3537}"/>
              </a:ext>
            </a:extLst>
          </p:cNvPr>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027301C2-BD57-4377-8590-48DC796AE9B6}" type="slidenum">
              <a:rPr lang="en-US" altLang="en-US"/>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046195-65C4-4789-A488-CC2FED519FD8}"/>
              </a:ext>
            </a:extLst>
          </p:cNvPr>
          <p:cNvSpPr>
            <a:spLocks noGrp="1"/>
          </p:cNvSpPr>
          <p:nvPr>
            <p:ph type="hdr" sz="quarter"/>
          </p:nvPr>
        </p:nvSpPr>
        <p:spPr>
          <a:xfrm>
            <a:off x="0" y="0"/>
            <a:ext cx="3038475" cy="465138"/>
          </a:xfrm>
          <a:prstGeom prst="rect">
            <a:avLst/>
          </a:prstGeom>
        </p:spPr>
        <p:txBody>
          <a:bodyPr vert="horz" wrap="square" lIns="93177" tIns="46589" rIns="93177" bIns="46589" numCol="1" anchor="t"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E24DFE60-5232-4878-B017-E3E1D3E8905D}"/>
              </a:ext>
            </a:extLst>
          </p:cNvPr>
          <p:cNvSpPr>
            <a:spLocks noGrp="1"/>
          </p:cNvSpPr>
          <p:nvPr>
            <p:ph type="dt" idx="1"/>
          </p:nvPr>
        </p:nvSpPr>
        <p:spPr>
          <a:xfrm>
            <a:off x="3970338" y="0"/>
            <a:ext cx="3038475" cy="465138"/>
          </a:xfrm>
          <a:prstGeom prst="rect">
            <a:avLst/>
          </a:prstGeom>
        </p:spPr>
        <p:txBody>
          <a:bodyPr vert="horz" wrap="square" lIns="93177" tIns="46589" rIns="93177" bIns="46589"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F95F0844-96E9-4902-BC8D-1E491EF2C2E2}" type="datetimeFigureOut">
              <a:rPr lang="en-US" altLang="en-US"/>
              <a:pPr>
                <a:defRPr/>
              </a:pPr>
              <a:t>1/10/2019</a:t>
            </a:fld>
            <a:endParaRPr lang="en-US" altLang="en-US"/>
          </a:p>
        </p:txBody>
      </p:sp>
      <p:sp>
        <p:nvSpPr>
          <p:cNvPr id="4" name="Slide Image Placeholder 3">
            <a:extLst>
              <a:ext uri="{FF2B5EF4-FFF2-40B4-BE49-F238E27FC236}">
                <a16:creationId xmlns:a16="http://schemas.microsoft.com/office/drawing/2014/main" id="{6096D554-5B7F-43E8-ACBD-E9A262DCF8AF}"/>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5" name="Notes Placeholder 4">
            <a:extLst>
              <a:ext uri="{FF2B5EF4-FFF2-40B4-BE49-F238E27FC236}">
                <a16:creationId xmlns:a16="http://schemas.microsoft.com/office/drawing/2014/main" id="{0268A086-4A1C-46BE-8238-7CDD92FC3860}"/>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F4E2167C-E2B1-431F-A577-F4CE054A89C6}"/>
              </a:ext>
            </a:extLst>
          </p:cNvPr>
          <p:cNvSpPr>
            <a:spLocks noGrp="1"/>
          </p:cNvSpPr>
          <p:nvPr>
            <p:ph type="ftr" sz="quarter" idx="4"/>
          </p:nvPr>
        </p:nvSpPr>
        <p:spPr>
          <a:xfrm>
            <a:off x="0" y="8829675"/>
            <a:ext cx="3038475" cy="465138"/>
          </a:xfrm>
          <a:prstGeom prst="rect">
            <a:avLst/>
          </a:prstGeom>
        </p:spPr>
        <p:txBody>
          <a:bodyPr vert="horz" wrap="square" lIns="93177" tIns="46589" rIns="93177" bIns="46589"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4E0DFC79-D83C-4126-902A-7830D8E11F3A}"/>
              </a:ext>
            </a:extLst>
          </p:cNvPr>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anose="020F0502020204030204" pitchFamily="34" charset="0"/>
              </a:defRPr>
            </a:lvl1pPr>
          </a:lstStyle>
          <a:p>
            <a:fld id="{33EC42A5-64B6-4D6D-8ADF-086238E6A95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8A1505B7-0787-47F1-AEF7-CAD603C9D5A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61EC4F0-C04D-4873-9440-50AB376864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3556" name="Slide Number Placeholder 3">
            <a:extLst>
              <a:ext uri="{FF2B5EF4-FFF2-40B4-BE49-F238E27FC236}">
                <a16:creationId xmlns:a16="http://schemas.microsoft.com/office/drawing/2014/main" id="{D2D21420-09A9-416B-A47E-ADEB5E63CB6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8CB8100-D48B-4CD8-987C-0999ED111E4C}" type="slidenum">
              <a:rPr lang="en-US" altLang="en-US">
                <a:solidFill>
                  <a:srgbClr val="000000"/>
                </a:solidFill>
                <a:latin typeface="Calibri" panose="020F0502020204030204" pitchFamily="34" charset="0"/>
              </a:rPr>
              <a:pPr/>
              <a:t>1</a:t>
            </a:fld>
            <a:endParaRPr lang="en-US" altLang="en-US">
              <a:solidFill>
                <a:srgbClr val="000000"/>
              </a:solidFil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Planned Maintenance Event at Wheeler</a:t>
            </a:r>
            <a:r>
              <a:rPr lang="en-US" baseline="0" dirty="0"/>
              <a:t> Ridge Nov. 16 (Fri), 17, 18.</a:t>
            </a:r>
            <a:endParaRPr lang="en-US" dirty="0"/>
          </a:p>
        </p:txBody>
      </p:sp>
      <p:sp>
        <p:nvSpPr>
          <p:cNvPr id="4" name="Slide Number Placeholder 3"/>
          <p:cNvSpPr>
            <a:spLocks noGrp="1"/>
          </p:cNvSpPr>
          <p:nvPr>
            <p:ph type="sldNum" sz="quarter" idx="10"/>
          </p:nvPr>
        </p:nvSpPr>
        <p:spPr/>
        <p:txBody>
          <a:bodyPr/>
          <a:lstStyle/>
          <a:p>
            <a:fld id="{33EC42A5-64B6-4D6D-8ADF-086238E6A957}" type="slidenum">
              <a:rPr lang="en-US" altLang="en-US" smtClean="0"/>
              <a:pPr/>
              <a:t>8</a:t>
            </a:fld>
            <a:endParaRPr lang="en-US" altLang="en-US"/>
          </a:p>
        </p:txBody>
      </p:sp>
    </p:spTree>
    <p:extLst>
      <p:ext uri="{BB962C8B-B14F-4D97-AF65-F5344CB8AC3E}">
        <p14:creationId xmlns:p14="http://schemas.microsoft.com/office/powerpoint/2010/main" val="4001297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2743200"/>
            <a:ext cx="7772400" cy="2209800"/>
          </a:xfrm>
          <a:prstGeom prst="rect">
            <a:avLst/>
          </a:prstGeom>
        </p:spPr>
        <p:txBody>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2" name="Title 1"/>
          <p:cNvSpPr>
            <a:spLocks noGrp="1"/>
          </p:cNvSpPr>
          <p:nvPr>
            <p:ph type="ctrTitle"/>
          </p:nvPr>
        </p:nvSpPr>
        <p:spPr>
          <a:xfrm>
            <a:off x="685800" y="1676400"/>
            <a:ext cx="7772400" cy="993775"/>
          </a:xfrm>
          <a:prstGeom prst="rect">
            <a:avLst/>
          </a:prstGeom>
        </p:spPr>
        <p:txBody>
          <a:bodyPr/>
          <a:lstStyle>
            <a:lvl1pPr algn="l">
              <a:defRPr sz="3600">
                <a:solidFill>
                  <a:schemeClr val="bg1">
                    <a:lumMod val="50000"/>
                  </a:schemeClr>
                </a:solidFill>
              </a:defRPr>
            </a:lvl1pPr>
          </a:lstStyle>
          <a:p>
            <a:r>
              <a:rPr lang="en-US" dirty="0"/>
              <a:t>Click to edit Master title style</a:t>
            </a:r>
          </a:p>
        </p:txBody>
      </p:sp>
    </p:spTree>
    <p:extLst>
      <p:ext uri="{BB962C8B-B14F-4D97-AF65-F5344CB8AC3E}">
        <p14:creationId xmlns:p14="http://schemas.microsoft.com/office/powerpoint/2010/main" val="3123439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4" name="Straight Connector 5">
            <a:extLst>
              <a:ext uri="{FF2B5EF4-FFF2-40B4-BE49-F238E27FC236}">
                <a16:creationId xmlns:a16="http://schemas.microsoft.com/office/drawing/2014/main" id="{1867C129-B999-498C-96EB-DECA2509B9E2}"/>
              </a:ext>
            </a:extLst>
          </p:cNvPr>
          <p:cNvCxnSpPr>
            <a:cxnSpLocks noChangeShapeType="1"/>
          </p:cNvCxnSpPr>
          <p:nvPr userDrawn="1"/>
        </p:nvCxnSpPr>
        <p:spPr bwMode="auto">
          <a:xfrm flipV="1">
            <a:off x="527050" y="1123950"/>
            <a:ext cx="8147050" cy="0"/>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a:xfrm>
            <a:off x="457200" y="274638"/>
            <a:ext cx="8229600" cy="1143000"/>
          </a:xfrm>
          <a:prstGeom prst="rect">
            <a:avLst/>
          </a:prstGeom>
        </p:spPr>
        <p:txBody>
          <a:bodyPr/>
          <a:lstStyle>
            <a:lvl1pPr algn="l">
              <a:defRPr sz="2400">
                <a:solidFill>
                  <a:schemeClr val="bg1">
                    <a:lumMod val="50000"/>
                  </a:schemeClr>
                </a:solidFill>
              </a:defRPr>
            </a:lvl1pPr>
          </a:lstStyle>
          <a:p>
            <a:r>
              <a:rPr lang="en-US" dirty="0"/>
              <a:t>Click to edit Master title style</a:t>
            </a:r>
          </a:p>
        </p:txBody>
      </p:sp>
      <p:sp>
        <p:nvSpPr>
          <p:cNvPr id="3" name="Content Placeholder 2"/>
          <p:cNvSpPr>
            <a:spLocks noGrp="1"/>
          </p:cNvSpPr>
          <p:nvPr>
            <p:ph idx="1"/>
          </p:nvPr>
        </p:nvSpPr>
        <p:spPr>
          <a:xfrm>
            <a:off x="457200" y="1600201"/>
            <a:ext cx="8229600" cy="4343400"/>
          </a:xfrm>
          <a:prstGeom prst="rect">
            <a:avLst/>
          </a:prstGeom>
        </p:spPr>
        <p:txBody>
          <a:bodyPr/>
          <a:lstStyle>
            <a:lvl1pPr>
              <a:defRPr sz="2400"/>
            </a:lvl1pPr>
            <a:lvl2pPr>
              <a:defRPr sz="2400"/>
            </a:lvl2pPr>
            <a:lvl3pPr>
              <a:defRPr sz="2400"/>
            </a:lvl3pPr>
            <a:lvl4pPr>
              <a:defRPr sz="2400"/>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D1C6A3E9-FC55-4BE4-AEC9-91830BF0F633}"/>
              </a:ext>
            </a:extLst>
          </p:cNvPr>
          <p:cNvSpPr>
            <a:spLocks noGrp="1"/>
          </p:cNvSpPr>
          <p:nvPr>
            <p:ph type="sldNum" sz="quarter" idx="10"/>
          </p:nvPr>
        </p:nvSpPr>
        <p:spPr/>
        <p:txBody>
          <a:bodyPr/>
          <a:lstStyle>
            <a:lvl1pPr>
              <a:defRPr/>
            </a:lvl1pPr>
          </a:lstStyle>
          <a:p>
            <a:r>
              <a:rPr lang="en-US" altLang="en-US"/>
              <a:t>Page </a:t>
            </a:r>
            <a:fld id="{DB346E42-1F3C-43E5-AF6B-B2F84B1EACF1}" type="slidenum">
              <a:rPr lang="en-US" altLang="en-US"/>
              <a:pPr/>
              <a:t>‹#›</a:t>
            </a:fld>
            <a:endParaRPr lang="en-US" altLang="en-US"/>
          </a:p>
        </p:txBody>
      </p:sp>
    </p:spTree>
    <p:extLst>
      <p:ext uri="{BB962C8B-B14F-4D97-AF65-F5344CB8AC3E}">
        <p14:creationId xmlns:p14="http://schemas.microsoft.com/office/powerpoint/2010/main" val="2811857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solidFill>
                  <a:srgbClr val="4F758B"/>
                </a:solidFill>
              </a:defRPr>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89499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dirty="0"/>
              <a:t>Click to edit Master title style</a:t>
            </a:r>
          </a:p>
        </p:txBody>
      </p:sp>
      <p:sp>
        <p:nvSpPr>
          <p:cNvPr id="3" name="Content Placeholder 2"/>
          <p:cNvSpPr>
            <a:spLocks noGrp="1"/>
          </p:cNvSpPr>
          <p:nvPr>
            <p:ph sz="half" idx="1"/>
          </p:nvPr>
        </p:nvSpPr>
        <p:spPr>
          <a:xfrm>
            <a:off x="457200" y="1600201"/>
            <a:ext cx="4038600" cy="4419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419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06300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dirty="0"/>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6966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dirty="0"/>
              <a:t>Click to edit Master title style</a:t>
            </a:r>
          </a:p>
        </p:txBody>
      </p:sp>
    </p:spTree>
    <p:extLst>
      <p:ext uri="{BB962C8B-B14F-4D97-AF65-F5344CB8AC3E}">
        <p14:creationId xmlns:p14="http://schemas.microsoft.com/office/powerpoint/2010/main" val="1521381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9911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solidFill>
                  <a:srgbClr val="4F758B"/>
                </a:solidFill>
              </a:defRPr>
            </a:lvl1pPr>
          </a:lstStyle>
          <a:p>
            <a:r>
              <a:rPr lang="en-US" dirty="0"/>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54305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07336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solidFill>
                  <a:srgbClr val="4F758B"/>
                </a:solidFill>
              </a:defRPr>
            </a:lvl1pPr>
          </a:lstStyle>
          <a:p>
            <a:r>
              <a:rPr lang="en-US" dirty="0"/>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1925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5" descr="Slide bkgrnd-header-board.jpg">
            <a:extLst>
              <a:ext uri="{FF2B5EF4-FFF2-40B4-BE49-F238E27FC236}">
                <a16:creationId xmlns:a16="http://schemas.microsoft.com/office/drawing/2014/main" id="{AFEA0A8D-356B-4012-89AC-A333CF7CD43F}"/>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91440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lide Number Placeholder 5">
            <a:extLst>
              <a:ext uri="{FF2B5EF4-FFF2-40B4-BE49-F238E27FC236}">
                <a16:creationId xmlns:a16="http://schemas.microsoft.com/office/drawing/2014/main" id="{0C4CA9C4-E5EC-4A60-8226-2A6B5A72F49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000">
                <a:solidFill>
                  <a:srgbClr val="686868"/>
                </a:solidFill>
              </a:defRPr>
            </a:lvl1pPr>
          </a:lstStyle>
          <a:p>
            <a:r>
              <a:rPr lang="en-US" altLang="en-US"/>
              <a:t>Page </a:t>
            </a:r>
            <a:fld id="{A3EAC7B8-851B-4D21-B750-C01ABECD7FF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5341" r:id="rId1"/>
    <p:sldLayoutId id="2147485342" r:id="rId2"/>
    <p:sldLayoutId id="2147485343" r:id="rId3"/>
    <p:sldLayoutId id="2147485344" r:id="rId4"/>
    <p:sldLayoutId id="2147485345" r:id="rId5"/>
    <p:sldLayoutId id="2147485346" r:id="rId6"/>
    <p:sldLayoutId id="2147485347" r:id="rId7"/>
    <p:sldLayoutId id="2147485348" r:id="rId8"/>
    <p:sldLayoutId id="2147485349" r:id="rId9"/>
    <p:sldLayoutId id="2147485350" r:id="rId10"/>
  </p:sldLayoutIdLst>
  <p:hf hdr="0" ftr="0" dt="0"/>
  <p:txStyles>
    <p:titleStyle>
      <a:lvl1pPr algn="ctr" rtl="0" eaLnBrk="0" fontAlgn="base" hangingPunct="0">
        <a:spcBef>
          <a:spcPct val="0"/>
        </a:spcBef>
        <a:spcAft>
          <a:spcPct val="0"/>
        </a:spcAft>
        <a:defRPr sz="4400" kern="1200">
          <a:solidFill>
            <a:schemeClr val="tx1"/>
          </a:solidFill>
          <a:latin typeface="+mj-lt"/>
          <a:ea typeface="Geneva" charset="0"/>
          <a:cs typeface="Geneva" charset="0"/>
        </a:defRPr>
      </a:lvl1pPr>
      <a:lvl2pPr algn="ctr" rtl="0" eaLnBrk="0" fontAlgn="base" hangingPunct="0">
        <a:spcBef>
          <a:spcPct val="0"/>
        </a:spcBef>
        <a:spcAft>
          <a:spcPct val="0"/>
        </a:spcAft>
        <a:defRPr sz="4400">
          <a:solidFill>
            <a:schemeClr val="tx1"/>
          </a:solidFill>
          <a:latin typeface="Arial" charset="0"/>
          <a:ea typeface="Geneva" charset="0"/>
          <a:cs typeface="Geneva" charset="0"/>
        </a:defRPr>
      </a:lvl2pPr>
      <a:lvl3pPr algn="ctr" rtl="0" eaLnBrk="0" fontAlgn="base" hangingPunct="0">
        <a:spcBef>
          <a:spcPct val="0"/>
        </a:spcBef>
        <a:spcAft>
          <a:spcPct val="0"/>
        </a:spcAft>
        <a:defRPr sz="4400">
          <a:solidFill>
            <a:schemeClr val="tx1"/>
          </a:solidFill>
          <a:latin typeface="Arial" charset="0"/>
          <a:ea typeface="Geneva" charset="0"/>
          <a:cs typeface="Geneva" charset="0"/>
        </a:defRPr>
      </a:lvl3pPr>
      <a:lvl4pPr algn="ctr" rtl="0" eaLnBrk="0" fontAlgn="base" hangingPunct="0">
        <a:spcBef>
          <a:spcPct val="0"/>
        </a:spcBef>
        <a:spcAft>
          <a:spcPct val="0"/>
        </a:spcAft>
        <a:defRPr sz="4400">
          <a:solidFill>
            <a:schemeClr val="tx1"/>
          </a:solidFill>
          <a:latin typeface="Arial" charset="0"/>
          <a:ea typeface="Geneva" charset="0"/>
          <a:cs typeface="Geneva" charset="0"/>
        </a:defRPr>
      </a:lvl4pPr>
      <a:lvl5pPr algn="ctr" rtl="0" eaLnBrk="0" fontAlgn="base" hangingPunct="0">
        <a:spcBef>
          <a:spcPct val="0"/>
        </a:spcBef>
        <a:spcAft>
          <a:spcPct val="0"/>
        </a:spcAft>
        <a:defRPr sz="4400">
          <a:solidFill>
            <a:schemeClr val="tx1"/>
          </a:solidFill>
          <a:latin typeface="Arial" charset="0"/>
          <a:ea typeface="Geneva" charset="0"/>
          <a:cs typeface="Geneva"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Geneva" charset="0"/>
          <a:cs typeface="Geneva"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Geneva" charset="0"/>
          <a:cs typeface="Geneva"/>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Geneva" charset="0"/>
          <a:cs typeface="Geneva"/>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Geneva" charset="0"/>
          <a:cs typeface="Geneva"/>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Geneva" charset="0"/>
          <a:cs typeface="Genev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1ACA46B-FA56-4C23-BF5F-3607166346E4}"/>
              </a:ext>
            </a:extLst>
          </p:cNvPr>
          <p:cNvSpPr>
            <a:spLocks noGrp="1"/>
          </p:cNvSpPr>
          <p:nvPr>
            <p:ph type="ctrTitle"/>
          </p:nvPr>
        </p:nvSpPr>
        <p:spPr bwMode="auto">
          <a:xfrm>
            <a:off x="439738" y="2890838"/>
            <a:ext cx="8186737" cy="21351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r>
              <a:rPr lang="en-US" altLang="en-US" sz="3200" dirty="0">
                <a:ea typeface="Geneva"/>
                <a:cs typeface="Geneva"/>
              </a:rPr>
              <a:t/>
            </a:r>
            <a:br>
              <a:rPr lang="en-US" altLang="en-US" sz="3200" dirty="0">
                <a:ea typeface="Geneva"/>
                <a:cs typeface="Geneva"/>
              </a:rPr>
            </a:br>
            <a:r>
              <a:rPr lang="en-US" altLang="en-US" sz="3200" dirty="0">
                <a:ea typeface="Geneva"/>
                <a:cs typeface="Geneva"/>
              </a:rPr>
              <a:t>Southern California Natural Gas Prices</a:t>
            </a:r>
            <a:br>
              <a:rPr lang="en-US" altLang="en-US" sz="3200" dirty="0">
                <a:ea typeface="Geneva"/>
                <a:cs typeface="Geneva"/>
              </a:rPr>
            </a:br>
            <a:r>
              <a:rPr lang="en-US" altLang="en-US" sz="1400" dirty="0">
                <a:ea typeface="Geneva"/>
                <a:cs typeface="Geneva"/>
              </a:rPr>
              <a:t/>
            </a:r>
            <a:br>
              <a:rPr lang="en-US" altLang="en-US" sz="1400" dirty="0">
                <a:ea typeface="Geneva"/>
                <a:cs typeface="Geneva"/>
              </a:rPr>
            </a:br>
            <a:r>
              <a:rPr lang="en-US" altLang="en-US" sz="2400" i="1" dirty="0">
                <a:ea typeface="Geneva"/>
                <a:cs typeface="Geneva"/>
              </a:rPr>
              <a:t>January 11, 2019</a:t>
            </a:r>
            <a:endParaRPr lang="en-US" altLang="en-US" sz="2000" b="1" i="1" dirty="0">
              <a:solidFill>
                <a:schemeClr val="tx1"/>
              </a:solidFill>
              <a:ea typeface="Geneva"/>
              <a:cs typeface="Geneva"/>
            </a:endParaRPr>
          </a:p>
        </p:txBody>
      </p:sp>
      <p:pic>
        <p:nvPicPr>
          <p:cNvPr id="12292" name="Picture 6" descr="O:\Unit_1030\LOGOS\CEClogo_2015_Small.jpg">
            <a:extLst>
              <a:ext uri="{FF2B5EF4-FFF2-40B4-BE49-F238E27FC236}">
                <a16:creationId xmlns:a16="http://schemas.microsoft.com/office/drawing/2014/main" id="{FA09E218-1599-484E-9D10-FDB8484FDB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3138" y="511175"/>
            <a:ext cx="92392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Box 5">
            <a:extLst>
              <a:ext uri="{FF2B5EF4-FFF2-40B4-BE49-F238E27FC236}">
                <a16:creationId xmlns:a16="http://schemas.microsoft.com/office/drawing/2014/main" id="{F42CFF33-D876-4FA8-B5F3-4E6202DC74EF}"/>
              </a:ext>
            </a:extLst>
          </p:cNvPr>
          <p:cNvSpPr txBox="1">
            <a:spLocks noChangeArrowheads="1"/>
          </p:cNvSpPr>
          <p:nvPr/>
        </p:nvSpPr>
        <p:spPr bwMode="auto">
          <a:xfrm>
            <a:off x="7029450" y="622300"/>
            <a:ext cx="223361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b="1" dirty="0">
                <a:solidFill>
                  <a:srgbClr val="000000"/>
                </a:solidFill>
                <a:cs typeface="Times New Roman" panose="02020603050405020304" pitchFamily="18" charset="0"/>
              </a:rPr>
              <a:t>California Energy Commission</a:t>
            </a:r>
          </a:p>
        </p:txBody>
      </p:sp>
      <p:pic>
        <p:nvPicPr>
          <p:cNvPr id="12294" name="Picture 9" descr="https://yeti-cir-test.s3.amazonaws.com/uploaded/images/2010/9/cpuc-logo/original/CPUC.jpg">
            <a:extLst>
              <a:ext uri="{FF2B5EF4-FFF2-40B4-BE49-F238E27FC236}">
                <a16:creationId xmlns:a16="http://schemas.microsoft.com/office/drawing/2014/main" id="{2100ACC1-5D6D-459C-AAFD-92A000853C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100" y="609600"/>
            <a:ext cx="814388"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2">
            <a:extLst>
              <a:ext uri="{FF2B5EF4-FFF2-40B4-BE49-F238E27FC236}">
                <a16:creationId xmlns:a16="http://schemas.microsoft.com/office/drawing/2014/main" id="{0F1474EA-82EB-4CA7-B82E-C331A8BDDDC8}"/>
              </a:ext>
            </a:extLst>
          </p:cNvPr>
          <p:cNvSpPr>
            <a:spLocks noChangeArrowheads="1"/>
          </p:cNvSpPr>
          <p:nvPr/>
        </p:nvSpPr>
        <p:spPr bwMode="auto">
          <a:xfrm>
            <a:off x="958850" y="665163"/>
            <a:ext cx="2216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b="1">
                <a:solidFill>
                  <a:srgbClr val="000000"/>
                </a:solidFill>
                <a:cs typeface="Times New Roman" panose="02020603050405020304" pitchFamily="18" charset="0"/>
              </a:rPr>
              <a:t>California Public</a:t>
            </a:r>
          </a:p>
          <a:p>
            <a:pPr eaLnBrk="1" hangingPunct="1"/>
            <a:r>
              <a:rPr lang="en-US" altLang="en-US" sz="1600" b="1">
                <a:solidFill>
                  <a:srgbClr val="000000"/>
                </a:solidFill>
                <a:cs typeface="Times New Roman" panose="02020603050405020304" pitchFamily="18" charset="0"/>
              </a:rPr>
              <a:t>Utilities Commission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BC999-F7FC-4109-A50E-2BB813AD54E0}"/>
              </a:ext>
            </a:extLst>
          </p:cNvPr>
          <p:cNvSpPr>
            <a:spLocks noGrp="1"/>
          </p:cNvSpPr>
          <p:nvPr>
            <p:ph type="title"/>
          </p:nvPr>
        </p:nvSpPr>
        <p:spPr>
          <a:xfrm>
            <a:off x="459367" y="279790"/>
            <a:ext cx="8606017" cy="1143000"/>
          </a:xfrm>
        </p:spPr>
        <p:txBody>
          <a:bodyPr/>
          <a:lstStyle/>
          <a:p>
            <a:r>
              <a:rPr lang="en-US" dirty="0"/>
              <a:t/>
            </a:r>
            <a:br>
              <a:rPr lang="en-US" dirty="0"/>
            </a:br>
            <a:r>
              <a:rPr lang="en-US" dirty="0"/>
              <a:t>Workshop Agenda</a:t>
            </a:r>
          </a:p>
        </p:txBody>
      </p:sp>
      <p:sp>
        <p:nvSpPr>
          <p:cNvPr id="3" name="Content Placeholder 2">
            <a:extLst>
              <a:ext uri="{FF2B5EF4-FFF2-40B4-BE49-F238E27FC236}">
                <a16:creationId xmlns:a16="http://schemas.microsoft.com/office/drawing/2014/main" id="{359293F8-2B82-4A00-A3DA-D05A919BAA1B}"/>
              </a:ext>
            </a:extLst>
          </p:cNvPr>
          <p:cNvSpPr>
            <a:spLocks noGrp="1"/>
          </p:cNvSpPr>
          <p:nvPr>
            <p:ph idx="1"/>
          </p:nvPr>
        </p:nvSpPr>
        <p:spPr>
          <a:xfrm>
            <a:off x="452190" y="1508750"/>
            <a:ext cx="8492971" cy="4944499"/>
          </a:xfrm>
        </p:spPr>
        <p:txBody>
          <a:bodyPr/>
          <a:lstStyle/>
          <a:p>
            <a:pPr lvl="0"/>
            <a:r>
              <a:rPr lang="en-US" dirty="0"/>
              <a:t>An update from Energy Commission and CPUC staff on natural gas price trends in Southern California. </a:t>
            </a:r>
          </a:p>
          <a:p>
            <a:pPr lvl="0"/>
            <a:r>
              <a:rPr lang="en-US" dirty="0"/>
              <a:t>Presentations from industry and consumer groups representatives about the impact of high wholesale natural gas prices on electric generation prices and customer bills, both core (residential and small commercial) and noncore (large commercial, industrial, and agriculture facilities). </a:t>
            </a:r>
          </a:p>
          <a:p>
            <a:pPr lvl="0"/>
            <a:r>
              <a:rPr lang="en-US" dirty="0"/>
              <a:t>Discussion of potential mitigation measures including stakeholder presentations to reduce the impact of high wholesale natural gas prices on core and noncore customers. </a:t>
            </a:r>
          </a:p>
          <a:p>
            <a:pPr lvl="0"/>
            <a:r>
              <a:rPr lang="en-US" dirty="0"/>
              <a:t>An opportunity for public comment.</a:t>
            </a:r>
          </a:p>
          <a:p>
            <a:endParaRPr lang="en-US" dirty="0"/>
          </a:p>
        </p:txBody>
      </p:sp>
      <p:sp>
        <p:nvSpPr>
          <p:cNvPr id="4" name="Slide Number Placeholder 3">
            <a:extLst>
              <a:ext uri="{FF2B5EF4-FFF2-40B4-BE49-F238E27FC236}">
                <a16:creationId xmlns:a16="http://schemas.microsoft.com/office/drawing/2014/main" id="{752887BD-1815-4C04-9CE4-C8DD31EF2D7F}"/>
              </a:ext>
            </a:extLst>
          </p:cNvPr>
          <p:cNvSpPr>
            <a:spLocks noGrp="1"/>
          </p:cNvSpPr>
          <p:nvPr>
            <p:ph type="sldNum" sz="quarter" idx="10"/>
          </p:nvPr>
        </p:nvSpPr>
        <p:spPr/>
        <p:txBody>
          <a:bodyPr/>
          <a:lstStyle/>
          <a:p>
            <a:r>
              <a:rPr lang="en-US" altLang="en-US"/>
              <a:t>Page </a:t>
            </a:r>
            <a:fld id="{DB346E42-1F3C-43E5-AF6B-B2F84B1EACF1}" type="slidenum">
              <a:rPr lang="en-US" altLang="en-US" smtClean="0"/>
              <a:pPr/>
              <a:t>2</a:t>
            </a:fld>
            <a:endParaRPr lang="en-US" altLang="en-US"/>
          </a:p>
        </p:txBody>
      </p:sp>
    </p:spTree>
    <p:extLst>
      <p:ext uri="{BB962C8B-B14F-4D97-AF65-F5344CB8AC3E}">
        <p14:creationId xmlns:p14="http://schemas.microsoft.com/office/powerpoint/2010/main" val="1613856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SoCalGas Citygate Shows Spikes versus SoCal Border Prices Several Times Since the Line 235 </a:t>
            </a:r>
            <a:r>
              <a:rPr lang="en-US" dirty="0" smtClean="0"/>
              <a:t>Rupture</a:t>
            </a:r>
            <a:r>
              <a:rPr lang="en-US" dirty="0"/>
              <a:t/>
            </a:r>
            <a:br>
              <a:rPr lang="en-US" dirty="0"/>
            </a:br>
            <a:endParaRPr lang="en-US" dirty="0"/>
          </a:p>
        </p:txBody>
      </p:sp>
      <p:sp>
        <p:nvSpPr>
          <p:cNvPr id="4" name="Slide Number Placeholder 3"/>
          <p:cNvSpPr>
            <a:spLocks noGrp="1"/>
          </p:cNvSpPr>
          <p:nvPr>
            <p:ph type="sldNum" sz="quarter" idx="10"/>
          </p:nvPr>
        </p:nvSpPr>
        <p:spPr>
          <a:xfrm>
            <a:off x="6799490" y="6356350"/>
            <a:ext cx="2133600" cy="365125"/>
          </a:xfrm>
        </p:spPr>
        <p:txBody>
          <a:bodyPr/>
          <a:lstStyle/>
          <a:p>
            <a:pPr marL="228600" indent="-228600">
              <a:buFont typeface="+mj-lt"/>
              <a:buAutoNum type="arabicPeriod"/>
            </a:pPr>
            <a:r>
              <a:rPr lang="en-US" altLang="en-US" dirty="0"/>
              <a:t>Page </a:t>
            </a:r>
            <a:fld id="{DB346E42-1F3C-43E5-AF6B-B2F84B1EACF1}" type="slidenum">
              <a:rPr lang="en-US" altLang="en-US" smtClean="0"/>
              <a:pPr marL="228600" indent="-228600">
                <a:buFont typeface="+mj-lt"/>
                <a:buAutoNum type="arabicPeriod"/>
              </a:pPr>
              <a:t>3</a:t>
            </a:fld>
            <a:endParaRPr lang="en-US" altLang="en-US" dirty="0"/>
          </a:p>
        </p:txBody>
      </p:sp>
      <p:sp>
        <p:nvSpPr>
          <p:cNvPr id="3" name="TextBox 2"/>
          <p:cNvSpPr txBox="1"/>
          <p:nvPr/>
        </p:nvSpPr>
        <p:spPr>
          <a:xfrm>
            <a:off x="731500" y="6627168"/>
            <a:ext cx="2435282" cy="230832"/>
          </a:xfrm>
          <a:prstGeom prst="rect">
            <a:avLst/>
          </a:prstGeom>
          <a:noFill/>
        </p:spPr>
        <p:txBody>
          <a:bodyPr wrap="none" rtlCol="0">
            <a:spAutoFit/>
          </a:bodyPr>
          <a:lstStyle/>
          <a:p>
            <a:r>
              <a:rPr lang="en-US" sz="900" dirty="0"/>
              <a:t>Data Source: Point Logic and IHS Company</a:t>
            </a:r>
          </a:p>
        </p:txBody>
      </p:sp>
      <p:pic>
        <p:nvPicPr>
          <p:cNvPr id="7" name="Content Placeholder 6"/>
          <p:cNvPicPr>
            <a:picLocks noGrp="1" noChangeAspect="1"/>
          </p:cNvPicPr>
          <p:nvPr>
            <p:ph idx="1"/>
          </p:nvPr>
        </p:nvPicPr>
        <p:blipFill>
          <a:blip r:embed="rId2"/>
          <a:stretch>
            <a:fillRect/>
          </a:stretch>
        </p:blipFill>
        <p:spPr>
          <a:xfrm>
            <a:off x="846715" y="1278320"/>
            <a:ext cx="7198353" cy="5223080"/>
          </a:xfrm>
          <a:prstGeom prst="rect">
            <a:avLst/>
          </a:prstGeom>
        </p:spPr>
      </p:pic>
    </p:spTree>
    <p:extLst>
      <p:ext uri="{BB962C8B-B14F-4D97-AF65-F5344CB8AC3E}">
        <p14:creationId xmlns:p14="http://schemas.microsoft.com/office/powerpoint/2010/main" val="3213244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2234350-B461-4B0D-8BCB-C75E9015225F}"/>
              </a:ext>
            </a:extLst>
          </p:cNvPr>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r>
              <a:rPr lang="en-US" altLang="en-US" dirty="0">
                <a:ea typeface="Geneva"/>
                <a:cs typeface="Geneva"/>
              </a:rPr>
              <a:t>SoCalGas Receipt Point Capacity Reduced by </a:t>
            </a:r>
            <a:r>
              <a:rPr lang="en-US" altLang="en-US" dirty="0" smtClean="0">
                <a:ea typeface="Geneva"/>
                <a:cs typeface="Geneva"/>
              </a:rPr>
              <a:t>770 </a:t>
            </a:r>
            <a:r>
              <a:rPr lang="en-US" altLang="en-US" dirty="0" err="1" smtClean="0">
                <a:ea typeface="Geneva"/>
                <a:cs typeface="Geneva"/>
              </a:rPr>
              <a:t>MMcfd</a:t>
            </a:r>
            <a:r>
              <a:rPr lang="en-US" altLang="en-US" dirty="0" smtClean="0">
                <a:solidFill>
                  <a:srgbClr val="FF0000"/>
                </a:solidFill>
                <a:ea typeface="Geneva"/>
                <a:cs typeface="Geneva"/>
              </a:rPr>
              <a:t> </a:t>
            </a:r>
            <a:r>
              <a:rPr lang="en-US" altLang="en-US" dirty="0" smtClean="0">
                <a:ea typeface="Geneva"/>
                <a:cs typeface="Geneva"/>
              </a:rPr>
              <a:t>due </a:t>
            </a:r>
            <a:r>
              <a:rPr lang="en-US" altLang="en-US" dirty="0">
                <a:ea typeface="Geneva"/>
                <a:cs typeface="Geneva"/>
              </a:rPr>
              <a:t>to Status of Lines 235, 3000 and 4000</a:t>
            </a:r>
          </a:p>
        </p:txBody>
      </p:sp>
      <p:sp>
        <p:nvSpPr>
          <p:cNvPr id="14340" name="Slide Number Placeholder 3">
            <a:extLst>
              <a:ext uri="{FF2B5EF4-FFF2-40B4-BE49-F238E27FC236}">
                <a16:creationId xmlns:a16="http://schemas.microsoft.com/office/drawing/2014/main" id="{54261E2F-7BFF-4768-A6E5-AB9206FC68B8}"/>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solidFill>
                  <a:srgbClr val="686868"/>
                </a:solidFill>
              </a:rPr>
              <a:t>Page </a:t>
            </a:r>
            <a:fld id="{7A6B3145-0DCE-45DF-BC60-0CE6D58FF2C3}" type="slidenum">
              <a:rPr lang="en-US" altLang="en-US">
                <a:solidFill>
                  <a:srgbClr val="686868"/>
                </a:solidFill>
              </a:rPr>
              <a:pPr/>
              <a:t>4</a:t>
            </a:fld>
            <a:endParaRPr lang="en-US" altLang="en-US">
              <a:solidFill>
                <a:srgbClr val="686868"/>
              </a:solidFill>
            </a:endParaRPr>
          </a:p>
        </p:txBody>
      </p:sp>
      <p:pic>
        <p:nvPicPr>
          <p:cNvPr id="3" name="Picture 2"/>
          <p:cNvPicPr>
            <a:picLocks noChangeAspect="1"/>
          </p:cNvPicPr>
          <p:nvPr/>
        </p:nvPicPr>
        <p:blipFill>
          <a:blip r:embed="rId2"/>
          <a:stretch>
            <a:fillRect/>
          </a:stretch>
        </p:blipFill>
        <p:spPr>
          <a:xfrm>
            <a:off x="728157" y="1329787"/>
            <a:ext cx="7687685" cy="5026563"/>
          </a:xfrm>
          <a:prstGeom prst="rect">
            <a:avLst/>
          </a:prstGeom>
        </p:spPr>
      </p:pic>
      <p:sp>
        <p:nvSpPr>
          <p:cNvPr id="4" name="Multiply 3"/>
          <p:cNvSpPr/>
          <p:nvPr/>
        </p:nvSpPr>
        <p:spPr>
          <a:xfrm>
            <a:off x="4994455" y="3426134"/>
            <a:ext cx="345645" cy="30724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ultiply 4"/>
          <p:cNvSpPr/>
          <p:nvPr/>
        </p:nvSpPr>
        <p:spPr>
          <a:xfrm>
            <a:off x="6695026" y="3125552"/>
            <a:ext cx="373299" cy="380257"/>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ultiply 5"/>
          <p:cNvSpPr/>
          <p:nvPr/>
        </p:nvSpPr>
        <p:spPr>
          <a:xfrm>
            <a:off x="4994455" y="3198570"/>
            <a:ext cx="345645" cy="30724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SoCalGas System Receipt Point Capacity </a:t>
            </a:r>
            <a:r>
              <a:rPr lang="en-US" dirty="0" smtClean="0"/>
              <a:t>is Reduced by the Outages </a:t>
            </a:r>
            <a:r>
              <a:rPr lang="en-US" dirty="0"/>
              <a:t>&amp; Will Remain So for Some Months</a:t>
            </a:r>
          </a:p>
        </p:txBody>
      </p:sp>
      <p:sp>
        <p:nvSpPr>
          <p:cNvPr id="4" name="Slide Number Placeholder 3"/>
          <p:cNvSpPr>
            <a:spLocks noGrp="1"/>
          </p:cNvSpPr>
          <p:nvPr>
            <p:ph type="sldNum" sz="quarter" idx="10"/>
          </p:nvPr>
        </p:nvSpPr>
        <p:spPr/>
        <p:txBody>
          <a:bodyPr/>
          <a:lstStyle/>
          <a:p>
            <a:r>
              <a:rPr lang="en-US" altLang="en-US"/>
              <a:t>Page </a:t>
            </a:r>
            <a:fld id="{DB346E42-1F3C-43E5-AF6B-B2F84B1EACF1}" type="slidenum">
              <a:rPr lang="en-US" altLang="en-US" smtClean="0"/>
              <a:pPr/>
              <a:t>5</a:t>
            </a:fld>
            <a:endParaRPr lang="en-US" altLang="en-US"/>
          </a:p>
        </p:txBody>
      </p:sp>
      <p:pic>
        <p:nvPicPr>
          <p:cNvPr id="7" name="Picture 6"/>
          <p:cNvPicPr>
            <a:picLocks noChangeAspect="1"/>
          </p:cNvPicPr>
          <p:nvPr/>
        </p:nvPicPr>
        <p:blipFill>
          <a:blip r:embed="rId2"/>
          <a:stretch>
            <a:fillRect/>
          </a:stretch>
        </p:blipFill>
        <p:spPr>
          <a:xfrm>
            <a:off x="457200" y="1417638"/>
            <a:ext cx="8376731" cy="4469282"/>
          </a:xfrm>
          <a:prstGeom prst="rect">
            <a:avLst/>
          </a:prstGeom>
        </p:spPr>
      </p:pic>
    </p:spTree>
    <p:extLst>
      <p:ext uri="{BB962C8B-B14F-4D97-AF65-F5344CB8AC3E}">
        <p14:creationId xmlns:p14="http://schemas.microsoft.com/office/powerpoint/2010/main" val="3681784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SoCalGas Citygate to SoCal Border Price Differential Shows Periodic Spikes + Larger Basis Differential Overall</a:t>
            </a:r>
          </a:p>
        </p:txBody>
      </p:sp>
      <p:sp>
        <p:nvSpPr>
          <p:cNvPr id="4" name="Slide Number Placeholder 3"/>
          <p:cNvSpPr>
            <a:spLocks noGrp="1"/>
          </p:cNvSpPr>
          <p:nvPr>
            <p:ph type="sldNum" sz="quarter" idx="10"/>
          </p:nvPr>
        </p:nvSpPr>
        <p:spPr>
          <a:xfrm>
            <a:off x="6837895" y="6356350"/>
            <a:ext cx="2133600" cy="365125"/>
          </a:xfrm>
        </p:spPr>
        <p:txBody>
          <a:bodyPr/>
          <a:lstStyle/>
          <a:p>
            <a:r>
              <a:rPr lang="en-US" altLang="en-US" dirty="0"/>
              <a:t>Page </a:t>
            </a:r>
            <a:fld id="{DB346E42-1F3C-43E5-AF6B-B2F84B1EACF1}" type="slidenum">
              <a:rPr lang="en-US" altLang="en-US" smtClean="0"/>
              <a:pPr/>
              <a:t>6</a:t>
            </a:fld>
            <a:endParaRPr lang="en-US" altLang="en-US" dirty="0"/>
          </a:p>
        </p:txBody>
      </p:sp>
      <p:pic>
        <p:nvPicPr>
          <p:cNvPr id="5" name="Content Placeholder 4"/>
          <p:cNvPicPr>
            <a:picLocks noGrp="1" noChangeAspect="1"/>
          </p:cNvPicPr>
          <p:nvPr>
            <p:ph idx="1"/>
          </p:nvPr>
        </p:nvPicPr>
        <p:blipFill>
          <a:blip r:embed="rId2"/>
          <a:stretch>
            <a:fillRect/>
          </a:stretch>
        </p:blipFill>
        <p:spPr>
          <a:xfrm>
            <a:off x="693095" y="1141120"/>
            <a:ext cx="7488975" cy="5430987"/>
          </a:xfrm>
          <a:prstGeom prst="rect">
            <a:avLst/>
          </a:prstGeom>
        </p:spPr>
      </p:pic>
      <p:sp>
        <p:nvSpPr>
          <p:cNvPr id="3" name="TextBox 2"/>
          <p:cNvSpPr txBox="1"/>
          <p:nvPr/>
        </p:nvSpPr>
        <p:spPr>
          <a:xfrm>
            <a:off x="577880" y="6627168"/>
            <a:ext cx="2467342" cy="230832"/>
          </a:xfrm>
          <a:prstGeom prst="rect">
            <a:avLst/>
          </a:prstGeom>
          <a:noFill/>
        </p:spPr>
        <p:txBody>
          <a:bodyPr wrap="none" rtlCol="0">
            <a:spAutoFit/>
          </a:bodyPr>
          <a:lstStyle/>
          <a:p>
            <a:r>
              <a:rPr lang="en-US" sz="900" dirty="0"/>
              <a:t>Data Source: Point Logic and IHS Company</a:t>
            </a:r>
          </a:p>
        </p:txBody>
      </p:sp>
    </p:spTree>
    <p:extLst>
      <p:ext uri="{BB962C8B-B14F-4D97-AF65-F5344CB8AC3E}">
        <p14:creationId xmlns:p14="http://schemas.microsoft.com/office/powerpoint/2010/main" val="2429592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855" y="274638"/>
            <a:ext cx="8300945" cy="1143000"/>
          </a:xfrm>
        </p:spPr>
        <p:txBody>
          <a:bodyPr/>
          <a:lstStyle/>
          <a:p>
            <a:r>
              <a:rPr lang="en-US" dirty="0"/>
              <a:t>Spikes Don’t Seem Related to </a:t>
            </a:r>
            <a:r>
              <a:rPr lang="en-US" dirty="0" err="1"/>
              <a:t>Sendout</a:t>
            </a:r>
            <a:r>
              <a:rPr lang="en-US" dirty="0"/>
              <a:t>: November &amp; December 2018 SoCalGas </a:t>
            </a:r>
            <a:r>
              <a:rPr lang="en-US" dirty="0" err="1"/>
              <a:t>Sendout</a:t>
            </a:r>
            <a:r>
              <a:rPr lang="en-US" dirty="0"/>
              <a:t> Similar to 2017’s</a:t>
            </a:r>
          </a:p>
        </p:txBody>
      </p:sp>
      <p:pic>
        <p:nvPicPr>
          <p:cNvPr id="5" name="Content Placeholder 4"/>
          <p:cNvPicPr>
            <a:picLocks noGrp="1" noChangeAspect="1"/>
          </p:cNvPicPr>
          <p:nvPr>
            <p:ph idx="1"/>
          </p:nvPr>
        </p:nvPicPr>
        <p:blipFill>
          <a:blip r:embed="rId2"/>
          <a:stretch>
            <a:fillRect/>
          </a:stretch>
        </p:blipFill>
        <p:spPr>
          <a:xfrm>
            <a:off x="989890" y="1276291"/>
            <a:ext cx="7164220" cy="5195475"/>
          </a:xfrm>
          <a:prstGeom prst="rect">
            <a:avLst/>
          </a:prstGeom>
        </p:spPr>
      </p:pic>
      <p:sp>
        <p:nvSpPr>
          <p:cNvPr id="4" name="Slide Number Placeholder 3"/>
          <p:cNvSpPr>
            <a:spLocks noGrp="1"/>
          </p:cNvSpPr>
          <p:nvPr>
            <p:ph type="sldNum" sz="quarter" idx="10"/>
          </p:nvPr>
        </p:nvSpPr>
        <p:spPr/>
        <p:txBody>
          <a:bodyPr/>
          <a:lstStyle/>
          <a:p>
            <a:r>
              <a:rPr lang="en-US" altLang="en-US"/>
              <a:t>Page </a:t>
            </a:r>
            <a:fld id="{DB346E42-1F3C-43E5-AF6B-B2F84B1EACF1}" type="slidenum">
              <a:rPr lang="en-US" altLang="en-US" smtClean="0"/>
              <a:pPr/>
              <a:t>7</a:t>
            </a:fld>
            <a:endParaRPr lang="en-US" altLang="en-US"/>
          </a:p>
        </p:txBody>
      </p:sp>
      <p:sp>
        <p:nvSpPr>
          <p:cNvPr id="6" name="TextBox 5"/>
          <p:cNvSpPr txBox="1"/>
          <p:nvPr/>
        </p:nvSpPr>
        <p:spPr>
          <a:xfrm>
            <a:off x="885120" y="6538912"/>
            <a:ext cx="4839786" cy="230832"/>
          </a:xfrm>
          <a:prstGeom prst="rect">
            <a:avLst/>
          </a:prstGeom>
          <a:noFill/>
        </p:spPr>
        <p:txBody>
          <a:bodyPr wrap="none" rtlCol="0">
            <a:spAutoFit/>
          </a:bodyPr>
          <a:lstStyle/>
          <a:p>
            <a:r>
              <a:rPr lang="en-US" sz="900" dirty="0"/>
              <a:t>Data Source: SoCalGas Envoy, 2018 California Gas Report, Point Logic and IHS Company</a:t>
            </a:r>
          </a:p>
        </p:txBody>
      </p:sp>
    </p:spTree>
    <p:extLst>
      <p:ext uri="{BB962C8B-B14F-4D97-AF65-F5344CB8AC3E}">
        <p14:creationId xmlns:p14="http://schemas.microsoft.com/office/powerpoint/2010/main" val="3902845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Spikes Somewhat Correlated to “Planned” Maintenance at Wheeler Ridge Further Reducing Receipt Point Capacity  </a:t>
            </a:r>
          </a:p>
        </p:txBody>
      </p:sp>
      <p:pic>
        <p:nvPicPr>
          <p:cNvPr id="5" name="Content Placeholder 4"/>
          <p:cNvPicPr>
            <a:picLocks noGrp="1" noChangeAspect="1"/>
          </p:cNvPicPr>
          <p:nvPr>
            <p:ph idx="1"/>
          </p:nvPr>
        </p:nvPicPr>
        <p:blipFill>
          <a:blip r:embed="rId3"/>
          <a:stretch>
            <a:fillRect/>
          </a:stretch>
        </p:blipFill>
        <p:spPr>
          <a:xfrm>
            <a:off x="885120" y="1214552"/>
            <a:ext cx="7281401" cy="5286847"/>
          </a:xfrm>
          <a:prstGeom prst="rect">
            <a:avLst/>
          </a:prstGeom>
        </p:spPr>
      </p:pic>
      <p:sp>
        <p:nvSpPr>
          <p:cNvPr id="4" name="Slide Number Placeholder 3"/>
          <p:cNvSpPr>
            <a:spLocks noGrp="1"/>
          </p:cNvSpPr>
          <p:nvPr>
            <p:ph type="sldNum" sz="quarter" idx="10"/>
          </p:nvPr>
        </p:nvSpPr>
        <p:spPr/>
        <p:txBody>
          <a:bodyPr/>
          <a:lstStyle/>
          <a:p>
            <a:r>
              <a:rPr lang="en-US" altLang="en-US"/>
              <a:t>Page </a:t>
            </a:r>
            <a:fld id="{DB346E42-1F3C-43E5-AF6B-B2F84B1EACF1}" type="slidenum">
              <a:rPr lang="en-US" altLang="en-US" smtClean="0"/>
              <a:pPr/>
              <a:t>8</a:t>
            </a:fld>
            <a:endParaRPr lang="en-US" altLang="en-US"/>
          </a:p>
        </p:txBody>
      </p:sp>
      <p:sp>
        <p:nvSpPr>
          <p:cNvPr id="6" name="TextBox 5"/>
          <p:cNvSpPr txBox="1"/>
          <p:nvPr/>
        </p:nvSpPr>
        <p:spPr>
          <a:xfrm>
            <a:off x="769905" y="6606059"/>
            <a:ext cx="3570208" cy="230832"/>
          </a:xfrm>
          <a:prstGeom prst="rect">
            <a:avLst/>
          </a:prstGeom>
          <a:noFill/>
        </p:spPr>
        <p:txBody>
          <a:bodyPr wrap="none" rtlCol="0">
            <a:spAutoFit/>
          </a:bodyPr>
          <a:lstStyle/>
          <a:p>
            <a:r>
              <a:rPr lang="en-US" sz="900" dirty="0"/>
              <a:t>Data Source: Point Logic </a:t>
            </a:r>
            <a:r>
              <a:rPr lang="en-US" sz="900" dirty="0" smtClean="0"/>
              <a:t>and </a:t>
            </a:r>
            <a:r>
              <a:rPr lang="en-US" sz="900" dirty="0"/>
              <a:t>IHS Company and SoCalGas Envoy</a:t>
            </a:r>
          </a:p>
        </p:txBody>
      </p:sp>
    </p:spTree>
    <p:extLst>
      <p:ext uri="{BB962C8B-B14F-4D97-AF65-F5344CB8AC3E}">
        <p14:creationId xmlns:p14="http://schemas.microsoft.com/office/powerpoint/2010/main" val="459025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Pipelines not Full During Recent Cold Snap Week of Jan 1, 2019</a:t>
            </a:r>
            <a:endParaRPr lang="en-US" dirty="0"/>
          </a:p>
        </p:txBody>
      </p:sp>
      <p:sp>
        <p:nvSpPr>
          <p:cNvPr id="4" name="Slide Number Placeholder 3"/>
          <p:cNvSpPr>
            <a:spLocks noGrp="1"/>
          </p:cNvSpPr>
          <p:nvPr>
            <p:ph type="sldNum" sz="quarter" idx="10"/>
          </p:nvPr>
        </p:nvSpPr>
        <p:spPr/>
        <p:txBody>
          <a:bodyPr/>
          <a:lstStyle/>
          <a:p>
            <a:r>
              <a:rPr lang="en-US" altLang="en-US" smtClean="0"/>
              <a:t>Page </a:t>
            </a:r>
            <a:fld id="{DB346E42-1F3C-43E5-AF6B-B2F84B1EACF1}" type="slidenum">
              <a:rPr lang="en-US" altLang="en-US" smtClean="0"/>
              <a:pPr/>
              <a:t>9</a:t>
            </a:fld>
            <a:endParaRPr lang="en-US" altLang="en-US"/>
          </a:p>
        </p:txBody>
      </p:sp>
      <p:sp>
        <p:nvSpPr>
          <p:cNvPr id="6" name="TextBox 5"/>
          <p:cNvSpPr txBox="1"/>
          <p:nvPr/>
        </p:nvSpPr>
        <p:spPr>
          <a:xfrm>
            <a:off x="961930" y="6476333"/>
            <a:ext cx="1768433" cy="230832"/>
          </a:xfrm>
          <a:prstGeom prst="rect">
            <a:avLst/>
          </a:prstGeom>
          <a:noFill/>
        </p:spPr>
        <p:txBody>
          <a:bodyPr wrap="none" rtlCol="0">
            <a:spAutoFit/>
          </a:bodyPr>
          <a:lstStyle/>
          <a:p>
            <a:r>
              <a:rPr lang="en-US" sz="900" dirty="0" smtClean="0"/>
              <a:t>Data Source: SoCalGas Envoy</a:t>
            </a:r>
            <a:endParaRPr lang="en-US" sz="900" dirty="0"/>
          </a:p>
        </p:txBody>
      </p:sp>
      <p:pic>
        <p:nvPicPr>
          <p:cNvPr id="7" name="Content Placeholder 6"/>
          <p:cNvPicPr>
            <a:picLocks noGrp="1" noChangeAspect="1"/>
          </p:cNvPicPr>
          <p:nvPr>
            <p:ph idx="1"/>
          </p:nvPr>
        </p:nvPicPr>
        <p:blipFill>
          <a:blip r:embed="rId2"/>
          <a:stretch>
            <a:fillRect/>
          </a:stretch>
        </p:blipFill>
        <p:spPr>
          <a:xfrm>
            <a:off x="1038740" y="1239914"/>
            <a:ext cx="7055228" cy="5116435"/>
          </a:xfrm>
          <a:prstGeom prst="rect">
            <a:avLst/>
          </a:prstGeom>
        </p:spPr>
      </p:pic>
    </p:spTree>
    <p:extLst>
      <p:ext uri="{BB962C8B-B14F-4D97-AF65-F5344CB8AC3E}">
        <p14:creationId xmlns:p14="http://schemas.microsoft.com/office/powerpoint/2010/main" val="2505468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Natural Gas Prices Translate to High Electricity Prices</a:t>
            </a:r>
            <a:endParaRPr lang="en-US" dirty="0"/>
          </a:p>
        </p:txBody>
      </p:sp>
      <p:sp>
        <p:nvSpPr>
          <p:cNvPr id="4" name="Slide Number Placeholder 3"/>
          <p:cNvSpPr>
            <a:spLocks noGrp="1"/>
          </p:cNvSpPr>
          <p:nvPr>
            <p:ph type="sldNum" sz="quarter" idx="10"/>
          </p:nvPr>
        </p:nvSpPr>
        <p:spPr/>
        <p:txBody>
          <a:bodyPr/>
          <a:lstStyle/>
          <a:p>
            <a:r>
              <a:rPr lang="en-US" altLang="en-US" smtClean="0"/>
              <a:t>Page </a:t>
            </a:r>
            <a:fld id="{DB346E42-1F3C-43E5-AF6B-B2F84B1EACF1}" type="slidenum">
              <a:rPr lang="en-US" altLang="en-US" smtClean="0"/>
              <a:pPr/>
              <a:t>10</a:t>
            </a:fld>
            <a:endParaRPr lang="en-US" altLang="en-US"/>
          </a:p>
        </p:txBody>
      </p:sp>
      <p:sp>
        <p:nvSpPr>
          <p:cNvPr id="6" name="TextBox 5"/>
          <p:cNvSpPr txBox="1"/>
          <p:nvPr/>
        </p:nvSpPr>
        <p:spPr>
          <a:xfrm>
            <a:off x="1016320" y="6490643"/>
            <a:ext cx="1242648" cy="230832"/>
          </a:xfrm>
          <a:prstGeom prst="rect">
            <a:avLst/>
          </a:prstGeom>
          <a:noFill/>
        </p:spPr>
        <p:txBody>
          <a:bodyPr wrap="none" rtlCol="0">
            <a:spAutoFit/>
          </a:bodyPr>
          <a:lstStyle/>
          <a:p>
            <a:r>
              <a:rPr lang="en-US" sz="900" dirty="0" smtClean="0"/>
              <a:t>Data Source: </a:t>
            </a:r>
            <a:r>
              <a:rPr lang="en-US" sz="900" dirty="0" err="1" smtClean="0"/>
              <a:t>Ventyx</a:t>
            </a:r>
            <a:endParaRPr lang="en-US" sz="900" dirty="0"/>
          </a:p>
        </p:txBody>
      </p:sp>
      <p:pic>
        <p:nvPicPr>
          <p:cNvPr id="7" name="Content Placeholder 6"/>
          <p:cNvPicPr>
            <a:picLocks noGrp="1" noChangeAspect="1"/>
          </p:cNvPicPr>
          <p:nvPr>
            <p:ph idx="1"/>
          </p:nvPr>
        </p:nvPicPr>
        <p:blipFill>
          <a:blip r:embed="rId2"/>
          <a:stretch>
            <a:fillRect/>
          </a:stretch>
        </p:blipFill>
        <p:spPr>
          <a:xfrm>
            <a:off x="1016320" y="1192051"/>
            <a:ext cx="7106375" cy="5164299"/>
          </a:xfrm>
          <a:prstGeom prst="rect">
            <a:avLst/>
          </a:prstGeom>
        </p:spPr>
      </p:pic>
    </p:spTree>
    <p:extLst>
      <p:ext uri="{BB962C8B-B14F-4D97-AF65-F5344CB8AC3E}">
        <p14:creationId xmlns:p14="http://schemas.microsoft.com/office/powerpoint/2010/main" val="1259315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640" y="279790"/>
            <a:ext cx="8756340" cy="1217612"/>
          </a:xfrm>
        </p:spPr>
        <p:txBody>
          <a:bodyPr/>
          <a:lstStyle/>
          <a:p>
            <a:r>
              <a:rPr lang="en-US" dirty="0" smtClean="0"/>
              <a:t>Electricity Prices this Past Summer Increase Significantly from 2017 Levels</a:t>
            </a:r>
            <a:endParaRPr lang="en-US" dirty="0"/>
          </a:p>
        </p:txBody>
      </p:sp>
      <p:sp>
        <p:nvSpPr>
          <p:cNvPr id="4" name="Slide Number Placeholder 3"/>
          <p:cNvSpPr>
            <a:spLocks noGrp="1"/>
          </p:cNvSpPr>
          <p:nvPr>
            <p:ph type="sldNum" sz="quarter" idx="10"/>
          </p:nvPr>
        </p:nvSpPr>
        <p:spPr/>
        <p:txBody>
          <a:bodyPr/>
          <a:lstStyle/>
          <a:p>
            <a:r>
              <a:rPr lang="en-US" altLang="en-US" smtClean="0"/>
              <a:t>Page </a:t>
            </a:r>
            <a:fld id="{DB346E42-1F3C-43E5-AF6B-B2F84B1EACF1}" type="slidenum">
              <a:rPr lang="en-US" altLang="en-US" smtClean="0"/>
              <a:pPr/>
              <a:t>11</a:t>
            </a:fld>
            <a:endParaRPr lang="en-US" altLang="en-US"/>
          </a:p>
        </p:txBody>
      </p:sp>
      <p:sp>
        <p:nvSpPr>
          <p:cNvPr id="6" name="TextBox 5"/>
          <p:cNvSpPr txBox="1"/>
          <p:nvPr/>
        </p:nvSpPr>
        <p:spPr>
          <a:xfrm>
            <a:off x="900854" y="6538912"/>
            <a:ext cx="1242648" cy="230832"/>
          </a:xfrm>
          <a:prstGeom prst="rect">
            <a:avLst/>
          </a:prstGeom>
          <a:noFill/>
        </p:spPr>
        <p:txBody>
          <a:bodyPr wrap="none" rtlCol="0">
            <a:spAutoFit/>
          </a:bodyPr>
          <a:lstStyle/>
          <a:p>
            <a:r>
              <a:rPr lang="en-US" sz="900" dirty="0" smtClean="0"/>
              <a:t>Data Source: </a:t>
            </a:r>
            <a:r>
              <a:rPr lang="en-US" sz="900" dirty="0" err="1" smtClean="0"/>
              <a:t>Ventyx</a:t>
            </a:r>
            <a:endParaRPr lang="en-US" sz="900" dirty="0"/>
          </a:p>
        </p:txBody>
      </p:sp>
      <p:pic>
        <p:nvPicPr>
          <p:cNvPr id="8" name="Content Placeholder 7"/>
          <p:cNvPicPr>
            <a:picLocks noGrp="1" noChangeAspect="1"/>
          </p:cNvPicPr>
          <p:nvPr>
            <p:ph idx="1"/>
          </p:nvPr>
        </p:nvPicPr>
        <p:blipFill>
          <a:blip r:embed="rId2"/>
          <a:stretch>
            <a:fillRect/>
          </a:stretch>
        </p:blipFill>
        <p:spPr>
          <a:xfrm>
            <a:off x="900854" y="1331935"/>
            <a:ext cx="7148096" cy="5183782"/>
          </a:xfrm>
          <a:prstGeom prst="rect">
            <a:avLst/>
          </a:prstGeom>
        </p:spPr>
      </p:pic>
    </p:spTree>
    <p:extLst>
      <p:ext uri="{BB962C8B-B14F-4D97-AF65-F5344CB8AC3E}">
        <p14:creationId xmlns:p14="http://schemas.microsoft.com/office/powerpoint/2010/main" val="2099390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2286000" lvl="5" indent="0">
              <a:buNone/>
            </a:pPr>
            <a:endParaRPr lang="en-US" dirty="0" smtClean="0"/>
          </a:p>
          <a:p>
            <a:pPr marL="2286000" lvl="5" indent="0">
              <a:buNone/>
            </a:pPr>
            <a:endParaRPr lang="en-US" dirty="0"/>
          </a:p>
          <a:p>
            <a:pPr marL="2286000" lvl="5" indent="0">
              <a:buNone/>
            </a:pPr>
            <a:endParaRPr lang="en-US" dirty="0" smtClean="0"/>
          </a:p>
          <a:p>
            <a:pPr marL="2286000" lvl="5" indent="0">
              <a:buNone/>
            </a:pPr>
            <a:endParaRPr lang="en-US" dirty="0"/>
          </a:p>
          <a:p>
            <a:pPr marL="2286000" lvl="5" indent="0">
              <a:buNone/>
            </a:pPr>
            <a:r>
              <a:rPr lang="en-US" sz="4800" dirty="0" smtClean="0"/>
              <a:t>Questions?</a:t>
            </a:r>
            <a:endParaRPr lang="en-US" sz="4800" dirty="0"/>
          </a:p>
        </p:txBody>
      </p:sp>
      <p:sp>
        <p:nvSpPr>
          <p:cNvPr id="4" name="Slide Number Placeholder 3"/>
          <p:cNvSpPr>
            <a:spLocks noGrp="1"/>
          </p:cNvSpPr>
          <p:nvPr>
            <p:ph type="sldNum" sz="quarter" idx="10"/>
          </p:nvPr>
        </p:nvSpPr>
        <p:spPr/>
        <p:txBody>
          <a:bodyPr/>
          <a:lstStyle/>
          <a:p>
            <a:r>
              <a:rPr lang="en-US" altLang="en-US"/>
              <a:t>Page </a:t>
            </a:r>
            <a:fld id="{DB346E42-1F3C-43E5-AF6B-B2F84B1EACF1}" type="slidenum">
              <a:rPr lang="en-US" altLang="en-US" smtClean="0"/>
              <a:pPr/>
              <a:t>12</a:t>
            </a:fld>
            <a:endParaRPr lang="en-US" altLang="en-US"/>
          </a:p>
        </p:txBody>
      </p:sp>
    </p:spTree>
    <p:extLst>
      <p:ext uri="{BB962C8B-B14F-4D97-AF65-F5344CB8AC3E}">
        <p14:creationId xmlns:p14="http://schemas.microsoft.com/office/powerpoint/2010/main" val="700863138"/>
      </p:ext>
    </p:extLst>
  </p:cSld>
  <p:clrMapOvr>
    <a:masterClrMapping/>
  </p:clrMapOvr>
</p:sld>
</file>

<file path=ppt/theme/theme1.xml><?xml version="1.0" encoding="utf-8"?>
<a:theme xmlns:a="http://schemas.openxmlformats.org/drawingml/2006/main" name="3_Office Theme">
  <a:themeElements>
    <a:clrScheme name="ISO Color Palette">
      <a:dk1>
        <a:srgbClr val="000000"/>
      </a:dk1>
      <a:lt1>
        <a:srgbClr val="FFFFFF"/>
      </a:lt1>
      <a:dk2>
        <a:srgbClr val="000000"/>
      </a:dk2>
      <a:lt2>
        <a:srgbClr val="FFFFFF"/>
      </a:lt2>
      <a:accent1>
        <a:srgbClr val="4F758B"/>
      </a:accent1>
      <a:accent2>
        <a:srgbClr val="CF4520"/>
      </a:accent2>
      <a:accent3>
        <a:srgbClr val="827A04"/>
      </a:accent3>
      <a:accent4>
        <a:srgbClr val="FFA30A"/>
      </a:accent4>
      <a:accent5>
        <a:srgbClr val="963821"/>
      </a:accent5>
      <a:accent6>
        <a:srgbClr val="84BD00"/>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35000</TotalTime>
  <Words>325</Words>
  <Application>Microsoft Office PowerPoint</Application>
  <PresentationFormat>On-screen Show (4:3)</PresentationFormat>
  <Paragraphs>44</Paragraphs>
  <Slides>12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Geneva</vt:lpstr>
      <vt:lpstr>Times New Roman</vt:lpstr>
      <vt:lpstr>3_Office Theme</vt:lpstr>
      <vt:lpstr> Southern California Natural Gas Prices  January 11, 2019</vt:lpstr>
      <vt:lpstr> Workshop Agenda</vt:lpstr>
      <vt:lpstr>SoCalGas Citygate Shows Spikes versus SoCal Border Prices Several Times Since the Line 235 Rupture </vt:lpstr>
      <vt:lpstr>SoCalGas Receipt Point Capacity Reduced by 770 MMcfd due to Status of Lines 235, 3000 and 4000</vt:lpstr>
      <vt:lpstr>SoCalGas System Receipt Point Capacity is Reduced by the Outages &amp; Will Remain So for Some Months</vt:lpstr>
      <vt:lpstr>SoCalGas Citygate to SoCal Border Price Differential Shows Periodic Spikes + Larger Basis Differential Overall</vt:lpstr>
      <vt:lpstr>Spikes Don’t Seem Related to Sendout: November &amp; December 2018 SoCalGas Sendout Similar to 2017’s</vt:lpstr>
      <vt:lpstr>Spikes Somewhat Correlated to “Planned” Maintenance at Wheeler Ridge Further Reducing Receipt Point Capacity  </vt:lpstr>
      <vt:lpstr>Pipelines not Full During Recent Cold Snap Week of Jan 1, 2019</vt:lpstr>
      <vt:lpstr>High Natural Gas Prices Translate to High Electricity Prices</vt:lpstr>
      <vt:lpstr>Electricity Prices this Past Summer Increase Significantly from 2017 Levels</vt:lpstr>
      <vt:lpstr>PowerPoint Presentation</vt:lpstr>
    </vt:vector>
  </TitlesOfParts>
  <Company>CAISO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Southern California Reliability  Preliminary Plan  Edward Randolph, Energy Division Director, CPUC Robert Weisenmiller, Chair, CEC Steve Berberich, President and CEO, CAISO</dc:title>
  <dc:creator>klayton</dc:creator>
  <cp:lastModifiedBy>Wong, Lana@Energy</cp:lastModifiedBy>
  <cp:revision>556</cp:revision>
  <cp:lastPrinted>2019-01-07T23:36:56Z</cp:lastPrinted>
  <dcterms:created xsi:type="dcterms:W3CDTF">2013-09-04T18:28:43Z</dcterms:created>
  <dcterms:modified xsi:type="dcterms:W3CDTF">2019-01-10T18:48:06Z</dcterms:modified>
</cp:coreProperties>
</file>