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1"/>
  </p:notesMasterIdLst>
  <p:sldIdLst>
    <p:sldId id="1300" r:id="rId2"/>
    <p:sldId id="307" r:id="rId3"/>
    <p:sldId id="311" r:id="rId4"/>
    <p:sldId id="315" r:id="rId5"/>
    <p:sldId id="316" r:id="rId6"/>
    <p:sldId id="313" r:id="rId7"/>
    <p:sldId id="336" r:id="rId8"/>
    <p:sldId id="337" r:id="rId9"/>
    <p:sldId id="1301" r:id="rId10"/>
  </p:sldIdLst>
  <p:sldSz cx="9144000" cy="5715000" type="screen16x1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71" autoAdjust="0"/>
    <p:restoredTop sz="86429" autoAdjust="0"/>
  </p:normalViewPr>
  <p:slideViewPr>
    <p:cSldViewPr snapToGrid="0" snapToObjects="1">
      <p:cViewPr varScale="1">
        <p:scale>
          <a:sx n="89" d="100"/>
          <a:sy n="89" d="100"/>
        </p:scale>
        <p:origin x="96" y="9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E3370-CBD0-0848-8F62-393A40E695EE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F6B31-CB74-9B40-AB21-DB5B7AC4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294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0438" y="1143000"/>
            <a:ext cx="49371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About 14</a:t>
            </a:r>
            <a:r>
              <a:rPr lang="en-US" baseline="0" dirty="0"/>
              <a:t>0 MGD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53BBC-E144-D547-8233-A92F1034D6D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422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861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713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340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060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11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305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214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995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9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472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681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E9B33-728C-D943-89B4-F2D5AE937EB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5E5ED-658F-9D4C-B5B7-CC52CB1FA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886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tiff"/><Relationship Id="rId3" Type="http://schemas.openxmlformats.org/officeDocument/2006/relationships/image" Target="../media/image2.emf"/><Relationship Id="rId7" Type="http://schemas.openxmlformats.org/officeDocument/2006/relationships/image" Target="../media/image6.jpg"/><Relationship Id="rId12" Type="http://schemas.openxmlformats.org/officeDocument/2006/relationships/image" Target="../media/image11.tiff"/><Relationship Id="rId2" Type="http://schemas.openxmlformats.org/officeDocument/2006/relationships/image" Target="../media/image1.jpg"/><Relationship Id="rId16" Type="http://schemas.openxmlformats.org/officeDocument/2006/relationships/image" Target="../media/image15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tiff"/><Relationship Id="rId5" Type="http://schemas.openxmlformats.org/officeDocument/2006/relationships/image" Target="../media/image4.png"/><Relationship Id="rId15" Type="http://schemas.openxmlformats.org/officeDocument/2006/relationships/image" Target="../media/image14.tiff"/><Relationship Id="rId10" Type="http://schemas.openxmlformats.org/officeDocument/2006/relationships/image" Target="../media/image9.gif"/><Relationship Id="rId4" Type="http://schemas.openxmlformats.org/officeDocument/2006/relationships/image" Target="../media/image3.emf"/><Relationship Id="rId9" Type="http://schemas.openxmlformats.org/officeDocument/2006/relationships/image" Target="../media/image8.jp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ilicon Valley Clean Water Logo" title="SVCW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102" y="1244029"/>
            <a:ext cx="1815353" cy="1028700"/>
          </a:xfrm>
          <a:prstGeom prst="rect">
            <a:avLst/>
          </a:prstGeom>
        </p:spPr>
      </p:pic>
      <p:pic>
        <p:nvPicPr>
          <p:cNvPr id="8" name="Picture 7" descr="Silicon Valley Clean Water Facility" title="Project Sit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405" y="1236501"/>
            <a:ext cx="4826000" cy="3911600"/>
          </a:xfrm>
          <a:prstGeom prst="rect">
            <a:avLst/>
          </a:prstGeom>
        </p:spPr>
      </p:pic>
      <p:pic>
        <p:nvPicPr>
          <p:cNvPr id="13" name="Picture 12" descr="LG Nano H2O logo" title="L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4251" y="3765608"/>
            <a:ext cx="1594667" cy="335359"/>
          </a:xfrm>
          <a:prstGeom prst="rect">
            <a:avLst/>
          </a:prstGeom>
        </p:spPr>
      </p:pic>
      <p:pic>
        <p:nvPicPr>
          <p:cNvPr id="2" name="Picture 1" descr="California Energy Commission logo" title="CEC Logo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989" y="1265258"/>
            <a:ext cx="898005" cy="792799"/>
          </a:xfrm>
          <a:prstGeom prst="rect">
            <a:avLst/>
          </a:prstGeom>
        </p:spPr>
      </p:pic>
      <p:pic>
        <p:nvPicPr>
          <p:cNvPr id="6" name="Picture 5" descr="Kennedy Jenks Consultants Logo" title="Kennedy/Jenk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985" y="4500902"/>
            <a:ext cx="1357760" cy="246866"/>
          </a:xfrm>
          <a:prstGeom prst="rect">
            <a:avLst/>
          </a:prstGeom>
        </p:spPr>
      </p:pic>
      <p:pic>
        <p:nvPicPr>
          <p:cNvPr id="14" name="Picture 13" descr="Tanner Pacific Logo" title="Tanner Pacific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722" y="3151031"/>
            <a:ext cx="1251493" cy="462335"/>
          </a:xfrm>
          <a:prstGeom prst="rect">
            <a:avLst/>
          </a:prstGeom>
        </p:spPr>
      </p:pic>
      <p:pic>
        <p:nvPicPr>
          <p:cNvPr id="5" name="Picture 4" descr="Trojan Technologies Logo" title="Trojan Technologie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384" y="2337277"/>
            <a:ext cx="1200938" cy="530414"/>
          </a:xfrm>
          <a:prstGeom prst="rect">
            <a:avLst/>
          </a:prstGeom>
        </p:spPr>
      </p:pic>
      <p:pic>
        <p:nvPicPr>
          <p:cNvPr id="9" name="Picture 8" descr="Suez Logo" title="Suez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7" b="13615"/>
          <a:stretch/>
        </p:blipFill>
        <p:spPr>
          <a:xfrm>
            <a:off x="4990914" y="2265707"/>
            <a:ext cx="940180" cy="721193"/>
          </a:xfrm>
          <a:prstGeom prst="rect">
            <a:avLst/>
          </a:prstGeom>
        </p:spPr>
      </p:pic>
      <p:sp>
        <p:nvSpPr>
          <p:cNvPr id="15" name="Title 1" title="Maximizing Water and Energy from New Anaerobic Secondary Wastewater Treatment">
            <a:extLst>
              <a:ext uri="{FF2B5EF4-FFF2-40B4-BE49-F238E27FC236}">
                <a16:creationId xmlns:a16="http://schemas.microsoft.com/office/drawing/2014/main" id="{DEDC679C-A3ED-734F-9069-6D30BAD43E8B}"/>
              </a:ext>
            </a:extLst>
          </p:cNvPr>
          <p:cNvSpPr txBox="1">
            <a:spLocks/>
          </p:cNvSpPr>
          <p:nvPr/>
        </p:nvSpPr>
        <p:spPr>
          <a:xfrm>
            <a:off x="108574" y="262218"/>
            <a:ext cx="9144000" cy="1143000"/>
          </a:xfrm>
          <a:prstGeom prst="rect">
            <a:avLst/>
          </a:prstGeom>
        </p:spPr>
        <p:txBody>
          <a:bodyPr/>
          <a:lstStyle>
            <a:lvl1pPr algn="l" rtl="0" eaLnBrk="1" fontAlgn="ctr" latinLnBrk="0" hangingPunct="1">
              <a:lnSpc>
                <a:spcPts val="3500"/>
              </a:lnSpc>
              <a:spcBef>
                <a:spcPct val="0"/>
              </a:spcBef>
              <a:spcAft>
                <a:spcPts val="0"/>
              </a:spcAft>
              <a:buNone/>
              <a:defRPr kumimoji="0" sz="3500" kern="1200" baseline="0">
                <a:solidFill>
                  <a:srgbClr val="7030A0"/>
                </a:solidFill>
                <a:latin typeface="Microbrew One" charset="0"/>
                <a:ea typeface="Microbrew One" charset="0"/>
                <a:cs typeface="Microbrew One" charset="0"/>
              </a:defRPr>
            </a:lvl1pPr>
          </a:lstStyle>
          <a:p>
            <a:endParaRPr lang="en-US" sz="2400" dirty="0">
              <a:solidFill>
                <a:schemeClr val="accent1">
                  <a:lumMod val="50000"/>
                </a:schemeClr>
              </a:solidFill>
              <a:latin typeface="Helvetica" pitchFamily="2" charset="0"/>
            </a:endParaRPr>
          </a:p>
        </p:txBody>
      </p:sp>
      <p:pic>
        <p:nvPicPr>
          <p:cNvPr id="17" name="Picture 16" descr="Leland Stanford Junior University Logo" title="Stanford">
            <a:extLst>
              <a:ext uri="{FF2B5EF4-FFF2-40B4-BE49-F238E27FC236}">
                <a16:creationId xmlns:a16="http://schemas.microsoft.com/office/drawing/2014/main" id="{53CE7072-D97D-4F4B-BC3E-23A4C2BDE6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554" y="1244031"/>
            <a:ext cx="1025848" cy="931679"/>
          </a:xfrm>
          <a:prstGeom prst="rect">
            <a:avLst/>
          </a:prstGeom>
        </p:spPr>
      </p:pic>
      <p:pic>
        <p:nvPicPr>
          <p:cNvPr id="7" name="Picture 6" descr="Ovivo logo" title="Ovivo">
            <a:extLst>
              <a:ext uri="{FF2B5EF4-FFF2-40B4-BE49-F238E27FC236}">
                <a16:creationId xmlns:a16="http://schemas.microsoft.com/office/drawing/2014/main" id="{CC5D2CA4-4AC2-3249-A0AC-8BCCB9DEA10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50037" y="4342029"/>
            <a:ext cx="884216" cy="462335"/>
          </a:xfrm>
          <a:prstGeom prst="rect">
            <a:avLst/>
          </a:prstGeom>
        </p:spPr>
      </p:pic>
      <p:pic>
        <p:nvPicPr>
          <p:cNvPr id="11" name="Picture 10" descr="Flo-line Technology logo" title="Flo-line Technology">
            <a:extLst>
              <a:ext uri="{FF2B5EF4-FFF2-40B4-BE49-F238E27FC236}">
                <a16:creationId xmlns:a16="http://schemas.microsoft.com/office/drawing/2014/main" id="{E4E8CD08-BE00-C744-A495-052D9EC9B77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94692" y="4239029"/>
            <a:ext cx="832985" cy="853553"/>
          </a:xfrm>
          <a:prstGeom prst="rect">
            <a:avLst/>
          </a:prstGeom>
        </p:spPr>
      </p:pic>
      <p:pic>
        <p:nvPicPr>
          <p:cNvPr id="18" name="Picture 17" descr="Sulzer logo" title="Sulzer">
            <a:extLst>
              <a:ext uri="{FF2B5EF4-FFF2-40B4-BE49-F238E27FC236}">
                <a16:creationId xmlns:a16="http://schemas.microsoft.com/office/drawing/2014/main" id="{56A424C0-BFC3-3B43-B631-C55CEDF1752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61962" y="3797928"/>
            <a:ext cx="1022035" cy="379772"/>
          </a:xfrm>
          <a:prstGeom prst="rect">
            <a:avLst/>
          </a:prstGeom>
        </p:spPr>
      </p:pic>
      <p:pic>
        <p:nvPicPr>
          <p:cNvPr id="19" name="Picture 18" descr="Stanford Codiga Resource Recovery Center logo" title="Stanford">
            <a:extLst>
              <a:ext uri="{FF2B5EF4-FFF2-40B4-BE49-F238E27FC236}">
                <a16:creationId xmlns:a16="http://schemas.microsoft.com/office/drawing/2014/main" id="{247BE76C-CD09-6644-ACE9-AC6F7210437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427" y="3013723"/>
            <a:ext cx="2539887" cy="55048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F0F0D8E-EEFC-B341-A7C5-DB8F06DECD6C}"/>
              </a:ext>
            </a:extLst>
          </p:cNvPr>
          <p:cNvSpPr txBox="1"/>
          <p:nvPr/>
        </p:nvSpPr>
        <p:spPr>
          <a:xfrm>
            <a:off x="-14405" y="5127565"/>
            <a:ext cx="86806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Sebastien Tilmans, PhD, PE  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stilmans@stanford.edu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           Eric Hansen, PE, BCEE    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ehansen@svcw.org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Picture 2" descr="ReNUWIt logo" title="ReNUWIt">
            <a:extLst>
              <a:ext uri="{FF2B5EF4-FFF2-40B4-BE49-F238E27FC236}">
                <a16:creationId xmlns:a16="http://schemas.microsoft.com/office/drawing/2014/main" id="{31097172-7B4F-B54F-9209-0B1A9E713CEC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b="26323"/>
          <a:stretch/>
        </p:blipFill>
        <p:spPr>
          <a:xfrm>
            <a:off x="6606485" y="4342029"/>
            <a:ext cx="952500" cy="701769"/>
          </a:xfrm>
          <a:prstGeom prst="rect">
            <a:avLst/>
          </a:prstGeom>
        </p:spPr>
      </p:pic>
      <p:pic>
        <p:nvPicPr>
          <p:cNvPr id="16" name="Picture 15" descr="Valley Water logo" title="Valley Water">
            <a:extLst>
              <a:ext uri="{FF2B5EF4-FFF2-40B4-BE49-F238E27FC236}">
                <a16:creationId xmlns:a16="http://schemas.microsoft.com/office/drawing/2014/main" id="{6B361A41-BACD-554A-A3DF-3BA49019BCB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072595" y="2391781"/>
            <a:ext cx="1511300" cy="431800"/>
          </a:xfrm>
          <a:prstGeom prst="rect">
            <a:avLst/>
          </a:prstGeom>
        </p:spPr>
      </p:pic>
      <p:sp>
        <p:nvSpPr>
          <p:cNvPr id="10" name="Title 9" title="Maximizing Water and Energy from New Anaerobic Secondary Wastewater Treatment"/>
          <p:cNvSpPr>
            <a:spLocks noGrp="1"/>
          </p:cNvSpPr>
          <p:nvPr>
            <p:ph type="ctrTitle"/>
          </p:nvPr>
        </p:nvSpPr>
        <p:spPr>
          <a:xfrm>
            <a:off x="332147" y="111910"/>
            <a:ext cx="8584597" cy="1013067"/>
          </a:xfrm>
        </p:spPr>
        <p:txBody>
          <a:bodyPr>
            <a:noAutofit/>
          </a:bodyPr>
          <a:lstStyle/>
          <a:p>
            <a:pPr algn="l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Maximizing Water and Energy from New Anaerobic Secondary Wastewater 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Treatment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0023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nventional wastewater treament process flow chart." title="Conventional Wastewater Treament">
            <a:extLst>
              <a:ext uri="{FF2B5EF4-FFF2-40B4-BE49-F238E27FC236}">
                <a16:creationId xmlns:a16="http://schemas.microsoft.com/office/drawing/2014/main" id="{AD5840CB-5B3F-0E42-9453-A14DFDEB2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161" y="577527"/>
            <a:ext cx="6915150" cy="4638675"/>
          </a:xfrm>
          <a:prstGeom prst="rect">
            <a:avLst/>
          </a:prstGeom>
        </p:spPr>
      </p:pic>
      <p:sp>
        <p:nvSpPr>
          <p:cNvPr id="2" name="Rectangle 1" descr="Anaerobic MBR process flow chart." title="Anaerobic MBR">
            <a:extLst>
              <a:ext uri="{FF2B5EF4-FFF2-40B4-BE49-F238E27FC236}">
                <a16:creationId xmlns:a16="http://schemas.microsoft.com/office/drawing/2014/main" id="{374C81DB-766A-5F4D-B1FA-5661D20AF3D8}"/>
              </a:ext>
            </a:extLst>
          </p:cNvPr>
          <p:cNvSpPr/>
          <p:nvPr/>
        </p:nvSpPr>
        <p:spPr>
          <a:xfrm>
            <a:off x="981689" y="2833647"/>
            <a:ext cx="7279716" cy="2437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6061" y="83964"/>
            <a:ext cx="8832028" cy="493564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Anaerobic Secondary Treatment Could Transform Conventional Process Trains</a:t>
            </a:r>
          </a:p>
        </p:txBody>
      </p:sp>
    </p:spTree>
    <p:extLst>
      <p:ext uri="{BB962C8B-B14F-4D97-AF65-F5344CB8AC3E}">
        <p14:creationId xmlns:p14="http://schemas.microsoft.com/office/powerpoint/2010/main" val="402881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52"/>
            <a:ext cx="9144000" cy="751437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SAF-MBR</a:t>
            </a:r>
          </a:p>
        </p:txBody>
      </p:sp>
      <p:pic>
        <p:nvPicPr>
          <p:cNvPr id="9" name="Picture 8" descr="SAF-MBR diagram" title="SAF-MBR">
            <a:extLst>
              <a:ext uri="{FF2B5EF4-FFF2-40B4-BE49-F238E27FC236}">
                <a16:creationId xmlns:a16="http://schemas.microsoft.com/office/drawing/2014/main" id="{726872ED-9BF9-7943-A82C-051E42ED8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695" y="1037189"/>
            <a:ext cx="6493819" cy="420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5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ull scale anaerobic FBR" title="Anaerobic FB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r="9283"/>
          <a:stretch>
            <a:fillRect/>
          </a:stretch>
        </p:blipFill>
        <p:spPr bwMode="auto">
          <a:xfrm>
            <a:off x="2188371" y="1249589"/>
            <a:ext cx="2002631" cy="3363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lose up of the full scale anaerobic FBR." title="Anaerobic FBR Close U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300" y="1249587"/>
            <a:ext cx="2541214" cy="3387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911" y="304271"/>
            <a:ext cx="8289439" cy="1104636"/>
          </a:xfrm>
        </p:spPr>
        <p:txBody>
          <a:bodyPr/>
          <a:lstStyle/>
          <a:p>
            <a:r>
              <a:rPr lang="en-US" sz="3200" b="1" dirty="0" smtClean="0"/>
              <a:t>Many full-scale anaerobic FBRs around the world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91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120" y="536373"/>
            <a:ext cx="9143999" cy="85725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0000"/>
                </a:solidFill>
              </a:rPr>
              <a:t>MBRs leveraged for meeting stringent future needs at scale</a:t>
            </a:r>
          </a:p>
        </p:txBody>
      </p:sp>
      <p:pic>
        <p:nvPicPr>
          <p:cNvPr id="4" name="Picture 3" descr="Henriksdal WWTP in Stockholm " title="MBR leveraged for meeting stingent future needs at scal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594" y="2079409"/>
            <a:ext cx="5065395" cy="26474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97961" y="4726870"/>
            <a:ext cx="36263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Photo Credit: IWA Water Practice &amp; Technology 11(2) 266-272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24797" y="1433079"/>
            <a:ext cx="64944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Henriksdal</a:t>
            </a:r>
            <a:r>
              <a:rPr lang="en-US" dirty="0"/>
              <a:t> WWTP in Stockholm – 1 million people served, ~66MGD</a:t>
            </a:r>
          </a:p>
          <a:p>
            <a:r>
              <a:rPr lang="en-US" dirty="0"/>
              <a:t>Upgrading to 1.6 million PE with Suez </a:t>
            </a:r>
            <a:r>
              <a:rPr lang="en-US" dirty="0" err="1"/>
              <a:t>LEAPmbr</a:t>
            </a:r>
            <a:r>
              <a:rPr lang="en-US" dirty="0"/>
              <a:t> technology</a:t>
            </a:r>
          </a:p>
        </p:txBody>
      </p:sp>
    </p:spTree>
    <p:extLst>
      <p:ext uri="{BB962C8B-B14F-4D97-AF65-F5344CB8AC3E}">
        <p14:creationId xmlns:p14="http://schemas.microsoft.com/office/powerpoint/2010/main" val="386034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esting SAF-MBR as Part of Integrated Process Trains for Water Reuse"/>
          <p:cNvSpPr>
            <a:spLocks noGrp="1"/>
          </p:cNvSpPr>
          <p:nvPr>
            <p:ph type="title"/>
          </p:nvPr>
        </p:nvSpPr>
        <p:spPr>
          <a:xfrm>
            <a:off x="110573" y="437826"/>
            <a:ext cx="8030539" cy="1143000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Testing SAF-MBR as Part of Integrated Process Trains for Water Reuse</a:t>
            </a:r>
          </a:p>
        </p:txBody>
      </p:sp>
      <p:pic>
        <p:nvPicPr>
          <p:cNvPr id="4" name="Picture 3" descr="IntegratedTrain.png" title="Integrated Tra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221" y="1020065"/>
            <a:ext cx="7509258" cy="421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216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SP.jpg" title="Possible SAF-MBR benefits for municipaliti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930025"/>
            <a:ext cx="6858000" cy="3462486"/>
          </a:xfrm>
          <a:prstGeom prst="rect">
            <a:avLst/>
          </a:prstGeom>
        </p:spPr>
      </p:pic>
      <p:sp>
        <p:nvSpPr>
          <p:cNvPr id="23" name="TextBox 22" descr="No Secondary Clarifiers&#10;" title="No Secondary Clarifiers"/>
          <p:cNvSpPr txBox="1"/>
          <p:nvPr/>
        </p:nvSpPr>
        <p:spPr>
          <a:xfrm>
            <a:off x="1335183" y="4586042"/>
            <a:ext cx="1439818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rgbClr val="FF0000"/>
                </a:solidFill>
              </a:rPr>
              <a:t>No Secondary Clarifiers</a:t>
            </a:r>
          </a:p>
        </p:txBody>
      </p:sp>
      <p:sp>
        <p:nvSpPr>
          <p:cNvPr id="24" name="TextBox 23" descr="No Dual Media Filtration&#10;" title="No Dual Media Filtration"/>
          <p:cNvSpPr txBox="1"/>
          <p:nvPr/>
        </p:nvSpPr>
        <p:spPr>
          <a:xfrm>
            <a:off x="1335184" y="4829910"/>
            <a:ext cx="151355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rgbClr val="FF0000"/>
                </a:solidFill>
              </a:rPr>
              <a:t>No Dual Media Filtration</a:t>
            </a:r>
          </a:p>
        </p:txBody>
      </p:sp>
      <p:sp>
        <p:nvSpPr>
          <p:cNvPr id="27" name="TextBox 26" descr="Much less waste sludge&#10;" title="Much less waste sludge"/>
          <p:cNvSpPr txBox="1"/>
          <p:nvPr/>
        </p:nvSpPr>
        <p:spPr>
          <a:xfrm>
            <a:off x="1334998" y="5068807"/>
            <a:ext cx="1447832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rgbClr val="FF0000"/>
                </a:solidFill>
              </a:rPr>
              <a:t>Much less waste sludge</a:t>
            </a:r>
          </a:p>
        </p:txBody>
      </p:sp>
      <p:sp>
        <p:nvSpPr>
          <p:cNvPr id="22" name="TextBox 21" title="Hiding secondary clarifier"/>
          <p:cNvSpPr txBox="1"/>
          <p:nvPr/>
        </p:nvSpPr>
        <p:spPr>
          <a:xfrm>
            <a:off x="5806440" y="1168027"/>
            <a:ext cx="998220" cy="71583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sz="1013" dirty="0"/>
          </a:p>
          <a:p>
            <a:endParaRPr lang="en-US" sz="1013" dirty="0"/>
          </a:p>
          <a:p>
            <a:endParaRPr lang="en-US" sz="1013" dirty="0"/>
          </a:p>
          <a:p>
            <a:endParaRPr lang="en-US" sz="1013" dirty="0"/>
          </a:p>
        </p:txBody>
      </p:sp>
      <p:sp>
        <p:nvSpPr>
          <p:cNvPr id="25" name="TextBox 24" title="Hiding filter"/>
          <p:cNvSpPr txBox="1"/>
          <p:nvPr/>
        </p:nvSpPr>
        <p:spPr>
          <a:xfrm>
            <a:off x="6423660" y="1368155"/>
            <a:ext cx="899160" cy="55996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1013" dirty="0"/>
              <a:t> </a:t>
            </a:r>
          </a:p>
          <a:p>
            <a:endParaRPr lang="en-US" sz="1013" dirty="0"/>
          </a:p>
          <a:p>
            <a:r>
              <a:rPr lang="en-US" sz="1013" dirty="0"/>
              <a:t>   </a:t>
            </a:r>
          </a:p>
        </p:txBody>
      </p:sp>
      <p:sp>
        <p:nvSpPr>
          <p:cNvPr id="3" name="Rectangle 2" title="Hiding return from secondary clarifier">
            <a:extLst>
              <a:ext uri="{FF2B5EF4-FFF2-40B4-BE49-F238E27FC236}">
                <a16:creationId xmlns:a16="http://schemas.microsoft.com/office/drawing/2014/main" id="{876E46C9-2693-8D4E-A290-23658793D75C}"/>
              </a:ext>
            </a:extLst>
          </p:cNvPr>
          <p:cNvSpPr/>
          <p:nvPr/>
        </p:nvSpPr>
        <p:spPr>
          <a:xfrm>
            <a:off x="4746930" y="1597715"/>
            <a:ext cx="1542553" cy="6917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 title="Hiding old path of waste activated sludge">
            <a:extLst>
              <a:ext uri="{FF2B5EF4-FFF2-40B4-BE49-F238E27FC236}">
                <a16:creationId xmlns:a16="http://schemas.microsoft.com/office/drawing/2014/main" id="{4298237C-63CC-BF46-BAAE-CCDDB1483038}"/>
              </a:ext>
            </a:extLst>
          </p:cNvPr>
          <p:cNvSpPr/>
          <p:nvPr/>
        </p:nvSpPr>
        <p:spPr>
          <a:xfrm>
            <a:off x="3727464" y="2688359"/>
            <a:ext cx="2583790" cy="218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Elbow Connector 18" title="MBR to sludge line"/>
          <p:cNvCxnSpPr/>
          <p:nvPr/>
        </p:nvCxnSpPr>
        <p:spPr>
          <a:xfrm rot="10800000" flipV="1">
            <a:off x="3716578" y="1974822"/>
            <a:ext cx="1478972" cy="877268"/>
          </a:xfrm>
          <a:prstGeom prst="bentConnector3">
            <a:avLst>
              <a:gd name="adj1" fmla="val -282"/>
            </a:avLst>
          </a:prstGeom>
          <a:ln w="3175" cmpd="sng">
            <a:solidFill>
              <a:srgbClr val="804000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5" name="Group 14" title="MBR"/>
          <p:cNvGrpSpPr/>
          <p:nvPr/>
        </p:nvGrpSpPr>
        <p:grpSpPr>
          <a:xfrm>
            <a:off x="4903191" y="1227659"/>
            <a:ext cx="903251" cy="756793"/>
            <a:chOff x="5015541" y="561430"/>
            <a:chExt cx="809581" cy="678309"/>
          </a:xfrm>
        </p:grpSpPr>
        <p:sp>
          <p:nvSpPr>
            <p:cNvPr id="14" name="TextBox 13"/>
            <p:cNvSpPr txBox="1"/>
            <p:nvPr/>
          </p:nvSpPr>
          <p:spPr>
            <a:xfrm>
              <a:off x="5029201" y="593229"/>
              <a:ext cx="795921" cy="501890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r>
                <a:rPr lang="en-US" sz="1013" dirty="0"/>
                <a:t> </a:t>
              </a:r>
            </a:p>
            <a:p>
              <a:endParaRPr lang="en-US" sz="1013" dirty="0"/>
            </a:p>
            <a:p>
              <a:r>
                <a:rPr lang="en-US" sz="1013" dirty="0"/>
                <a:t>   </a:t>
              </a:r>
            </a:p>
          </p:txBody>
        </p:sp>
        <p:pic>
          <p:nvPicPr>
            <p:cNvPr id="2" name="Picture 1" descr="AFBRmodSchem2simple.png" title="AFBR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5541" y="561430"/>
              <a:ext cx="663603" cy="678309"/>
            </a:xfrm>
            <a:prstGeom prst="rect">
              <a:avLst/>
            </a:prstGeom>
          </p:spPr>
        </p:pic>
      </p:grpSp>
      <p:cxnSp>
        <p:nvCxnSpPr>
          <p:cNvPr id="31" name="Elbow Connector 30" title="MBR effluent"/>
          <p:cNvCxnSpPr/>
          <p:nvPr/>
        </p:nvCxnSpPr>
        <p:spPr>
          <a:xfrm>
            <a:off x="5649309" y="1263136"/>
            <a:ext cx="1673512" cy="595869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 descr="Water Pumps&#10;Gas Sparging Blowers&#10;Membrane Management&#10;"/>
          <p:cNvSpPr txBox="1"/>
          <p:nvPr/>
        </p:nvSpPr>
        <p:spPr>
          <a:xfrm>
            <a:off x="5437283" y="4611443"/>
            <a:ext cx="1535998" cy="559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rgbClr val="FF0000"/>
                </a:solidFill>
              </a:rPr>
              <a:t>Water Pumps</a:t>
            </a:r>
          </a:p>
          <a:p>
            <a:r>
              <a:rPr lang="en-US" sz="1013" b="1" dirty="0">
                <a:solidFill>
                  <a:srgbClr val="FF0000"/>
                </a:solidFill>
              </a:rPr>
              <a:t>Gas </a:t>
            </a:r>
            <a:r>
              <a:rPr lang="en-US" sz="1013" b="1" dirty="0" err="1">
                <a:solidFill>
                  <a:srgbClr val="FF0000"/>
                </a:solidFill>
              </a:rPr>
              <a:t>Sparging</a:t>
            </a:r>
            <a:r>
              <a:rPr lang="en-US" sz="1013" b="1" dirty="0">
                <a:solidFill>
                  <a:srgbClr val="FF0000"/>
                </a:solidFill>
              </a:rPr>
              <a:t> Blowers</a:t>
            </a:r>
          </a:p>
          <a:p>
            <a:r>
              <a:rPr lang="en-US" sz="1013" b="1" dirty="0">
                <a:solidFill>
                  <a:srgbClr val="FF0000"/>
                </a:solidFill>
              </a:rPr>
              <a:t>Membrane Management</a:t>
            </a:r>
          </a:p>
        </p:txBody>
      </p:sp>
      <p:sp>
        <p:nvSpPr>
          <p:cNvPr id="20" name="Title 1" descr="Possible SAF-MBR Benefits " title="Possible SAF-MBR Benefits ">
            <a:extLst>
              <a:ext uri="{FF2B5EF4-FFF2-40B4-BE49-F238E27FC236}">
                <a16:creationId xmlns:a16="http://schemas.microsoft.com/office/drawing/2014/main" id="{66C38229-920E-2D45-A814-727F4E732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5750"/>
            <a:ext cx="9144000" cy="697875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Possible SAF-MBR Benefits for Municipalities</a:t>
            </a:r>
          </a:p>
        </p:txBody>
      </p:sp>
      <p:sp>
        <p:nvSpPr>
          <p:cNvPr id="5" name="Rectangle 4" title="hiding sludge line">
            <a:extLst>
              <a:ext uri="{FF2B5EF4-FFF2-40B4-BE49-F238E27FC236}">
                <a16:creationId xmlns:a16="http://schemas.microsoft.com/office/drawing/2014/main" id="{48297077-481E-7541-BE2F-5F98736DE9F2}"/>
              </a:ext>
            </a:extLst>
          </p:cNvPr>
          <p:cNvSpPr/>
          <p:nvPr/>
        </p:nvSpPr>
        <p:spPr>
          <a:xfrm>
            <a:off x="6300369" y="1823097"/>
            <a:ext cx="45719" cy="10289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62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7" grpId="0"/>
      <p:bldP spid="22" grpId="0" animBg="1"/>
      <p:bldP spid="25" grpId="0" animBg="1"/>
      <p:bldP spid="3" grpId="0" animBg="1"/>
      <p:bldP spid="6" grpId="0" animBg="1"/>
      <p:bldP spid="3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title="Silicon Valley Clean Water potential spac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317" y="287877"/>
            <a:ext cx="6363872" cy="5158085"/>
          </a:xfrm>
          <a:prstGeom prst="rect">
            <a:avLst/>
          </a:prstGeom>
        </p:spPr>
      </p:pic>
      <p:sp>
        <p:nvSpPr>
          <p:cNvPr id="5" name="Rectangle 4" descr="Part of footprint of SAF-MBR" title="SAF-MBR"/>
          <p:cNvSpPr/>
          <p:nvPr/>
        </p:nvSpPr>
        <p:spPr>
          <a:xfrm>
            <a:off x="4660780" y="2591711"/>
            <a:ext cx="442856" cy="82713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4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40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6" name="Rectangle 5" title="Space for Water Reuse"/>
          <p:cNvSpPr/>
          <p:nvPr/>
        </p:nvSpPr>
        <p:spPr>
          <a:xfrm>
            <a:off x="3928798" y="2540000"/>
            <a:ext cx="546155" cy="78450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7" name="Rectangle 6" title="Space for Water Reuse"/>
          <p:cNvSpPr/>
          <p:nvPr/>
        </p:nvSpPr>
        <p:spPr>
          <a:xfrm>
            <a:off x="3853265" y="3756061"/>
            <a:ext cx="489996" cy="598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8" name="Rectangle 7" title="Space for Water Reuse"/>
          <p:cNvSpPr/>
          <p:nvPr/>
        </p:nvSpPr>
        <p:spPr>
          <a:xfrm>
            <a:off x="5312847" y="3044385"/>
            <a:ext cx="392407" cy="46636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12" name="TextBox 11"/>
          <p:cNvSpPr txBox="1"/>
          <p:nvPr/>
        </p:nvSpPr>
        <p:spPr>
          <a:xfrm>
            <a:off x="3460861" y="966034"/>
            <a:ext cx="1851986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13" b="1" dirty="0">
                <a:solidFill>
                  <a:srgbClr val="FF0000"/>
                </a:solidFill>
              </a:rPr>
              <a:t>Space for Water Reuse?</a:t>
            </a:r>
          </a:p>
        </p:txBody>
      </p:sp>
      <p:cxnSp>
        <p:nvCxnSpPr>
          <p:cNvPr id="14" name="Straight Arrow Connector 13" title="Pointing at large space for water reuse"/>
          <p:cNvCxnSpPr/>
          <p:nvPr/>
        </p:nvCxnSpPr>
        <p:spPr>
          <a:xfrm>
            <a:off x="4167792" y="1243033"/>
            <a:ext cx="91913" cy="150742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 title="Pointing at small space for water reuse"/>
          <p:cNvCxnSpPr/>
          <p:nvPr/>
        </p:nvCxnSpPr>
        <p:spPr>
          <a:xfrm>
            <a:off x="4167791" y="1243034"/>
            <a:ext cx="1361991" cy="189174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 title="Pointing at medium space for water reuse"/>
          <p:cNvCxnSpPr/>
          <p:nvPr/>
        </p:nvCxnSpPr>
        <p:spPr>
          <a:xfrm flipH="1">
            <a:off x="4025742" y="1243032"/>
            <a:ext cx="142049" cy="26436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Group 1" title="Wastewater treatment area at SVCW"/>
          <p:cNvGrpSpPr/>
          <p:nvPr/>
        </p:nvGrpSpPr>
        <p:grpSpPr>
          <a:xfrm>
            <a:off x="3851160" y="2540003"/>
            <a:ext cx="1851986" cy="1811423"/>
            <a:chOff x="3613688" y="3009901"/>
            <a:chExt cx="2469314" cy="2415231"/>
          </a:xfrm>
        </p:grpSpPr>
        <p:sp>
          <p:nvSpPr>
            <p:cNvPr id="9" name="Rectangle 8"/>
            <p:cNvSpPr/>
            <p:nvPr/>
          </p:nvSpPr>
          <p:spPr>
            <a:xfrm>
              <a:off x="3722917" y="3009901"/>
              <a:ext cx="719685" cy="1041768"/>
            </a:xfrm>
            <a:prstGeom prst="rect">
              <a:avLst/>
            </a:prstGeom>
            <a:solidFill>
              <a:srgbClr val="8000FF">
                <a:alpha val="37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613688" y="4627082"/>
              <a:ext cx="653328" cy="798050"/>
            </a:xfrm>
            <a:prstGeom prst="rect">
              <a:avLst/>
            </a:prstGeom>
            <a:solidFill>
              <a:srgbClr val="8000FF">
                <a:alpha val="37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559792" y="3678179"/>
              <a:ext cx="523210" cy="632962"/>
            </a:xfrm>
            <a:prstGeom prst="rect">
              <a:avLst/>
            </a:prstGeom>
            <a:solidFill>
              <a:srgbClr val="8000FF">
                <a:alpha val="37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</p:grpSp>
      <p:sp>
        <p:nvSpPr>
          <p:cNvPr id="19" name="Rectangle 18" descr="Part of footprint of SAF-MBR" title="SAF-MBR"/>
          <p:cNvSpPr/>
          <p:nvPr/>
        </p:nvSpPr>
        <p:spPr>
          <a:xfrm>
            <a:off x="4474952" y="2574925"/>
            <a:ext cx="169956" cy="75275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BFFB92FA-E7C9-2141-B843-00CF6C021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11" y="285751"/>
            <a:ext cx="6354378" cy="525722"/>
          </a:xfrm>
          <a:solidFill>
            <a:srgbClr val="DFDFDF">
              <a:alpha val="72941"/>
            </a:srgbClr>
          </a:solidFill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Possible SAF-MBR Benefits for SVCW</a:t>
            </a:r>
          </a:p>
        </p:txBody>
      </p:sp>
    </p:spTree>
    <p:extLst>
      <p:ext uri="{BB962C8B-B14F-4D97-AF65-F5344CB8AC3E}">
        <p14:creationId xmlns:p14="http://schemas.microsoft.com/office/powerpoint/2010/main" val="3730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2" grpId="0"/>
      <p:bldP spid="19" grpId="0" animBg="1"/>
      <p:bldP spid="1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ll building&#10;&#10;Description automatically generated">
            <a:extLst>
              <a:ext uri="{FF2B5EF4-FFF2-40B4-BE49-F238E27FC236}">
                <a16:creationId xmlns:a16="http://schemas.microsoft.com/office/drawing/2014/main" id="{DA9D62D6-76B6-3240-9E47-2BB6E4945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4572"/>
            <a:ext cx="7886700" cy="1104636"/>
          </a:xfrm>
        </p:spPr>
        <p:txBody>
          <a:bodyPr/>
          <a:lstStyle/>
          <a:p>
            <a:r>
              <a:rPr lang="en-US" dirty="0" smtClean="0"/>
              <a:t>Coming Soon…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989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14199</TotalTime>
  <Words>136</Words>
  <Application>Microsoft Office PowerPoint</Application>
  <PresentationFormat>On-screen Show (16:10)</PresentationFormat>
  <Paragraphs>30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Helvetica</vt:lpstr>
      <vt:lpstr>Microbrew One</vt:lpstr>
      <vt:lpstr>Office Theme</vt:lpstr>
      <vt:lpstr>Maximizing Water and Energy from New Anaerobic Secondary Wastewater Treatment</vt:lpstr>
      <vt:lpstr>Anaerobic Secondary Treatment Could Transform Conventional Process Trains</vt:lpstr>
      <vt:lpstr>SAF-MBR</vt:lpstr>
      <vt:lpstr>Many full-scale anaerobic FBRs around the world </vt:lpstr>
      <vt:lpstr>MBRs leveraged for meeting stringent future needs at scale</vt:lpstr>
      <vt:lpstr>Testing SAF-MBR as Part of Integrated Process Trains for Water Reuse</vt:lpstr>
      <vt:lpstr>Possible SAF-MBR Benefits for Municipalities</vt:lpstr>
      <vt:lpstr>Possible SAF-MBR Benefits for SVCW</vt:lpstr>
      <vt:lpstr>Coming Soon…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Sebastien Tilmans</dc:creator>
  <cp:lastModifiedBy>Mori, Kevin@Energy</cp:lastModifiedBy>
  <cp:revision>59</cp:revision>
  <dcterms:created xsi:type="dcterms:W3CDTF">2019-04-17T03:51:24Z</dcterms:created>
  <dcterms:modified xsi:type="dcterms:W3CDTF">2019-12-24T00:44:01Z</dcterms:modified>
</cp:coreProperties>
</file>