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</p:sldMasterIdLst>
  <p:notesMasterIdLst>
    <p:notesMasterId r:id="rId16"/>
  </p:notesMasterIdLst>
  <p:handoutMasterIdLst>
    <p:handoutMasterId r:id="rId17"/>
  </p:handoutMasterIdLst>
  <p:sldIdLst>
    <p:sldId id="451" r:id="rId2"/>
    <p:sldId id="448" r:id="rId3"/>
    <p:sldId id="379" r:id="rId4"/>
    <p:sldId id="374" r:id="rId5"/>
    <p:sldId id="447" r:id="rId6"/>
    <p:sldId id="440" r:id="rId7"/>
    <p:sldId id="441" r:id="rId8"/>
    <p:sldId id="442" r:id="rId9"/>
    <p:sldId id="443" r:id="rId10"/>
    <p:sldId id="434" r:id="rId11"/>
    <p:sldId id="444" r:id="rId12"/>
    <p:sldId id="461" r:id="rId13"/>
    <p:sldId id="446" r:id="rId14"/>
    <p:sldId id="450" r:id="rId1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9914"/>
    <a:srgbClr val="0066FF"/>
    <a:srgbClr val="FFCC00"/>
    <a:srgbClr val="C9D6FF"/>
    <a:srgbClr val="A3B9FF"/>
    <a:srgbClr val="6699FF"/>
    <a:srgbClr val="FFE885"/>
    <a:srgbClr val="FFE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094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E84A825-7501-49AC-BCD7-BB417F5A5BB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4883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EC4D6EE-A0F1-4339-B2D1-B7E52409ABB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86073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2E6EE38-7B2B-4B2F-A784-6FDCD08F9848}" type="slidenum">
              <a:rPr lang="en-US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dirty="0" smtClean="0">
              <a:latin typeface="Times New Roman" pitchFamily="18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000" b="1">
                <a:solidFill>
                  <a:schemeClr val="tx1"/>
                </a:solidFill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466A7-C9C5-432D-A8EC-67096F8A20B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6875873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1B331-4417-4098-8FB3-0CA51508869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925673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1A0C4-DF66-48D1-8FB4-771E24E65C6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005094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5BFF6-D2F7-4031-BB9C-090EE102F0C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3506771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C4041-E4F0-4166-AC19-4890C3AD4E9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015036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8217C-251B-4B83-B79C-A3388E69E2D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7475440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99155-BB0C-4EB0-96D2-870CA2E958D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2995032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04C83-4F77-4E99-A774-A03307B52DF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4738223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6EF6A-7182-4F9B-A7CF-AF9E84D152F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253963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294EA-AAEF-4BFF-AEB1-12C12267B58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063138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066800"/>
            <a:ext cx="17145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066800"/>
            <a:ext cx="49911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7688A-3EF9-4966-A38A-B35F30A1517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7338380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066800"/>
            <a:ext cx="8153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438400"/>
            <a:ext cx="8229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tx1"/>
                </a:solidFill>
                <a:latin typeface="Times New Roman" pitchFamily="1" charset="-52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  <a:latin typeface="Candara" pitchFamily="34" charset="0"/>
              </a:defRPr>
            </a:lvl1pPr>
          </a:lstStyle>
          <a:p>
            <a:pPr>
              <a:defRPr/>
            </a:pPr>
            <a:fld id="{1F53CCDE-604D-4EDA-A3B1-EA6038A155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1676400" y="0"/>
            <a:ext cx="7467600" cy="6858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>
              <a:ea typeface="+mn-ea"/>
            </a:endParaRPr>
          </a:p>
        </p:txBody>
      </p:sp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1752600" y="381000"/>
            <a:ext cx="7315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400" b="1" dirty="0" smtClean="0">
                <a:solidFill>
                  <a:schemeClr val="bg1"/>
                </a:solidFill>
                <a:latin typeface="Times New Roman" pitchFamily="1" charset="-52"/>
                <a:ea typeface="+mn-ea"/>
              </a:rPr>
              <a:t>C  A  L  I  F  O  R  N  I  A     E  N  E  R  G  Y     C  O  M  M  I  S  S  I  O  N</a:t>
            </a:r>
            <a:endParaRPr lang="en-US" altLang="en-US" sz="1600" dirty="0" smtClean="0">
              <a:solidFill>
                <a:schemeClr val="tx1"/>
              </a:solidFill>
              <a:latin typeface="Helvetica" pitchFamily="1" charset="0"/>
              <a:ea typeface="+mn-ea"/>
            </a:endParaRPr>
          </a:p>
        </p:txBody>
      </p:sp>
      <p:sp>
        <p:nvSpPr>
          <p:cNvPr id="1033" name="Line 11"/>
          <p:cNvSpPr>
            <a:spLocks noChangeShapeType="1"/>
          </p:cNvSpPr>
          <p:nvPr/>
        </p:nvSpPr>
        <p:spPr bwMode="auto">
          <a:xfrm>
            <a:off x="1447800" y="8382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34" name="Line 12"/>
          <p:cNvSpPr>
            <a:spLocks noChangeShapeType="1"/>
          </p:cNvSpPr>
          <p:nvPr/>
        </p:nvSpPr>
        <p:spPr bwMode="auto">
          <a:xfrm>
            <a:off x="8915400" y="838200"/>
            <a:ext cx="0" cy="586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035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143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Candara" pitchFamily="34" charset="0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Candara" pitchFamily="34" charset="0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Candara" pitchFamily="34" charset="0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ndara" pitchFamily="34" charset="0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Candara" pitchFamily="34" charset="0"/>
          <a:ea typeface="ＭＳ Ｐゴシック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energy.ca.gov/sb350/barriers_report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lana.mathews@energy.ca.gov" TargetMode="External"/><Relationship Id="rId2" Type="http://schemas.openxmlformats.org/officeDocument/2006/relationships/hyperlink" Target="mailto:michael.sokol@energy.ca.go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2888" y="1333500"/>
            <a:ext cx="8610600" cy="838200"/>
          </a:xfrm>
        </p:spPr>
        <p:txBody>
          <a:bodyPr/>
          <a:lstStyle/>
          <a:p>
            <a:r>
              <a:rPr lang="en-US" altLang="en-US" sz="28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California Low-Income Barriers Study Overview</a:t>
            </a:r>
          </a:p>
        </p:txBody>
      </p:sp>
      <p:pic>
        <p:nvPicPr>
          <p:cNvPr id="2053" name="Picture 5" descr="P:\Diversity\10. Photos and videos\iStock_000020204297_Large[1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09843"/>
            <a:ext cx="2480441" cy="1856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:\Diversity\10. Photos and videos\iStock_000067244253_Fu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836" y="4554752"/>
            <a:ext cx="2743200" cy="1828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20" y="4509843"/>
            <a:ext cx="2542934" cy="1831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42925" y="2057400"/>
            <a:ext cx="7543800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99FF"/>
                </a:solidFill>
                <a:latin typeface="Times" pitchFamily="1" charset="0"/>
              </a:rPr>
              <a:t>Barriers Study Implementation IEPR Workshop</a:t>
            </a:r>
            <a:endParaRPr lang="en-US" altLang="en-US" sz="2400" b="1" dirty="0">
              <a:solidFill>
                <a:srgbClr val="3399FF"/>
              </a:solidFill>
              <a:latin typeface="Times" pitchFamily="1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May 16, 2017</a:t>
            </a:r>
            <a:endParaRPr lang="en-US" altLang="en-US" sz="2000" b="1" dirty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99FF"/>
                </a:solidFill>
                <a:latin typeface="Times" pitchFamily="1" charset="0"/>
              </a:rPr>
              <a:t> </a:t>
            </a:r>
            <a:endParaRPr lang="en-US" altLang="en-US" sz="2400" b="1" dirty="0">
              <a:solidFill>
                <a:srgbClr val="3399FF"/>
              </a:solidFill>
              <a:latin typeface="Times" pitchFamily="1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99FF"/>
                </a:solidFill>
                <a:latin typeface="Times" pitchFamily="1" charset="0"/>
              </a:rPr>
              <a:t>Michael </a:t>
            </a:r>
            <a:r>
              <a:rPr lang="en-US" altLang="en-US" sz="2400" b="1" dirty="0" err="1" smtClean="0">
                <a:solidFill>
                  <a:srgbClr val="3399FF"/>
                </a:solidFill>
                <a:latin typeface="Times" pitchFamily="1" charset="0"/>
              </a:rPr>
              <a:t>Sokol</a:t>
            </a:r>
            <a:endParaRPr lang="en-US" altLang="en-US" sz="2400" b="1" dirty="0" smtClean="0">
              <a:solidFill>
                <a:srgbClr val="3399FF"/>
              </a:solidFill>
              <a:latin typeface="Times" pitchFamily="1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99FF"/>
                </a:solidFill>
                <a:latin typeface="Times" pitchFamily="1" charset="0"/>
              </a:rPr>
              <a:t>California Energy Commission</a:t>
            </a:r>
            <a:endParaRPr lang="en-US" altLang="en-US" sz="2400" b="1" dirty="0">
              <a:solidFill>
                <a:srgbClr val="3399FF"/>
              </a:solidFill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0694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kern="1200" dirty="0">
                <a:solidFill>
                  <a:srgbClr val="FC99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Senate Bill 350 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– The Clean Energy and Pollution Reduction Act of 2015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2573338"/>
            <a:ext cx="8229600" cy="36576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50% renewable energy by 2030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Doubling of energy efficiency by 2030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Encourages widespread transportation electrification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Shift toward integrated resource planning to reduce GHG emissions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Low-Income / Disadvantaged Communities focus</a:t>
            </a:r>
          </a:p>
          <a:p>
            <a:endParaRPr lang="en-US" altLang="en-US" dirty="0" smtClean="0">
              <a:ea typeface="ＭＳ Ｐゴシック" pitchFamily="34" charset="-128"/>
            </a:endParaRPr>
          </a:p>
          <a:p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30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3C9891-74A5-459F-B571-2FC3D2F6C9A6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332788" cy="838200"/>
          </a:xfrm>
        </p:spPr>
        <p:txBody>
          <a:bodyPr/>
          <a:lstStyle/>
          <a:p>
            <a:r>
              <a:rPr lang="en-US" altLang="en-US" sz="32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BARRIERS STUDY REQUIREMENTS</a:t>
            </a:r>
            <a:endParaRPr lang="en-US" altLang="en-US" sz="3200" dirty="0" smtClean="0">
              <a:solidFill>
                <a:srgbClr val="002060"/>
              </a:solidFill>
              <a:ea typeface="ＭＳ Ｐゴシック" pitchFamily="34" charset="-128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0" y="1681163"/>
            <a:ext cx="5410200" cy="4800600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Photovoltaics and renewable energy </a:t>
            </a:r>
            <a:endParaRPr lang="en-US" altLang="en-US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en-US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alt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 </a:t>
            </a:r>
            <a:r>
              <a:rPr lang="en-US" alt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weatherization investments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Contracting </a:t>
            </a:r>
            <a:r>
              <a:rPr lang="en-US" alt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 for small </a:t>
            </a:r>
            <a:r>
              <a:rPr lang="en-US" alt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businesses</a:t>
            </a:r>
          </a:p>
          <a:p>
            <a:pPr marL="457200" lvl="1" indent="0">
              <a:buFontTx/>
              <a:buNone/>
              <a:defRPr/>
            </a:pPr>
            <a:endParaRPr lang="en-US" altLang="en-US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 transportation access</a:t>
            </a:r>
            <a:endParaRPr lang="en-US" altLang="en-US" b="1" dirty="0">
              <a:solidFill>
                <a:srgbClr val="FC9914"/>
              </a:solidFill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en-US" sz="2800" b="1" dirty="0">
              <a:solidFill>
                <a:srgbClr val="0070C0"/>
              </a:solidFill>
            </a:endParaRPr>
          </a:p>
          <a:p>
            <a:pPr marL="457200" lvl="1" indent="0">
              <a:buFontTx/>
              <a:buNone/>
              <a:defRPr/>
            </a:pPr>
            <a:endParaRPr lang="en-US" altLang="en-US" sz="2800" b="1" dirty="0" smtClean="0">
              <a:solidFill>
                <a:srgbClr val="0070C0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F55F3D-1BA7-43EE-A0A2-C0ADF20DBB78}" type="slidenum">
              <a:rPr lang="en-US" altLang="en-US" sz="1400">
                <a:latin typeface="Calibri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dirty="0">
              <a:latin typeface="Calibri" pitchFamily="34" charset="0"/>
            </a:endParaRPr>
          </a:p>
        </p:txBody>
      </p:sp>
      <p:pic>
        <p:nvPicPr>
          <p:cNvPr id="307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249" y="1752600"/>
            <a:ext cx="1702515" cy="1063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</a:extLst>
        </p:spPr>
      </p:pic>
      <p:sp>
        <p:nvSpPr>
          <p:cNvPr id="4102" name="AutoShape 9" descr="Image result for wind turbines on homes in california"/>
          <p:cNvSpPr>
            <a:spLocks noChangeAspect="1" noChangeArrowheads="1"/>
          </p:cNvSpPr>
          <p:nvPr/>
        </p:nvSpPr>
        <p:spPr bwMode="auto">
          <a:xfrm>
            <a:off x="4541838" y="-2746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3600" dirty="0">
              <a:solidFill>
                <a:srgbClr val="3399FF"/>
              </a:solidFill>
              <a:latin typeface="Times" pitchFamily="1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276600"/>
            <a:ext cx="1844188" cy="112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860" y="4800600"/>
            <a:ext cx="1355599" cy="1101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304800" y="1754188"/>
            <a:ext cx="8001000" cy="4495800"/>
          </a:xfrm>
        </p:spPr>
        <p:txBody>
          <a:bodyPr/>
          <a:lstStyle/>
          <a:p>
            <a:pPr lvl="1">
              <a:buFont typeface="Wingdings" pitchFamily="2" charset="2"/>
              <a:buChar char="Ø"/>
              <a:defRPr/>
            </a:pPr>
            <a:r>
              <a:rPr lang="en-US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Literature Review</a:t>
            </a:r>
          </a:p>
          <a:p>
            <a:pPr marL="457200" lvl="1" indent="0">
              <a:buFontTx/>
              <a:buNone/>
              <a:defRPr/>
            </a:pPr>
            <a:r>
              <a:rPr lang="en-US" altLang="en-US" sz="3200" b="1" dirty="0" smtClean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100+ articles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Meetings</a:t>
            </a:r>
          </a:p>
          <a:p>
            <a:pPr marL="1371600" lvl="3" indent="0">
              <a:buFontTx/>
              <a:buNone/>
              <a:defRPr/>
            </a:pPr>
            <a:r>
              <a:rPr lang="en-US" altLang="en-US" sz="3200" b="1" dirty="0" smtClean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meetings, 150+ participants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Public Workshops</a:t>
            </a:r>
          </a:p>
          <a:p>
            <a:pPr marL="914400" lvl="2" indent="0">
              <a:buFontTx/>
              <a:buNone/>
              <a:defRPr/>
            </a:pPr>
            <a:r>
              <a:rPr lang="en-US" altLang="en-US" sz="2800" b="1" dirty="0" smtClean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Agencies, Industry, Advocates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Extensive </a:t>
            </a:r>
            <a:r>
              <a:rPr lang="en-US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Outreach</a:t>
            </a:r>
          </a:p>
          <a:p>
            <a:pPr marL="914400" lvl="2" indent="0">
              <a:buFontTx/>
              <a:buNone/>
              <a:defRPr/>
            </a:pPr>
            <a:r>
              <a:rPr lang="en-US" altLang="en-US" sz="2800" b="1" dirty="0" smtClean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Fact </a:t>
            </a:r>
            <a:r>
              <a:rPr lang="en-US" altLang="en-US" sz="2800" b="1" dirty="0">
                <a:solidFill>
                  <a:srgbClr val="FC99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Sheets, social media, translation</a:t>
            </a: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3EE8666-A99C-4C33-B337-B9CDC39541DB}" type="slidenum">
              <a:rPr lang="en-US" altLang="en-US" sz="1400">
                <a:latin typeface="Calibri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 dirty="0">
              <a:latin typeface="Calibri" pitchFamily="34" charset="0"/>
            </a:endParaRPr>
          </a:p>
        </p:txBody>
      </p:sp>
      <p:sp>
        <p:nvSpPr>
          <p:cNvPr id="7172" name="AutoShape 9" descr="Image result for wind turbines on homes in california"/>
          <p:cNvSpPr>
            <a:spLocks noChangeAspect="1" noChangeArrowheads="1"/>
          </p:cNvSpPr>
          <p:nvPr/>
        </p:nvSpPr>
        <p:spPr bwMode="auto">
          <a:xfrm>
            <a:off x="4541838" y="-2746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3600" dirty="0">
              <a:solidFill>
                <a:srgbClr val="3399FF"/>
              </a:solidFill>
              <a:latin typeface="Times" pitchFamily="1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708025" y="838200"/>
            <a:ext cx="8332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r>
              <a:rPr lang="en-US" altLang="en-US" sz="3600" dirty="0">
                <a:solidFill>
                  <a:srgbClr val="FC99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SB 350 </a:t>
            </a:r>
            <a:r>
              <a:rPr lang="en-US" altLang="en-US" sz="32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BARRIERS STUDY PROCESS</a:t>
            </a:r>
            <a:endParaRPr lang="en-US" altLang="en-US" sz="3200" kern="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>
                <a:solidFill>
                  <a:srgbClr val="FC9914"/>
                </a:solidFill>
                <a:latin typeface="Arial" charset="0"/>
                <a:ea typeface="ＭＳ Ｐゴシック" pitchFamily="34" charset="-128"/>
                <a:cs typeface="Arial" charset="0"/>
              </a:rPr>
              <a:t>BARRIERS STUDY</a:t>
            </a:r>
            <a:r>
              <a:rPr lang="en-US" altLang="en-US" sz="32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 FINAL REPORT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AAAF6F-9143-4062-BDFB-A17B059A0A31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 dirty="0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33400" y="2398713"/>
            <a:ext cx="464820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3399FF"/>
                </a:solidFill>
                <a:latin typeface="Times" pitchFamily="1" charset="0"/>
              </a:rPr>
              <a:t>“Low-Income Barriers Study, Part A: </a:t>
            </a:r>
            <a:br>
              <a:rPr lang="en-US" altLang="en-US" sz="2000" dirty="0">
                <a:solidFill>
                  <a:srgbClr val="3399FF"/>
                </a:solidFill>
                <a:latin typeface="Times" pitchFamily="1" charset="0"/>
              </a:rPr>
            </a:br>
            <a:r>
              <a:rPr lang="en-US" altLang="en-US" sz="2000" dirty="0">
                <a:solidFill>
                  <a:srgbClr val="3399FF"/>
                </a:solidFill>
                <a:latin typeface="Times" pitchFamily="1" charset="0"/>
              </a:rPr>
              <a:t>Overcoming Barriers to Energy Efficiency and Renewables for Low-Income Customers and Small Business Contracting Opportunities in Disadvantaged Communities”. 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3399FF"/>
                </a:solidFill>
                <a:latin typeface="Times" pitchFamily="1" charset="0"/>
              </a:rPr>
              <a:t>Adopted on December 14, 2016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rgbClr val="3399FF"/>
                </a:solidFill>
                <a:latin typeface="Times" pitchFamily="1" charset="0"/>
                <a:hlinkClick r:id="rId2"/>
              </a:rPr>
              <a:t>http://www.energy.ca.gov/sb350/barriers_report/</a:t>
            </a:r>
            <a:r>
              <a:rPr lang="en-US" altLang="en-US" sz="1800" dirty="0">
                <a:solidFill>
                  <a:srgbClr val="3399FF"/>
                </a:solidFill>
                <a:latin typeface="Times" pitchFamily="1" charset="0"/>
              </a:rPr>
              <a:t> 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</p:txBody>
      </p:sp>
      <p:pic>
        <p:nvPicPr>
          <p:cNvPr id="614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9" t="22917" r="36530" b="11458"/>
          <a:stretch>
            <a:fillRect/>
          </a:stretch>
        </p:blipFill>
        <p:spPr bwMode="auto">
          <a:xfrm>
            <a:off x="5334000" y="2209800"/>
            <a:ext cx="2914650" cy="3825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EFBF40-17F8-4716-BF77-44BB83362D31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46125" y="1066800"/>
            <a:ext cx="8332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defRPr/>
            </a:pPr>
            <a:r>
              <a:rPr lang="en-US" altLang="en-US" sz="36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BARRIER </a:t>
            </a:r>
            <a:r>
              <a:rPr lang="en-US" altLang="en-US" sz="3600" dirty="0">
                <a:solidFill>
                  <a:srgbClr val="FC99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CATEGORIES: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04800" y="1981200"/>
            <a:ext cx="8001000" cy="42672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Candar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Candar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ndara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Font typeface="Wingdings" pitchFamily="2" charset="2"/>
              <a:buChar char="Ø"/>
              <a:defRPr/>
            </a:pPr>
            <a:r>
              <a:rPr lang="en-US" altLang="en-US" sz="36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Structural Barriers</a:t>
            </a:r>
          </a:p>
          <a:p>
            <a:pPr marL="457200" lvl="1" indent="0">
              <a:buFontTx/>
              <a:buNone/>
              <a:defRPr/>
            </a:pPr>
            <a:endParaRPr lang="en-US" altLang="en-US" sz="3600" b="1" kern="0" dirty="0" smtClean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en-US" altLang="en-US" sz="36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Policy and Program Barriers </a:t>
            </a:r>
          </a:p>
          <a:p>
            <a:pPr lvl="1">
              <a:buFont typeface="Wingdings" pitchFamily="2" charset="2"/>
              <a:buChar char="Ø"/>
              <a:defRPr/>
            </a:pPr>
            <a:endParaRPr lang="en-US" altLang="en-US" sz="3600" b="1" kern="0" dirty="0" smtClean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en-US" altLang="en-US" sz="36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Small Business Barriers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4586CD-E348-4259-B892-1294CD2806D4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46125" y="1066800"/>
            <a:ext cx="8332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defRPr/>
            </a:pPr>
            <a:r>
              <a:rPr lang="en-US" altLang="en-US" sz="3600" kern="0" dirty="0" smtClean="0">
                <a:solidFill>
                  <a:srgbClr val="FC9914"/>
                </a:solidFill>
                <a:latin typeface="Arial" charset="0"/>
                <a:cs typeface="Arial" charset="0"/>
              </a:rPr>
              <a:t>STRUCTURAL</a:t>
            </a:r>
            <a:r>
              <a:rPr lang="en-US" altLang="en-US" sz="36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 BARRIERS</a:t>
            </a:r>
            <a:r>
              <a:rPr lang="en-US" altLang="en-US" sz="32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: </a:t>
            </a:r>
            <a:endParaRPr lang="en-US" altLang="en-US" sz="3200" kern="0" dirty="0" smtClean="0">
              <a:solidFill>
                <a:srgbClr val="002060"/>
              </a:solidFill>
            </a:endParaRPr>
          </a:p>
        </p:txBody>
      </p:sp>
      <p:sp>
        <p:nvSpPr>
          <p:cNvPr id="9220" name="Content Placeholder 2"/>
          <p:cNvSpPr txBox="1">
            <a:spLocks/>
          </p:cNvSpPr>
          <p:nvPr/>
        </p:nvSpPr>
        <p:spPr bwMode="auto">
          <a:xfrm>
            <a:off x="304800" y="1981200"/>
            <a:ext cx="84582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 lvl="1">
              <a:buFontTx/>
              <a:buNone/>
            </a:pPr>
            <a:r>
              <a:rPr lang="en-US" altLang="en-US" sz="3200" b="1" dirty="0">
                <a:solidFill>
                  <a:srgbClr val="002060"/>
                </a:solidFill>
                <a:latin typeface="Arial" charset="0"/>
              </a:rPr>
              <a:t>•</a:t>
            </a:r>
            <a:r>
              <a:rPr lang="en-US" altLang="en-US" sz="3200" b="1" dirty="0">
                <a:solidFill>
                  <a:srgbClr val="0066FF"/>
                </a:solidFill>
                <a:latin typeface="Arial" charset="0"/>
              </a:rPr>
              <a:t>	</a:t>
            </a:r>
            <a:r>
              <a:rPr lang="en-US" altLang="en-US" sz="2800" b="1" dirty="0">
                <a:solidFill>
                  <a:srgbClr val="002060"/>
                </a:solidFill>
                <a:latin typeface="Arial" charset="0"/>
              </a:rPr>
              <a:t>Low home ownership rates</a:t>
            </a:r>
          </a:p>
          <a:p>
            <a:pPr lvl="1"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charset="0"/>
              </a:rPr>
              <a:t>•	Complex needs, ownership, and financial 	arrangements for low-income multifamily 	housing</a:t>
            </a:r>
          </a:p>
          <a:p>
            <a:pPr lvl="1"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charset="0"/>
              </a:rPr>
              <a:t>•	Insufficient access to capital</a:t>
            </a:r>
          </a:p>
          <a:p>
            <a:pPr lvl="1"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charset="0"/>
              </a:rPr>
              <a:t>•	Building age</a:t>
            </a:r>
          </a:p>
          <a:p>
            <a:pPr lvl="1"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charset="0"/>
              </a:rPr>
              <a:t>•	Remote or underserved communities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142B86A-1E88-4061-988A-84B7178AEAF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46125" y="1066800"/>
            <a:ext cx="8332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defRPr/>
            </a:pPr>
            <a:r>
              <a:rPr lang="en-US" altLang="en-US" sz="3600" kern="0" dirty="0" smtClean="0">
                <a:solidFill>
                  <a:srgbClr val="FC9914"/>
                </a:solidFill>
                <a:latin typeface="Arial" charset="0"/>
                <a:cs typeface="Arial" charset="0"/>
              </a:rPr>
              <a:t>PROGRAM/POLICY </a:t>
            </a:r>
            <a:r>
              <a:rPr lang="en-US" altLang="en-US" sz="36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BARRIERS</a:t>
            </a:r>
            <a:r>
              <a:rPr lang="en-US" altLang="en-US" sz="32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: </a:t>
            </a:r>
            <a:endParaRPr lang="en-US" altLang="en-US" sz="3200" kern="0" dirty="0" smtClean="0">
              <a:solidFill>
                <a:srgbClr val="002060"/>
              </a:solidFill>
            </a:endParaRPr>
          </a:p>
        </p:txBody>
      </p:sp>
      <p:sp>
        <p:nvSpPr>
          <p:cNvPr id="10244" name="Content Placeholder 2"/>
          <p:cNvSpPr txBox="1">
            <a:spLocks/>
          </p:cNvSpPr>
          <p:nvPr/>
        </p:nvSpPr>
        <p:spPr bwMode="auto">
          <a:xfrm>
            <a:off x="152400" y="1981200"/>
            <a:ext cx="86106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 lvl="1">
              <a:buFont typeface="Arial" charset="0"/>
              <a:buChar char="•"/>
            </a:pPr>
            <a:r>
              <a:rPr lang="en-US" altLang="en-US" sz="3200" b="1" dirty="0">
                <a:solidFill>
                  <a:srgbClr val="002060"/>
                </a:solidFill>
                <a:latin typeface="Arial" charset="0"/>
              </a:rPr>
              <a:t>Market delivery</a:t>
            </a:r>
          </a:p>
          <a:p>
            <a:pPr lvl="1">
              <a:buFontTx/>
              <a:buNone/>
            </a:pPr>
            <a:endParaRPr lang="en-US" altLang="en-US" sz="1200" b="1" dirty="0">
              <a:solidFill>
                <a:srgbClr val="002060"/>
              </a:solidFill>
              <a:latin typeface="Arial" charset="0"/>
              <a:sym typeface="Wingdings" pitchFamily="2" charset="2"/>
            </a:endParaRPr>
          </a:p>
          <a:p>
            <a:pPr lvl="1">
              <a:buFontTx/>
              <a:buNone/>
            </a:pPr>
            <a:r>
              <a:rPr lang="en-US" altLang="en-US" sz="3200" b="1" dirty="0">
                <a:solidFill>
                  <a:srgbClr val="002060"/>
                </a:solidFill>
                <a:latin typeface="Arial" charset="0"/>
              </a:rPr>
              <a:t>•	Program integration</a:t>
            </a:r>
          </a:p>
          <a:p>
            <a:pPr lvl="1">
              <a:buFontTx/>
              <a:buNone/>
            </a:pPr>
            <a:endParaRPr lang="en-US" altLang="en-US" sz="1200" b="1" dirty="0">
              <a:solidFill>
                <a:srgbClr val="002060"/>
              </a:solidFill>
              <a:latin typeface="Arial" charset="0"/>
            </a:endParaRPr>
          </a:p>
          <a:p>
            <a:pPr lvl="1">
              <a:buFontTx/>
              <a:buNone/>
            </a:pPr>
            <a:r>
              <a:rPr lang="en-US" altLang="en-US" sz="3200" b="1" dirty="0">
                <a:solidFill>
                  <a:srgbClr val="002060"/>
                </a:solidFill>
                <a:latin typeface="Arial" charset="0"/>
              </a:rPr>
              <a:t>•	Data limitations</a:t>
            </a:r>
          </a:p>
          <a:p>
            <a:pPr lvl="1">
              <a:buFontTx/>
              <a:buNone/>
            </a:pPr>
            <a:endParaRPr lang="en-US" altLang="en-US" sz="1200" b="1" dirty="0">
              <a:solidFill>
                <a:srgbClr val="002060"/>
              </a:solidFill>
              <a:latin typeface="Arial" charset="0"/>
            </a:endParaRPr>
          </a:p>
          <a:p>
            <a:pPr lvl="1">
              <a:buFontTx/>
              <a:buNone/>
            </a:pPr>
            <a:r>
              <a:rPr lang="en-US" altLang="en-US" sz="3200" b="1" dirty="0">
                <a:solidFill>
                  <a:srgbClr val="002060"/>
                </a:solidFill>
                <a:latin typeface="Arial" charset="0"/>
              </a:rPr>
              <a:t>•	Unrecognized non-energy benefits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96B2B5-D557-4C06-9DFD-494BAA8EE689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46125" y="1066800"/>
            <a:ext cx="8332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defRPr/>
            </a:pPr>
            <a:r>
              <a:rPr lang="en-US" altLang="en-US" sz="3600" kern="0" dirty="0" smtClean="0">
                <a:solidFill>
                  <a:srgbClr val="FC9914"/>
                </a:solidFill>
                <a:latin typeface="Arial" charset="0"/>
                <a:cs typeface="Arial" charset="0"/>
              </a:rPr>
              <a:t>SMALL BUSINESS </a:t>
            </a:r>
            <a:r>
              <a:rPr lang="en-US" altLang="en-US" sz="36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BARRIERS</a:t>
            </a:r>
            <a:r>
              <a:rPr lang="en-US" altLang="en-US" sz="3200" kern="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: </a:t>
            </a:r>
            <a:endParaRPr lang="en-US" altLang="en-US" sz="3200" kern="0" dirty="0" smtClean="0">
              <a:solidFill>
                <a:srgbClr val="00206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1288" y="2133600"/>
            <a:ext cx="8763000" cy="4114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Candar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Candar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ndara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Lack of access to information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endParaRPr lang="en-US" altLang="en-US" sz="1200" b="1" kern="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Technical assistance and workforce development needs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endParaRPr lang="en-US" altLang="en-US" sz="1200" b="1" kern="0" dirty="0" smtClean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Lack of access to financial resources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endParaRPr lang="en-US" altLang="en-US" sz="1200" b="1" kern="0" dirty="0" smtClean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Lack of access to support, opportunity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153400" cy="1143000"/>
          </a:xfrm>
        </p:spPr>
        <p:txBody>
          <a:bodyPr/>
          <a:lstStyle/>
          <a:p>
            <a:pPr algn="l"/>
            <a:r>
              <a:rPr lang="en-US" altLang="en-US" sz="3600" dirty="0" smtClean="0">
                <a:solidFill>
                  <a:srgbClr val="FC9914"/>
                </a:solidFill>
                <a:latin typeface="Arial" charset="0"/>
                <a:ea typeface="ＭＳ Ｐゴシック" pitchFamily="34" charset="-128"/>
                <a:cs typeface="Arial" charset="0"/>
              </a:rPr>
              <a:t>PRINCIPAL</a:t>
            </a:r>
            <a:r>
              <a:rPr lang="en-US" altLang="en-US" sz="36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 RECOMMENDATIONS: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4495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en-US" sz="2400" b="1" u="sng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Establish a coordinating task force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Enable the economic advantages for community solar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u="sng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Strategize on effective  green  workforce and education  goals in disadvantaged communities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u="sng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 Continue developing  a series of energy upgrade financing pilot programs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u="sng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Collaboration to establish common metrics and collect and use data systematically across programs</a:t>
            </a:r>
          </a:p>
          <a:p>
            <a:pPr>
              <a:buFont typeface="Wingdings" pitchFamily="2" charset="2"/>
              <a:buChar char="Ø"/>
            </a:pPr>
            <a:endParaRPr lang="en-US" altLang="en-US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F97D7A3-187F-4B25-AC7D-1DDF0DEEE874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153400" cy="1143000"/>
          </a:xfrm>
        </p:spPr>
        <p:txBody>
          <a:bodyPr/>
          <a:lstStyle/>
          <a:p>
            <a:pPr algn="l"/>
            <a:r>
              <a:rPr lang="en-US" altLang="en-US" sz="3600" dirty="0" smtClean="0">
                <a:solidFill>
                  <a:srgbClr val="FC9914"/>
                </a:solidFill>
                <a:latin typeface="Arial" charset="0"/>
                <a:ea typeface="ＭＳ Ｐゴシック" pitchFamily="34" charset="-128"/>
                <a:cs typeface="Arial" charset="0"/>
              </a:rPr>
              <a:t>ADDITIONAL</a:t>
            </a:r>
            <a:r>
              <a:rPr lang="en-US" altLang="en-US" sz="36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 RECOMMENDATIONS: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95300" y="1752600"/>
            <a:ext cx="8229600" cy="4495800"/>
          </a:xfrm>
        </p:spPr>
        <p:txBody>
          <a:bodyPr/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Expand opportunities for renewable energy</a:t>
            </a: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Enhance affordable housing tax credits/credit enhancements supporting clean energy upgrades</a:t>
            </a: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u="sng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Establish a pilot program for multiple regional one-stop shops</a:t>
            </a:r>
            <a:endParaRPr lang="en-US" altLang="en-US" sz="1000" b="1" u="sng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Heightened consumer protection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Collaboration with qualified CBOs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Research, development, demonstration, and market facilitation programs include targeted benefits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In-depth study to increase contracting opportunities</a:t>
            </a:r>
            <a:endParaRPr lang="en-US" altLang="en-US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242633D-CC6A-4418-B02D-7E5949A6F2B3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1143000"/>
          </a:xfrm>
        </p:spPr>
        <p:txBody>
          <a:bodyPr/>
          <a:lstStyle/>
          <a:p>
            <a:r>
              <a:rPr lang="en-US" sz="3600" dirty="0" smtClean="0">
                <a:solidFill>
                  <a:srgbClr val="FC9914"/>
                </a:solidFill>
                <a:latin typeface="Arial" charset="0"/>
                <a:ea typeface="ＭＳ Ｐゴシック" pitchFamily="34" charset="-128"/>
                <a:cs typeface="Arial" charset="0"/>
              </a:rPr>
              <a:t>JOINT AGENCY</a:t>
            </a:r>
            <a:r>
              <a:rPr lang="en-US" dirty="0" smtClean="0"/>
              <a:t> </a:t>
            </a:r>
            <a:r>
              <a:rPr lang="en-US" sz="36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TASK FORCE</a:t>
            </a:r>
            <a:endParaRPr lang="en-US" sz="3600" dirty="0">
              <a:solidFill>
                <a:srgbClr val="00206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057400"/>
            <a:ext cx="8229600" cy="4267200"/>
          </a:xfrm>
        </p:spPr>
        <p:txBody>
          <a:bodyPr/>
          <a:lstStyle/>
          <a:p>
            <a:pPr marL="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Kickoff meeting held Tuesday, May 9</a:t>
            </a:r>
          </a:p>
          <a:p>
            <a:pPr marL="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Includes key 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agencies </a:t>
            </a:r>
            <a:r>
              <a:rPr 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involved in 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Barriers Studies</a:t>
            </a:r>
            <a:endParaRPr lang="en-US" sz="2400" b="1" dirty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Objectives:</a:t>
            </a:r>
          </a:p>
          <a:p>
            <a:pPr marL="85725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Drive forward implementation of recommendations</a:t>
            </a:r>
          </a:p>
          <a:p>
            <a:pPr marL="85725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Facilitate coordination across programs</a:t>
            </a:r>
          </a:p>
          <a:p>
            <a:pPr marL="85725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Align eligibility requirements &amp; encourage standardization</a:t>
            </a:r>
          </a:p>
          <a:p>
            <a:pPr marL="85725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Leverage resources across agencies</a:t>
            </a:r>
          </a:p>
          <a:p>
            <a:pPr marL="85725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Prioritize key topics</a:t>
            </a:r>
            <a:endParaRPr lang="en-US" b="1" dirty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41B331-4417-4098-8FB3-0CA51508869C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98447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NEXT STEPS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Participate in future </a:t>
            </a: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task force meetings</a:t>
            </a:r>
            <a:endParaRPr lang="en-US" altLang="en-US" sz="24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0" indent="0">
              <a:buNone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2</a:t>
            </a:r>
            <a:r>
              <a:rPr lang="en-US" altLang="en-US" sz="2400" b="1" baseline="30000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nd</a:t>
            </a: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 Implementation workshop: August 1, 2017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Possible additional </a:t>
            </a:r>
            <a:r>
              <a:rPr lang="en-US" altLang="en-US" sz="2400" b="1" dirty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community outreach </a:t>
            </a: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meetings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Tracking Progress </a:t>
            </a:r>
            <a:r>
              <a:rPr lang="en-US" altLang="en-US" sz="2400" b="1" dirty="0" smtClean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on </a:t>
            </a:r>
            <a:r>
              <a:rPr lang="en-US" altLang="en-US" sz="2400" b="1" dirty="0">
                <a:solidFill>
                  <a:srgbClr val="0070C0"/>
                </a:solidFill>
                <a:latin typeface="Arial" charset="0"/>
                <a:ea typeface="ＭＳ Ｐゴシック" pitchFamily="34" charset="-128"/>
                <a:cs typeface="Arial" charset="0"/>
              </a:rPr>
              <a:t>SB 350 Goals</a:t>
            </a:r>
          </a:p>
          <a:p>
            <a:pPr>
              <a:buFont typeface="Wingdings" pitchFamily="2" charset="2"/>
              <a:buChar char="Ø"/>
            </a:pPr>
            <a:endParaRPr lang="en-US" altLang="en-US" sz="10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>
              <a:buFont typeface="Wingdings" pitchFamily="2" charset="2"/>
              <a:buChar char="Ø"/>
            </a:pPr>
            <a:endParaRPr lang="en-US" altLang="en-US" sz="2400" b="1" dirty="0" smtClean="0">
              <a:solidFill>
                <a:srgbClr val="0070C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0DB479-D6E7-4C00-9E8F-13B7A2759C6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>
                <a:solidFill>
                  <a:srgbClr val="002060"/>
                </a:solidFill>
                <a:latin typeface="Arial" charset="0"/>
                <a:ea typeface="ＭＳ Ｐゴシック" pitchFamily="34" charset="-128"/>
                <a:cs typeface="Arial" charset="0"/>
              </a:rPr>
              <a:t>QUESTIONS/CONTACTS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altLang="en-US" sz="2000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Michael </a:t>
            </a:r>
            <a:r>
              <a:rPr lang="en-US" altLang="en-US" sz="2000" dirty="0" err="1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Sokol</a:t>
            </a:r>
            <a:r>
              <a:rPr lang="en-US" altLang="en-US" sz="2000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				Alana Mathews</a:t>
            </a:r>
          </a:p>
          <a:p>
            <a:pPr marL="0" indent="0">
              <a:buNone/>
              <a:defRPr/>
            </a:pPr>
            <a:r>
              <a:rPr lang="en-US" altLang="en-US" sz="2000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SB 350/802 </a:t>
            </a:r>
            <a:r>
              <a:rPr lang="en-US" altLang="en-US" sz="2000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Coordinator			Public Adviser</a:t>
            </a:r>
            <a:r>
              <a:rPr lang="en-US" altLang="en-US" sz="2000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1600" b="1" dirty="0">
                <a:solidFill>
                  <a:srgbClr val="0070C0"/>
                </a:solidFill>
                <a:ea typeface="ＭＳ Ｐゴシック" panose="020B0600070205080204" pitchFamily="34" charset="-128"/>
                <a:hlinkClick r:id="rId2"/>
              </a:rPr>
              <a:t>michael.sokol@energy.ca.gov</a:t>
            </a:r>
            <a:r>
              <a:rPr lang="en-US" altLang="en-US" sz="16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sz="1600" b="1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		</a:t>
            </a:r>
            <a:r>
              <a:rPr lang="en-US" altLang="en-US" sz="1600" b="1" dirty="0" smtClean="0">
                <a:solidFill>
                  <a:srgbClr val="0070C0"/>
                </a:solidFill>
                <a:ea typeface="ＭＳ Ｐゴシック" panose="020B0600070205080204" pitchFamily="34" charset="-128"/>
                <a:hlinkClick r:id="rId3"/>
              </a:rPr>
              <a:t>Alana.mathews@energy.ca.gov</a:t>
            </a:r>
            <a:r>
              <a:rPr lang="en-US" altLang="en-US" sz="1600" b="1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 </a:t>
            </a:r>
            <a:endParaRPr lang="en-US" altLang="en-US" sz="1600" b="1" dirty="0" smtClean="0">
              <a:solidFill>
                <a:srgbClr val="0070C0"/>
              </a:solidFill>
              <a:ea typeface="ＭＳ Ｐゴシック" panose="020B0600070205080204" pitchFamily="34" charset="-128"/>
            </a:endParaRPr>
          </a:p>
          <a:p>
            <a:pPr marL="0" indent="0">
              <a:buNone/>
              <a:defRPr/>
            </a:pPr>
            <a:r>
              <a:rPr lang="en-US" altLang="en-US" sz="1800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916-654-4516</a:t>
            </a:r>
            <a:r>
              <a:rPr lang="en-US" altLang="en-US" sz="1600" b="1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sz="1800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			</a:t>
            </a:r>
            <a:r>
              <a:rPr lang="en-US" altLang="en-US" sz="1800" dirty="0" smtClean="0">
                <a:solidFill>
                  <a:srgbClr val="0070C0"/>
                </a:solidFill>
                <a:ea typeface="ＭＳ Ｐゴシック" panose="020B0600070205080204" pitchFamily="34" charset="-128"/>
              </a:rPr>
              <a:t>916-653-5898</a:t>
            </a:r>
            <a:endParaRPr lang="en-US" altLang="en-US" sz="2000" dirty="0" smtClean="0">
              <a:solidFill>
                <a:srgbClr val="0070C0"/>
              </a:solidFill>
              <a:ea typeface="ＭＳ Ｐゴシック" panose="020B0600070205080204" pitchFamily="34" charset="-128"/>
            </a:endParaRPr>
          </a:p>
          <a:p>
            <a:pPr marL="0" indent="0">
              <a:buNone/>
              <a:defRPr/>
            </a:pPr>
            <a:endParaRPr lang="en-US" altLang="en-US" sz="2000" dirty="0" smtClean="0">
              <a:solidFill>
                <a:srgbClr val="0070C0"/>
              </a:solidFill>
              <a:ea typeface="ＭＳ Ｐゴシック" panose="020B0600070205080204" pitchFamily="34" charset="-128"/>
            </a:endParaRPr>
          </a:p>
          <a:p>
            <a:pPr marL="0" indent="0">
              <a:buNone/>
              <a:defRPr/>
            </a:pPr>
            <a:endParaRPr lang="en-US" altLang="en-US" sz="1400" dirty="0" smtClean="0">
              <a:ea typeface="ＭＳ Ｐゴシック" panose="020B0600070205080204" pitchFamily="34" charset="-128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71235D6-640E-4143-8928-70BC9416FFCF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cback">
  <a:themeElements>
    <a:clrScheme name="cecback 4">
      <a:dk1>
        <a:srgbClr val="000000"/>
      </a:dk1>
      <a:lt1>
        <a:srgbClr val="FFFFFF"/>
      </a:lt1>
      <a:dk2>
        <a:srgbClr val="000000"/>
      </a:dk2>
      <a:lt2>
        <a:srgbClr val="333333"/>
      </a:lt2>
      <a:accent1>
        <a:srgbClr val="DDDDDD"/>
      </a:accent1>
      <a:accent2>
        <a:srgbClr val="808080"/>
      </a:accent2>
      <a:accent3>
        <a:srgbClr val="FFFFFF"/>
      </a:accent3>
      <a:accent4>
        <a:srgbClr val="000000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cecbac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cecbac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cbac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17-IEPR-08</Docket_x0020_Number>
    <TaxCatchAll xmlns="8eef3743-c7b3-4cbe-8837-b6e805be353c">
      <Value>131</Value>
      <Value>6</Value>
      <Value>61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2017-05-16 Workshop</TermName>
          <TermId xmlns="http://schemas.microsoft.com/office/infopath/2007/PartnerControls">a93fc351-1ad6-4d67-8e86-2513df1b21ad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Z5JXHV6S7NA6-3-109409</_dlc_DocId>
    <_dlc_DocIdUrl xmlns="8eef3743-c7b3-4cbe-8837-b6e805be353c">
      <Url>http://efilingspinternal/_layouts/DocIdRedir.aspx?ID=Z5JXHV6S7NA6-3-109409</Url>
      <Description>Z5JXHV6S7NA6-3-109409</Description>
    </_dlc_DocIdUrl>
  </documentManagement>
</p:properties>
</file>

<file path=customXml/itemProps1.xml><?xml version="1.0" encoding="utf-8"?>
<ds:datastoreItem xmlns:ds="http://schemas.openxmlformats.org/officeDocument/2006/customXml" ds:itemID="{02875DCE-C941-4B52-9A47-AD6A8BC31C2A}"/>
</file>

<file path=customXml/itemProps2.xml><?xml version="1.0" encoding="utf-8"?>
<ds:datastoreItem xmlns:ds="http://schemas.openxmlformats.org/officeDocument/2006/customXml" ds:itemID="{3135F21C-6A23-4A34-864B-F4A49F8D96C1}"/>
</file>

<file path=customXml/itemProps3.xml><?xml version="1.0" encoding="utf-8"?>
<ds:datastoreItem xmlns:ds="http://schemas.openxmlformats.org/officeDocument/2006/customXml" ds:itemID="{92318A62-EEF0-4C29-8C75-7EDAF31F746D}"/>
</file>

<file path=customXml/itemProps4.xml><?xml version="1.0" encoding="utf-8"?>
<ds:datastoreItem xmlns:ds="http://schemas.openxmlformats.org/officeDocument/2006/customXml" ds:itemID="{A9AF61D0-E50D-4C1D-A951-69DBF76A43CF}"/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Designs\cecback.pot</Template>
  <TotalTime>81531</TotalTime>
  <Words>341</Words>
  <Application>Microsoft Office PowerPoint</Application>
  <PresentationFormat>On-screen Show (4:3)</PresentationFormat>
  <Paragraphs>117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cecback</vt:lpstr>
      <vt:lpstr>California Low-Income Barriers Study Overview</vt:lpstr>
      <vt:lpstr>Senate Bill 350 – The Clean Energy and Pollution Reduction Act of 2015</vt:lpstr>
      <vt:lpstr>BARRIERS STUDY REQUIREMENTS</vt:lpstr>
      <vt:lpstr>PowerPoint Presentation</vt:lpstr>
      <vt:lpstr>BARRIERS STUDY FINAL REPORT</vt:lpstr>
      <vt:lpstr>PowerPoint Presentation</vt:lpstr>
      <vt:lpstr>PowerPoint Presentation</vt:lpstr>
      <vt:lpstr>PowerPoint Presentation</vt:lpstr>
      <vt:lpstr>PowerPoint Presentation</vt:lpstr>
      <vt:lpstr>PRINCIPAL RECOMMENDATIONS:</vt:lpstr>
      <vt:lpstr>ADDITIONAL RECOMMENDATIONS:</vt:lpstr>
      <vt:lpstr>JOINT AGENCY TASK FORCE</vt:lpstr>
      <vt:lpstr>NEXT STEPS</vt:lpstr>
      <vt:lpstr>QUESTIONS/CONTACTS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Low-Income Barriers Study Overview</dc:title>
  <dc:creator>ACEEE Reviewer</dc:creator>
  <cp:lastModifiedBy>Sokol, Michael@Energy</cp:lastModifiedBy>
  <cp:revision>457</cp:revision>
  <cp:lastPrinted>2016-12-14T19:29:41Z</cp:lastPrinted>
  <dcterms:created xsi:type="dcterms:W3CDTF">2000-04-10T16:50:27Z</dcterms:created>
  <dcterms:modified xsi:type="dcterms:W3CDTF">2017-05-12T21:47:51Z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f2c4e807-2ca4-4c7f-897e-9ad770b60060</vt:lpwstr>
  </property>
  <property fmtid="{D5CDD505-2E9C-101B-9397-08002B2CF9AE}" pid="4" name="Subject_x0020_Areas">
    <vt:lpwstr>131;#IEPR 2017-05-16 Workshop|a93fc351-1ad6-4d67-8e86-2513df1b21ad;#61;#IEPR Presentations|51277923-a549-4352-9cc5-bcce892adf24</vt:lpwstr>
  </property>
  <property fmtid="{D5CDD505-2E9C-101B-9397-08002B2CF9AE}" pid="5" name="_CopySource">
    <vt:lpwstr>http://efilingspinternal/PendingDocuments/17-IEPR-08/20170515T083427_California_LowIncome_Barriers_Study_Overview.pptx</vt:lpwstr>
  </property>
  <property fmtid="{D5CDD505-2E9C-101B-9397-08002B2CF9AE}" pid="6" name="Subject Areas">
    <vt:lpwstr>131;#IEPR 2017-05-16 Workshop|a93fc351-1ad6-4d67-8e86-2513df1b21ad;#61;#IEPR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2051400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