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drawings/drawing1.xml" ContentType="application/vnd.openxmlformats-officedocument.drawingml.chartshapes+xml"/>
  <Override PartName="/ppt/drawings/drawing3.xml" ContentType="application/vnd.openxmlformats-officedocument.drawingml.chartshapes+xml"/>
  <Override PartName="/ppt/drawings/drawing4.xml" ContentType="application/vnd.openxmlformats-officedocument.drawingml.chartshapes+xml"/>
  <Override PartName="/ppt/drawings/drawing2.xml" ContentType="application/vnd.openxmlformats-officedocument.drawingml.chartshapes+xml"/>
  <Override PartName="/ppt/presentation.xml" ContentType="application/vnd.openxmlformats-officedocument.presentationml.presentation.main+xml"/>
  <Override PartName="/ppt/slides/slide2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charts/chart2.xml" ContentType="application/vnd.openxmlformats-officedocument.drawingml.chart+xml"/>
  <Override PartName="/ppt/charts/chart1.xml" ContentType="application/vnd.openxmlformats-officedocument.drawingml.chart+xml"/>
  <Override PartName="/ppt/charts/chart4.xml" ContentType="application/vnd.openxmlformats-officedocument.drawingml.chart+xml"/>
  <Override PartName="/ppt/charts/chart3.xml" ContentType="application/vnd.openxmlformats-officedocument.drawingml.char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handoutMasterIdLst>
    <p:handoutMasterId r:id="rId44"/>
  </p:handoutMasterIdLst>
  <p:sldIdLst>
    <p:sldId id="257" r:id="rId2"/>
    <p:sldId id="523" r:id="rId3"/>
    <p:sldId id="574" r:id="rId4"/>
    <p:sldId id="581" r:id="rId5"/>
    <p:sldId id="577" r:id="rId6"/>
    <p:sldId id="578" r:id="rId7"/>
    <p:sldId id="559" r:id="rId8"/>
    <p:sldId id="579" r:id="rId9"/>
    <p:sldId id="580" r:id="rId10"/>
    <p:sldId id="573" r:id="rId11"/>
    <p:sldId id="561" r:id="rId12"/>
    <p:sldId id="582" r:id="rId13"/>
    <p:sldId id="583" r:id="rId14"/>
    <p:sldId id="584" r:id="rId15"/>
    <p:sldId id="585" r:id="rId16"/>
    <p:sldId id="586" r:id="rId17"/>
    <p:sldId id="572" r:id="rId18"/>
    <p:sldId id="587" r:id="rId19"/>
    <p:sldId id="588" r:id="rId20"/>
    <p:sldId id="589" r:id="rId21"/>
    <p:sldId id="590" r:id="rId22"/>
    <p:sldId id="593" r:id="rId23"/>
    <p:sldId id="595" r:id="rId24"/>
    <p:sldId id="591" r:id="rId25"/>
    <p:sldId id="592" r:id="rId26"/>
    <p:sldId id="596" r:id="rId27"/>
    <p:sldId id="597" r:id="rId28"/>
    <p:sldId id="570" r:id="rId29"/>
    <p:sldId id="598" r:id="rId30"/>
    <p:sldId id="603" r:id="rId31"/>
    <p:sldId id="601" r:id="rId32"/>
    <p:sldId id="602" r:id="rId33"/>
    <p:sldId id="604" r:id="rId34"/>
    <p:sldId id="607" r:id="rId35"/>
    <p:sldId id="609" r:id="rId36"/>
    <p:sldId id="610" r:id="rId37"/>
    <p:sldId id="611" r:id="rId38"/>
    <p:sldId id="605" r:id="rId39"/>
    <p:sldId id="608" r:id="rId40"/>
    <p:sldId id="600" r:id="rId41"/>
    <p:sldId id="552" r:id="rId42"/>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BC69B"/>
    <a:srgbClr val="CCFFCC"/>
    <a:srgbClr val="FFCC99"/>
    <a:srgbClr val="F79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72" autoAdjust="0"/>
    <p:restoredTop sz="86417" autoAdjust="0"/>
  </p:normalViewPr>
  <p:slideViewPr>
    <p:cSldViewPr>
      <p:cViewPr varScale="1">
        <p:scale>
          <a:sx n="114" d="100"/>
          <a:sy n="114" d="100"/>
        </p:scale>
        <p:origin x="1578" y="108"/>
      </p:cViewPr>
      <p:guideLst>
        <p:guide orient="horz" pos="2160"/>
        <p:guide pos="2880"/>
      </p:guideLst>
    </p:cSldViewPr>
  </p:slideViewPr>
  <p:outlineViewPr>
    <p:cViewPr>
      <p:scale>
        <a:sx n="33" d="100"/>
        <a:sy n="33" d="100"/>
      </p:scale>
      <p:origin x="0" y="-15264"/>
    </p:cViewPr>
  </p:outlineViewPr>
  <p:notesTextViewPr>
    <p:cViewPr>
      <p:scale>
        <a:sx n="100" d="100"/>
        <a:sy n="100" d="100"/>
      </p:scale>
      <p:origin x="0" y="0"/>
    </p:cViewPr>
  </p:notesTextViewPr>
  <p:sorterViewPr>
    <p:cViewPr>
      <p:scale>
        <a:sx n="66" d="100"/>
        <a:sy n="66" d="100"/>
      </p:scale>
      <p:origin x="0" y="107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52" Type="http://schemas.openxmlformats.org/officeDocument/2006/relationships/customXml" Target="../customXml/item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reggers\Desktop\FIRST_CUT_TFDU_NUMS.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ECFS127\Home$\REggers\SANDBOX\IEPR%202017\IMPORTS\FIRST_CUT_TFDU_NUMS.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Users\reggers\Desktop\FIRST_CUT_TFDU_NUMS.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ECFS127\Home$\REggers\SANDBOX\IEPR%202017\IMPORTS\FIRST_CUT_TFDU_NUM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015645465841431E-2"/>
          <c:y val="2.6423252462166705E-2"/>
          <c:w val="0.8488558885296289"/>
          <c:h val="0.72984711585565365"/>
        </c:manualLayout>
      </c:layout>
      <c:areaChart>
        <c:grouping val="stacked"/>
        <c:varyColors val="0"/>
        <c:ser>
          <c:idx val="0"/>
          <c:order val="0"/>
          <c:tx>
            <c:strRef>
              <c:f>GASO_AL!$D$62</c:f>
              <c:strCache>
                <c:ptCount val="1"/>
                <c:pt idx="0">
                  <c:v>NC FOREIGN IMPORT</c:v>
                </c:pt>
              </c:strCache>
            </c:strRef>
          </c:tx>
          <c:spPr>
            <a:solidFill>
              <a:srgbClr val="00B0F0"/>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GASO_AL!$E$62:$DR$62</c:f>
              <c:numCache>
                <c:formatCode>#,##0</c:formatCode>
                <c:ptCount val="118"/>
                <c:pt idx="0">
                  <c:v>143</c:v>
                </c:pt>
                <c:pt idx="1">
                  <c:v>427</c:v>
                </c:pt>
                <c:pt idx="2">
                  <c:v>1065.181</c:v>
                </c:pt>
                <c:pt idx="3">
                  <c:v>978.12599999999998</c:v>
                </c:pt>
                <c:pt idx="4">
                  <c:v>351.02300000000002</c:v>
                </c:pt>
                <c:pt idx="5">
                  <c:v>197.5</c:v>
                </c:pt>
                <c:pt idx="6">
                  <c:v>519.83100000000002</c:v>
                </c:pt>
                <c:pt idx="7">
                  <c:v>300.464</c:v>
                </c:pt>
                <c:pt idx="8">
                  <c:v>232</c:v>
                </c:pt>
                <c:pt idx="9">
                  <c:v>30</c:v>
                </c:pt>
                <c:pt idx="10">
                  <c:v>54.2</c:v>
                </c:pt>
                <c:pt idx="11">
                  <c:v>305</c:v>
                </c:pt>
                <c:pt idx="12">
                  <c:v>70</c:v>
                </c:pt>
                <c:pt idx="13">
                  <c:v>150</c:v>
                </c:pt>
                <c:pt idx="14">
                  <c:v>120</c:v>
                </c:pt>
                <c:pt idx="15">
                  <c:v>172</c:v>
                </c:pt>
                <c:pt idx="16">
                  <c:v>250.3</c:v>
                </c:pt>
                <c:pt idx="17">
                  <c:v>138</c:v>
                </c:pt>
                <c:pt idx="18">
                  <c:v>108</c:v>
                </c:pt>
                <c:pt idx="19">
                  <c:v>83.5</c:v>
                </c:pt>
                <c:pt idx="20">
                  <c:v>159.92500000000001</c:v>
                </c:pt>
                <c:pt idx="21">
                  <c:v>80</c:v>
                </c:pt>
                <c:pt idx="22">
                  <c:v>80.007999999999996</c:v>
                </c:pt>
                <c:pt idx="23">
                  <c:v>0</c:v>
                </c:pt>
                <c:pt idx="24">
                  <c:v>203.84899999999999</c:v>
                </c:pt>
                <c:pt idx="25">
                  <c:v>113</c:v>
                </c:pt>
                <c:pt idx="26">
                  <c:v>132</c:v>
                </c:pt>
                <c:pt idx="27">
                  <c:v>84.906000000000006</c:v>
                </c:pt>
                <c:pt idx="28">
                  <c:v>326</c:v>
                </c:pt>
                <c:pt idx="29">
                  <c:v>376.601</c:v>
                </c:pt>
                <c:pt idx="30">
                  <c:v>40</c:v>
                </c:pt>
                <c:pt idx="31">
                  <c:v>359.971</c:v>
                </c:pt>
                <c:pt idx="32">
                  <c:v>111</c:v>
                </c:pt>
                <c:pt idx="33">
                  <c:v>150</c:v>
                </c:pt>
                <c:pt idx="34">
                  <c:v>278</c:v>
                </c:pt>
                <c:pt idx="35">
                  <c:v>450.95600000000002</c:v>
                </c:pt>
                <c:pt idx="36">
                  <c:v>304.15300000000002</c:v>
                </c:pt>
                <c:pt idx="37">
                  <c:v>10</c:v>
                </c:pt>
                <c:pt idx="38">
                  <c:v>70</c:v>
                </c:pt>
                <c:pt idx="39">
                  <c:v>52</c:v>
                </c:pt>
                <c:pt idx="40">
                  <c:v>49</c:v>
                </c:pt>
                <c:pt idx="41">
                  <c:v>170</c:v>
                </c:pt>
                <c:pt idx="42">
                  <c:v>455.108</c:v>
                </c:pt>
                <c:pt idx="43">
                  <c:v>130</c:v>
                </c:pt>
                <c:pt idx="44">
                  <c:v>302</c:v>
                </c:pt>
                <c:pt idx="45">
                  <c:v>50</c:v>
                </c:pt>
                <c:pt idx="46">
                  <c:v>122</c:v>
                </c:pt>
                <c:pt idx="47">
                  <c:v>50</c:v>
                </c:pt>
                <c:pt idx="48">
                  <c:v>52.954000000000001</c:v>
                </c:pt>
                <c:pt idx="49">
                  <c:v>47</c:v>
                </c:pt>
                <c:pt idx="50">
                  <c:v>100</c:v>
                </c:pt>
                <c:pt idx="51">
                  <c:v>75</c:v>
                </c:pt>
                <c:pt idx="52">
                  <c:v>0</c:v>
                </c:pt>
                <c:pt idx="53">
                  <c:v>31.231000000000002</c:v>
                </c:pt>
                <c:pt idx="54">
                  <c:v>0</c:v>
                </c:pt>
                <c:pt idx="55">
                  <c:v>100</c:v>
                </c:pt>
                <c:pt idx="56">
                  <c:v>35</c:v>
                </c:pt>
                <c:pt idx="57">
                  <c:v>0</c:v>
                </c:pt>
                <c:pt idx="58">
                  <c:v>8.6660000000000004</c:v>
                </c:pt>
                <c:pt idx="59">
                  <c:v>0</c:v>
                </c:pt>
                <c:pt idx="60">
                  <c:v>0</c:v>
                </c:pt>
                <c:pt idx="61">
                  <c:v>0</c:v>
                </c:pt>
                <c:pt idx="62">
                  <c:v>17.754999999999999</c:v>
                </c:pt>
                <c:pt idx="63">
                  <c:v>0</c:v>
                </c:pt>
                <c:pt idx="64">
                  <c:v>58.646000000000001</c:v>
                </c:pt>
                <c:pt idx="65">
                  <c:v>0</c:v>
                </c:pt>
                <c:pt idx="66">
                  <c:v>0</c:v>
                </c:pt>
                <c:pt idx="67">
                  <c:v>0</c:v>
                </c:pt>
                <c:pt idx="68">
                  <c:v>151.636</c:v>
                </c:pt>
                <c:pt idx="69">
                  <c:v>111.964</c:v>
                </c:pt>
                <c:pt idx="70">
                  <c:v>30</c:v>
                </c:pt>
                <c:pt idx="71">
                  <c:v>0</c:v>
                </c:pt>
                <c:pt idx="72">
                  <c:v>35</c:v>
                </c:pt>
                <c:pt idx="73">
                  <c:v>25</c:v>
                </c:pt>
                <c:pt idx="74">
                  <c:v>85</c:v>
                </c:pt>
                <c:pt idx="75">
                  <c:v>83.108000000000004</c:v>
                </c:pt>
                <c:pt idx="76">
                  <c:v>55</c:v>
                </c:pt>
                <c:pt idx="77">
                  <c:v>0</c:v>
                </c:pt>
                <c:pt idx="78">
                  <c:v>10.606</c:v>
                </c:pt>
                <c:pt idx="79">
                  <c:v>28</c:v>
                </c:pt>
                <c:pt idx="80">
                  <c:v>0</c:v>
                </c:pt>
                <c:pt idx="81">
                  <c:v>90</c:v>
                </c:pt>
                <c:pt idx="82">
                  <c:v>40</c:v>
                </c:pt>
                <c:pt idx="83">
                  <c:v>15</c:v>
                </c:pt>
                <c:pt idx="84">
                  <c:v>0</c:v>
                </c:pt>
                <c:pt idx="85">
                  <c:v>0</c:v>
                </c:pt>
                <c:pt idx="86">
                  <c:v>30</c:v>
                </c:pt>
                <c:pt idx="87">
                  <c:v>0</c:v>
                </c:pt>
                <c:pt idx="88">
                  <c:v>0</c:v>
                </c:pt>
                <c:pt idx="89">
                  <c:v>0</c:v>
                </c:pt>
                <c:pt idx="90">
                  <c:v>10.006</c:v>
                </c:pt>
                <c:pt idx="91">
                  <c:v>55</c:v>
                </c:pt>
                <c:pt idx="92">
                  <c:v>43.72</c:v>
                </c:pt>
                <c:pt idx="93">
                  <c:v>0</c:v>
                </c:pt>
                <c:pt idx="94">
                  <c:v>0</c:v>
                </c:pt>
                <c:pt idx="95">
                  <c:v>0</c:v>
                </c:pt>
                <c:pt idx="96">
                  <c:v>40</c:v>
                </c:pt>
                <c:pt idx="97">
                  <c:v>100</c:v>
                </c:pt>
                <c:pt idx="98">
                  <c:v>0</c:v>
                </c:pt>
                <c:pt idx="99">
                  <c:v>0</c:v>
                </c:pt>
                <c:pt idx="100">
                  <c:v>50</c:v>
                </c:pt>
                <c:pt idx="101">
                  <c:v>30</c:v>
                </c:pt>
                <c:pt idx="102">
                  <c:v>0</c:v>
                </c:pt>
                <c:pt idx="103">
                  <c:v>0</c:v>
                </c:pt>
                <c:pt idx="104">
                  <c:v>602</c:v>
                </c:pt>
                <c:pt idx="105">
                  <c:v>0</c:v>
                </c:pt>
                <c:pt idx="106">
                  <c:v>0</c:v>
                </c:pt>
                <c:pt idx="107">
                  <c:v>0</c:v>
                </c:pt>
                <c:pt idx="108">
                  <c:v>40</c:v>
                </c:pt>
                <c:pt idx="109">
                  <c:v>0</c:v>
                </c:pt>
                <c:pt idx="110">
                  <c:v>312</c:v>
                </c:pt>
                <c:pt idx="111">
                  <c:v>45</c:v>
                </c:pt>
                <c:pt idx="112">
                  <c:v>235</c:v>
                </c:pt>
                <c:pt idx="113">
                  <c:v>317</c:v>
                </c:pt>
                <c:pt idx="114">
                  <c:v>299.79500000000002</c:v>
                </c:pt>
                <c:pt idx="115">
                  <c:v>157</c:v>
                </c:pt>
                <c:pt idx="116">
                  <c:v>193</c:v>
                </c:pt>
                <c:pt idx="117">
                  <c:v>0</c:v>
                </c:pt>
              </c:numCache>
            </c:numRef>
          </c:val>
          <c:extLst>
            <c:ext xmlns:c16="http://schemas.microsoft.com/office/drawing/2014/chart" uri="{C3380CC4-5D6E-409C-BE32-E72D297353CC}">
              <c16:uniqueId val="{00000000-72B4-4AC2-8D24-9B1F8BED4D8B}"/>
            </c:ext>
          </c:extLst>
        </c:ser>
        <c:ser>
          <c:idx val="2"/>
          <c:order val="2"/>
          <c:tx>
            <c:strRef>
              <c:f>GASO_AL!$D$64</c:f>
              <c:strCache>
                <c:ptCount val="1"/>
                <c:pt idx="0">
                  <c:v>NC INTERSTATE IMPORT</c:v>
                </c:pt>
              </c:strCache>
            </c:strRef>
          </c:tx>
          <c:spPr>
            <a:solidFill>
              <a:schemeClr val="accent3">
                <a:lumMod val="60000"/>
                <a:lumOff val="40000"/>
              </a:schemeClr>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GASO_AL!$E$64:$DR$64</c:f>
              <c:numCache>
                <c:formatCode>#,##0</c:formatCode>
                <c:ptCount val="118"/>
                <c:pt idx="0">
                  <c:v>522</c:v>
                </c:pt>
                <c:pt idx="1">
                  <c:v>1473</c:v>
                </c:pt>
                <c:pt idx="2">
                  <c:v>1200</c:v>
                </c:pt>
                <c:pt idx="3">
                  <c:v>359</c:v>
                </c:pt>
                <c:pt idx="4">
                  <c:v>636</c:v>
                </c:pt>
                <c:pt idx="5">
                  <c:v>700</c:v>
                </c:pt>
                <c:pt idx="6">
                  <c:v>977.5</c:v>
                </c:pt>
                <c:pt idx="7">
                  <c:v>794.3</c:v>
                </c:pt>
                <c:pt idx="8">
                  <c:v>805</c:v>
                </c:pt>
                <c:pt idx="9">
                  <c:v>947</c:v>
                </c:pt>
                <c:pt idx="10">
                  <c:v>337</c:v>
                </c:pt>
                <c:pt idx="11">
                  <c:v>291</c:v>
                </c:pt>
                <c:pt idx="12">
                  <c:v>643</c:v>
                </c:pt>
                <c:pt idx="13">
                  <c:v>871</c:v>
                </c:pt>
                <c:pt idx="14">
                  <c:v>775</c:v>
                </c:pt>
                <c:pt idx="15">
                  <c:v>765</c:v>
                </c:pt>
                <c:pt idx="16">
                  <c:v>845</c:v>
                </c:pt>
                <c:pt idx="17">
                  <c:v>916</c:v>
                </c:pt>
                <c:pt idx="18">
                  <c:v>858</c:v>
                </c:pt>
                <c:pt idx="19">
                  <c:v>1284</c:v>
                </c:pt>
                <c:pt idx="20">
                  <c:v>880</c:v>
                </c:pt>
                <c:pt idx="21">
                  <c:v>959</c:v>
                </c:pt>
                <c:pt idx="22">
                  <c:v>840</c:v>
                </c:pt>
                <c:pt idx="23">
                  <c:v>628</c:v>
                </c:pt>
                <c:pt idx="24">
                  <c:v>679</c:v>
                </c:pt>
                <c:pt idx="25">
                  <c:v>893</c:v>
                </c:pt>
                <c:pt idx="26">
                  <c:v>1429.5259999999998</c:v>
                </c:pt>
                <c:pt idx="27">
                  <c:v>820</c:v>
                </c:pt>
                <c:pt idx="28">
                  <c:v>334</c:v>
                </c:pt>
                <c:pt idx="29">
                  <c:v>1178</c:v>
                </c:pt>
                <c:pt idx="30">
                  <c:v>942</c:v>
                </c:pt>
                <c:pt idx="31">
                  <c:v>1750</c:v>
                </c:pt>
                <c:pt idx="32">
                  <c:v>1202</c:v>
                </c:pt>
                <c:pt idx="33">
                  <c:v>1135</c:v>
                </c:pt>
                <c:pt idx="34">
                  <c:v>857</c:v>
                </c:pt>
                <c:pt idx="35">
                  <c:v>1421</c:v>
                </c:pt>
                <c:pt idx="36">
                  <c:v>1142</c:v>
                </c:pt>
                <c:pt idx="37">
                  <c:v>1273.5</c:v>
                </c:pt>
                <c:pt idx="38">
                  <c:v>1320</c:v>
                </c:pt>
                <c:pt idx="39">
                  <c:v>1313</c:v>
                </c:pt>
                <c:pt idx="40">
                  <c:v>702</c:v>
                </c:pt>
                <c:pt idx="41">
                  <c:v>832</c:v>
                </c:pt>
                <c:pt idx="42">
                  <c:v>1571.355</c:v>
                </c:pt>
                <c:pt idx="43">
                  <c:v>1104</c:v>
                </c:pt>
                <c:pt idx="44">
                  <c:v>1048</c:v>
                </c:pt>
                <c:pt idx="45">
                  <c:v>527.5</c:v>
                </c:pt>
                <c:pt idx="46">
                  <c:v>1540.6</c:v>
                </c:pt>
                <c:pt idx="47">
                  <c:v>1480</c:v>
                </c:pt>
                <c:pt idx="48">
                  <c:v>1050</c:v>
                </c:pt>
                <c:pt idx="49">
                  <c:v>1125</c:v>
                </c:pt>
                <c:pt idx="50">
                  <c:v>1275</c:v>
                </c:pt>
                <c:pt idx="51">
                  <c:v>25</c:v>
                </c:pt>
                <c:pt idx="52">
                  <c:v>80</c:v>
                </c:pt>
                <c:pt idx="53">
                  <c:v>550</c:v>
                </c:pt>
                <c:pt idx="54">
                  <c:v>868.65</c:v>
                </c:pt>
                <c:pt idx="55">
                  <c:v>511</c:v>
                </c:pt>
                <c:pt idx="56">
                  <c:v>735</c:v>
                </c:pt>
                <c:pt idx="57">
                  <c:v>80</c:v>
                </c:pt>
                <c:pt idx="58">
                  <c:v>525</c:v>
                </c:pt>
                <c:pt idx="59">
                  <c:v>640</c:v>
                </c:pt>
                <c:pt idx="60">
                  <c:v>935</c:v>
                </c:pt>
                <c:pt idx="61">
                  <c:v>850</c:v>
                </c:pt>
                <c:pt idx="62">
                  <c:v>80</c:v>
                </c:pt>
                <c:pt idx="63">
                  <c:v>128</c:v>
                </c:pt>
                <c:pt idx="64">
                  <c:v>80</c:v>
                </c:pt>
                <c:pt idx="65">
                  <c:v>653</c:v>
                </c:pt>
                <c:pt idx="66">
                  <c:v>850</c:v>
                </c:pt>
                <c:pt idx="67">
                  <c:v>1380</c:v>
                </c:pt>
                <c:pt idx="68">
                  <c:v>1033</c:v>
                </c:pt>
                <c:pt idx="69">
                  <c:v>988</c:v>
                </c:pt>
                <c:pt idx="70">
                  <c:v>872</c:v>
                </c:pt>
                <c:pt idx="71">
                  <c:v>555</c:v>
                </c:pt>
                <c:pt idx="72">
                  <c:v>1307</c:v>
                </c:pt>
                <c:pt idx="73">
                  <c:v>477</c:v>
                </c:pt>
                <c:pt idx="74">
                  <c:v>497</c:v>
                </c:pt>
                <c:pt idx="75">
                  <c:v>1125</c:v>
                </c:pt>
                <c:pt idx="76">
                  <c:v>500.11400000000003</c:v>
                </c:pt>
                <c:pt idx="77">
                  <c:v>1249.2</c:v>
                </c:pt>
                <c:pt idx="78">
                  <c:v>601</c:v>
                </c:pt>
                <c:pt idx="79">
                  <c:v>683</c:v>
                </c:pt>
                <c:pt idx="80">
                  <c:v>415</c:v>
                </c:pt>
                <c:pt idx="81">
                  <c:v>472</c:v>
                </c:pt>
                <c:pt idx="82">
                  <c:v>864</c:v>
                </c:pt>
                <c:pt idx="83">
                  <c:v>1039</c:v>
                </c:pt>
                <c:pt idx="84">
                  <c:v>726.5</c:v>
                </c:pt>
                <c:pt idx="85">
                  <c:v>842</c:v>
                </c:pt>
                <c:pt idx="86">
                  <c:v>869</c:v>
                </c:pt>
                <c:pt idx="87">
                  <c:v>806</c:v>
                </c:pt>
                <c:pt idx="88">
                  <c:v>849</c:v>
                </c:pt>
                <c:pt idx="89">
                  <c:v>333</c:v>
                </c:pt>
                <c:pt idx="90">
                  <c:v>678</c:v>
                </c:pt>
                <c:pt idx="91">
                  <c:v>596</c:v>
                </c:pt>
                <c:pt idx="92">
                  <c:v>230</c:v>
                </c:pt>
                <c:pt idx="93">
                  <c:v>653</c:v>
                </c:pt>
                <c:pt idx="94">
                  <c:v>860</c:v>
                </c:pt>
                <c:pt idx="95">
                  <c:v>916</c:v>
                </c:pt>
                <c:pt idx="96">
                  <c:v>915.8</c:v>
                </c:pt>
                <c:pt idx="97">
                  <c:v>1132</c:v>
                </c:pt>
                <c:pt idx="98">
                  <c:v>545</c:v>
                </c:pt>
                <c:pt idx="99">
                  <c:v>165</c:v>
                </c:pt>
                <c:pt idx="100">
                  <c:v>446</c:v>
                </c:pt>
                <c:pt idx="101">
                  <c:v>610</c:v>
                </c:pt>
                <c:pt idx="102">
                  <c:v>746</c:v>
                </c:pt>
                <c:pt idx="103">
                  <c:v>823</c:v>
                </c:pt>
                <c:pt idx="104">
                  <c:v>650</c:v>
                </c:pt>
                <c:pt idx="105">
                  <c:v>520</c:v>
                </c:pt>
                <c:pt idx="106">
                  <c:v>619</c:v>
                </c:pt>
                <c:pt idx="107">
                  <c:v>919</c:v>
                </c:pt>
                <c:pt idx="108">
                  <c:v>455</c:v>
                </c:pt>
                <c:pt idx="109">
                  <c:v>490</c:v>
                </c:pt>
                <c:pt idx="110">
                  <c:v>650</c:v>
                </c:pt>
                <c:pt idx="111">
                  <c:v>637</c:v>
                </c:pt>
                <c:pt idx="112">
                  <c:v>654</c:v>
                </c:pt>
                <c:pt idx="113">
                  <c:v>358</c:v>
                </c:pt>
                <c:pt idx="114">
                  <c:v>434</c:v>
                </c:pt>
                <c:pt idx="115">
                  <c:v>621</c:v>
                </c:pt>
                <c:pt idx="116">
                  <c:v>644</c:v>
                </c:pt>
                <c:pt idx="117">
                  <c:v>847</c:v>
                </c:pt>
              </c:numCache>
            </c:numRef>
          </c:val>
          <c:extLst>
            <c:ext xmlns:c16="http://schemas.microsoft.com/office/drawing/2014/chart" uri="{C3380CC4-5D6E-409C-BE32-E72D297353CC}">
              <c16:uniqueId val="{00000001-72B4-4AC2-8D24-9B1F8BED4D8B}"/>
            </c:ext>
          </c:extLst>
        </c:ser>
        <c:ser>
          <c:idx val="5"/>
          <c:order val="5"/>
          <c:tx>
            <c:strRef>
              <c:f>GASO_AL!$D$71</c:f>
              <c:strCache>
                <c:ptCount val="1"/>
                <c:pt idx="0">
                  <c:v>SOUTH TO NORTH TRANSFER</c:v>
                </c:pt>
              </c:strCache>
            </c:strRef>
          </c:tx>
          <c:spPr>
            <a:pattFill prst="dkUpDiag">
              <a:fgClr>
                <a:srgbClr val="FF0000"/>
              </a:fgClr>
              <a:bgClr>
                <a:schemeClr val="bg1"/>
              </a:bgClr>
            </a:pattFill>
            <a:ln w="6350">
              <a:solidFill>
                <a:schemeClr val="tx1"/>
              </a:solidFill>
            </a:ln>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GASO_AL!$E$71:$DR$71</c:f>
              <c:numCache>
                <c:formatCode>#,##0</c:formatCode>
                <c:ptCount val="118"/>
                <c:pt idx="0">
                  <c:v>343</c:v>
                </c:pt>
                <c:pt idx="1">
                  <c:v>312</c:v>
                </c:pt>
                <c:pt idx="2">
                  <c:v>250</c:v>
                </c:pt>
                <c:pt idx="3">
                  <c:v>0</c:v>
                </c:pt>
                <c:pt idx="4">
                  <c:v>120</c:v>
                </c:pt>
                <c:pt idx="5">
                  <c:v>45</c:v>
                </c:pt>
                <c:pt idx="6">
                  <c:v>75</c:v>
                </c:pt>
                <c:pt idx="7">
                  <c:v>0</c:v>
                </c:pt>
                <c:pt idx="8">
                  <c:v>0</c:v>
                </c:pt>
                <c:pt idx="9">
                  <c:v>40</c:v>
                </c:pt>
                <c:pt idx="10">
                  <c:v>58</c:v>
                </c:pt>
                <c:pt idx="11">
                  <c:v>0</c:v>
                </c:pt>
                <c:pt idx="12">
                  <c:v>0</c:v>
                </c:pt>
                <c:pt idx="13">
                  <c:v>10</c:v>
                </c:pt>
                <c:pt idx="14">
                  <c:v>0</c:v>
                </c:pt>
                <c:pt idx="15">
                  <c:v>125</c:v>
                </c:pt>
                <c:pt idx="16">
                  <c:v>65</c:v>
                </c:pt>
                <c:pt idx="17">
                  <c:v>0</c:v>
                </c:pt>
                <c:pt idx="18">
                  <c:v>0</c:v>
                </c:pt>
                <c:pt idx="19">
                  <c:v>268</c:v>
                </c:pt>
                <c:pt idx="20">
                  <c:v>0</c:v>
                </c:pt>
                <c:pt idx="21">
                  <c:v>0</c:v>
                </c:pt>
                <c:pt idx="22">
                  <c:v>0</c:v>
                </c:pt>
                <c:pt idx="23">
                  <c:v>0</c:v>
                </c:pt>
                <c:pt idx="24">
                  <c:v>80</c:v>
                </c:pt>
                <c:pt idx="25">
                  <c:v>0</c:v>
                </c:pt>
                <c:pt idx="26">
                  <c:v>27</c:v>
                </c:pt>
                <c:pt idx="27">
                  <c:v>210</c:v>
                </c:pt>
                <c:pt idx="28">
                  <c:v>840</c:v>
                </c:pt>
                <c:pt idx="29">
                  <c:v>220</c:v>
                </c:pt>
                <c:pt idx="30">
                  <c:v>0</c:v>
                </c:pt>
                <c:pt idx="31">
                  <c:v>0</c:v>
                </c:pt>
                <c:pt idx="32">
                  <c:v>75</c:v>
                </c:pt>
                <c:pt idx="33">
                  <c:v>0</c:v>
                </c:pt>
                <c:pt idx="34">
                  <c:v>0</c:v>
                </c:pt>
                <c:pt idx="35">
                  <c:v>29</c:v>
                </c:pt>
                <c:pt idx="36">
                  <c:v>10</c:v>
                </c:pt>
                <c:pt idx="37">
                  <c:v>0</c:v>
                </c:pt>
                <c:pt idx="38">
                  <c:v>75</c:v>
                </c:pt>
                <c:pt idx="39">
                  <c:v>80</c:v>
                </c:pt>
                <c:pt idx="40">
                  <c:v>0</c:v>
                </c:pt>
                <c:pt idx="41">
                  <c:v>81</c:v>
                </c:pt>
                <c:pt idx="42">
                  <c:v>100</c:v>
                </c:pt>
                <c:pt idx="43">
                  <c:v>85</c:v>
                </c:pt>
                <c:pt idx="44">
                  <c:v>258</c:v>
                </c:pt>
                <c:pt idx="45">
                  <c:v>171</c:v>
                </c:pt>
                <c:pt idx="46">
                  <c:v>110</c:v>
                </c:pt>
                <c:pt idx="47">
                  <c:v>245</c:v>
                </c:pt>
                <c:pt idx="48">
                  <c:v>545</c:v>
                </c:pt>
                <c:pt idx="49">
                  <c:v>72</c:v>
                </c:pt>
                <c:pt idx="50">
                  <c:v>0</c:v>
                </c:pt>
                <c:pt idx="51">
                  <c:v>0</c:v>
                </c:pt>
                <c:pt idx="52">
                  <c:v>130</c:v>
                </c:pt>
                <c:pt idx="53">
                  <c:v>170</c:v>
                </c:pt>
                <c:pt idx="54">
                  <c:v>197</c:v>
                </c:pt>
                <c:pt idx="55">
                  <c:v>193.5</c:v>
                </c:pt>
                <c:pt idx="56">
                  <c:v>0</c:v>
                </c:pt>
                <c:pt idx="57">
                  <c:v>200</c:v>
                </c:pt>
                <c:pt idx="58">
                  <c:v>0</c:v>
                </c:pt>
                <c:pt idx="59">
                  <c:v>0</c:v>
                </c:pt>
                <c:pt idx="60">
                  <c:v>0</c:v>
                </c:pt>
                <c:pt idx="61">
                  <c:v>0</c:v>
                </c:pt>
                <c:pt idx="62">
                  <c:v>0</c:v>
                </c:pt>
                <c:pt idx="63">
                  <c:v>85</c:v>
                </c:pt>
                <c:pt idx="64">
                  <c:v>225</c:v>
                </c:pt>
                <c:pt idx="65">
                  <c:v>0</c:v>
                </c:pt>
                <c:pt idx="66">
                  <c:v>0</c:v>
                </c:pt>
                <c:pt idx="67">
                  <c:v>275</c:v>
                </c:pt>
                <c:pt idx="68">
                  <c:v>400</c:v>
                </c:pt>
                <c:pt idx="69">
                  <c:v>0</c:v>
                </c:pt>
                <c:pt idx="70">
                  <c:v>90.311000000000007</c:v>
                </c:pt>
                <c:pt idx="71">
                  <c:v>258</c:v>
                </c:pt>
                <c:pt idx="72">
                  <c:v>0</c:v>
                </c:pt>
                <c:pt idx="73">
                  <c:v>55</c:v>
                </c:pt>
                <c:pt idx="74">
                  <c:v>185.613</c:v>
                </c:pt>
                <c:pt idx="75">
                  <c:v>125</c:v>
                </c:pt>
                <c:pt idx="76">
                  <c:v>106</c:v>
                </c:pt>
                <c:pt idx="77">
                  <c:v>0</c:v>
                </c:pt>
                <c:pt idx="78">
                  <c:v>43</c:v>
                </c:pt>
                <c:pt idx="79">
                  <c:v>0</c:v>
                </c:pt>
                <c:pt idx="80">
                  <c:v>252.3</c:v>
                </c:pt>
                <c:pt idx="81">
                  <c:v>0</c:v>
                </c:pt>
                <c:pt idx="82">
                  <c:v>0</c:v>
                </c:pt>
                <c:pt idx="83">
                  <c:v>74</c:v>
                </c:pt>
                <c:pt idx="84">
                  <c:v>85</c:v>
                </c:pt>
                <c:pt idx="85">
                  <c:v>64</c:v>
                </c:pt>
                <c:pt idx="86">
                  <c:v>0</c:v>
                </c:pt>
                <c:pt idx="87">
                  <c:v>80</c:v>
                </c:pt>
                <c:pt idx="88">
                  <c:v>0</c:v>
                </c:pt>
                <c:pt idx="89">
                  <c:v>0</c:v>
                </c:pt>
                <c:pt idx="90">
                  <c:v>434</c:v>
                </c:pt>
                <c:pt idx="91">
                  <c:v>350</c:v>
                </c:pt>
                <c:pt idx="92">
                  <c:v>32</c:v>
                </c:pt>
                <c:pt idx="93">
                  <c:v>0</c:v>
                </c:pt>
                <c:pt idx="94">
                  <c:v>0</c:v>
                </c:pt>
                <c:pt idx="95">
                  <c:v>386.899</c:v>
                </c:pt>
                <c:pt idx="96">
                  <c:v>647.15899999999999</c:v>
                </c:pt>
                <c:pt idx="97">
                  <c:v>1086.6019999999999</c:v>
                </c:pt>
                <c:pt idx="98">
                  <c:v>191.006</c:v>
                </c:pt>
                <c:pt idx="99">
                  <c:v>0</c:v>
                </c:pt>
                <c:pt idx="100">
                  <c:v>0</c:v>
                </c:pt>
                <c:pt idx="101">
                  <c:v>0</c:v>
                </c:pt>
                <c:pt idx="102">
                  <c:v>0</c:v>
                </c:pt>
                <c:pt idx="103">
                  <c:v>0</c:v>
                </c:pt>
                <c:pt idx="104">
                  <c:v>0</c:v>
                </c:pt>
                <c:pt idx="105">
                  <c:v>43</c:v>
                </c:pt>
                <c:pt idx="106">
                  <c:v>0</c:v>
                </c:pt>
                <c:pt idx="107">
                  <c:v>0</c:v>
                </c:pt>
                <c:pt idx="108">
                  <c:v>98</c:v>
                </c:pt>
                <c:pt idx="109">
                  <c:v>84.626000000000005</c:v>
                </c:pt>
                <c:pt idx="110">
                  <c:v>0</c:v>
                </c:pt>
                <c:pt idx="111">
                  <c:v>0</c:v>
                </c:pt>
                <c:pt idx="112">
                  <c:v>0</c:v>
                </c:pt>
                <c:pt idx="113">
                  <c:v>0</c:v>
                </c:pt>
                <c:pt idx="114">
                  <c:v>0</c:v>
                </c:pt>
                <c:pt idx="115">
                  <c:v>0</c:v>
                </c:pt>
                <c:pt idx="116">
                  <c:v>0</c:v>
                </c:pt>
                <c:pt idx="117">
                  <c:v>0</c:v>
                </c:pt>
              </c:numCache>
            </c:numRef>
          </c:val>
          <c:extLst>
            <c:ext xmlns:c16="http://schemas.microsoft.com/office/drawing/2014/chart" uri="{C3380CC4-5D6E-409C-BE32-E72D297353CC}">
              <c16:uniqueId val="{00000002-72B4-4AC2-8D24-9B1F8BED4D8B}"/>
            </c:ext>
          </c:extLst>
        </c:ser>
        <c:dLbls>
          <c:showLegendKey val="0"/>
          <c:showVal val="0"/>
          <c:showCatName val="0"/>
          <c:showSerName val="0"/>
          <c:showPercent val="0"/>
          <c:showBubbleSize val="0"/>
        </c:dLbls>
        <c:axId val="184378880"/>
        <c:axId val="184380416"/>
      </c:areaChart>
      <c:areaChart>
        <c:grouping val="stacked"/>
        <c:varyColors val="0"/>
        <c:ser>
          <c:idx val="1"/>
          <c:order val="1"/>
          <c:tx>
            <c:strRef>
              <c:f>GASO_AL!$D$63</c:f>
              <c:strCache>
                <c:ptCount val="1"/>
                <c:pt idx="0">
                  <c:v>NC INTERSTATE EXPORT</c:v>
                </c:pt>
              </c:strCache>
            </c:strRef>
          </c:tx>
          <c:spPr>
            <a:solidFill>
              <a:schemeClr val="accent2">
                <a:lumMod val="60000"/>
                <a:lumOff val="40000"/>
              </a:schemeClr>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GASO_AL!$E$63:$DR$63</c:f>
              <c:numCache>
                <c:formatCode>#,##0</c:formatCode>
                <c:ptCount val="118"/>
                <c:pt idx="0">
                  <c:v>-1025</c:v>
                </c:pt>
                <c:pt idx="1">
                  <c:v>-725</c:v>
                </c:pt>
                <c:pt idx="2">
                  <c:v>-826</c:v>
                </c:pt>
                <c:pt idx="3">
                  <c:v>-1001</c:v>
                </c:pt>
                <c:pt idx="4">
                  <c:v>-1421.846</c:v>
                </c:pt>
                <c:pt idx="5">
                  <c:v>-1052</c:v>
                </c:pt>
                <c:pt idx="6">
                  <c:v>-1399</c:v>
                </c:pt>
                <c:pt idx="7">
                  <c:v>-1435</c:v>
                </c:pt>
                <c:pt idx="8">
                  <c:v>-1689</c:v>
                </c:pt>
                <c:pt idx="9">
                  <c:v>-1191</c:v>
                </c:pt>
                <c:pt idx="10">
                  <c:v>-1138</c:v>
                </c:pt>
                <c:pt idx="11">
                  <c:v>-412</c:v>
                </c:pt>
                <c:pt idx="12">
                  <c:v>-921</c:v>
                </c:pt>
                <c:pt idx="13">
                  <c:v>-320</c:v>
                </c:pt>
                <c:pt idx="14">
                  <c:v>-1097</c:v>
                </c:pt>
                <c:pt idx="15">
                  <c:v>-538</c:v>
                </c:pt>
                <c:pt idx="16">
                  <c:v>-818</c:v>
                </c:pt>
                <c:pt idx="17">
                  <c:v>-1094.9000000000001</c:v>
                </c:pt>
                <c:pt idx="18">
                  <c:v>-677.4</c:v>
                </c:pt>
                <c:pt idx="19">
                  <c:v>-480</c:v>
                </c:pt>
                <c:pt idx="20">
                  <c:v>-1170</c:v>
                </c:pt>
                <c:pt idx="21">
                  <c:v>-1002</c:v>
                </c:pt>
                <c:pt idx="22">
                  <c:v>-676.1</c:v>
                </c:pt>
                <c:pt idx="23">
                  <c:v>-1105</c:v>
                </c:pt>
                <c:pt idx="24">
                  <c:v>-668.3</c:v>
                </c:pt>
                <c:pt idx="25">
                  <c:v>-678</c:v>
                </c:pt>
                <c:pt idx="26">
                  <c:v>-737</c:v>
                </c:pt>
                <c:pt idx="27">
                  <c:v>-1320</c:v>
                </c:pt>
                <c:pt idx="28">
                  <c:v>-1003</c:v>
                </c:pt>
                <c:pt idx="29">
                  <c:v>-735</c:v>
                </c:pt>
                <c:pt idx="30">
                  <c:v>-1359</c:v>
                </c:pt>
                <c:pt idx="31">
                  <c:v>-1089</c:v>
                </c:pt>
                <c:pt idx="32">
                  <c:v>-1035</c:v>
                </c:pt>
                <c:pt idx="33">
                  <c:v>-948</c:v>
                </c:pt>
                <c:pt idx="34">
                  <c:v>-495</c:v>
                </c:pt>
                <c:pt idx="35">
                  <c:v>-963</c:v>
                </c:pt>
                <c:pt idx="36">
                  <c:v>-1089</c:v>
                </c:pt>
                <c:pt idx="37">
                  <c:v>-1093.3</c:v>
                </c:pt>
                <c:pt idx="38">
                  <c:v>-1087</c:v>
                </c:pt>
                <c:pt idx="39">
                  <c:v>-1430</c:v>
                </c:pt>
                <c:pt idx="40">
                  <c:v>-1837</c:v>
                </c:pt>
                <c:pt idx="41">
                  <c:v>-1251</c:v>
                </c:pt>
                <c:pt idx="42">
                  <c:v>-1831.5</c:v>
                </c:pt>
                <c:pt idx="43">
                  <c:v>-1102</c:v>
                </c:pt>
                <c:pt idx="44">
                  <c:v>-1690.5</c:v>
                </c:pt>
                <c:pt idx="45">
                  <c:v>-726</c:v>
                </c:pt>
                <c:pt idx="46">
                  <c:v>-485</c:v>
                </c:pt>
                <c:pt idx="47">
                  <c:v>-558.5</c:v>
                </c:pt>
                <c:pt idx="48">
                  <c:v>-862</c:v>
                </c:pt>
                <c:pt idx="49">
                  <c:v>-593</c:v>
                </c:pt>
                <c:pt idx="50">
                  <c:v>-575</c:v>
                </c:pt>
                <c:pt idx="51">
                  <c:v>-683</c:v>
                </c:pt>
                <c:pt idx="52">
                  <c:v>-1121.9000000000001</c:v>
                </c:pt>
                <c:pt idx="53">
                  <c:v>-821</c:v>
                </c:pt>
                <c:pt idx="54">
                  <c:v>-981.7</c:v>
                </c:pt>
                <c:pt idx="55">
                  <c:v>-1060.5</c:v>
                </c:pt>
                <c:pt idx="56">
                  <c:v>-465</c:v>
                </c:pt>
                <c:pt idx="57">
                  <c:v>-834.226</c:v>
                </c:pt>
                <c:pt idx="58">
                  <c:v>-400</c:v>
                </c:pt>
                <c:pt idx="59">
                  <c:v>-473</c:v>
                </c:pt>
                <c:pt idx="60">
                  <c:v>-450</c:v>
                </c:pt>
                <c:pt idx="61">
                  <c:v>-513</c:v>
                </c:pt>
                <c:pt idx="62">
                  <c:v>-978</c:v>
                </c:pt>
                <c:pt idx="63">
                  <c:v>-1013.332</c:v>
                </c:pt>
                <c:pt idx="64">
                  <c:v>-1128.808</c:v>
                </c:pt>
                <c:pt idx="65">
                  <c:v>-688.1</c:v>
                </c:pt>
                <c:pt idx="66">
                  <c:v>-977</c:v>
                </c:pt>
                <c:pt idx="67">
                  <c:v>-538</c:v>
                </c:pt>
                <c:pt idx="68">
                  <c:v>-665</c:v>
                </c:pt>
                <c:pt idx="69">
                  <c:v>-731</c:v>
                </c:pt>
                <c:pt idx="70">
                  <c:v>-750</c:v>
                </c:pt>
                <c:pt idx="71">
                  <c:v>-240</c:v>
                </c:pt>
                <c:pt idx="72">
                  <c:v>-420</c:v>
                </c:pt>
                <c:pt idx="73">
                  <c:v>0</c:v>
                </c:pt>
                <c:pt idx="74">
                  <c:v>-240</c:v>
                </c:pt>
                <c:pt idx="75">
                  <c:v>-340</c:v>
                </c:pt>
                <c:pt idx="76">
                  <c:v>-788</c:v>
                </c:pt>
                <c:pt idx="77">
                  <c:v>-579.70000000000005</c:v>
                </c:pt>
                <c:pt idx="78">
                  <c:v>-463.6</c:v>
                </c:pt>
                <c:pt idx="79">
                  <c:v>-785.5</c:v>
                </c:pt>
                <c:pt idx="80">
                  <c:v>-350</c:v>
                </c:pt>
                <c:pt idx="81">
                  <c:v>-230</c:v>
                </c:pt>
                <c:pt idx="82">
                  <c:v>-260</c:v>
                </c:pt>
                <c:pt idx="83">
                  <c:v>-195</c:v>
                </c:pt>
                <c:pt idx="84">
                  <c:v>-320</c:v>
                </c:pt>
                <c:pt idx="85">
                  <c:v>-115</c:v>
                </c:pt>
                <c:pt idx="86">
                  <c:v>-262</c:v>
                </c:pt>
                <c:pt idx="87">
                  <c:v>-115</c:v>
                </c:pt>
                <c:pt idx="88">
                  <c:v>-155.5</c:v>
                </c:pt>
                <c:pt idx="89">
                  <c:v>-250</c:v>
                </c:pt>
                <c:pt idx="90">
                  <c:v>-170</c:v>
                </c:pt>
                <c:pt idx="91">
                  <c:v>-495.70600000000002</c:v>
                </c:pt>
                <c:pt idx="92">
                  <c:v>-136.5</c:v>
                </c:pt>
                <c:pt idx="93">
                  <c:v>-347</c:v>
                </c:pt>
                <c:pt idx="94">
                  <c:v>-85</c:v>
                </c:pt>
                <c:pt idx="95">
                  <c:v>-218</c:v>
                </c:pt>
                <c:pt idx="96">
                  <c:v>0</c:v>
                </c:pt>
                <c:pt idx="97">
                  <c:v>-15</c:v>
                </c:pt>
                <c:pt idx="98">
                  <c:v>-567</c:v>
                </c:pt>
                <c:pt idx="99">
                  <c:v>-40</c:v>
                </c:pt>
                <c:pt idx="100">
                  <c:v>-252</c:v>
                </c:pt>
                <c:pt idx="101">
                  <c:v>-402</c:v>
                </c:pt>
                <c:pt idx="102">
                  <c:v>-214</c:v>
                </c:pt>
                <c:pt idx="103">
                  <c:v>-96</c:v>
                </c:pt>
                <c:pt idx="104">
                  <c:v>0</c:v>
                </c:pt>
                <c:pt idx="105">
                  <c:v>0</c:v>
                </c:pt>
                <c:pt idx="106">
                  <c:v>0</c:v>
                </c:pt>
                <c:pt idx="107">
                  <c:v>0</c:v>
                </c:pt>
                <c:pt idx="108">
                  <c:v>-97</c:v>
                </c:pt>
                <c:pt idx="109">
                  <c:v>0</c:v>
                </c:pt>
                <c:pt idx="110">
                  <c:v>-96</c:v>
                </c:pt>
                <c:pt idx="111">
                  <c:v>-60</c:v>
                </c:pt>
                <c:pt idx="112">
                  <c:v>-136</c:v>
                </c:pt>
                <c:pt idx="113">
                  <c:v>-45</c:v>
                </c:pt>
                <c:pt idx="114">
                  <c:v>0</c:v>
                </c:pt>
                <c:pt idx="115">
                  <c:v>0</c:v>
                </c:pt>
                <c:pt idx="116">
                  <c:v>0</c:v>
                </c:pt>
                <c:pt idx="117">
                  <c:v>-22</c:v>
                </c:pt>
              </c:numCache>
            </c:numRef>
          </c:val>
          <c:extLst>
            <c:ext xmlns:c16="http://schemas.microsoft.com/office/drawing/2014/chart" uri="{C3380CC4-5D6E-409C-BE32-E72D297353CC}">
              <c16:uniqueId val="{00000003-72B4-4AC2-8D24-9B1F8BED4D8B}"/>
            </c:ext>
          </c:extLst>
        </c:ser>
        <c:ser>
          <c:idx val="3"/>
          <c:order val="3"/>
          <c:tx>
            <c:strRef>
              <c:f>GASO_AL!$D$65</c:f>
              <c:strCache>
                <c:ptCount val="1"/>
                <c:pt idx="0">
                  <c:v>NC FOREIGN EXPORT</c:v>
                </c:pt>
              </c:strCache>
            </c:strRef>
          </c:tx>
          <c:spPr>
            <a:solidFill>
              <a:srgbClr val="7030A0"/>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GASO_AL!$E$65:$DR$65</c:f>
              <c:numCache>
                <c:formatCode>#,##0</c:formatCode>
                <c:ptCount val="118"/>
                <c:pt idx="0">
                  <c:v>-150</c:v>
                </c:pt>
                <c:pt idx="1">
                  <c:v>-78.230999999999995</c:v>
                </c:pt>
                <c:pt idx="2">
                  <c:v>-30</c:v>
                </c:pt>
                <c:pt idx="3">
                  <c:v>-46.084000000000003</c:v>
                </c:pt>
                <c:pt idx="4">
                  <c:v>-105</c:v>
                </c:pt>
                <c:pt idx="5">
                  <c:v>-253.387</c:v>
                </c:pt>
                <c:pt idx="6">
                  <c:v>-183.20100000000002</c:v>
                </c:pt>
                <c:pt idx="7">
                  <c:v>-175</c:v>
                </c:pt>
                <c:pt idx="8">
                  <c:v>-383.35999999999996</c:v>
                </c:pt>
                <c:pt idx="9">
                  <c:v>0</c:v>
                </c:pt>
                <c:pt idx="10">
                  <c:v>-32.4</c:v>
                </c:pt>
                <c:pt idx="11">
                  <c:v>-90</c:v>
                </c:pt>
                <c:pt idx="12">
                  <c:v>-995.63499999999999</c:v>
                </c:pt>
                <c:pt idx="13">
                  <c:v>-816.52</c:v>
                </c:pt>
                <c:pt idx="14">
                  <c:v>-515.221</c:v>
                </c:pt>
                <c:pt idx="15">
                  <c:v>-200.15799999999999</c:v>
                </c:pt>
                <c:pt idx="16">
                  <c:v>-710.274</c:v>
                </c:pt>
                <c:pt idx="17">
                  <c:v>-981.99</c:v>
                </c:pt>
                <c:pt idx="18">
                  <c:v>-423.23500000000001</c:v>
                </c:pt>
                <c:pt idx="19">
                  <c:v>-1320.23</c:v>
                </c:pt>
                <c:pt idx="20">
                  <c:v>-1127.5260000000001</c:v>
                </c:pt>
                <c:pt idx="21">
                  <c:v>-985.18600000000004</c:v>
                </c:pt>
                <c:pt idx="22">
                  <c:v>-605.35400000000004</c:v>
                </c:pt>
                <c:pt idx="23">
                  <c:v>-320.21699999999998</c:v>
                </c:pt>
                <c:pt idx="24">
                  <c:v>-255.58600000000001</c:v>
                </c:pt>
                <c:pt idx="25">
                  <c:v>-96.2</c:v>
                </c:pt>
                <c:pt idx="26">
                  <c:v>-280.58</c:v>
                </c:pt>
                <c:pt idx="27">
                  <c:v>-363.98700000000002</c:v>
                </c:pt>
                <c:pt idx="28">
                  <c:v>-188</c:v>
                </c:pt>
                <c:pt idx="29">
                  <c:v>-200.57400000000001</c:v>
                </c:pt>
                <c:pt idx="30">
                  <c:v>-606.72399999999993</c:v>
                </c:pt>
                <c:pt idx="31">
                  <c:v>-499</c:v>
                </c:pt>
                <c:pt idx="32">
                  <c:v>-776.548</c:v>
                </c:pt>
                <c:pt idx="33">
                  <c:v>-187</c:v>
                </c:pt>
                <c:pt idx="34">
                  <c:v>-163</c:v>
                </c:pt>
                <c:pt idx="35">
                  <c:v>-376.64699999999999</c:v>
                </c:pt>
                <c:pt idx="36">
                  <c:v>-399.42500000000001</c:v>
                </c:pt>
                <c:pt idx="37">
                  <c:v>-368</c:v>
                </c:pt>
                <c:pt idx="38">
                  <c:v>-1472.598</c:v>
                </c:pt>
                <c:pt idx="39">
                  <c:v>-1040.8999999999999</c:v>
                </c:pt>
                <c:pt idx="40">
                  <c:v>-1108.374</c:v>
                </c:pt>
                <c:pt idx="41">
                  <c:v>-1151.8150000000001</c:v>
                </c:pt>
                <c:pt idx="42">
                  <c:v>-209.25299999999999</c:v>
                </c:pt>
                <c:pt idx="43">
                  <c:v>-223.637</c:v>
                </c:pt>
                <c:pt idx="44">
                  <c:v>-357.92699999999996</c:v>
                </c:pt>
                <c:pt idx="45">
                  <c:v>-930.54499999999996</c:v>
                </c:pt>
                <c:pt idx="46">
                  <c:v>-58.244</c:v>
                </c:pt>
                <c:pt idx="47">
                  <c:v>-773.35599999999999</c:v>
                </c:pt>
                <c:pt idx="48">
                  <c:v>-367.44499999999999</c:v>
                </c:pt>
                <c:pt idx="49">
                  <c:v>0</c:v>
                </c:pt>
                <c:pt idx="50">
                  <c:v>-521.03800000000001</c:v>
                </c:pt>
                <c:pt idx="51">
                  <c:v>-185.39700000000002</c:v>
                </c:pt>
                <c:pt idx="52">
                  <c:v>-1011.9450000000001</c:v>
                </c:pt>
                <c:pt idx="53">
                  <c:v>-426.2</c:v>
                </c:pt>
                <c:pt idx="54">
                  <c:v>-713.18399999999997</c:v>
                </c:pt>
                <c:pt idx="55">
                  <c:v>-1733.8009999999999</c:v>
                </c:pt>
                <c:pt idx="56">
                  <c:v>-724.053</c:v>
                </c:pt>
                <c:pt idx="57">
                  <c:v>-948.05100000000004</c:v>
                </c:pt>
                <c:pt idx="58">
                  <c:v>-586.78800000000001</c:v>
                </c:pt>
                <c:pt idx="59">
                  <c:v>-282.99200000000002</c:v>
                </c:pt>
                <c:pt idx="60">
                  <c:v>-49.2</c:v>
                </c:pt>
                <c:pt idx="61">
                  <c:v>-322.63400000000001</c:v>
                </c:pt>
                <c:pt idx="62">
                  <c:v>-465.61099999999999</c:v>
                </c:pt>
                <c:pt idx="63">
                  <c:v>-1309.972</c:v>
                </c:pt>
                <c:pt idx="64">
                  <c:v>-231.08500000000001</c:v>
                </c:pt>
                <c:pt idx="65">
                  <c:v>-1069.2150000000001</c:v>
                </c:pt>
                <c:pt idx="66">
                  <c:v>-823.18799999999999</c:v>
                </c:pt>
                <c:pt idx="67">
                  <c:v>-318.79000000000002</c:v>
                </c:pt>
                <c:pt idx="68">
                  <c:v>-641.63699999999994</c:v>
                </c:pt>
                <c:pt idx="69">
                  <c:v>-465.82399999999996</c:v>
                </c:pt>
                <c:pt idx="70">
                  <c:v>-757.96800000000007</c:v>
                </c:pt>
                <c:pt idx="71">
                  <c:v>-825.37</c:v>
                </c:pt>
                <c:pt idx="72">
                  <c:v>-456.637</c:v>
                </c:pt>
                <c:pt idx="73">
                  <c:v>-466.65800000000002</c:v>
                </c:pt>
                <c:pt idx="74">
                  <c:v>-419.99299999999999</c:v>
                </c:pt>
                <c:pt idx="75">
                  <c:v>-1166.32</c:v>
                </c:pt>
                <c:pt idx="76">
                  <c:v>-814.85799999999995</c:v>
                </c:pt>
                <c:pt idx="77">
                  <c:v>-558.92199999999991</c:v>
                </c:pt>
                <c:pt idx="78">
                  <c:v>-1400.04</c:v>
                </c:pt>
                <c:pt idx="79">
                  <c:v>-431.887</c:v>
                </c:pt>
                <c:pt idx="80">
                  <c:v>-660.33299999999997</c:v>
                </c:pt>
                <c:pt idx="81">
                  <c:v>-488.495</c:v>
                </c:pt>
                <c:pt idx="82">
                  <c:v>-874</c:v>
                </c:pt>
                <c:pt idx="83">
                  <c:v>-1638.4939999999999</c:v>
                </c:pt>
                <c:pt idx="84">
                  <c:v>-1860.2439999999999</c:v>
                </c:pt>
                <c:pt idx="85">
                  <c:v>-301</c:v>
                </c:pt>
                <c:pt idx="86">
                  <c:v>-629.20000000000005</c:v>
                </c:pt>
                <c:pt idx="87">
                  <c:v>-903</c:v>
                </c:pt>
                <c:pt idx="88">
                  <c:v>-1057</c:v>
                </c:pt>
                <c:pt idx="89">
                  <c:v>-301</c:v>
                </c:pt>
                <c:pt idx="90">
                  <c:v>-722.44400000000007</c:v>
                </c:pt>
                <c:pt idx="91">
                  <c:v>-1041.877</c:v>
                </c:pt>
                <c:pt idx="92">
                  <c:v>-890.70299999999997</c:v>
                </c:pt>
                <c:pt idx="93">
                  <c:v>-1212.587</c:v>
                </c:pt>
                <c:pt idx="94">
                  <c:v>-1226.904</c:v>
                </c:pt>
                <c:pt idx="95">
                  <c:v>-1469.7919999999999</c:v>
                </c:pt>
                <c:pt idx="96">
                  <c:v>-1494.9259999999999</c:v>
                </c:pt>
                <c:pt idx="97">
                  <c:v>-1770.2429999999999</c:v>
                </c:pt>
                <c:pt idx="98">
                  <c:v>-737.39599999999996</c:v>
                </c:pt>
                <c:pt idx="99">
                  <c:v>-647.89200000000005</c:v>
                </c:pt>
                <c:pt idx="100">
                  <c:v>-909.47299999999996</c:v>
                </c:pt>
                <c:pt idx="101">
                  <c:v>-1206.6590000000001</c:v>
                </c:pt>
                <c:pt idx="102">
                  <c:v>-155</c:v>
                </c:pt>
                <c:pt idx="103">
                  <c:v>-552.69899999999996</c:v>
                </c:pt>
                <c:pt idx="104">
                  <c:v>0</c:v>
                </c:pt>
                <c:pt idx="105">
                  <c:v>-310.39999999999998</c:v>
                </c:pt>
                <c:pt idx="106">
                  <c:v>-515</c:v>
                </c:pt>
                <c:pt idx="107">
                  <c:v>-310</c:v>
                </c:pt>
                <c:pt idx="108">
                  <c:v>-1086</c:v>
                </c:pt>
                <c:pt idx="109">
                  <c:v>-550</c:v>
                </c:pt>
                <c:pt idx="110">
                  <c:v>-1050.0149999999999</c:v>
                </c:pt>
                <c:pt idx="111">
                  <c:v>-1353.2080000000001</c:v>
                </c:pt>
                <c:pt idx="112">
                  <c:v>-775</c:v>
                </c:pt>
                <c:pt idx="113">
                  <c:v>-509</c:v>
                </c:pt>
                <c:pt idx="114">
                  <c:v>-505</c:v>
                </c:pt>
                <c:pt idx="115">
                  <c:v>-579</c:v>
                </c:pt>
                <c:pt idx="116">
                  <c:v>-877</c:v>
                </c:pt>
                <c:pt idx="117">
                  <c:v>-1702</c:v>
                </c:pt>
              </c:numCache>
            </c:numRef>
          </c:val>
          <c:extLst>
            <c:ext xmlns:c16="http://schemas.microsoft.com/office/drawing/2014/chart" uri="{C3380CC4-5D6E-409C-BE32-E72D297353CC}">
              <c16:uniqueId val="{00000004-72B4-4AC2-8D24-9B1F8BED4D8B}"/>
            </c:ext>
          </c:extLst>
        </c:ser>
        <c:ser>
          <c:idx val="4"/>
          <c:order val="4"/>
          <c:tx>
            <c:strRef>
              <c:f>GASO_AL!$D$73</c:f>
              <c:strCache>
                <c:ptCount val="1"/>
                <c:pt idx="0">
                  <c:v>NORTH TO SOUTH TRANSFER</c:v>
                </c:pt>
              </c:strCache>
            </c:strRef>
          </c:tx>
          <c:spPr>
            <a:pattFill prst="dkDnDiag">
              <a:fgClr>
                <a:srgbClr val="00B0F0"/>
              </a:fgClr>
              <a:bgClr>
                <a:schemeClr val="bg1"/>
              </a:bgClr>
            </a:pattFill>
            <a:ln w="6350">
              <a:solidFill>
                <a:schemeClr val="tx1"/>
              </a:solidFill>
            </a:ln>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GASO_AL!$E$73:$DR$73</c:f>
              <c:numCache>
                <c:formatCode>General</c:formatCode>
                <c:ptCount val="118"/>
                <c:pt idx="0">
                  <c:v>-1909</c:v>
                </c:pt>
                <c:pt idx="1">
                  <c:v>-1666</c:v>
                </c:pt>
                <c:pt idx="2">
                  <c:v>-1365</c:v>
                </c:pt>
                <c:pt idx="3">
                  <c:v>-1071</c:v>
                </c:pt>
                <c:pt idx="4">
                  <c:v>-1321</c:v>
                </c:pt>
                <c:pt idx="5">
                  <c:v>-1914</c:v>
                </c:pt>
                <c:pt idx="6">
                  <c:v>-2090.5</c:v>
                </c:pt>
                <c:pt idx="7">
                  <c:v>-2458</c:v>
                </c:pt>
                <c:pt idx="8">
                  <c:v>-1251</c:v>
                </c:pt>
                <c:pt idx="9">
                  <c:v>-1427</c:v>
                </c:pt>
                <c:pt idx="10">
                  <c:v>-1886.42</c:v>
                </c:pt>
                <c:pt idx="11">
                  <c:v>-2070</c:v>
                </c:pt>
                <c:pt idx="12">
                  <c:v>-1245</c:v>
                </c:pt>
                <c:pt idx="13">
                  <c:v>-2324</c:v>
                </c:pt>
                <c:pt idx="14">
                  <c:v>-1652.5</c:v>
                </c:pt>
                <c:pt idx="15">
                  <c:v>-1330</c:v>
                </c:pt>
                <c:pt idx="16">
                  <c:v>-1225</c:v>
                </c:pt>
                <c:pt idx="17">
                  <c:v>-1165</c:v>
                </c:pt>
                <c:pt idx="18">
                  <c:v>-1075</c:v>
                </c:pt>
                <c:pt idx="19">
                  <c:v>-805</c:v>
                </c:pt>
                <c:pt idx="20">
                  <c:v>-1092.9000000000001</c:v>
                </c:pt>
                <c:pt idx="21">
                  <c:v>-1390</c:v>
                </c:pt>
                <c:pt idx="22">
                  <c:v>-1794.5</c:v>
                </c:pt>
                <c:pt idx="23">
                  <c:v>-815</c:v>
                </c:pt>
                <c:pt idx="24">
                  <c:v>-1766.7</c:v>
                </c:pt>
                <c:pt idx="25">
                  <c:v>-3026.7</c:v>
                </c:pt>
                <c:pt idx="26">
                  <c:v>-1902</c:v>
                </c:pt>
                <c:pt idx="27">
                  <c:v>-1161</c:v>
                </c:pt>
                <c:pt idx="28">
                  <c:v>-1114</c:v>
                </c:pt>
                <c:pt idx="29">
                  <c:v>-795</c:v>
                </c:pt>
                <c:pt idx="30">
                  <c:v>-1516</c:v>
                </c:pt>
                <c:pt idx="31">
                  <c:v>-615</c:v>
                </c:pt>
                <c:pt idx="32">
                  <c:v>-1421</c:v>
                </c:pt>
                <c:pt idx="33">
                  <c:v>-1606</c:v>
                </c:pt>
                <c:pt idx="34">
                  <c:v>-2282</c:v>
                </c:pt>
                <c:pt idx="35">
                  <c:v>-899</c:v>
                </c:pt>
                <c:pt idx="36">
                  <c:v>-769</c:v>
                </c:pt>
                <c:pt idx="37">
                  <c:v>-516</c:v>
                </c:pt>
                <c:pt idx="38">
                  <c:v>-1422</c:v>
                </c:pt>
                <c:pt idx="39">
                  <c:v>-1105</c:v>
                </c:pt>
                <c:pt idx="40">
                  <c:v>-800</c:v>
                </c:pt>
                <c:pt idx="41">
                  <c:v>-760</c:v>
                </c:pt>
                <c:pt idx="42">
                  <c:v>-720</c:v>
                </c:pt>
                <c:pt idx="43">
                  <c:v>-1007</c:v>
                </c:pt>
                <c:pt idx="44">
                  <c:v>-395</c:v>
                </c:pt>
                <c:pt idx="45">
                  <c:v>-645</c:v>
                </c:pt>
                <c:pt idx="46">
                  <c:v>-913</c:v>
                </c:pt>
                <c:pt idx="47">
                  <c:v>-625</c:v>
                </c:pt>
                <c:pt idx="48">
                  <c:v>-350</c:v>
                </c:pt>
                <c:pt idx="49">
                  <c:v>-881</c:v>
                </c:pt>
                <c:pt idx="50">
                  <c:v>-1241</c:v>
                </c:pt>
                <c:pt idx="51">
                  <c:v>-2163</c:v>
                </c:pt>
                <c:pt idx="52">
                  <c:v>-1286</c:v>
                </c:pt>
                <c:pt idx="53">
                  <c:v>-957</c:v>
                </c:pt>
                <c:pt idx="54">
                  <c:v>-597</c:v>
                </c:pt>
                <c:pt idx="55">
                  <c:v>-814</c:v>
                </c:pt>
                <c:pt idx="56">
                  <c:v>-715</c:v>
                </c:pt>
                <c:pt idx="57">
                  <c:v>-910</c:v>
                </c:pt>
                <c:pt idx="58">
                  <c:v>-1352.9</c:v>
                </c:pt>
                <c:pt idx="59">
                  <c:v>-1389</c:v>
                </c:pt>
                <c:pt idx="60">
                  <c:v>-1554</c:v>
                </c:pt>
                <c:pt idx="61">
                  <c:v>-2361.7889999999998</c:v>
                </c:pt>
                <c:pt idx="62">
                  <c:v>-854</c:v>
                </c:pt>
                <c:pt idx="63">
                  <c:v>-340</c:v>
                </c:pt>
                <c:pt idx="64">
                  <c:v>-825</c:v>
                </c:pt>
                <c:pt idx="65">
                  <c:v>-1280</c:v>
                </c:pt>
                <c:pt idx="66">
                  <c:v>-1078</c:v>
                </c:pt>
                <c:pt idx="67">
                  <c:v>-656</c:v>
                </c:pt>
                <c:pt idx="68">
                  <c:v>-717.5</c:v>
                </c:pt>
                <c:pt idx="69">
                  <c:v>-1541</c:v>
                </c:pt>
                <c:pt idx="70">
                  <c:v>-1056.431</c:v>
                </c:pt>
                <c:pt idx="71">
                  <c:v>-2324.8919999999998</c:v>
                </c:pt>
                <c:pt idx="72">
                  <c:v>-2261.1279999999997</c:v>
                </c:pt>
                <c:pt idx="73">
                  <c:v>-1876</c:v>
                </c:pt>
                <c:pt idx="74">
                  <c:v>-1327.5</c:v>
                </c:pt>
                <c:pt idx="75">
                  <c:v>-816</c:v>
                </c:pt>
                <c:pt idx="76">
                  <c:v>-752</c:v>
                </c:pt>
                <c:pt idx="77">
                  <c:v>-960.97900000000004</c:v>
                </c:pt>
                <c:pt idx="78">
                  <c:v>-1720.3630000000001</c:v>
                </c:pt>
                <c:pt idx="79">
                  <c:v>-1018</c:v>
                </c:pt>
                <c:pt idx="80">
                  <c:v>-823.60699999999997</c:v>
                </c:pt>
                <c:pt idx="81">
                  <c:v>-1005</c:v>
                </c:pt>
                <c:pt idx="82">
                  <c:v>-2354.6550000000002</c:v>
                </c:pt>
                <c:pt idx="83">
                  <c:v>-1433</c:v>
                </c:pt>
                <c:pt idx="84">
                  <c:v>-1049</c:v>
                </c:pt>
                <c:pt idx="85">
                  <c:v>-270</c:v>
                </c:pt>
                <c:pt idx="86">
                  <c:v>-768</c:v>
                </c:pt>
                <c:pt idx="87">
                  <c:v>-1289</c:v>
                </c:pt>
                <c:pt idx="88">
                  <c:v>-1371.5</c:v>
                </c:pt>
                <c:pt idx="89">
                  <c:v>-1420</c:v>
                </c:pt>
                <c:pt idx="90">
                  <c:v>-960</c:v>
                </c:pt>
                <c:pt idx="91">
                  <c:v>-605</c:v>
                </c:pt>
                <c:pt idx="92">
                  <c:v>-585</c:v>
                </c:pt>
                <c:pt idx="93">
                  <c:v>-1347</c:v>
                </c:pt>
                <c:pt idx="94">
                  <c:v>-1631.2</c:v>
                </c:pt>
                <c:pt idx="95">
                  <c:v>-1191.1399999999999</c:v>
                </c:pt>
                <c:pt idx="96">
                  <c:v>-757</c:v>
                </c:pt>
                <c:pt idx="97">
                  <c:v>-1075.848</c:v>
                </c:pt>
                <c:pt idx="98">
                  <c:v>-1869</c:v>
                </c:pt>
                <c:pt idx="99">
                  <c:v>-2092.6770000000001</c:v>
                </c:pt>
                <c:pt idx="100">
                  <c:v>-1868.973</c:v>
                </c:pt>
                <c:pt idx="101">
                  <c:v>-2073</c:v>
                </c:pt>
                <c:pt idx="102">
                  <c:v>-1848.5</c:v>
                </c:pt>
                <c:pt idx="103">
                  <c:v>-1302</c:v>
                </c:pt>
                <c:pt idx="104">
                  <c:v>-294</c:v>
                </c:pt>
                <c:pt idx="105">
                  <c:v>-558</c:v>
                </c:pt>
                <c:pt idx="106">
                  <c:v>-660</c:v>
                </c:pt>
                <c:pt idx="107">
                  <c:v>-1065</c:v>
                </c:pt>
                <c:pt idx="108">
                  <c:v>-484</c:v>
                </c:pt>
                <c:pt idx="109">
                  <c:v>-245</c:v>
                </c:pt>
                <c:pt idx="110">
                  <c:v>-296</c:v>
                </c:pt>
                <c:pt idx="111">
                  <c:v>-218</c:v>
                </c:pt>
                <c:pt idx="112">
                  <c:v>-539</c:v>
                </c:pt>
                <c:pt idx="113">
                  <c:v>-152</c:v>
                </c:pt>
                <c:pt idx="114">
                  <c:v>0</c:v>
                </c:pt>
                <c:pt idx="115">
                  <c:v>-421</c:v>
                </c:pt>
                <c:pt idx="116">
                  <c:v>0</c:v>
                </c:pt>
                <c:pt idx="117">
                  <c:v>0</c:v>
                </c:pt>
              </c:numCache>
            </c:numRef>
          </c:val>
          <c:extLst>
            <c:ext xmlns:c16="http://schemas.microsoft.com/office/drawing/2014/chart" uri="{C3380CC4-5D6E-409C-BE32-E72D297353CC}">
              <c16:uniqueId val="{00000005-72B4-4AC2-8D24-9B1F8BED4D8B}"/>
            </c:ext>
          </c:extLst>
        </c:ser>
        <c:ser>
          <c:idx val="6"/>
          <c:order val="6"/>
          <c:tx>
            <c:strRef>
              <c:f>GASO_AL!$B$77</c:f>
              <c:strCache>
                <c:ptCount val="1"/>
                <c:pt idx="0">
                  <c:v>NC PIPELINE EXPORT</c:v>
                </c:pt>
              </c:strCache>
            </c:strRef>
          </c:tx>
          <c:spPr>
            <a:solidFill>
              <a:schemeClr val="accent2">
                <a:lumMod val="75000"/>
              </a:schemeClr>
            </a:solidFill>
            <a:ln w="25400">
              <a:noFill/>
            </a:ln>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GASO_AL!$E$77:$DR$77</c:f>
              <c:numCache>
                <c:formatCode>#,##0</c:formatCode>
                <c:ptCount val="118"/>
                <c:pt idx="0">
                  <c:v>-442.77199999999999</c:v>
                </c:pt>
                <c:pt idx="1">
                  <c:v>-459.40300000000002</c:v>
                </c:pt>
                <c:pt idx="2">
                  <c:v>-395.71600000000001</c:v>
                </c:pt>
                <c:pt idx="3">
                  <c:v>-644.33199999999999</c:v>
                </c:pt>
                <c:pt idx="4">
                  <c:v>-525.68799999999999</c:v>
                </c:pt>
                <c:pt idx="5">
                  <c:v>-601.60900000000004</c:v>
                </c:pt>
                <c:pt idx="6">
                  <c:v>-697.53</c:v>
                </c:pt>
                <c:pt idx="7">
                  <c:v>-524.07799999999997</c:v>
                </c:pt>
                <c:pt idx="8">
                  <c:v>-608.53099999999995</c:v>
                </c:pt>
                <c:pt idx="9">
                  <c:v>-531.10400000000004</c:v>
                </c:pt>
                <c:pt idx="10">
                  <c:v>-469.40199999999999</c:v>
                </c:pt>
                <c:pt idx="11">
                  <c:v>-550.13699999999994</c:v>
                </c:pt>
                <c:pt idx="12">
                  <c:v>-424.55500000000001</c:v>
                </c:pt>
                <c:pt idx="13">
                  <c:v>-435.45499999999998</c:v>
                </c:pt>
                <c:pt idx="14">
                  <c:v>-565.42100000000005</c:v>
                </c:pt>
                <c:pt idx="15">
                  <c:v>-427.11200000000002</c:v>
                </c:pt>
                <c:pt idx="16">
                  <c:v>-483.411</c:v>
                </c:pt>
                <c:pt idx="17">
                  <c:v>-675.09799999999996</c:v>
                </c:pt>
                <c:pt idx="18">
                  <c:v>-486.41300000000001</c:v>
                </c:pt>
                <c:pt idx="19">
                  <c:v>-532.82600000000002</c:v>
                </c:pt>
                <c:pt idx="20">
                  <c:v>-656.15700000000004</c:v>
                </c:pt>
                <c:pt idx="21">
                  <c:v>-425.32499999999999</c:v>
                </c:pt>
                <c:pt idx="22">
                  <c:v>-454.62299999999999</c:v>
                </c:pt>
                <c:pt idx="23">
                  <c:v>-492.041</c:v>
                </c:pt>
                <c:pt idx="24">
                  <c:v>-378.92</c:v>
                </c:pt>
                <c:pt idx="25">
                  <c:v>-376.60399999999998</c:v>
                </c:pt>
                <c:pt idx="26">
                  <c:v>-470.28100000000001</c:v>
                </c:pt>
                <c:pt idx="27">
                  <c:v>-405.64800000000002</c:v>
                </c:pt>
                <c:pt idx="28">
                  <c:v>-509.95299999999997</c:v>
                </c:pt>
                <c:pt idx="29">
                  <c:v>-565.03200000000004</c:v>
                </c:pt>
                <c:pt idx="30">
                  <c:v>-518.73</c:v>
                </c:pt>
                <c:pt idx="31">
                  <c:v>-611.774</c:v>
                </c:pt>
                <c:pt idx="32">
                  <c:v>-484.51900000000001</c:v>
                </c:pt>
                <c:pt idx="33">
                  <c:v>-432.71600000000001</c:v>
                </c:pt>
                <c:pt idx="34">
                  <c:v>-572.26800000000003</c:v>
                </c:pt>
                <c:pt idx="35">
                  <c:v>-383.42099999999999</c:v>
                </c:pt>
                <c:pt idx="36">
                  <c:v>-371.173</c:v>
                </c:pt>
                <c:pt idx="37">
                  <c:v>-371.43099999999998</c:v>
                </c:pt>
                <c:pt idx="38">
                  <c:v>-514.13900000000001</c:v>
                </c:pt>
                <c:pt idx="39">
                  <c:v>-491.80099999999999</c:v>
                </c:pt>
                <c:pt idx="40">
                  <c:v>-610.22799999999995</c:v>
                </c:pt>
                <c:pt idx="41">
                  <c:v>-495.74799999999999</c:v>
                </c:pt>
                <c:pt idx="42">
                  <c:v>-429.73700000000002</c:v>
                </c:pt>
                <c:pt idx="43">
                  <c:v>-640.89</c:v>
                </c:pt>
                <c:pt idx="44">
                  <c:v>-537.93299999999999</c:v>
                </c:pt>
                <c:pt idx="45">
                  <c:v>-413.29599999999999</c:v>
                </c:pt>
                <c:pt idx="46">
                  <c:v>-547.904</c:v>
                </c:pt>
                <c:pt idx="47">
                  <c:v>-389.87900000000002</c:v>
                </c:pt>
                <c:pt idx="48">
                  <c:v>-488.00700000000001</c:v>
                </c:pt>
                <c:pt idx="49">
                  <c:v>-353.34</c:v>
                </c:pt>
                <c:pt idx="50">
                  <c:v>-363.05700000000002</c:v>
                </c:pt>
                <c:pt idx="51">
                  <c:v>-401.29899999999998</c:v>
                </c:pt>
                <c:pt idx="52">
                  <c:v>-539.69299999999998</c:v>
                </c:pt>
                <c:pt idx="53">
                  <c:v>-434.77499999999998</c:v>
                </c:pt>
                <c:pt idx="54">
                  <c:v>-511.58100000000002</c:v>
                </c:pt>
                <c:pt idx="55">
                  <c:v>-585.69399999999996</c:v>
                </c:pt>
                <c:pt idx="56">
                  <c:v>-484.04</c:v>
                </c:pt>
                <c:pt idx="57">
                  <c:v>-532.673</c:v>
                </c:pt>
                <c:pt idx="58">
                  <c:v>-394.80099999999999</c:v>
                </c:pt>
                <c:pt idx="59">
                  <c:v>-375.75400000000002</c:v>
                </c:pt>
                <c:pt idx="60">
                  <c:v>-490.72</c:v>
                </c:pt>
                <c:pt idx="61">
                  <c:v>-325.96800000000002</c:v>
                </c:pt>
                <c:pt idx="62">
                  <c:v>-271.40100000000001</c:v>
                </c:pt>
                <c:pt idx="63">
                  <c:v>-563.46400000000006</c:v>
                </c:pt>
                <c:pt idx="64">
                  <c:v>-436.84800000000001</c:v>
                </c:pt>
                <c:pt idx="65">
                  <c:v>-450.61500000000001</c:v>
                </c:pt>
                <c:pt idx="66">
                  <c:v>-566.11699999999996</c:v>
                </c:pt>
                <c:pt idx="67">
                  <c:v>-457.69200000000001</c:v>
                </c:pt>
                <c:pt idx="68">
                  <c:v>-500.01799999999997</c:v>
                </c:pt>
                <c:pt idx="69">
                  <c:v>-465.142</c:v>
                </c:pt>
                <c:pt idx="70">
                  <c:v>-415.86900000000003</c:v>
                </c:pt>
                <c:pt idx="71">
                  <c:v>-481.87099999999998</c:v>
                </c:pt>
                <c:pt idx="72">
                  <c:v>-319.97000000000003</c:v>
                </c:pt>
                <c:pt idx="73">
                  <c:v>-351.27199999999999</c:v>
                </c:pt>
                <c:pt idx="74">
                  <c:v>-393.02800000000002</c:v>
                </c:pt>
                <c:pt idx="75">
                  <c:v>-539.56200000000001</c:v>
                </c:pt>
                <c:pt idx="76">
                  <c:v>-444.42899999999997</c:v>
                </c:pt>
                <c:pt idx="77">
                  <c:v>-533.12400000000002</c:v>
                </c:pt>
                <c:pt idx="78">
                  <c:v>-576.24199999999996</c:v>
                </c:pt>
                <c:pt idx="79">
                  <c:v>-498.14100000000002</c:v>
                </c:pt>
                <c:pt idx="80">
                  <c:v>-624.29399999999998</c:v>
                </c:pt>
                <c:pt idx="81">
                  <c:v>-451.89800000000002</c:v>
                </c:pt>
                <c:pt idx="82">
                  <c:v>-373.952</c:v>
                </c:pt>
                <c:pt idx="83">
                  <c:v>-516.60799999999995</c:v>
                </c:pt>
                <c:pt idx="84">
                  <c:v>-349.22699999999998</c:v>
                </c:pt>
                <c:pt idx="85">
                  <c:v>-388.38099999999997</c:v>
                </c:pt>
                <c:pt idx="86">
                  <c:v>-490.90499999999997</c:v>
                </c:pt>
                <c:pt idx="87">
                  <c:v>-389.07100000000003</c:v>
                </c:pt>
                <c:pt idx="88">
                  <c:v>-390.98099999999999</c:v>
                </c:pt>
                <c:pt idx="89">
                  <c:v>-609.30899999999997</c:v>
                </c:pt>
                <c:pt idx="90">
                  <c:v>-473.72</c:v>
                </c:pt>
                <c:pt idx="91">
                  <c:v>-564.36800000000005</c:v>
                </c:pt>
                <c:pt idx="92">
                  <c:v>-628.72900000000004</c:v>
                </c:pt>
                <c:pt idx="93">
                  <c:v>-378.65899999999999</c:v>
                </c:pt>
                <c:pt idx="94">
                  <c:v>-469.78399999999999</c:v>
                </c:pt>
                <c:pt idx="95">
                  <c:v>-560.10699999999997</c:v>
                </c:pt>
                <c:pt idx="96">
                  <c:v>-517.79499999999996</c:v>
                </c:pt>
                <c:pt idx="97">
                  <c:v>-429.16500000000002</c:v>
                </c:pt>
                <c:pt idx="98">
                  <c:v>-427.62200000000001</c:v>
                </c:pt>
                <c:pt idx="99">
                  <c:v>-449.88200000000001</c:v>
                </c:pt>
                <c:pt idx="100">
                  <c:v>-512.59900000000005</c:v>
                </c:pt>
                <c:pt idx="101">
                  <c:v>-597.11400000000003</c:v>
                </c:pt>
                <c:pt idx="102">
                  <c:v>-518.54100000000005</c:v>
                </c:pt>
                <c:pt idx="103">
                  <c:v>-699.375</c:v>
                </c:pt>
                <c:pt idx="104">
                  <c:v>-521.10299999999995</c:v>
                </c:pt>
                <c:pt idx="105">
                  <c:v>-468.411</c:v>
                </c:pt>
                <c:pt idx="106">
                  <c:v>-544.15099999999995</c:v>
                </c:pt>
                <c:pt idx="107">
                  <c:v>-401.57400000000001</c:v>
                </c:pt>
                <c:pt idx="108">
                  <c:v>-450.51799999999997</c:v>
                </c:pt>
                <c:pt idx="109">
                  <c:v>-530.92499999999995</c:v>
                </c:pt>
                <c:pt idx="110">
                  <c:v>-366.69200000000001</c:v>
                </c:pt>
                <c:pt idx="111">
                  <c:v>-465.95800000000003</c:v>
                </c:pt>
                <c:pt idx="112">
                  <c:v>-665.69100000000003</c:v>
                </c:pt>
                <c:pt idx="113">
                  <c:v>-470.44799999999998</c:v>
                </c:pt>
                <c:pt idx="114">
                  <c:v>-546.16600000000005</c:v>
                </c:pt>
                <c:pt idx="115">
                  <c:v>-682.63099999999997</c:v>
                </c:pt>
                <c:pt idx="116">
                  <c:v>-509.11599999999999</c:v>
                </c:pt>
                <c:pt idx="117">
                  <c:v>-591.77200000000005</c:v>
                </c:pt>
              </c:numCache>
            </c:numRef>
          </c:val>
          <c:extLst>
            <c:ext xmlns:c16="http://schemas.microsoft.com/office/drawing/2014/chart" uri="{C3380CC4-5D6E-409C-BE32-E72D297353CC}">
              <c16:uniqueId val="{00000006-72B4-4AC2-8D24-9B1F8BED4D8B}"/>
            </c:ext>
          </c:extLst>
        </c:ser>
        <c:dLbls>
          <c:showLegendKey val="0"/>
          <c:showVal val="0"/>
          <c:showCatName val="0"/>
          <c:showSerName val="0"/>
          <c:showPercent val="0"/>
          <c:showBubbleSize val="0"/>
        </c:dLbls>
        <c:axId val="184404992"/>
        <c:axId val="184403456"/>
      </c:areaChart>
      <c:dateAx>
        <c:axId val="184378880"/>
        <c:scaling>
          <c:orientation val="minMax"/>
        </c:scaling>
        <c:delete val="0"/>
        <c:axPos val="b"/>
        <c:majorGridlines/>
        <c:numFmt formatCode="[$-409]mmm\-yy;@" sourceLinked="0"/>
        <c:majorTickMark val="out"/>
        <c:minorTickMark val="none"/>
        <c:tickLblPos val="low"/>
        <c:spPr>
          <a:ln w="31750">
            <a:solidFill>
              <a:srgbClr val="FF0000"/>
            </a:solidFill>
          </a:ln>
        </c:spPr>
        <c:txPr>
          <a:bodyPr rot="0" vert="horz"/>
          <a:lstStyle/>
          <a:p>
            <a:pPr>
              <a:defRPr/>
            </a:pPr>
            <a:endParaRPr lang="en-US"/>
          </a:p>
        </c:txPr>
        <c:crossAx val="184380416"/>
        <c:crosses val="autoZero"/>
        <c:auto val="1"/>
        <c:lblOffset val="100"/>
        <c:baseTimeUnit val="months"/>
        <c:majorUnit val="12"/>
        <c:majorTimeUnit val="months"/>
      </c:dateAx>
      <c:valAx>
        <c:axId val="184380416"/>
        <c:scaling>
          <c:orientation val="minMax"/>
          <c:max val="8000"/>
          <c:min val="-8000"/>
        </c:scaling>
        <c:delete val="0"/>
        <c:axPos val="l"/>
        <c:majorGridlines/>
        <c:title>
          <c:tx>
            <c:rich>
              <a:bodyPr rot="-5400000" vert="horz"/>
              <a:lstStyle/>
              <a:p>
                <a:pPr>
                  <a:defRPr/>
                </a:pPr>
                <a:r>
                  <a:rPr lang="en-US"/>
                  <a:t>Millions of Barrels per Month</a:t>
                </a:r>
              </a:p>
            </c:rich>
          </c:tx>
          <c:layout>
            <c:manualLayout>
              <c:xMode val="edge"/>
              <c:yMode val="edge"/>
              <c:x val="1.1841967214878799E-2"/>
              <c:y val="0.22585412170584129"/>
            </c:manualLayout>
          </c:layout>
          <c:overlay val="0"/>
        </c:title>
        <c:numFmt formatCode="#,##0" sourceLinked="1"/>
        <c:majorTickMark val="out"/>
        <c:minorTickMark val="none"/>
        <c:tickLblPos val="nextTo"/>
        <c:crossAx val="184378880"/>
        <c:crosses val="autoZero"/>
        <c:crossBetween val="midCat"/>
        <c:majorUnit val="1000"/>
        <c:dispUnits>
          <c:builtInUnit val="thousands"/>
        </c:dispUnits>
      </c:valAx>
      <c:valAx>
        <c:axId val="184403456"/>
        <c:scaling>
          <c:orientation val="minMax"/>
          <c:max val="8000"/>
          <c:min val="-8000"/>
        </c:scaling>
        <c:delete val="1"/>
        <c:axPos val="r"/>
        <c:numFmt formatCode="#,##0" sourceLinked="1"/>
        <c:majorTickMark val="out"/>
        <c:minorTickMark val="none"/>
        <c:tickLblPos val="nextTo"/>
        <c:crossAx val="184404992"/>
        <c:crosses val="max"/>
        <c:crossBetween val="midCat"/>
      </c:valAx>
      <c:dateAx>
        <c:axId val="184404992"/>
        <c:scaling>
          <c:orientation val="minMax"/>
        </c:scaling>
        <c:delete val="1"/>
        <c:axPos val="b"/>
        <c:numFmt formatCode="[$-409]mmmm\-yy;@" sourceLinked="1"/>
        <c:majorTickMark val="out"/>
        <c:minorTickMark val="none"/>
        <c:tickLblPos val="nextTo"/>
        <c:crossAx val="184403456"/>
        <c:crosses val="autoZero"/>
        <c:auto val="1"/>
        <c:lblOffset val="100"/>
        <c:baseTimeUnit val="months"/>
        <c:majorUnit val="1"/>
        <c:minorUnit val="1"/>
      </c:dateAx>
    </c:plotArea>
    <c:legend>
      <c:legendPos val="b"/>
      <c:layout>
        <c:manualLayout>
          <c:xMode val="edge"/>
          <c:yMode val="edge"/>
          <c:x val="0"/>
          <c:y val="0.81407587988083463"/>
          <c:w val="1"/>
          <c:h val="0.17059078611508249"/>
        </c:manualLayout>
      </c:layout>
      <c:overlay val="0"/>
      <c:txPr>
        <a:bodyPr/>
        <a:lstStyle/>
        <a:p>
          <a:pPr>
            <a:defRPr sz="1000"/>
          </a:pPr>
          <a:endParaRPr lang="en-US"/>
        </a:p>
      </c:txPr>
    </c:legend>
    <c:plotVisOnly val="1"/>
    <c:dispBlanksAs val="gap"/>
    <c:showDLblsOverMax val="0"/>
  </c:chart>
  <c:spPr>
    <a:ln w="19050">
      <a:noFill/>
    </a:ln>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diesel!$A$5</c:f>
              <c:strCache>
                <c:ptCount val="1"/>
                <c:pt idx="0">
                  <c:v>NC FOREIGN IMPORT</c:v>
                </c:pt>
              </c:strCache>
            </c:strRef>
          </c:tx>
          <c:spPr>
            <a:solidFill>
              <a:srgbClr val="00B0F0"/>
            </a:solidFill>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diesel!$E$5:$DR$5</c:f>
              <c:numCache>
                <c:formatCode>#,##0</c:formatCode>
                <c:ptCount val="118"/>
                <c:pt idx="0">
                  <c:v>301</c:v>
                </c:pt>
                <c:pt idx="1">
                  <c:v>760.71500000000003</c:v>
                </c:pt>
                <c:pt idx="2">
                  <c:v>1377.01</c:v>
                </c:pt>
                <c:pt idx="3">
                  <c:v>425</c:v>
                </c:pt>
                <c:pt idx="4">
                  <c:v>101</c:v>
                </c:pt>
                <c:pt idx="5">
                  <c:v>160</c:v>
                </c:pt>
                <c:pt idx="6">
                  <c:v>318.37200000000001</c:v>
                </c:pt>
                <c:pt idx="7">
                  <c:v>729</c:v>
                </c:pt>
                <c:pt idx="8">
                  <c:v>0</c:v>
                </c:pt>
                <c:pt idx="9">
                  <c:v>0</c:v>
                </c:pt>
                <c:pt idx="10">
                  <c:v>0</c:v>
                </c:pt>
                <c:pt idx="11">
                  <c:v>0</c:v>
                </c:pt>
                <c:pt idx="12">
                  <c:v>0</c:v>
                </c:pt>
                <c:pt idx="13">
                  <c:v>0</c:v>
                </c:pt>
                <c:pt idx="14">
                  <c:v>0</c:v>
                </c:pt>
                <c:pt idx="15">
                  <c:v>0</c:v>
                </c:pt>
                <c:pt idx="16">
                  <c:v>0</c:v>
                </c:pt>
                <c:pt idx="17">
                  <c:v>0</c:v>
                </c:pt>
                <c:pt idx="18">
                  <c:v>30</c:v>
                </c:pt>
                <c:pt idx="19">
                  <c:v>0</c:v>
                </c:pt>
                <c:pt idx="20">
                  <c:v>0</c:v>
                </c:pt>
                <c:pt idx="21">
                  <c:v>0</c:v>
                </c:pt>
                <c:pt idx="22">
                  <c:v>0</c:v>
                </c:pt>
                <c:pt idx="23">
                  <c:v>0</c:v>
                </c:pt>
                <c:pt idx="24">
                  <c:v>184.364</c:v>
                </c:pt>
                <c:pt idx="25">
                  <c:v>75</c:v>
                </c:pt>
                <c:pt idx="26">
                  <c:v>0</c:v>
                </c:pt>
                <c:pt idx="27">
                  <c:v>0</c:v>
                </c:pt>
                <c:pt idx="28">
                  <c:v>0</c:v>
                </c:pt>
                <c:pt idx="29">
                  <c:v>0</c:v>
                </c:pt>
                <c:pt idx="30">
                  <c:v>0</c:v>
                </c:pt>
                <c:pt idx="31">
                  <c:v>0</c:v>
                </c:pt>
                <c:pt idx="32">
                  <c:v>182.90100000000001</c:v>
                </c:pt>
                <c:pt idx="33">
                  <c:v>0</c:v>
                </c:pt>
                <c:pt idx="34">
                  <c:v>0</c:v>
                </c:pt>
                <c:pt idx="35">
                  <c:v>0</c:v>
                </c:pt>
                <c:pt idx="36">
                  <c:v>143</c:v>
                </c:pt>
                <c:pt idx="37">
                  <c:v>134</c:v>
                </c:pt>
                <c:pt idx="38">
                  <c:v>0</c:v>
                </c:pt>
                <c:pt idx="39">
                  <c:v>0</c:v>
                </c:pt>
                <c:pt idx="40">
                  <c:v>0</c:v>
                </c:pt>
                <c:pt idx="41">
                  <c:v>0</c:v>
                </c:pt>
                <c:pt idx="42">
                  <c:v>0</c:v>
                </c:pt>
                <c:pt idx="43">
                  <c:v>0</c:v>
                </c:pt>
                <c:pt idx="44">
                  <c:v>0</c:v>
                </c:pt>
                <c:pt idx="45">
                  <c:v>0</c:v>
                </c:pt>
                <c:pt idx="46">
                  <c:v>0</c:v>
                </c:pt>
                <c:pt idx="47">
                  <c:v>100.224</c:v>
                </c:pt>
                <c:pt idx="48">
                  <c:v>0</c:v>
                </c:pt>
                <c:pt idx="49">
                  <c:v>2.2000000000000002</c:v>
                </c:pt>
                <c:pt idx="50">
                  <c:v>0</c:v>
                </c:pt>
                <c:pt idx="51">
                  <c:v>0</c:v>
                </c:pt>
                <c:pt idx="52">
                  <c:v>0</c:v>
                </c:pt>
                <c:pt idx="53">
                  <c:v>0</c:v>
                </c:pt>
                <c:pt idx="54">
                  <c:v>75</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110</c:v>
                </c:pt>
                <c:pt idx="72">
                  <c:v>0</c:v>
                </c:pt>
                <c:pt idx="73">
                  <c:v>75</c:v>
                </c:pt>
                <c:pt idx="74">
                  <c:v>84.784000000000006</c:v>
                </c:pt>
                <c:pt idx="75">
                  <c:v>198.327</c:v>
                </c:pt>
                <c:pt idx="76">
                  <c:v>0</c:v>
                </c:pt>
                <c:pt idx="77">
                  <c:v>78.507000000000005</c:v>
                </c:pt>
                <c:pt idx="78">
                  <c:v>52</c:v>
                </c:pt>
                <c:pt idx="79">
                  <c:v>136</c:v>
                </c:pt>
                <c:pt idx="80">
                  <c:v>59</c:v>
                </c:pt>
                <c:pt idx="81">
                  <c:v>50</c:v>
                </c:pt>
                <c:pt idx="82">
                  <c:v>104</c:v>
                </c:pt>
                <c:pt idx="83">
                  <c:v>145</c:v>
                </c:pt>
                <c:pt idx="84">
                  <c:v>91</c:v>
                </c:pt>
                <c:pt idx="85">
                  <c:v>50</c:v>
                </c:pt>
                <c:pt idx="86">
                  <c:v>36</c:v>
                </c:pt>
                <c:pt idx="87">
                  <c:v>20</c:v>
                </c:pt>
                <c:pt idx="88">
                  <c:v>101</c:v>
                </c:pt>
                <c:pt idx="89">
                  <c:v>0</c:v>
                </c:pt>
                <c:pt idx="90">
                  <c:v>255</c:v>
                </c:pt>
                <c:pt idx="91">
                  <c:v>72</c:v>
                </c:pt>
                <c:pt idx="92">
                  <c:v>50</c:v>
                </c:pt>
                <c:pt idx="93">
                  <c:v>405.37299999999999</c:v>
                </c:pt>
                <c:pt idx="94">
                  <c:v>610.29100000000005</c:v>
                </c:pt>
                <c:pt idx="95">
                  <c:v>376</c:v>
                </c:pt>
                <c:pt idx="96">
                  <c:v>428</c:v>
                </c:pt>
                <c:pt idx="97">
                  <c:v>101</c:v>
                </c:pt>
                <c:pt idx="98">
                  <c:v>75</c:v>
                </c:pt>
                <c:pt idx="99">
                  <c:v>0</c:v>
                </c:pt>
                <c:pt idx="100">
                  <c:v>236</c:v>
                </c:pt>
                <c:pt idx="101">
                  <c:v>83</c:v>
                </c:pt>
                <c:pt idx="102">
                  <c:v>359</c:v>
                </c:pt>
                <c:pt idx="103">
                  <c:v>423</c:v>
                </c:pt>
                <c:pt idx="104">
                  <c:v>133</c:v>
                </c:pt>
                <c:pt idx="105">
                  <c:v>226</c:v>
                </c:pt>
                <c:pt idx="106">
                  <c:v>29</c:v>
                </c:pt>
                <c:pt idx="107">
                  <c:v>91</c:v>
                </c:pt>
                <c:pt idx="108">
                  <c:v>52</c:v>
                </c:pt>
                <c:pt idx="109">
                  <c:v>94</c:v>
                </c:pt>
                <c:pt idx="110">
                  <c:v>67</c:v>
                </c:pt>
                <c:pt idx="111">
                  <c:v>299</c:v>
                </c:pt>
                <c:pt idx="112">
                  <c:v>112</c:v>
                </c:pt>
                <c:pt idx="113">
                  <c:v>186</c:v>
                </c:pt>
                <c:pt idx="114">
                  <c:v>180</c:v>
                </c:pt>
                <c:pt idx="115">
                  <c:v>211</c:v>
                </c:pt>
                <c:pt idx="116">
                  <c:v>171</c:v>
                </c:pt>
                <c:pt idx="117">
                  <c:v>174</c:v>
                </c:pt>
              </c:numCache>
            </c:numRef>
          </c:val>
          <c:extLst>
            <c:ext xmlns:c16="http://schemas.microsoft.com/office/drawing/2014/chart" uri="{C3380CC4-5D6E-409C-BE32-E72D297353CC}">
              <c16:uniqueId val="{00000000-17A1-4E08-A9B0-0E4FD6F2C4B2}"/>
            </c:ext>
          </c:extLst>
        </c:ser>
        <c:ser>
          <c:idx val="2"/>
          <c:order val="2"/>
          <c:tx>
            <c:strRef>
              <c:f>diesel!$A$7</c:f>
              <c:strCache>
                <c:ptCount val="1"/>
                <c:pt idx="0">
                  <c:v>NC INTERSTATE IMPORT</c:v>
                </c:pt>
              </c:strCache>
            </c:strRef>
          </c:tx>
          <c:spPr>
            <a:solidFill>
              <a:schemeClr val="accent3">
                <a:lumMod val="60000"/>
                <a:lumOff val="40000"/>
              </a:schemeClr>
            </a:solidFill>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diesel!$E$7:$DR$7</c:f>
              <c:numCache>
                <c:formatCode>#,##0</c:formatCode>
                <c:ptCount val="118"/>
                <c:pt idx="0">
                  <c:v>0</c:v>
                </c:pt>
                <c:pt idx="1">
                  <c:v>308.5</c:v>
                </c:pt>
                <c:pt idx="2">
                  <c:v>196</c:v>
                </c:pt>
                <c:pt idx="3">
                  <c:v>90</c:v>
                </c:pt>
                <c:pt idx="4">
                  <c:v>0</c:v>
                </c:pt>
                <c:pt idx="5">
                  <c:v>0</c:v>
                </c:pt>
                <c:pt idx="6">
                  <c:v>125</c:v>
                </c:pt>
                <c:pt idx="7">
                  <c:v>0</c:v>
                </c:pt>
                <c:pt idx="8">
                  <c:v>100</c:v>
                </c:pt>
                <c:pt idx="9">
                  <c:v>135</c:v>
                </c:pt>
                <c:pt idx="10">
                  <c:v>50</c:v>
                </c:pt>
                <c:pt idx="11">
                  <c:v>0</c:v>
                </c:pt>
                <c:pt idx="12">
                  <c:v>35</c:v>
                </c:pt>
                <c:pt idx="13">
                  <c:v>0</c:v>
                </c:pt>
                <c:pt idx="14">
                  <c:v>0</c:v>
                </c:pt>
                <c:pt idx="15">
                  <c:v>36.6</c:v>
                </c:pt>
                <c:pt idx="16">
                  <c:v>0</c:v>
                </c:pt>
                <c:pt idx="17">
                  <c:v>50</c:v>
                </c:pt>
                <c:pt idx="18">
                  <c:v>0</c:v>
                </c:pt>
                <c:pt idx="19">
                  <c:v>28</c:v>
                </c:pt>
                <c:pt idx="20">
                  <c:v>50</c:v>
                </c:pt>
                <c:pt idx="21">
                  <c:v>0</c:v>
                </c:pt>
                <c:pt idx="22">
                  <c:v>75</c:v>
                </c:pt>
                <c:pt idx="23">
                  <c:v>0</c:v>
                </c:pt>
                <c:pt idx="24">
                  <c:v>0</c:v>
                </c:pt>
                <c:pt idx="25">
                  <c:v>80</c:v>
                </c:pt>
                <c:pt idx="26">
                  <c:v>0</c:v>
                </c:pt>
                <c:pt idx="27">
                  <c:v>0</c:v>
                </c:pt>
                <c:pt idx="28">
                  <c:v>0</c:v>
                </c:pt>
                <c:pt idx="29">
                  <c:v>0</c:v>
                </c:pt>
                <c:pt idx="30">
                  <c:v>115</c:v>
                </c:pt>
                <c:pt idx="31">
                  <c:v>40</c:v>
                </c:pt>
                <c:pt idx="32">
                  <c:v>35</c:v>
                </c:pt>
                <c:pt idx="33">
                  <c:v>100</c:v>
                </c:pt>
                <c:pt idx="34">
                  <c:v>0</c:v>
                </c:pt>
                <c:pt idx="35">
                  <c:v>0</c:v>
                </c:pt>
                <c:pt idx="36">
                  <c:v>0</c:v>
                </c:pt>
                <c:pt idx="37">
                  <c:v>0</c:v>
                </c:pt>
                <c:pt idx="38">
                  <c:v>36</c:v>
                </c:pt>
                <c:pt idx="39">
                  <c:v>115</c:v>
                </c:pt>
                <c:pt idx="40">
                  <c:v>0</c:v>
                </c:pt>
                <c:pt idx="41">
                  <c:v>0</c:v>
                </c:pt>
                <c:pt idx="42">
                  <c:v>40</c:v>
                </c:pt>
                <c:pt idx="43">
                  <c:v>0</c:v>
                </c:pt>
                <c:pt idx="44">
                  <c:v>0</c:v>
                </c:pt>
                <c:pt idx="45">
                  <c:v>0</c:v>
                </c:pt>
                <c:pt idx="46">
                  <c:v>100</c:v>
                </c:pt>
                <c:pt idx="47">
                  <c:v>50</c:v>
                </c:pt>
                <c:pt idx="48">
                  <c:v>0</c:v>
                </c:pt>
                <c:pt idx="49">
                  <c:v>0</c:v>
                </c:pt>
                <c:pt idx="50">
                  <c:v>0</c:v>
                </c:pt>
                <c:pt idx="51">
                  <c:v>40</c:v>
                </c:pt>
                <c:pt idx="52">
                  <c:v>50</c:v>
                </c:pt>
                <c:pt idx="53">
                  <c:v>120</c:v>
                </c:pt>
                <c:pt idx="54">
                  <c:v>65</c:v>
                </c:pt>
                <c:pt idx="55">
                  <c:v>0</c:v>
                </c:pt>
                <c:pt idx="56">
                  <c:v>35</c:v>
                </c:pt>
                <c:pt idx="57">
                  <c:v>0</c:v>
                </c:pt>
                <c:pt idx="58">
                  <c:v>0</c:v>
                </c:pt>
                <c:pt idx="59">
                  <c:v>0</c:v>
                </c:pt>
                <c:pt idx="60">
                  <c:v>0</c:v>
                </c:pt>
                <c:pt idx="61">
                  <c:v>0</c:v>
                </c:pt>
                <c:pt idx="62">
                  <c:v>0</c:v>
                </c:pt>
                <c:pt idx="63">
                  <c:v>39</c:v>
                </c:pt>
                <c:pt idx="64">
                  <c:v>0</c:v>
                </c:pt>
                <c:pt idx="65">
                  <c:v>47.5</c:v>
                </c:pt>
                <c:pt idx="66">
                  <c:v>0</c:v>
                </c:pt>
                <c:pt idx="67">
                  <c:v>0</c:v>
                </c:pt>
                <c:pt idx="68">
                  <c:v>100</c:v>
                </c:pt>
                <c:pt idx="69">
                  <c:v>255</c:v>
                </c:pt>
                <c:pt idx="70">
                  <c:v>50</c:v>
                </c:pt>
                <c:pt idx="71">
                  <c:v>45.4</c:v>
                </c:pt>
                <c:pt idx="72">
                  <c:v>1</c:v>
                </c:pt>
                <c:pt idx="73">
                  <c:v>0</c:v>
                </c:pt>
                <c:pt idx="74">
                  <c:v>80</c:v>
                </c:pt>
                <c:pt idx="75">
                  <c:v>0</c:v>
                </c:pt>
                <c:pt idx="76">
                  <c:v>30</c:v>
                </c:pt>
                <c:pt idx="77">
                  <c:v>208</c:v>
                </c:pt>
                <c:pt idx="78">
                  <c:v>0</c:v>
                </c:pt>
                <c:pt idx="79">
                  <c:v>55</c:v>
                </c:pt>
                <c:pt idx="80">
                  <c:v>0</c:v>
                </c:pt>
                <c:pt idx="81">
                  <c:v>95</c:v>
                </c:pt>
                <c:pt idx="82">
                  <c:v>10</c:v>
                </c:pt>
                <c:pt idx="83">
                  <c:v>50</c:v>
                </c:pt>
                <c:pt idx="84">
                  <c:v>37</c:v>
                </c:pt>
                <c:pt idx="85">
                  <c:v>40</c:v>
                </c:pt>
                <c:pt idx="86">
                  <c:v>0</c:v>
                </c:pt>
                <c:pt idx="87">
                  <c:v>102</c:v>
                </c:pt>
                <c:pt idx="88">
                  <c:v>28.5</c:v>
                </c:pt>
                <c:pt idx="89">
                  <c:v>0</c:v>
                </c:pt>
                <c:pt idx="90">
                  <c:v>0</c:v>
                </c:pt>
                <c:pt idx="91">
                  <c:v>83.5</c:v>
                </c:pt>
                <c:pt idx="92">
                  <c:v>160</c:v>
                </c:pt>
                <c:pt idx="93">
                  <c:v>106</c:v>
                </c:pt>
                <c:pt idx="94">
                  <c:v>0</c:v>
                </c:pt>
                <c:pt idx="95">
                  <c:v>80</c:v>
                </c:pt>
                <c:pt idx="96">
                  <c:v>0</c:v>
                </c:pt>
                <c:pt idx="97">
                  <c:v>0</c:v>
                </c:pt>
                <c:pt idx="98">
                  <c:v>0</c:v>
                </c:pt>
                <c:pt idx="99">
                  <c:v>62</c:v>
                </c:pt>
                <c:pt idx="100">
                  <c:v>0</c:v>
                </c:pt>
                <c:pt idx="101">
                  <c:v>0</c:v>
                </c:pt>
                <c:pt idx="102">
                  <c:v>26</c:v>
                </c:pt>
                <c:pt idx="103">
                  <c:v>53</c:v>
                </c:pt>
                <c:pt idx="104">
                  <c:v>50</c:v>
                </c:pt>
                <c:pt idx="105">
                  <c:v>0</c:v>
                </c:pt>
                <c:pt idx="106">
                  <c:v>0</c:v>
                </c:pt>
                <c:pt idx="107">
                  <c:v>0</c:v>
                </c:pt>
                <c:pt idx="108">
                  <c:v>0</c:v>
                </c:pt>
                <c:pt idx="109">
                  <c:v>0</c:v>
                </c:pt>
                <c:pt idx="110">
                  <c:v>0</c:v>
                </c:pt>
                <c:pt idx="111">
                  <c:v>0</c:v>
                </c:pt>
                <c:pt idx="112">
                  <c:v>0</c:v>
                </c:pt>
                <c:pt idx="113">
                  <c:v>0</c:v>
                </c:pt>
                <c:pt idx="114">
                  <c:v>0</c:v>
                </c:pt>
                <c:pt idx="115">
                  <c:v>0</c:v>
                </c:pt>
                <c:pt idx="116">
                  <c:v>0</c:v>
                </c:pt>
                <c:pt idx="117">
                  <c:v>0</c:v>
                </c:pt>
              </c:numCache>
            </c:numRef>
          </c:val>
          <c:extLst>
            <c:ext xmlns:c16="http://schemas.microsoft.com/office/drawing/2014/chart" uri="{C3380CC4-5D6E-409C-BE32-E72D297353CC}">
              <c16:uniqueId val="{00000001-17A1-4E08-A9B0-0E4FD6F2C4B2}"/>
            </c:ext>
          </c:extLst>
        </c:ser>
        <c:ser>
          <c:idx val="5"/>
          <c:order val="5"/>
          <c:tx>
            <c:strRef>
              <c:f>diesel!$A$34</c:f>
              <c:strCache>
                <c:ptCount val="1"/>
                <c:pt idx="0">
                  <c:v>SOUTH TO NORTH TRANSFER</c:v>
                </c:pt>
              </c:strCache>
            </c:strRef>
          </c:tx>
          <c:spPr>
            <a:pattFill prst="dkUpDiag">
              <a:fgClr>
                <a:srgbClr val="FF0000"/>
              </a:fgClr>
              <a:bgClr>
                <a:schemeClr val="bg1"/>
              </a:bgClr>
            </a:pattFill>
            <a:ln w="6350">
              <a:solidFill>
                <a:schemeClr val="tx1"/>
              </a:solidFill>
            </a:ln>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diesel!$E$34:$DR$34</c:f>
              <c:numCache>
                <c:formatCode>#,##0</c:formatCode>
                <c:ptCount val="118"/>
                <c:pt idx="0">
                  <c:v>353</c:v>
                </c:pt>
                <c:pt idx="1">
                  <c:v>363</c:v>
                </c:pt>
                <c:pt idx="2">
                  <c:v>220</c:v>
                </c:pt>
                <c:pt idx="3">
                  <c:v>252.5</c:v>
                </c:pt>
                <c:pt idx="4">
                  <c:v>15</c:v>
                </c:pt>
                <c:pt idx="5">
                  <c:v>180</c:v>
                </c:pt>
                <c:pt idx="6">
                  <c:v>90</c:v>
                </c:pt>
                <c:pt idx="7">
                  <c:v>110</c:v>
                </c:pt>
                <c:pt idx="8">
                  <c:v>205</c:v>
                </c:pt>
                <c:pt idx="9">
                  <c:v>90</c:v>
                </c:pt>
                <c:pt idx="10">
                  <c:v>95</c:v>
                </c:pt>
                <c:pt idx="11">
                  <c:v>0</c:v>
                </c:pt>
                <c:pt idx="12">
                  <c:v>161</c:v>
                </c:pt>
                <c:pt idx="13">
                  <c:v>130</c:v>
                </c:pt>
                <c:pt idx="14">
                  <c:v>0</c:v>
                </c:pt>
                <c:pt idx="15">
                  <c:v>290</c:v>
                </c:pt>
                <c:pt idx="16">
                  <c:v>210</c:v>
                </c:pt>
                <c:pt idx="17">
                  <c:v>81.2</c:v>
                </c:pt>
                <c:pt idx="18">
                  <c:v>200</c:v>
                </c:pt>
                <c:pt idx="19">
                  <c:v>105</c:v>
                </c:pt>
                <c:pt idx="20">
                  <c:v>280</c:v>
                </c:pt>
                <c:pt idx="21">
                  <c:v>80</c:v>
                </c:pt>
                <c:pt idx="22">
                  <c:v>70</c:v>
                </c:pt>
                <c:pt idx="23">
                  <c:v>89</c:v>
                </c:pt>
                <c:pt idx="24">
                  <c:v>120</c:v>
                </c:pt>
                <c:pt idx="25">
                  <c:v>0</c:v>
                </c:pt>
                <c:pt idx="26">
                  <c:v>100</c:v>
                </c:pt>
                <c:pt idx="27">
                  <c:v>65</c:v>
                </c:pt>
                <c:pt idx="28">
                  <c:v>150</c:v>
                </c:pt>
                <c:pt idx="29">
                  <c:v>0</c:v>
                </c:pt>
                <c:pt idx="30">
                  <c:v>231</c:v>
                </c:pt>
                <c:pt idx="31">
                  <c:v>552</c:v>
                </c:pt>
                <c:pt idx="32">
                  <c:v>0</c:v>
                </c:pt>
                <c:pt idx="33">
                  <c:v>0</c:v>
                </c:pt>
                <c:pt idx="34">
                  <c:v>0</c:v>
                </c:pt>
                <c:pt idx="35">
                  <c:v>0</c:v>
                </c:pt>
                <c:pt idx="36">
                  <c:v>100</c:v>
                </c:pt>
                <c:pt idx="37">
                  <c:v>90</c:v>
                </c:pt>
                <c:pt idx="38">
                  <c:v>0</c:v>
                </c:pt>
                <c:pt idx="39">
                  <c:v>0</c:v>
                </c:pt>
                <c:pt idx="40">
                  <c:v>0</c:v>
                </c:pt>
                <c:pt idx="41">
                  <c:v>0</c:v>
                </c:pt>
                <c:pt idx="42">
                  <c:v>130</c:v>
                </c:pt>
                <c:pt idx="43">
                  <c:v>45</c:v>
                </c:pt>
                <c:pt idx="44">
                  <c:v>63</c:v>
                </c:pt>
                <c:pt idx="45">
                  <c:v>406</c:v>
                </c:pt>
                <c:pt idx="46">
                  <c:v>300</c:v>
                </c:pt>
                <c:pt idx="47">
                  <c:v>0</c:v>
                </c:pt>
                <c:pt idx="48">
                  <c:v>75</c:v>
                </c:pt>
                <c:pt idx="49">
                  <c:v>0</c:v>
                </c:pt>
                <c:pt idx="50">
                  <c:v>21</c:v>
                </c:pt>
                <c:pt idx="51">
                  <c:v>140</c:v>
                </c:pt>
                <c:pt idx="52">
                  <c:v>196.4</c:v>
                </c:pt>
                <c:pt idx="53">
                  <c:v>104</c:v>
                </c:pt>
                <c:pt idx="54">
                  <c:v>122.5</c:v>
                </c:pt>
                <c:pt idx="55">
                  <c:v>60</c:v>
                </c:pt>
                <c:pt idx="56">
                  <c:v>270</c:v>
                </c:pt>
                <c:pt idx="57">
                  <c:v>385.4</c:v>
                </c:pt>
                <c:pt idx="58">
                  <c:v>192</c:v>
                </c:pt>
                <c:pt idx="59">
                  <c:v>0</c:v>
                </c:pt>
                <c:pt idx="60">
                  <c:v>60</c:v>
                </c:pt>
                <c:pt idx="61">
                  <c:v>0</c:v>
                </c:pt>
                <c:pt idx="62">
                  <c:v>0</c:v>
                </c:pt>
                <c:pt idx="63">
                  <c:v>49</c:v>
                </c:pt>
                <c:pt idx="64">
                  <c:v>136.5</c:v>
                </c:pt>
                <c:pt idx="65">
                  <c:v>0</c:v>
                </c:pt>
                <c:pt idx="66">
                  <c:v>49</c:v>
                </c:pt>
                <c:pt idx="67">
                  <c:v>438</c:v>
                </c:pt>
                <c:pt idx="68">
                  <c:v>486</c:v>
                </c:pt>
                <c:pt idx="69">
                  <c:v>584</c:v>
                </c:pt>
                <c:pt idx="70">
                  <c:v>195</c:v>
                </c:pt>
                <c:pt idx="71">
                  <c:v>551.5</c:v>
                </c:pt>
                <c:pt idx="72">
                  <c:v>441</c:v>
                </c:pt>
                <c:pt idx="73">
                  <c:v>297</c:v>
                </c:pt>
                <c:pt idx="74">
                  <c:v>473</c:v>
                </c:pt>
                <c:pt idx="75">
                  <c:v>669</c:v>
                </c:pt>
                <c:pt idx="76">
                  <c:v>399</c:v>
                </c:pt>
                <c:pt idx="77">
                  <c:v>175</c:v>
                </c:pt>
                <c:pt idx="78">
                  <c:v>0</c:v>
                </c:pt>
                <c:pt idx="79">
                  <c:v>0</c:v>
                </c:pt>
                <c:pt idx="80">
                  <c:v>80</c:v>
                </c:pt>
                <c:pt idx="81">
                  <c:v>49</c:v>
                </c:pt>
                <c:pt idx="82">
                  <c:v>98</c:v>
                </c:pt>
                <c:pt idx="83">
                  <c:v>98</c:v>
                </c:pt>
                <c:pt idx="84">
                  <c:v>48</c:v>
                </c:pt>
                <c:pt idx="85">
                  <c:v>83.5</c:v>
                </c:pt>
                <c:pt idx="86">
                  <c:v>144</c:v>
                </c:pt>
                <c:pt idx="87">
                  <c:v>0</c:v>
                </c:pt>
                <c:pt idx="88">
                  <c:v>0</c:v>
                </c:pt>
                <c:pt idx="89">
                  <c:v>0</c:v>
                </c:pt>
                <c:pt idx="90">
                  <c:v>0</c:v>
                </c:pt>
                <c:pt idx="91">
                  <c:v>1.0580000000000001</c:v>
                </c:pt>
                <c:pt idx="92">
                  <c:v>100.253</c:v>
                </c:pt>
                <c:pt idx="93">
                  <c:v>0</c:v>
                </c:pt>
                <c:pt idx="94">
                  <c:v>49</c:v>
                </c:pt>
                <c:pt idx="95">
                  <c:v>49</c:v>
                </c:pt>
                <c:pt idx="96">
                  <c:v>626.245</c:v>
                </c:pt>
                <c:pt idx="97">
                  <c:v>256.86500000000001</c:v>
                </c:pt>
                <c:pt idx="98">
                  <c:v>73</c:v>
                </c:pt>
                <c:pt idx="99">
                  <c:v>0</c:v>
                </c:pt>
                <c:pt idx="100">
                  <c:v>4.1319999999999997</c:v>
                </c:pt>
                <c:pt idx="101">
                  <c:v>0</c:v>
                </c:pt>
                <c:pt idx="102">
                  <c:v>0</c:v>
                </c:pt>
                <c:pt idx="103">
                  <c:v>0</c:v>
                </c:pt>
                <c:pt idx="104">
                  <c:v>120</c:v>
                </c:pt>
                <c:pt idx="105">
                  <c:v>22</c:v>
                </c:pt>
                <c:pt idx="106">
                  <c:v>0</c:v>
                </c:pt>
                <c:pt idx="107">
                  <c:v>0</c:v>
                </c:pt>
                <c:pt idx="108">
                  <c:v>0</c:v>
                </c:pt>
                <c:pt idx="109">
                  <c:v>0</c:v>
                </c:pt>
                <c:pt idx="110">
                  <c:v>155.62799999999999</c:v>
                </c:pt>
                <c:pt idx="111">
                  <c:v>0</c:v>
                </c:pt>
                <c:pt idx="112">
                  <c:v>0</c:v>
                </c:pt>
                <c:pt idx="113">
                  <c:v>0</c:v>
                </c:pt>
                <c:pt idx="114">
                  <c:v>0</c:v>
                </c:pt>
                <c:pt idx="115">
                  <c:v>186</c:v>
                </c:pt>
                <c:pt idx="116">
                  <c:v>0</c:v>
                </c:pt>
                <c:pt idx="117">
                  <c:v>120</c:v>
                </c:pt>
              </c:numCache>
            </c:numRef>
          </c:val>
          <c:extLst>
            <c:ext xmlns:c16="http://schemas.microsoft.com/office/drawing/2014/chart" uri="{C3380CC4-5D6E-409C-BE32-E72D297353CC}">
              <c16:uniqueId val="{00000002-17A1-4E08-A9B0-0E4FD6F2C4B2}"/>
            </c:ext>
          </c:extLst>
        </c:ser>
        <c:dLbls>
          <c:showLegendKey val="0"/>
          <c:showVal val="0"/>
          <c:showCatName val="0"/>
          <c:showSerName val="0"/>
          <c:showPercent val="0"/>
          <c:showBubbleSize val="0"/>
        </c:dLbls>
        <c:axId val="180063616"/>
        <c:axId val="180077696"/>
      </c:areaChart>
      <c:areaChart>
        <c:grouping val="stacked"/>
        <c:varyColors val="0"/>
        <c:ser>
          <c:idx val="1"/>
          <c:order val="1"/>
          <c:tx>
            <c:strRef>
              <c:f>diesel!$A$36</c:f>
              <c:strCache>
                <c:ptCount val="1"/>
                <c:pt idx="0">
                  <c:v>NC INTERSTATE EXPORT</c:v>
                </c:pt>
              </c:strCache>
            </c:strRef>
          </c:tx>
          <c:spPr>
            <a:solidFill>
              <a:schemeClr val="accent2">
                <a:lumMod val="60000"/>
                <a:lumOff val="40000"/>
              </a:schemeClr>
            </a:solidFill>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diesel!$E$36:$DR$36</c:f>
              <c:numCache>
                <c:formatCode>#,##0</c:formatCode>
                <c:ptCount val="118"/>
                <c:pt idx="0">
                  <c:v>-30</c:v>
                </c:pt>
                <c:pt idx="1">
                  <c:v>-120</c:v>
                </c:pt>
                <c:pt idx="2">
                  <c:v>-150</c:v>
                </c:pt>
                <c:pt idx="3">
                  <c:v>-206.7</c:v>
                </c:pt>
                <c:pt idx="4">
                  <c:v>-28</c:v>
                </c:pt>
                <c:pt idx="5">
                  <c:v>-149</c:v>
                </c:pt>
                <c:pt idx="6">
                  <c:v>-100</c:v>
                </c:pt>
                <c:pt idx="7">
                  <c:v>-178</c:v>
                </c:pt>
                <c:pt idx="8">
                  <c:v>-137</c:v>
                </c:pt>
                <c:pt idx="9">
                  <c:v>-353</c:v>
                </c:pt>
                <c:pt idx="10">
                  <c:v>-75.5</c:v>
                </c:pt>
                <c:pt idx="11">
                  <c:v>-45</c:v>
                </c:pt>
                <c:pt idx="12">
                  <c:v>-35</c:v>
                </c:pt>
                <c:pt idx="13">
                  <c:v>-165</c:v>
                </c:pt>
                <c:pt idx="14">
                  <c:v>-28</c:v>
                </c:pt>
                <c:pt idx="15">
                  <c:v>0</c:v>
                </c:pt>
                <c:pt idx="16">
                  <c:v>-43</c:v>
                </c:pt>
                <c:pt idx="17">
                  <c:v>-153</c:v>
                </c:pt>
                <c:pt idx="18">
                  <c:v>-403.4</c:v>
                </c:pt>
                <c:pt idx="19">
                  <c:v>-304</c:v>
                </c:pt>
                <c:pt idx="20">
                  <c:v>-305</c:v>
                </c:pt>
                <c:pt idx="21">
                  <c:v>-172.7</c:v>
                </c:pt>
                <c:pt idx="22">
                  <c:v>-7</c:v>
                </c:pt>
                <c:pt idx="23">
                  <c:v>-45</c:v>
                </c:pt>
                <c:pt idx="24">
                  <c:v>-297</c:v>
                </c:pt>
                <c:pt idx="25">
                  <c:v>-145</c:v>
                </c:pt>
                <c:pt idx="26">
                  <c:v>0</c:v>
                </c:pt>
                <c:pt idx="27">
                  <c:v>-158</c:v>
                </c:pt>
                <c:pt idx="28">
                  <c:v>-90</c:v>
                </c:pt>
                <c:pt idx="29">
                  <c:v>-7.5</c:v>
                </c:pt>
                <c:pt idx="30">
                  <c:v>0</c:v>
                </c:pt>
                <c:pt idx="31">
                  <c:v>0</c:v>
                </c:pt>
                <c:pt idx="32">
                  <c:v>-301</c:v>
                </c:pt>
                <c:pt idx="33">
                  <c:v>0</c:v>
                </c:pt>
                <c:pt idx="34">
                  <c:v>-23</c:v>
                </c:pt>
                <c:pt idx="35">
                  <c:v>-93.8</c:v>
                </c:pt>
                <c:pt idx="36">
                  <c:v>-39</c:v>
                </c:pt>
                <c:pt idx="37">
                  <c:v>-14.8</c:v>
                </c:pt>
                <c:pt idx="38">
                  <c:v>-76.5</c:v>
                </c:pt>
                <c:pt idx="39">
                  <c:v>-508</c:v>
                </c:pt>
                <c:pt idx="40">
                  <c:v>-120.4</c:v>
                </c:pt>
                <c:pt idx="41">
                  <c:v>-410</c:v>
                </c:pt>
                <c:pt idx="42">
                  <c:v>-48</c:v>
                </c:pt>
                <c:pt idx="43">
                  <c:v>-89.5</c:v>
                </c:pt>
                <c:pt idx="44">
                  <c:v>-259.8</c:v>
                </c:pt>
                <c:pt idx="45">
                  <c:v>-319</c:v>
                </c:pt>
                <c:pt idx="46">
                  <c:v>-3</c:v>
                </c:pt>
                <c:pt idx="47">
                  <c:v>-115</c:v>
                </c:pt>
                <c:pt idx="48">
                  <c:v>-49</c:v>
                </c:pt>
                <c:pt idx="49">
                  <c:v>-129</c:v>
                </c:pt>
                <c:pt idx="50">
                  <c:v>-125</c:v>
                </c:pt>
                <c:pt idx="51">
                  <c:v>-51.2</c:v>
                </c:pt>
                <c:pt idx="52">
                  <c:v>-264</c:v>
                </c:pt>
                <c:pt idx="53">
                  <c:v>-128</c:v>
                </c:pt>
                <c:pt idx="54">
                  <c:v>-60</c:v>
                </c:pt>
                <c:pt idx="55">
                  <c:v>-204</c:v>
                </c:pt>
                <c:pt idx="56">
                  <c:v>-124</c:v>
                </c:pt>
                <c:pt idx="57">
                  <c:v>-239.5</c:v>
                </c:pt>
                <c:pt idx="58">
                  <c:v>0</c:v>
                </c:pt>
                <c:pt idx="59">
                  <c:v>-68.5</c:v>
                </c:pt>
                <c:pt idx="60">
                  <c:v>-177</c:v>
                </c:pt>
                <c:pt idx="61">
                  <c:v>-153.5</c:v>
                </c:pt>
                <c:pt idx="62">
                  <c:v>-605.5</c:v>
                </c:pt>
                <c:pt idx="63">
                  <c:v>-738.5</c:v>
                </c:pt>
                <c:pt idx="64">
                  <c:v>-195.721</c:v>
                </c:pt>
                <c:pt idx="65">
                  <c:v>-228</c:v>
                </c:pt>
                <c:pt idx="66">
                  <c:v>-260.5</c:v>
                </c:pt>
                <c:pt idx="67">
                  <c:v>-62.5</c:v>
                </c:pt>
                <c:pt idx="68">
                  <c:v>0</c:v>
                </c:pt>
                <c:pt idx="69">
                  <c:v>0</c:v>
                </c:pt>
                <c:pt idx="70">
                  <c:v>-104</c:v>
                </c:pt>
                <c:pt idx="71">
                  <c:v>0</c:v>
                </c:pt>
                <c:pt idx="72">
                  <c:v>-7</c:v>
                </c:pt>
                <c:pt idx="73">
                  <c:v>-80</c:v>
                </c:pt>
                <c:pt idx="74">
                  <c:v>0</c:v>
                </c:pt>
                <c:pt idx="75">
                  <c:v>0</c:v>
                </c:pt>
                <c:pt idx="76">
                  <c:v>-88</c:v>
                </c:pt>
                <c:pt idx="77">
                  <c:v>-38.5</c:v>
                </c:pt>
                <c:pt idx="78">
                  <c:v>0</c:v>
                </c:pt>
                <c:pt idx="79">
                  <c:v>-0.3</c:v>
                </c:pt>
                <c:pt idx="80">
                  <c:v>-101</c:v>
                </c:pt>
                <c:pt idx="81">
                  <c:v>-120</c:v>
                </c:pt>
                <c:pt idx="82">
                  <c:v>0</c:v>
                </c:pt>
                <c:pt idx="83">
                  <c:v>-32</c:v>
                </c:pt>
                <c:pt idx="84">
                  <c:v>-40</c:v>
                </c:pt>
                <c:pt idx="85">
                  <c:v>0</c:v>
                </c:pt>
                <c:pt idx="86">
                  <c:v>-4</c:v>
                </c:pt>
                <c:pt idx="87">
                  <c:v>0</c:v>
                </c:pt>
                <c:pt idx="88">
                  <c:v>-40</c:v>
                </c:pt>
                <c:pt idx="89">
                  <c:v>-204</c:v>
                </c:pt>
                <c:pt idx="90">
                  <c:v>0</c:v>
                </c:pt>
                <c:pt idx="91">
                  <c:v>0</c:v>
                </c:pt>
                <c:pt idx="92">
                  <c:v>-148</c:v>
                </c:pt>
                <c:pt idx="93">
                  <c:v>0</c:v>
                </c:pt>
                <c:pt idx="94">
                  <c:v>0</c:v>
                </c:pt>
                <c:pt idx="95">
                  <c:v>0</c:v>
                </c:pt>
                <c:pt idx="96">
                  <c:v>0</c:v>
                </c:pt>
                <c:pt idx="97">
                  <c:v>0</c:v>
                </c:pt>
                <c:pt idx="98">
                  <c:v>-12</c:v>
                </c:pt>
                <c:pt idx="99">
                  <c:v>0</c:v>
                </c:pt>
                <c:pt idx="100">
                  <c:v>0</c:v>
                </c:pt>
                <c:pt idx="101">
                  <c:v>-158</c:v>
                </c:pt>
                <c:pt idx="102">
                  <c:v>-40</c:v>
                </c:pt>
                <c:pt idx="103">
                  <c:v>0</c:v>
                </c:pt>
                <c:pt idx="104">
                  <c:v>0</c:v>
                </c:pt>
                <c:pt idx="105">
                  <c:v>0</c:v>
                </c:pt>
                <c:pt idx="106">
                  <c:v>0</c:v>
                </c:pt>
                <c:pt idx="107">
                  <c:v>0</c:v>
                </c:pt>
                <c:pt idx="108">
                  <c:v>0</c:v>
                </c:pt>
                <c:pt idx="109">
                  <c:v>-140</c:v>
                </c:pt>
                <c:pt idx="110">
                  <c:v>0</c:v>
                </c:pt>
                <c:pt idx="111">
                  <c:v>0</c:v>
                </c:pt>
                <c:pt idx="112">
                  <c:v>-265</c:v>
                </c:pt>
                <c:pt idx="113">
                  <c:v>-270</c:v>
                </c:pt>
                <c:pt idx="114">
                  <c:v>0</c:v>
                </c:pt>
                <c:pt idx="115">
                  <c:v>0</c:v>
                </c:pt>
                <c:pt idx="116">
                  <c:v>0</c:v>
                </c:pt>
                <c:pt idx="117">
                  <c:v>0</c:v>
                </c:pt>
              </c:numCache>
            </c:numRef>
          </c:val>
          <c:extLst>
            <c:ext xmlns:c16="http://schemas.microsoft.com/office/drawing/2014/chart" uri="{C3380CC4-5D6E-409C-BE32-E72D297353CC}">
              <c16:uniqueId val="{00000003-17A1-4E08-A9B0-0E4FD6F2C4B2}"/>
            </c:ext>
          </c:extLst>
        </c:ser>
        <c:ser>
          <c:idx val="3"/>
          <c:order val="3"/>
          <c:tx>
            <c:strRef>
              <c:f>diesel!$A$38</c:f>
              <c:strCache>
                <c:ptCount val="1"/>
                <c:pt idx="0">
                  <c:v>NC FOREIGN EXPORT</c:v>
                </c:pt>
              </c:strCache>
            </c:strRef>
          </c:tx>
          <c:spPr>
            <a:solidFill>
              <a:srgbClr val="7030A0"/>
            </a:solidFill>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diesel!$E$38:$DR$38</c:f>
              <c:numCache>
                <c:formatCode>#,##0</c:formatCode>
                <c:ptCount val="118"/>
                <c:pt idx="0">
                  <c:v>0</c:v>
                </c:pt>
                <c:pt idx="1">
                  <c:v>0</c:v>
                </c:pt>
                <c:pt idx="2">
                  <c:v>-256.755</c:v>
                </c:pt>
                <c:pt idx="3">
                  <c:v>-533.05799999999999</c:v>
                </c:pt>
                <c:pt idx="4">
                  <c:v>-608.40200000000004</c:v>
                </c:pt>
                <c:pt idx="5">
                  <c:v>-341.19</c:v>
                </c:pt>
                <c:pt idx="6">
                  <c:v>-851.36599999999999</c:v>
                </c:pt>
                <c:pt idx="7">
                  <c:v>-808.58</c:v>
                </c:pt>
                <c:pt idx="8">
                  <c:v>-1017.95</c:v>
                </c:pt>
                <c:pt idx="9">
                  <c:v>-683.18200000000002</c:v>
                </c:pt>
                <c:pt idx="10">
                  <c:v>-497.92200000000003</c:v>
                </c:pt>
                <c:pt idx="11">
                  <c:v>-1231.9829999999999</c:v>
                </c:pt>
                <c:pt idx="12">
                  <c:v>-831.92100000000005</c:v>
                </c:pt>
                <c:pt idx="13">
                  <c:v>-1956.624</c:v>
                </c:pt>
                <c:pt idx="14">
                  <c:v>-1629.7919999999999</c:v>
                </c:pt>
                <c:pt idx="15">
                  <c:v>-1308.549</c:v>
                </c:pt>
                <c:pt idx="16">
                  <c:v>-811.81500000000005</c:v>
                </c:pt>
                <c:pt idx="17">
                  <c:v>-1712.0229999999999</c:v>
                </c:pt>
                <c:pt idx="18">
                  <c:v>-1162.7190000000001</c:v>
                </c:pt>
                <c:pt idx="19">
                  <c:v>-1815.693</c:v>
                </c:pt>
                <c:pt idx="20">
                  <c:v>-1606.5719999999999</c:v>
                </c:pt>
                <c:pt idx="21">
                  <c:v>-1103.5</c:v>
                </c:pt>
                <c:pt idx="22">
                  <c:v>-684.04899999999998</c:v>
                </c:pt>
                <c:pt idx="23">
                  <c:v>-2169.674</c:v>
                </c:pt>
                <c:pt idx="24">
                  <c:v>-2167.2139999999999</c:v>
                </c:pt>
                <c:pt idx="25">
                  <c:v>-1114.961</c:v>
                </c:pt>
                <c:pt idx="26">
                  <c:v>-1417.548</c:v>
                </c:pt>
                <c:pt idx="27">
                  <c:v>-1155.347</c:v>
                </c:pt>
                <c:pt idx="28">
                  <c:v>-859.70399999999995</c:v>
                </c:pt>
                <c:pt idx="29">
                  <c:v>-607.55200000000002</c:v>
                </c:pt>
                <c:pt idx="30">
                  <c:v>-614.10199999999998</c:v>
                </c:pt>
                <c:pt idx="31">
                  <c:v>-516.39599999999996</c:v>
                </c:pt>
                <c:pt idx="32">
                  <c:v>-325.11099999999999</c:v>
                </c:pt>
                <c:pt idx="33">
                  <c:v>-165</c:v>
                </c:pt>
                <c:pt idx="34">
                  <c:v>-719.9</c:v>
                </c:pt>
                <c:pt idx="35">
                  <c:v>-890.62</c:v>
                </c:pt>
                <c:pt idx="36">
                  <c:v>-375.80599999999998</c:v>
                </c:pt>
                <c:pt idx="37">
                  <c:v>-1061.9829999999999</c:v>
                </c:pt>
                <c:pt idx="38">
                  <c:v>-719.94399999999996</c:v>
                </c:pt>
                <c:pt idx="39">
                  <c:v>-829.07899999999995</c:v>
                </c:pt>
                <c:pt idx="40">
                  <c:v>-1257.885</c:v>
                </c:pt>
                <c:pt idx="41">
                  <c:v>-795.255</c:v>
                </c:pt>
                <c:pt idx="42">
                  <c:v>-533.5</c:v>
                </c:pt>
                <c:pt idx="43">
                  <c:v>-682.31100000000004</c:v>
                </c:pt>
                <c:pt idx="44">
                  <c:v>-947.15700000000004</c:v>
                </c:pt>
                <c:pt idx="45">
                  <c:v>-781.96900000000005</c:v>
                </c:pt>
                <c:pt idx="46">
                  <c:v>-605.61199999999997</c:v>
                </c:pt>
                <c:pt idx="47">
                  <c:v>-1170.115</c:v>
                </c:pt>
                <c:pt idx="48">
                  <c:v>-1083.279</c:v>
                </c:pt>
                <c:pt idx="49">
                  <c:v>-973.44500000000005</c:v>
                </c:pt>
                <c:pt idx="50">
                  <c:v>-1158.203</c:v>
                </c:pt>
                <c:pt idx="51">
                  <c:v>-922.51599999999996</c:v>
                </c:pt>
                <c:pt idx="52">
                  <c:v>-292.83999999999997</c:v>
                </c:pt>
                <c:pt idx="53">
                  <c:v>-707.68700000000001</c:v>
                </c:pt>
                <c:pt idx="54">
                  <c:v>-1025.511</c:v>
                </c:pt>
                <c:pt idx="55">
                  <c:v>-1336.8340000000001</c:v>
                </c:pt>
                <c:pt idx="56">
                  <c:v>-583.5</c:v>
                </c:pt>
                <c:pt idx="57">
                  <c:v>-831.46100000000001</c:v>
                </c:pt>
                <c:pt idx="58">
                  <c:v>-951.40700000000004</c:v>
                </c:pt>
                <c:pt idx="59">
                  <c:v>-1962.4</c:v>
                </c:pt>
                <c:pt idx="60">
                  <c:v>-1604.2619999999999</c:v>
                </c:pt>
                <c:pt idx="61">
                  <c:v>-1186.547</c:v>
                </c:pt>
                <c:pt idx="62">
                  <c:v>-1252.9269999999999</c:v>
                </c:pt>
                <c:pt idx="63">
                  <c:v>-915.85599999999999</c:v>
                </c:pt>
                <c:pt idx="64">
                  <c:v>-1320.9760000000001</c:v>
                </c:pt>
                <c:pt idx="65">
                  <c:v>-1347.412</c:v>
                </c:pt>
                <c:pt idx="66">
                  <c:v>-1783.4559999999999</c:v>
                </c:pt>
                <c:pt idx="67">
                  <c:v>-1474.8989999999999</c:v>
                </c:pt>
                <c:pt idx="68">
                  <c:v>-500.66699999999997</c:v>
                </c:pt>
                <c:pt idx="69">
                  <c:v>-1055.325</c:v>
                </c:pt>
                <c:pt idx="70">
                  <c:v>-1052.502</c:v>
                </c:pt>
                <c:pt idx="71">
                  <c:v>-1925.826</c:v>
                </c:pt>
                <c:pt idx="72">
                  <c:v>-2049.0709999999999</c:v>
                </c:pt>
                <c:pt idx="73">
                  <c:v>-1020.18</c:v>
                </c:pt>
                <c:pt idx="74">
                  <c:v>-984.47699999999998</c:v>
                </c:pt>
                <c:pt idx="75">
                  <c:v>-1088.088</c:v>
                </c:pt>
                <c:pt idx="76">
                  <c:v>-1097.8710000000001</c:v>
                </c:pt>
                <c:pt idx="77">
                  <c:v>-1766.4010000000001</c:v>
                </c:pt>
                <c:pt idx="78">
                  <c:v>-1919.9380000000001</c:v>
                </c:pt>
                <c:pt idx="79">
                  <c:v>-1649.857</c:v>
                </c:pt>
                <c:pt idx="80">
                  <c:v>-1402.1610000000001</c:v>
                </c:pt>
                <c:pt idx="81">
                  <c:v>-788.04399999999998</c:v>
                </c:pt>
                <c:pt idx="82">
                  <c:v>-1499</c:v>
                </c:pt>
                <c:pt idx="83">
                  <c:v>-2915.6060000000002</c:v>
                </c:pt>
                <c:pt idx="84">
                  <c:v>-1816.825</c:v>
                </c:pt>
                <c:pt idx="85">
                  <c:v>-1772</c:v>
                </c:pt>
                <c:pt idx="86">
                  <c:v>-2631.9870000000001</c:v>
                </c:pt>
                <c:pt idx="87">
                  <c:v>-2175.0349999999999</c:v>
                </c:pt>
                <c:pt idx="88">
                  <c:v>-568</c:v>
                </c:pt>
                <c:pt idx="89">
                  <c:v>-2214.3850000000002</c:v>
                </c:pt>
                <c:pt idx="90">
                  <c:v>-1356.7560000000001</c:v>
                </c:pt>
                <c:pt idx="91">
                  <c:v>-704.09</c:v>
                </c:pt>
                <c:pt idx="92">
                  <c:v>-648.26300000000003</c:v>
                </c:pt>
                <c:pt idx="93">
                  <c:v>-904.04</c:v>
                </c:pt>
                <c:pt idx="94">
                  <c:v>-2628.98</c:v>
                </c:pt>
                <c:pt idx="95">
                  <c:v>-1752.115</c:v>
                </c:pt>
                <c:pt idx="96">
                  <c:v>-921.05200000000002</c:v>
                </c:pt>
                <c:pt idx="97">
                  <c:v>-1554</c:v>
                </c:pt>
                <c:pt idx="98">
                  <c:v>-1859.94</c:v>
                </c:pt>
                <c:pt idx="99">
                  <c:v>-2183.5129999999999</c:v>
                </c:pt>
                <c:pt idx="100">
                  <c:v>-995.76</c:v>
                </c:pt>
                <c:pt idx="101">
                  <c:v>-882</c:v>
                </c:pt>
                <c:pt idx="102">
                  <c:v>-901</c:v>
                </c:pt>
                <c:pt idx="103">
                  <c:v>-1292.6890000000001</c:v>
                </c:pt>
                <c:pt idx="104">
                  <c:v>-1124</c:v>
                </c:pt>
                <c:pt idx="105">
                  <c:v>-1880</c:v>
                </c:pt>
                <c:pt idx="106">
                  <c:v>-1611.3150000000001</c:v>
                </c:pt>
                <c:pt idx="107">
                  <c:v>-1066</c:v>
                </c:pt>
                <c:pt idx="108">
                  <c:v>-1631.124</c:v>
                </c:pt>
                <c:pt idx="109">
                  <c:v>-1166</c:v>
                </c:pt>
                <c:pt idx="110">
                  <c:v>-653</c:v>
                </c:pt>
                <c:pt idx="111">
                  <c:v>-1345</c:v>
                </c:pt>
                <c:pt idx="112">
                  <c:v>-677</c:v>
                </c:pt>
                <c:pt idx="113">
                  <c:v>-1203</c:v>
                </c:pt>
                <c:pt idx="114">
                  <c:v>-1628</c:v>
                </c:pt>
                <c:pt idx="115">
                  <c:v>-797</c:v>
                </c:pt>
                <c:pt idx="116">
                  <c:v>-1262</c:v>
                </c:pt>
                <c:pt idx="117">
                  <c:v>-1108</c:v>
                </c:pt>
              </c:numCache>
            </c:numRef>
          </c:val>
          <c:extLst>
            <c:ext xmlns:c16="http://schemas.microsoft.com/office/drawing/2014/chart" uri="{C3380CC4-5D6E-409C-BE32-E72D297353CC}">
              <c16:uniqueId val="{00000004-17A1-4E08-A9B0-0E4FD6F2C4B2}"/>
            </c:ext>
          </c:extLst>
        </c:ser>
        <c:ser>
          <c:idx val="4"/>
          <c:order val="4"/>
          <c:tx>
            <c:strRef>
              <c:f>diesel!$A$43</c:f>
              <c:strCache>
                <c:ptCount val="1"/>
                <c:pt idx="0">
                  <c:v>NORTH TO SOUTH TRANSFER</c:v>
                </c:pt>
              </c:strCache>
            </c:strRef>
          </c:tx>
          <c:spPr>
            <a:pattFill prst="dkDnDiag">
              <a:fgClr>
                <a:srgbClr val="00B0F0"/>
              </a:fgClr>
              <a:bgClr>
                <a:schemeClr val="bg1"/>
              </a:bgClr>
            </a:pattFill>
            <a:ln w="6350">
              <a:solidFill>
                <a:schemeClr val="tx1"/>
              </a:solidFill>
            </a:ln>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diesel!$E$43:$DR$43</c:f>
              <c:numCache>
                <c:formatCode>#,##0</c:formatCode>
                <c:ptCount val="118"/>
                <c:pt idx="0">
                  <c:v>-564</c:v>
                </c:pt>
                <c:pt idx="1">
                  <c:v>-96</c:v>
                </c:pt>
                <c:pt idx="2">
                  <c:v>-232</c:v>
                </c:pt>
                <c:pt idx="3">
                  <c:v>-436</c:v>
                </c:pt>
                <c:pt idx="4">
                  <c:v>-919</c:v>
                </c:pt>
                <c:pt idx="5">
                  <c:v>-799</c:v>
                </c:pt>
                <c:pt idx="6">
                  <c:v>-705.2</c:v>
                </c:pt>
                <c:pt idx="7">
                  <c:v>-566</c:v>
                </c:pt>
                <c:pt idx="8">
                  <c:v>-378</c:v>
                </c:pt>
                <c:pt idx="9">
                  <c:v>-395</c:v>
                </c:pt>
                <c:pt idx="10">
                  <c:v>-319</c:v>
                </c:pt>
                <c:pt idx="11">
                  <c:v>-574</c:v>
                </c:pt>
                <c:pt idx="12">
                  <c:v>-764</c:v>
                </c:pt>
                <c:pt idx="13">
                  <c:v>-567.5</c:v>
                </c:pt>
                <c:pt idx="14">
                  <c:v>-208</c:v>
                </c:pt>
                <c:pt idx="15">
                  <c:v>-148</c:v>
                </c:pt>
                <c:pt idx="16">
                  <c:v>-320.5</c:v>
                </c:pt>
                <c:pt idx="17">
                  <c:v>-435</c:v>
                </c:pt>
                <c:pt idx="18">
                  <c:v>-139</c:v>
                </c:pt>
                <c:pt idx="19">
                  <c:v>-177</c:v>
                </c:pt>
                <c:pt idx="20">
                  <c:v>0</c:v>
                </c:pt>
                <c:pt idx="21">
                  <c:v>-270</c:v>
                </c:pt>
                <c:pt idx="22">
                  <c:v>-585</c:v>
                </c:pt>
                <c:pt idx="23">
                  <c:v>-598.56299999999999</c:v>
                </c:pt>
                <c:pt idx="24">
                  <c:v>-298</c:v>
                </c:pt>
                <c:pt idx="25">
                  <c:v>-234.7</c:v>
                </c:pt>
                <c:pt idx="26">
                  <c:v>-140</c:v>
                </c:pt>
                <c:pt idx="27">
                  <c:v>-81.3</c:v>
                </c:pt>
                <c:pt idx="28">
                  <c:v>-93.284999999999997</c:v>
                </c:pt>
                <c:pt idx="29">
                  <c:v>-7</c:v>
                </c:pt>
                <c:pt idx="30">
                  <c:v>-60.75</c:v>
                </c:pt>
                <c:pt idx="31">
                  <c:v>-0.28499999999999998</c:v>
                </c:pt>
                <c:pt idx="32">
                  <c:v>-3.5</c:v>
                </c:pt>
                <c:pt idx="33">
                  <c:v>-215.9</c:v>
                </c:pt>
                <c:pt idx="34">
                  <c:v>-380</c:v>
                </c:pt>
                <c:pt idx="35">
                  <c:v>-493</c:v>
                </c:pt>
                <c:pt idx="36">
                  <c:v>-240</c:v>
                </c:pt>
                <c:pt idx="37">
                  <c:v>-6</c:v>
                </c:pt>
                <c:pt idx="38">
                  <c:v>0</c:v>
                </c:pt>
                <c:pt idx="39">
                  <c:v>-30</c:v>
                </c:pt>
                <c:pt idx="40">
                  <c:v>-6.4</c:v>
                </c:pt>
                <c:pt idx="41">
                  <c:v>-90.8</c:v>
                </c:pt>
                <c:pt idx="42">
                  <c:v>-50</c:v>
                </c:pt>
                <c:pt idx="43">
                  <c:v>-704.8</c:v>
                </c:pt>
                <c:pt idx="44">
                  <c:v>-105.5</c:v>
                </c:pt>
                <c:pt idx="45">
                  <c:v>-75</c:v>
                </c:pt>
                <c:pt idx="46">
                  <c:v>-4.8</c:v>
                </c:pt>
                <c:pt idx="47">
                  <c:v>-250.2</c:v>
                </c:pt>
                <c:pt idx="48">
                  <c:v>-80</c:v>
                </c:pt>
                <c:pt idx="49">
                  <c:v>-75</c:v>
                </c:pt>
                <c:pt idx="50">
                  <c:v>-145</c:v>
                </c:pt>
                <c:pt idx="51">
                  <c:v>-497</c:v>
                </c:pt>
                <c:pt idx="52">
                  <c:v>-50</c:v>
                </c:pt>
                <c:pt idx="53">
                  <c:v>-4</c:v>
                </c:pt>
                <c:pt idx="54">
                  <c:v>-110</c:v>
                </c:pt>
                <c:pt idx="55">
                  <c:v>-380</c:v>
                </c:pt>
                <c:pt idx="56">
                  <c:v>-2.5</c:v>
                </c:pt>
                <c:pt idx="57">
                  <c:v>0</c:v>
                </c:pt>
                <c:pt idx="58">
                  <c:v>0</c:v>
                </c:pt>
                <c:pt idx="59">
                  <c:v>-50</c:v>
                </c:pt>
                <c:pt idx="60">
                  <c:v>-72.5</c:v>
                </c:pt>
                <c:pt idx="61">
                  <c:v>-33.4</c:v>
                </c:pt>
                <c:pt idx="62">
                  <c:v>-198.7</c:v>
                </c:pt>
                <c:pt idx="63">
                  <c:v>0</c:v>
                </c:pt>
                <c:pt idx="64">
                  <c:v>0</c:v>
                </c:pt>
                <c:pt idx="65">
                  <c:v>-44</c:v>
                </c:pt>
                <c:pt idx="66">
                  <c:v>-49</c:v>
                </c:pt>
                <c:pt idx="67">
                  <c:v>0</c:v>
                </c:pt>
                <c:pt idx="68">
                  <c:v>-100</c:v>
                </c:pt>
                <c:pt idx="69">
                  <c:v>-2</c:v>
                </c:pt>
                <c:pt idx="70">
                  <c:v>-2</c:v>
                </c:pt>
                <c:pt idx="71">
                  <c:v>0</c:v>
                </c:pt>
                <c:pt idx="72">
                  <c:v>-50</c:v>
                </c:pt>
                <c:pt idx="73">
                  <c:v>0</c:v>
                </c:pt>
                <c:pt idx="74">
                  <c:v>0</c:v>
                </c:pt>
                <c:pt idx="75">
                  <c:v>0</c:v>
                </c:pt>
                <c:pt idx="76">
                  <c:v>0</c:v>
                </c:pt>
                <c:pt idx="77">
                  <c:v>0</c:v>
                </c:pt>
                <c:pt idx="78">
                  <c:v>-49</c:v>
                </c:pt>
                <c:pt idx="79">
                  <c:v>-85</c:v>
                </c:pt>
                <c:pt idx="80">
                  <c:v>-188</c:v>
                </c:pt>
                <c:pt idx="81">
                  <c:v>-3</c:v>
                </c:pt>
                <c:pt idx="82">
                  <c:v>0</c:v>
                </c:pt>
                <c:pt idx="83">
                  <c:v>0</c:v>
                </c:pt>
                <c:pt idx="84">
                  <c:v>-50</c:v>
                </c:pt>
                <c:pt idx="85">
                  <c:v>-2.2999999999999998</c:v>
                </c:pt>
                <c:pt idx="86">
                  <c:v>-50</c:v>
                </c:pt>
                <c:pt idx="87">
                  <c:v>-294</c:v>
                </c:pt>
                <c:pt idx="88">
                  <c:v>-896.98</c:v>
                </c:pt>
                <c:pt idx="89">
                  <c:v>-49</c:v>
                </c:pt>
                <c:pt idx="90">
                  <c:v>-160</c:v>
                </c:pt>
                <c:pt idx="91">
                  <c:v>0</c:v>
                </c:pt>
                <c:pt idx="92">
                  <c:v>0</c:v>
                </c:pt>
                <c:pt idx="93">
                  <c:v>-222</c:v>
                </c:pt>
                <c:pt idx="94">
                  <c:v>0</c:v>
                </c:pt>
                <c:pt idx="95">
                  <c:v>-164</c:v>
                </c:pt>
                <c:pt idx="96">
                  <c:v>0</c:v>
                </c:pt>
                <c:pt idx="97">
                  <c:v>-85</c:v>
                </c:pt>
                <c:pt idx="98">
                  <c:v>0</c:v>
                </c:pt>
                <c:pt idx="99">
                  <c:v>-95.688000000000002</c:v>
                </c:pt>
                <c:pt idx="100">
                  <c:v>-502</c:v>
                </c:pt>
                <c:pt idx="101">
                  <c:v>0</c:v>
                </c:pt>
                <c:pt idx="102">
                  <c:v>-216</c:v>
                </c:pt>
                <c:pt idx="103">
                  <c:v>-5.9909999999999997</c:v>
                </c:pt>
                <c:pt idx="104">
                  <c:v>-98</c:v>
                </c:pt>
                <c:pt idx="105">
                  <c:v>0</c:v>
                </c:pt>
                <c:pt idx="106">
                  <c:v>0</c:v>
                </c:pt>
                <c:pt idx="107">
                  <c:v>0</c:v>
                </c:pt>
                <c:pt idx="108">
                  <c:v>0</c:v>
                </c:pt>
                <c:pt idx="109">
                  <c:v>0</c:v>
                </c:pt>
                <c:pt idx="110">
                  <c:v>0</c:v>
                </c:pt>
                <c:pt idx="111">
                  <c:v>0</c:v>
                </c:pt>
                <c:pt idx="112">
                  <c:v>-49</c:v>
                </c:pt>
                <c:pt idx="113">
                  <c:v>-101</c:v>
                </c:pt>
                <c:pt idx="114">
                  <c:v>-106</c:v>
                </c:pt>
                <c:pt idx="115">
                  <c:v>-2</c:v>
                </c:pt>
                <c:pt idx="116">
                  <c:v>0</c:v>
                </c:pt>
                <c:pt idx="117">
                  <c:v>0</c:v>
                </c:pt>
              </c:numCache>
            </c:numRef>
          </c:val>
          <c:extLst>
            <c:ext xmlns:c16="http://schemas.microsoft.com/office/drawing/2014/chart" uri="{C3380CC4-5D6E-409C-BE32-E72D297353CC}">
              <c16:uniqueId val="{00000005-17A1-4E08-A9B0-0E4FD6F2C4B2}"/>
            </c:ext>
          </c:extLst>
        </c:ser>
        <c:ser>
          <c:idx val="6"/>
          <c:order val="6"/>
          <c:tx>
            <c:strRef>
              <c:f>diesel!$B$20</c:f>
              <c:strCache>
                <c:ptCount val="1"/>
                <c:pt idx="0">
                  <c:v>NC PIPELINE EXPORT</c:v>
                </c:pt>
              </c:strCache>
            </c:strRef>
          </c:tx>
          <c:spPr>
            <a:solidFill>
              <a:schemeClr val="accent2">
                <a:lumMod val="75000"/>
              </a:schemeClr>
            </a:solidFill>
            <a:ln w="25400">
              <a:noFill/>
            </a:ln>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diesel!$E$20:$DR$20</c:f>
              <c:numCache>
                <c:formatCode>#,##0</c:formatCode>
                <c:ptCount val="118"/>
                <c:pt idx="0">
                  <c:v>-341.07299999999998</c:v>
                </c:pt>
                <c:pt idx="1">
                  <c:v>-343.18900000000002</c:v>
                </c:pt>
                <c:pt idx="2">
                  <c:v>-350.68200000000002</c:v>
                </c:pt>
                <c:pt idx="3">
                  <c:v>-511.75299999999999</c:v>
                </c:pt>
                <c:pt idx="4">
                  <c:v>-490.04700000000003</c:v>
                </c:pt>
                <c:pt idx="5">
                  <c:v>-346.37700000000001</c:v>
                </c:pt>
                <c:pt idx="6">
                  <c:v>-553.03800000000001</c:v>
                </c:pt>
                <c:pt idx="7">
                  <c:v>-471.97199999999998</c:v>
                </c:pt>
                <c:pt idx="8">
                  <c:v>-368.65899999999999</c:v>
                </c:pt>
                <c:pt idx="9">
                  <c:v>-513.79349999999999</c:v>
                </c:pt>
                <c:pt idx="10">
                  <c:v>-469.87400000000002</c:v>
                </c:pt>
                <c:pt idx="11">
                  <c:v>-417.83199999999999</c:v>
                </c:pt>
                <c:pt idx="12">
                  <c:v>-326.01100000000002</c:v>
                </c:pt>
                <c:pt idx="13">
                  <c:v>-351.17</c:v>
                </c:pt>
                <c:pt idx="14">
                  <c:v>-456.12799999999999</c:v>
                </c:pt>
                <c:pt idx="15">
                  <c:v>-456.59399999999999</c:v>
                </c:pt>
                <c:pt idx="16">
                  <c:v>-453.29700000000003</c:v>
                </c:pt>
                <c:pt idx="17">
                  <c:v>-500.72</c:v>
                </c:pt>
                <c:pt idx="18">
                  <c:v>-453.87400000000002</c:v>
                </c:pt>
                <c:pt idx="19">
                  <c:v>-409.37900000000002</c:v>
                </c:pt>
                <c:pt idx="20">
                  <c:v>-565.476</c:v>
                </c:pt>
                <c:pt idx="21">
                  <c:v>-510.55599999999998</c:v>
                </c:pt>
                <c:pt idx="22">
                  <c:v>-305.77300000000002</c:v>
                </c:pt>
                <c:pt idx="23">
                  <c:v>-387.47699999999998</c:v>
                </c:pt>
                <c:pt idx="24">
                  <c:v>-283.62799999999999</c:v>
                </c:pt>
                <c:pt idx="25">
                  <c:v>-311.62700000000001</c:v>
                </c:pt>
                <c:pt idx="26">
                  <c:v>-371.69299999999998</c:v>
                </c:pt>
                <c:pt idx="27">
                  <c:v>-334.20299999999997</c:v>
                </c:pt>
                <c:pt idx="28">
                  <c:v>-301.56799999999998</c:v>
                </c:pt>
                <c:pt idx="29">
                  <c:v>-404.03500000000003</c:v>
                </c:pt>
                <c:pt idx="30">
                  <c:v>-379.45299999999997</c:v>
                </c:pt>
                <c:pt idx="31">
                  <c:v>-367.26499999999999</c:v>
                </c:pt>
                <c:pt idx="32">
                  <c:v>-365.14</c:v>
                </c:pt>
                <c:pt idx="33">
                  <c:v>-396.40499999999997</c:v>
                </c:pt>
                <c:pt idx="34">
                  <c:v>-397.9</c:v>
                </c:pt>
                <c:pt idx="35">
                  <c:v>-386.41800000000001</c:v>
                </c:pt>
                <c:pt idx="36">
                  <c:v>-245.595</c:v>
                </c:pt>
                <c:pt idx="37">
                  <c:v>-329.06599999999997</c:v>
                </c:pt>
                <c:pt idx="38">
                  <c:v>-441.44400000000002</c:v>
                </c:pt>
                <c:pt idx="39">
                  <c:v>-330.291</c:v>
                </c:pt>
                <c:pt idx="40">
                  <c:v>-546.11199999999997</c:v>
                </c:pt>
                <c:pt idx="41">
                  <c:v>-392.64600000000002</c:v>
                </c:pt>
                <c:pt idx="42">
                  <c:v>-286.29000000000002</c:v>
                </c:pt>
                <c:pt idx="43">
                  <c:v>-586.97299999999996</c:v>
                </c:pt>
                <c:pt idx="44">
                  <c:v>-423.423</c:v>
                </c:pt>
                <c:pt idx="45">
                  <c:v>-375.839</c:v>
                </c:pt>
                <c:pt idx="46">
                  <c:v>-579.61500000000001</c:v>
                </c:pt>
                <c:pt idx="47">
                  <c:v>-378.67700000000002</c:v>
                </c:pt>
                <c:pt idx="48">
                  <c:v>-451.15699999999998</c:v>
                </c:pt>
                <c:pt idx="49">
                  <c:v>-472.18299999999999</c:v>
                </c:pt>
                <c:pt idx="50">
                  <c:v>-484.83499999999998</c:v>
                </c:pt>
                <c:pt idx="51">
                  <c:v>-477.50799999999998</c:v>
                </c:pt>
                <c:pt idx="52">
                  <c:v>-591.68200000000002</c:v>
                </c:pt>
                <c:pt idx="53">
                  <c:v>-487.685</c:v>
                </c:pt>
                <c:pt idx="54">
                  <c:v>-381.23399999999998</c:v>
                </c:pt>
                <c:pt idx="55">
                  <c:v>-629.10699999999997</c:v>
                </c:pt>
                <c:pt idx="56">
                  <c:v>-508.45299999999997</c:v>
                </c:pt>
                <c:pt idx="57">
                  <c:v>-646.08799999999997</c:v>
                </c:pt>
                <c:pt idx="58">
                  <c:v>-523.34199999999998</c:v>
                </c:pt>
                <c:pt idx="59">
                  <c:v>-532.12900000000002</c:v>
                </c:pt>
                <c:pt idx="60">
                  <c:v>-407.02300000000002</c:v>
                </c:pt>
                <c:pt idx="61">
                  <c:v>-440.23899999999998</c:v>
                </c:pt>
                <c:pt idx="62">
                  <c:v>-429.16300000000001</c:v>
                </c:pt>
                <c:pt idx="63">
                  <c:v>-540.56500000000005</c:v>
                </c:pt>
                <c:pt idx="64">
                  <c:v>-447.96300000000002</c:v>
                </c:pt>
                <c:pt idx="65">
                  <c:v>-456.82299999999998</c:v>
                </c:pt>
                <c:pt idx="66">
                  <c:v>-620.81899999999996</c:v>
                </c:pt>
                <c:pt idx="67">
                  <c:v>-538.79600000000005</c:v>
                </c:pt>
                <c:pt idx="68">
                  <c:v>-454.38799999999998</c:v>
                </c:pt>
                <c:pt idx="69">
                  <c:v>-639.755</c:v>
                </c:pt>
                <c:pt idx="70">
                  <c:v>-581.34299999999996</c:v>
                </c:pt>
                <c:pt idx="71">
                  <c:v>-466.05700000000002</c:v>
                </c:pt>
                <c:pt idx="72">
                  <c:v>-393.18200000000002</c:v>
                </c:pt>
                <c:pt idx="73">
                  <c:v>-480.55599999999998</c:v>
                </c:pt>
                <c:pt idx="74">
                  <c:v>-457.16899999999998</c:v>
                </c:pt>
                <c:pt idx="75">
                  <c:v>-549.71400000000006</c:v>
                </c:pt>
                <c:pt idx="76">
                  <c:v>-554.84199999999998</c:v>
                </c:pt>
                <c:pt idx="77">
                  <c:v>-489.66699999999997</c:v>
                </c:pt>
                <c:pt idx="78">
                  <c:v>-674.88900000000001</c:v>
                </c:pt>
                <c:pt idx="79">
                  <c:v>-520.34500000000003</c:v>
                </c:pt>
                <c:pt idx="80">
                  <c:v>-638.44399999999996</c:v>
                </c:pt>
                <c:pt idx="81">
                  <c:v>-564.06399999999996</c:v>
                </c:pt>
                <c:pt idx="82">
                  <c:v>-481.20100000000002</c:v>
                </c:pt>
                <c:pt idx="83">
                  <c:v>-593.46900000000005</c:v>
                </c:pt>
                <c:pt idx="84">
                  <c:v>-461.92099999999999</c:v>
                </c:pt>
                <c:pt idx="85">
                  <c:v>-398.81599999999997</c:v>
                </c:pt>
                <c:pt idx="86">
                  <c:v>-577.10400000000004</c:v>
                </c:pt>
                <c:pt idx="87">
                  <c:v>-573.62599999999998</c:v>
                </c:pt>
                <c:pt idx="88">
                  <c:v>-493.14800000000002</c:v>
                </c:pt>
                <c:pt idx="89">
                  <c:v>-624.76900000000001</c:v>
                </c:pt>
                <c:pt idx="90">
                  <c:v>-490.71100000000001</c:v>
                </c:pt>
                <c:pt idx="91">
                  <c:v>-486.69499999999999</c:v>
                </c:pt>
                <c:pt idx="92">
                  <c:v>-680.65599999999995</c:v>
                </c:pt>
                <c:pt idx="93">
                  <c:v>-547.21699999999998</c:v>
                </c:pt>
                <c:pt idx="94">
                  <c:v>-458.48599999999999</c:v>
                </c:pt>
                <c:pt idx="95">
                  <c:v>-373.64499999999998</c:v>
                </c:pt>
                <c:pt idx="96">
                  <c:v>-457.25700000000001</c:v>
                </c:pt>
                <c:pt idx="97">
                  <c:v>-430.98500000000001</c:v>
                </c:pt>
                <c:pt idx="98">
                  <c:v>-511.40100000000001</c:v>
                </c:pt>
                <c:pt idx="99">
                  <c:v>-545.303</c:v>
                </c:pt>
                <c:pt idx="100">
                  <c:v>-414.98500000000001</c:v>
                </c:pt>
                <c:pt idx="101">
                  <c:v>-606.62099999999998</c:v>
                </c:pt>
                <c:pt idx="102">
                  <c:v>-525.28099999999995</c:v>
                </c:pt>
                <c:pt idx="103">
                  <c:v>-470.00299999999999</c:v>
                </c:pt>
                <c:pt idx="104">
                  <c:v>-571.17499999999995</c:v>
                </c:pt>
                <c:pt idx="105">
                  <c:v>-460.73</c:v>
                </c:pt>
                <c:pt idx="106">
                  <c:v>-603.59100000000001</c:v>
                </c:pt>
                <c:pt idx="107">
                  <c:v>-467.19099999999997</c:v>
                </c:pt>
                <c:pt idx="108">
                  <c:v>-308.16399999999999</c:v>
                </c:pt>
                <c:pt idx="109">
                  <c:v>-432.11700000000002</c:v>
                </c:pt>
                <c:pt idx="110">
                  <c:v>-402.06099999999998</c:v>
                </c:pt>
                <c:pt idx="111">
                  <c:v>-392.32400000000001</c:v>
                </c:pt>
                <c:pt idx="112">
                  <c:v>-616.99699999999996</c:v>
                </c:pt>
                <c:pt idx="113">
                  <c:v>-473.77699999999999</c:v>
                </c:pt>
                <c:pt idx="114">
                  <c:v>-428.38900000000001</c:v>
                </c:pt>
                <c:pt idx="115">
                  <c:v>-644.36800000000005</c:v>
                </c:pt>
                <c:pt idx="116">
                  <c:v>-473.09699999999998</c:v>
                </c:pt>
                <c:pt idx="117">
                  <c:v>-459.35199999999998</c:v>
                </c:pt>
              </c:numCache>
            </c:numRef>
          </c:val>
          <c:extLst>
            <c:ext xmlns:c16="http://schemas.microsoft.com/office/drawing/2014/chart" uri="{C3380CC4-5D6E-409C-BE32-E72D297353CC}">
              <c16:uniqueId val="{00000006-17A1-4E08-A9B0-0E4FD6F2C4B2}"/>
            </c:ext>
          </c:extLst>
        </c:ser>
        <c:dLbls>
          <c:showLegendKey val="0"/>
          <c:showVal val="0"/>
          <c:showCatName val="0"/>
          <c:showSerName val="0"/>
          <c:showPercent val="0"/>
          <c:showBubbleSize val="0"/>
        </c:dLbls>
        <c:axId val="183559296"/>
        <c:axId val="180080000"/>
      </c:areaChart>
      <c:dateAx>
        <c:axId val="180063616"/>
        <c:scaling>
          <c:orientation val="minMax"/>
        </c:scaling>
        <c:delete val="0"/>
        <c:axPos val="b"/>
        <c:majorGridlines/>
        <c:numFmt formatCode="[$-409]mmm\-yy;@" sourceLinked="0"/>
        <c:majorTickMark val="out"/>
        <c:minorTickMark val="none"/>
        <c:tickLblPos val="low"/>
        <c:spPr>
          <a:ln w="31750">
            <a:solidFill>
              <a:srgbClr val="FF0000"/>
            </a:solidFill>
          </a:ln>
        </c:spPr>
        <c:txPr>
          <a:bodyPr rot="0" vert="horz"/>
          <a:lstStyle/>
          <a:p>
            <a:pPr>
              <a:defRPr/>
            </a:pPr>
            <a:endParaRPr lang="en-US"/>
          </a:p>
        </c:txPr>
        <c:crossAx val="180077696"/>
        <c:crosses val="autoZero"/>
        <c:auto val="1"/>
        <c:lblOffset val="100"/>
        <c:baseTimeUnit val="months"/>
        <c:majorUnit val="12"/>
        <c:majorTimeUnit val="months"/>
      </c:dateAx>
      <c:valAx>
        <c:axId val="180077696"/>
        <c:scaling>
          <c:orientation val="minMax"/>
          <c:max val="8000"/>
          <c:min val="-8000"/>
        </c:scaling>
        <c:delete val="0"/>
        <c:axPos val="l"/>
        <c:majorGridlines/>
        <c:title>
          <c:tx>
            <c:rich>
              <a:bodyPr rot="-5400000" vert="horz"/>
              <a:lstStyle/>
              <a:p>
                <a:pPr>
                  <a:defRPr/>
                </a:pPr>
                <a:r>
                  <a:rPr lang="en-US"/>
                  <a:t>Millions of Barrels</a:t>
                </a:r>
              </a:p>
            </c:rich>
          </c:tx>
          <c:layout>
            <c:manualLayout>
              <c:xMode val="edge"/>
              <c:yMode val="edge"/>
              <c:x val="1.6112676628153102E-2"/>
              <c:y val="0.34659502530822678"/>
            </c:manualLayout>
          </c:layout>
          <c:overlay val="0"/>
        </c:title>
        <c:numFmt formatCode="#,##0" sourceLinked="1"/>
        <c:majorTickMark val="out"/>
        <c:minorTickMark val="none"/>
        <c:tickLblPos val="nextTo"/>
        <c:crossAx val="180063616"/>
        <c:crosses val="autoZero"/>
        <c:crossBetween val="midCat"/>
        <c:majorUnit val="1000"/>
        <c:dispUnits>
          <c:builtInUnit val="thousands"/>
        </c:dispUnits>
      </c:valAx>
      <c:valAx>
        <c:axId val="180080000"/>
        <c:scaling>
          <c:orientation val="minMax"/>
          <c:max val="8000"/>
          <c:min val="-8000"/>
        </c:scaling>
        <c:delete val="1"/>
        <c:axPos val="r"/>
        <c:numFmt formatCode="#,##0" sourceLinked="1"/>
        <c:majorTickMark val="out"/>
        <c:minorTickMark val="none"/>
        <c:tickLblPos val="nextTo"/>
        <c:crossAx val="183559296"/>
        <c:crosses val="max"/>
        <c:crossBetween val="midCat"/>
      </c:valAx>
      <c:dateAx>
        <c:axId val="183559296"/>
        <c:scaling>
          <c:orientation val="minMax"/>
        </c:scaling>
        <c:delete val="1"/>
        <c:axPos val="b"/>
        <c:numFmt formatCode="[$-409]mmmm\-yy;@" sourceLinked="1"/>
        <c:majorTickMark val="out"/>
        <c:minorTickMark val="none"/>
        <c:tickLblPos val="nextTo"/>
        <c:crossAx val="180080000"/>
        <c:crosses val="autoZero"/>
        <c:auto val="1"/>
        <c:lblOffset val="100"/>
        <c:baseTimeUnit val="months"/>
        <c:majorUnit val="1"/>
        <c:minorUnit val="1"/>
      </c:dateAx>
    </c:plotArea>
    <c:legend>
      <c:legendPos val="b"/>
      <c:overlay val="0"/>
      <c:txPr>
        <a:bodyPr/>
        <a:lstStyle/>
        <a:p>
          <a:pPr>
            <a:defRPr sz="800"/>
          </a:pPr>
          <a:endParaRPr lang="en-US"/>
        </a:p>
      </c:txPr>
    </c:legend>
    <c:plotVisOnly val="1"/>
    <c:dispBlanksAs val="gap"/>
    <c:showDLblsOverMax val="0"/>
  </c:chart>
  <c:spPr>
    <a:ln w="19050">
      <a:noFill/>
    </a:ln>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015645465841431E-2"/>
          <c:y val="2.5209121118368281E-2"/>
          <c:w val="0.8488558885296289"/>
          <c:h val="0.73036243181748717"/>
        </c:manualLayout>
      </c:layout>
      <c:areaChart>
        <c:grouping val="stacked"/>
        <c:varyColors val="0"/>
        <c:ser>
          <c:idx val="0"/>
          <c:order val="0"/>
          <c:tx>
            <c:strRef>
              <c:f>GASO_AL!$D$66</c:f>
              <c:strCache>
                <c:ptCount val="1"/>
                <c:pt idx="0">
                  <c:v>SC FOREIGN IMPORT</c:v>
                </c:pt>
              </c:strCache>
            </c:strRef>
          </c:tx>
          <c:spPr>
            <a:solidFill>
              <a:srgbClr val="00B0F0"/>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GASO_AL!$E$66:$DR$66</c:f>
              <c:numCache>
                <c:formatCode>#,##0</c:formatCode>
                <c:ptCount val="118"/>
                <c:pt idx="0">
                  <c:v>1832.577</c:v>
                </c:pt>
                <c:pt idx="1">
                  <c:v>1940.961</c:v>
                </c:pt>
                <c:pt idx="2">
                  <c:v>3195.4029999999998</c:v>
                </c:pt>
                <c:pt idx="3">
                  <c:v>4433.3450000000003</c:v>
                </c:pt>
                <c:pt idx="4">
                  <c:v>3637.7510000000002</c:v>
                </c:pt>
                <c:pt idx="5">
                  <c:v>3832.8779999999997</c:v>
                </c:pt>
                <c:pt idx="6">
                  <c:v>2101.5650000000001</c:v>
                </c:pt>
                <c:pt idx="7">
                  <c:v>1385.0609999999999</c:v>
                </c:pt>
                <c:pt idx="8">
                  <c:v>1243.05</c:v>
                </c:pt>
                <c:pt idx="9">
                  <c:v>1018</c:v>
                </c:pt>
                <c:pt idx="10">
                  <c:v>2143.319</c:v>
                </c:pt>
                <c:pt idx="11">
                  <c:v>1296.758</c:v>
                </c:pt>
                <c:pt idx="12">
                  <c:v>1207.356</c:v>
                </c:pt>
                <c:pt idx="13">
                  <c:v>1044.808</c:v>
                </c:pt>
                <c:pt idx="14">
                  <c:v>605</c:v>
                </c:pt>
                <c:pt idx="15">
                  <c:v>1258.75</c:v>
                </c:pt>
                <c:pt idx="16">
                  <c:v>1559.1480000000001</c:v>
                </c:pt>
                <c:pt idx="17">
                  <c:v>805.40499999999997</c:v>
                </c:pt>
                <c:pt idx="18">
                  <c:v>1711.9080000000001</c:v>
                </c:pt>
                <c:pt idx="19">
                  <c:v>710.38300000000004</c:v>
                </c:pt>
                <c:pt idx="20">
                  <c:v>802.52099999999996</c:v>
                </c:pt>
                <c:pt idx="21">
                  <c:v>998.83100000000002</c:v>
                </c:pt>
                <c:pt idx="22">
                  <c:v>187.98500000000001</c:v>
                </c:pt>
                <c:pt idx="23">
                  <c:v>1106.2149999999999</c:v>
                </c:pt>
                <c:pt idx="24">
                  <c:v>2243.8429999999998</c:v>
                </c:pt>
                <c:pt idx="25">
                  <c:v>1195.5540000000001</c:v>
                </c:pt>
                <c:pt idx="26">
                  <c:v>1092.665</c:v>
                </c:pt>
                <c:pt idx="27">
                  <c:v>1160.047</c:v>
                </c:pt>
                <c:pt idx="28">
                  <c:v>704</c:v>
                </c:pt>
                <c:pt idx="29">
                  <c:v>1055.164</c:v>
                </c:pt>
                <c:pt idx="30">
                  <c:v>1046.3150000000001</c:v>
                </c:pt>
                <c:pt idx="31">
                  <c:v>238</c:v>
                </c:pt>
                <c:pt idx="32">
                  <c:v>816.76499999999999</c:v>
                </c:pt>
                <c:pt idx="33">
                  <c:v>690.54700000000003</c:v>
                </c:pt>
                <c:pt idx="34">
                  <c:v>1119</c:v>
                </c:pt>
                <c:pt idx="35">
                  <c:v>1058.673</c:v>
                </c:pt>
                <c:pt idx="36">
                  <c:v>1244.54</c:v>
                </c:pt>
                <c:pt idx="37">
                  <c:v>777.48900000000003</c:v>
                </c:pt>
                <c:pt idx="38">
                  <c:v>796.13400000000001</c:v>
                </c:pt>
                <c:pt idx="39">
                  <c:v>1454.7</c:v>
                </c:pt>
                <c:pt idx="40">
                  <c:v>325</c:v>
                </c:pt>
                <c:pt idx="41">
                  <c:v>323</c:v>
                </c:pt>
                <c:pt idx="42">
                  <c:v>275</c:v>
                </c:pt>
                <c:pt idx="43">
                  <c:v>1416.9870000000001</c:v>
                </c:pt>
                <c:pt idx="44">
                  <c:v>1089.4939999999999</c:v>
                </c:pt>
                <c:pt idx="45">
                  <c:v>137.15899999999999</c:v>
                </c:pt>
                <c:pt idx="46">
                  <c:v>1045.5030000000002</c:v>
                </c:pt>
                <c:pt idx="47">
                  <c:v>422</c:v>
                </c:pt>
                <c:pt idx="48">
                  <c:v>365</c:v>
                </c:pt>
                <c:pt idx="49">
                  <c:v>148.761</c:v>
                </c:pt>
                <c:pt idx="50">
                  <c:v>900.39499999999998</c:v>
                </c:pt>
                <c:pt idx="51">
                  <c:v>842.59899999999993</c:v>
                </c:pt>
                <c:pt idx="52">
                  <c:v>830</c:v>
                </c:pt>
                <c:pt idx="53">
                  <c:v>124</c:v>
                </c:pt>
                <c:pt idx="54">
                  <c:v>246</c:v>
                </c:pt>
                <c:pt idx="55">
                  <c:v>50</c:v>
                </c:pt>
                <c:pt idx="56">
                  <c:v>125</c:v>
                </c:pt>
                <c:pt idx="57">
                  <c:v>324.56799999999998</c:v>
                </c:pt>
                <c:pt idx="58">
                  <c:v>534.65300000000002</c:v>
                </c:pt>
                <c:pt idx="59">
                  <c:v>150</c:v>
                </c:pt>
                <c:pt idx="60">
                  <c:v>771.13200000000006</c:v>
                </c:pt>
                <c:pt idx="61">
                  <c:v>681</c:v>
                </c:pt>
                <c:pt idx="62">
                  <c:v>476</c:v>
                </c:pt>
                <c:pt idx="63">
                  <c:v>75</c:v>
                </c:pt>
                <c:pt idx="64">
                  <c:v>60</c:v>
                </c:pt>
                <c:pt idx="65">
                  <c:v>100</c:v>
                </c:pt>
                <c:pt idx="66">
                  <c:v>50</c:v>
                </c:pt>
                <c:pt idx="67">
                  <c:v>80</c:v>
                </c:pt>
                <c:pt idx="68">
                  <c:v>0</c:v>
                </c:pt>
                <c:pt idx="69">
                  <c:v>0</c:v>
                </c:pt>
                <c:pt idx="70">
                  <c:v>100</c:v>
                </c:pt>
                <c:pt idx="71">
                  <c:v>100</c:v>
                </c:pt>
                <c:pt idx="72">
                  <c:v>99.956999999999994</c:v>
                </c:pt>
                <c:pt idx="73">
                  <c:v>325</c:v>
                </c:pt>
                <c:pt idx="74">
                  <c:v>358.71000000000004</c:v>
                </c:pt>
                <c:pt idx="75">
                  <c:v>190.047</c:v>
                </c:pt>
                <c:pt idx="76">
                  <c:v>105</c:v>
                </c:pt>
                <c:pt idx="77">
                  <c:v>619</c:v>
                </c:pt>
                <c:pt idx="78">
                  <c:v>0</c:v>
                </c:pt>
                <c:pt idx="79">
                  <c:v>0</c:v>
                </c:pt>
                <c:pt idx="80">
                  <c:v>120.45</c:v>
                </c:pt>
                <c:pt idx="81">
                  <c:v>32</c:v>
                </c:pt>
                <c:pt idx="82">
                  <c:v>75</c:v>
                </c:pt>
                <c:pt idx="83">
                  <c:v>0</c:v>
                </c:pt>
                <c:pt idx="84">
                  <c:v>100</c:v>
                </c:pt>
                <c:pt idx="85">
                  <c:v>165</c:v>
                </c:pt>
                <c:pt idx="86">
                  <c:v>145</c:v>
                </c:pt>
                <c:pt idx="87">
                  <c:v>43</c:v>
                </c:pt>
                <c:pt idx="88">
                  <c:v>149.16399999999999</c:v>
                </c:pt>
                <c:pt idx="89">
                  <c:v>175</c:v>
                </c:pt>
                <c:pt idx="90">
                  <c:v>125</c:v>
                </c:pt>
                <c:pt idx="91">
                  <c:v>75</c:v>
                </c:pt>
                <c:pt idx="92">
                  <c:v>425.71199999999999</c:v>
                </c:pt>
                <c:pt idx="93">
                  <c:v>160</c:v>
                </c:pt>
                <c:pt idx="94">
                  <c:v>80</c:v>
                </c:pt>
                <c:pt idx="95">
                  <c:v>200</c:v>
                </c:pt>
                <c:pt idx="96">
                  <c:v>0</c:v>
                </c:pt>
                <c:pt idx="97">
                  <c:v>971.51299999999992</c:v>
                </c:pt>
                <c:pt idx="98">
                  <c:v>1353.4749999999999</c:v>
                </c:pt>
                <c:pt idx="99">
                  <c:v>2367.4659999999999</c:v>
                </c:pt>
                <c:pt idx="100">
                  <c:v>2004.4360000000001</c:v>
                </c:pt>
                <c:pt idx="101">
                  <c:v>765.14</c:v>
                </c:pt>
                <c:pt idx="102">
                  <c:v>2171.636</c:v>
                </c:pt>
                <c:pt idx="103">
                  <c:v>1979.2049999999999</c:v>
                </c:pt>
                <c:pt idx="104">
                  <c:v>988</c:v>
                </c:pt>
                <c:pt idx="105">
                  <c:v>1698.86</c:v>
                </c:pt>
                <c:pt idx="106">
                  <c:v>1217.663</c:v>
                </c:pt>
                <c:pt idx="107">
                  <c:v>875.74400000000003</c:v>
                </c:pt>
                <c:pt idx="108">
                  <c:v>525</c:v>
                </c:pt>
                <c:pt idx="109">
                  <c:v>531</c:v>
                </c:pt>
                <c:pt idx="110">
                  <c:v>580.98299999999995</c:v>
                </c:pt>
                <c:pt idx="111">
                  <c:v>0</c:v>
                </c:pt>
                <c:pt idx="112">
                  <c:v>597</c:v>
                </c:pt>
                <c:pt idx="113">
                  <c:v>0</c:v>
                </c:pt>
                <c:pt idx="114">
                  <c:v>0</c:v>
                </c:pt>
                <c:pt idx="115">
                  <c:v>194</c:v>
                </c:pt>
                <c:pt idx="116">
                  <c:v>0</c:v>
                </c:pt>
                <c:pt idx="117">
                  <c:v>0</c:v>
                </c:pt>
              </c:numCache>
            </c:numRef>
          </c:val>
          <c:extLst>
            <c:ext xmlns:c16="http://schemas.microsoft.com/office/drawing/2014/chart" uri="{C3380CC4-5D6E-409C-BE32-E72D297353CC}">
              <c16:uniqueId val="{00000000-5A68-4DD1-90B3-76BCE3D16C3E}"/>
            </c:ext>
          </c:extLst>
        </c:ser>
        <c:ser>
          <c:idx val="2"/>
          <c:order val="2"/>
          <c:tx>
            <c:strRef>
              <c:f>GASO_AL!$D$68</c:f>
              <c:strCache>
                <c:ptCount val="1"/>
                <c:pt idx="0">
                  <c:v>SC INTERSTATE IMPORT</c:v>
                </c:pt>
              </c:strCache>
            </c:strRef>
          </c:tx>
          <c:spPr>
            <a:solidFill>
              <a:schemeClr val="accent3">
                <a:lumMod val="60000"/>
                <a:lumOff val="40000"/>
              </a:schemeClr>
            </a:solidFill>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GASO_AL!$E$68:$DR$68</c:f>
              <c:numCache>
                <c:formatCode>#,##0</c:formatCode>
                <c:ptCount val="118"/>
                <c:pt idx="0">
                  <c:v>375</c:v>
                </c:pt>
                <c:pt idx="1">
                  <c:v>626</c:v>
                </c:pt>
                <c:pt idx="2">
                  <c:v>614</c:v>
                </c:pt>
                <c:pt idx="3">
                  <c:v>1879.3</c:v>
                </c:pt>
                <c:pt idx="4">
                  <c:v>1294.5</c:v>
                </c:pt>
                <c:pt idx="5">
                  <c:v>654</c:v>
                </c:pt>
                <c:pt idx="6">
                  <c:v>834</c:v>
                </c:pt>
                <c:pt idx="7">
                  <c:v>835</c:v>
                </c:pt>
                <c:pt idx="8">
                  <c:v>255</c:v>
                </c:pt>
                <c:pt idx="9">
                  <c:v>856</c:v>
                </c:pt>
                <c:pt idx="10">
                  <c:v>1823</c:v>
                </c:pt>
                <c:pt idx="11">
                  <c:v>615</c:v>
                </c:pt>
                <c:pt idx="12">
                  <c:v>1633.6</c:v>
                </c:pt>
                <c:pt idx="13">
                  <c:v>839</c:v>
                </c:pt>
                <c:pt idx="14">
                  <c:v>1059.8</c:v>
                </c:pt>
                <c:pt idx="15">
                  <c:v>1377.1</c:v>
                </c:pt>
                <c:pt idx="16">
                  <c:v>644</c:v>
                </c:pt>
                <c:pt idx="17">
                  <c:v>643.6</c:v>
                </c:pt>
                <c:pt idx="18">
                  <c:v>804</c:v>
                </c:pt>
                <c:pt idx="19">
                  <c:v>100</c:v>
                </c:pt>
                <c:pt idx="20">
                  <c:v>620</c:v>
                </c:pt>
                <c:pt idx="21">
                  <c:v>400</c:v>
                </c:pt>
                <c:pt idx="22">
                  <c:v>762</c:v>
                </c:pt>
                <c:pt idx="23">
                  <c:v>941.7</c:v>
                </c:pt>
                <c:pt idx="24">
                  <c:v>1883.7</c:v>
                </c:pt>
                <c:pt idx="25">
                  <c:v>1423.2</c:v>
                </c:pt>
                <c:pt idx="26">
                  <c:v>2007.5</c:v>
                </c:pt>
                <c:pt idx="27">
                  <c:v>1027.547</c:v>
                </c:pt>
                <c:pt idx="28">
                  <c:v>1030</c:v>
                </c:pt>
                <c:pt idx="29">
                  <c:v>693.9</c:v>
                </c:pt>
                <c:pt idx="30">
                  <c:v>977.45900000000006</c:v>
                </c:pt>
                <c:pt idx="31">
                  <c:v>1348</c:v>
                </c:pt>
                <c:pt idx="32">
                  <c:v>871.8</c:v>
                </c:pt>
                <c:pt idx="33">
                  <c:v>1505.248</c:v>
                </c:pt>
                <c:pt idx="34">
                  <c:v>1275.278</c:v>
                </c:pt>
                <c:pt idx="35">
                  <c:v>1177.8</c:v>
                </c:pt>
                <c:pt idx="36">
                  <c:v>933.26700000000005</c:v>
                </c:pt>
                <c:pt idx="37">
                  <c:v>810.3</c:v>
                </c:pt>
                <c:pt idx="38">
                  <c:v>663</c:v>
                </c:pt>
                <c:pt idx="39">
                  <c:v>165</c:v>
                </c:pt>
                <c:pt idx="40">
                  <c:v>297</c:v>
                </c:pt>
                <c:pt idx="41">
                  <c:v>60</c:v>
                </c:pt>
                <c:pt idx="42">
                  <c:v>645</c:v>
                </c:pt>
                <c:pt idx="43">
                  <c:v>460</c:v>
                </c:pt>
                <c:pt idx="44">
                  <c:v>719</c:v>
                </c:pt>
                <c:pt idx="45">
                  <c:v>365</c:v>
                </c:pt>
                <c:pt idx="46">
                  <c:v>437</c:v>
                </c:pt>
                <c:pt idx="47">
                  <c:v>470.08300000000003</c:v>
                </c:pt>
                <c:pt idx="48">
                  <c:v>609.221</c:v>
                </c:pt>
                <c:pt idx="49">
                  <c:v>191</c:v>
                </c:pt>
                <c:pt idx="50">
                  <c:v>526</c:v>
                </c:pt>
                <c:pt idx="51">
                  <c:v>822</c:v>
                </c:pt>
                <c:pt idx="52">
                  <c:v>397</c:v>
                </c:pt>
                <c:pt idx="53">
                  <c:v>499.447</c:v>
                </c:pt>
                <c:pt idx="54">
                  <c:v>278.2</c:v>
                </c:pt>
                <c:pt idx="55">
                  <c:v>353</c:v>
                </c:pt>
                <c:pt idx="56">
                  <c:v>55</c:v>
                </c:pt>
                <c:pt idx="57">
                  <c:v>382</c:v>
                </c:pt>
                <c:pt idx="58">
                  <c:v>862</c:v>
                </c:pt>
                <c:pt idx="59">
                  <c:v>837</c:v>
                </c:pt>
                <c:pt idx="60">
                  <c:v>1134.5</c:v>
                </c:pt>
                <c:pt idx="61">
                  <c:v>854</c:v>
                </c:pt>
                <c:pt idx="62">
                  <c:v>501.20000000000005</c:v>
                </c:pt>
                <c:pt idx="63">
                  <c:v>63.347999999999999</c:v>
                </c:pt>
                <c:pt idx="64">
                  <c:v>0</c:v>
                </c:pt>
                <c:pt idx="65">
                  <c:v>175</c:v>
                </c:pt>
                <c:pt idx="66">
                  <c:v>600</c:v>
                </c:pt>
                <c:pt idx="67">
                  <c:v>134</c:v>
                </c:pt>
                <c:pt idx="68">
                  <c:v>303</c:v>
                </c:pt>
                <c:pt idx="69">
                  <c:v>110.58199999999999</c:v>
                </c:pt>
                <c:pt idx="70">
                  <c:v>168.048</c:v>
                </c:pt>
                <c:pt idx="71">
                  <c:v>465.089</c:v>
                </c:pt>
                <c:pt idx="72">
                  <c:v>221</c:v>
                </c:pt>
                <c:pt idx="73">
                  <c:v>502</c:v>
                </c:pt>
                <c:pt idx="74">
                  <c:v>308.423</c:v>
                </c:pt>
                <c:pt idx="75">
                  <c:v>83</c:v>
                </c:pt>
                <c:pt idx="76">
                  <c:v>181</c:v>
                </c:pt>
                <c:pt idx="77">
                  <c:v>79</c:v>
                </c:pt>
                <c:pt idx="78">
                  <c:v>54</c:v>
                </c:pt>
                <c:pt idx="79">
                  <c:v>120</c:v>
                </c:pt>
                <c:pt idx="80">
                  <c:v>200</c:v>
                </c:pt>
                <c:pt idx="81">
                  <c:v>265</c:v>
                </c:pt>
                <c:pt idx="82">
                  <c:v>71.272000000000006</c:v>
                </c:pt>
                <c:pt idx="83">
                  <c:v>0</c:v>
                </c:pt>
                <c:pt idx="84">
                  <c:v>250</c:v>
                </c:pt>
                <c:pt idx="85">
                  <c:v>198</c:v>
                </c:pt>
                <c:pt idx="86">
                  <c:v>203</c:v>
                </c:pt>
                <c:pt idx="87">
                  <c:v>185</c:v>
                </c:pt>
                <c:pt idx="88">
                  <c:v>352.904</c:v>
                </c:pt>
                <c:pt idx="89">
                  <c:v>40.106000000000002</c:v>
                </c:pt>
                <c:pt idx="90">
                  <c:v>274.06099999999998</c:v>
                </c:pt>
                <c:pt idx="91">
                  <c:v>197.7</c:v>
                </c:pt>
                <c:pt idx="92">
                  <c:v>35</c:v>
                </c:pt>
                <c:pt idx="93">
                  <c:v>50</c:v>
                </c:pt>
                <c:pt idx="94">
                  <c:v>0</c:v>
                </c:pt>
                <c:pt idx="95">
                  <c:v>50</c:v>
                </c:pt>
                <c:pt idx="96">
                  <c:v>40</c:v>
                </c:pt>
                <c:pt idx="97">
                  <c:v>449.75400000000002</c:v>
                </c:pt>
                <c:pt idx="98">
                  <c:v>256.13</c:v>
                </c:pt>
                <c:pt idx="99">
                  <c:v>230.26499999999999</c:v>
                </c:pt>
                <c:pt idx="100">
                  <c:v>152.733</c:v>
                </c:pt>
                <c:pt idx="101">
                  <c:v>317.274</c:v>
                </c:pt>
                <c:pt idx="102">
                  <c:v>213</c:v>
                </c:pt>
                <c:pt idx="103">
                  <c:v>249</c:v>
                </c:pt>
                <c:pt idx="104">
                  <c:v>212</c:v>
                </c:pt>
                <c:pt idx="105">
                  <c:v>401</c:v>
                </c:pt>
                <c:pt idx="106">
                  <c:v>231.90899999999999</c:v>
                </c:pt>
                <c:pt idx="107">
                  <c:v>379.95299999999997</c:v>
                </c:pt>
                <c:pt idx="108">
                  <c:v>345.262</c:v>
                </c:pt>
                <c:pt idx="109">
                  <c:v>334</c:v>
                </c:pt>
                <c:pt idx="110">
                  <c:v>0</c:v>
                </c:pt>
                <c:pt idx="111">
                  <c:v>0</c:v>
                </c:pt>
                <c:pt idx="112">
                  <c:v>0</c:v>
                </c:pt>
                <c:pt idx="113">
                  <c:v>0</c:v>
                </c:pt>
                <c:pt idx="114">
                  <c:v>0</c:v>
                </c:pt>
                <c:pt idx="115">
                  <c:v>316</c:v>
                </c:pt>
                <c:pt idx="116">
                  <c:v>110</c:v>
                </c:pt>
                <c:pt idx="117">
                  <c:v>100</c:v>
                </c:pt>
              </c:numCache>
            </c:numRef>
          </c:val>
          <c:extLst>
            <c:ext xmlns:c16="http://schemas.microsoft.com/office/drawing/2014/chart" uri="{C3380CC4-5D6E-409C-BE32-E72D297353CC}">
              <c16:uniqueId val="{00000001-5A68-4DD1-90B3-76BCE3D16C3E}"/>
            </c:ext>
          </c:extLst>
        </c:ser>
        <c:ser>
          <c:idx val="4"/>
          <c:order val="4"/>
          <c:tx>
            <c:strRef>
              <c:f>GASO_AL!$D$70</c:f>
              <c:strCache>
                <c:ptCount val="1"/>
                <c:pt idx="0">
                  <c:v>NORTH TO SOUTH TRANSFER</c:v>
                </c:pt>
              </c:strCache>
            </c:strRef>
          </c:tx>
          <c:spPr>
            <a:pattFill prst="dkDnDiag">
              <a:fgClr>
                <a:srgbClr val="00B0F0"/>
              </a:fgClr>
              <a:bgClr>
                <a:schemeClr val="bg1"/>
              </a:bgClr>
            </a:pattFill>
            <a:ln w="6350">
              <a:solidFill>
                <a:schemeClr val="tx1"/>
              </a:solidFill>
            </a:ln>
          </c:spPr>
          <c:cat>
            <c:numRef>
              <c:f>GASO_AL!$E$61:$DR$61</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GASO_AL!$E$70:$DR$70</c:f>
              <c:numCache>
                <c:formatCode>#,##0</c:formatCode>
                <c:ptCount val="118"/>
                <c:pt idx="0">
                  <c:v>1909</c:v>
                </c:pt>
                <c:pt idx="1">
                  <c:v>1666</c:v>
                </c:pt>
                <c:pt idx="2">
                  <c:v>1365</c:v>
                </c:pt>
                <c:pt idx="3">
                  <c:v>1071</c:v>
                </c:pt>
                <c:pt idx="4">
                  <c:v>1321</c:v>
                </c:pt>
                <c:pt idx="5">
                  <c:v>1914</c:v>
                </c:pt>
                <c:pt idx="6">
                  <c:v>2090.5</c:v>
                </c:pt>
                <c:pt idx="7">
                  <c:v>2458</c:v>
                </c:pt>
                <c:pt idx="8">
                  <c:v>1251</c:v>
                </c:pt>
                <c:pt idx="9">
                  <c:v>1427</c:v>
                </c:pt>
                <c:pt idx="10">
                  <c:v>1886.42</c:v>
                </c:pt>
                <c:pt idx="11">
                  <c:v>2070</c:v>
                </c:pt>
                <c:pt idx="12">
                  <c:v>1245</c:v>
                </c:pt>
                <c:pt idx="13">
                  <c:v>2324</c:v>
                </c:pt>
                <c:pt idx="14">
                  <c:v>1652.5</c:v>
                </c:pt>
                <c:pt idx="15">
                  <c:v>1330</c:v>
                </c:pt>
                <c:pt idx="16">
                  <c:v>1225</c:v>
                </c:pt>
                <c:pt idx="17">
                  <c:v>1165</c:v>
                </c:pt>
                <c:pt idx="18">
                  <c:v>1075</c:v>
                </c:pt>
                <c:pt idx="19">
                  <c:v>805</c:v>
                </c:pt>
                <c:pt idx="20">
                  <c:v>1092.9000000000001</c:v>
                </c:pt>
                <c:pt idx="21">
                  <c:v>1390</c:v>
                </c:pt>
                <c:pt idx="22">
                  <c:v>1794.5</c:v>
                </c:pt>
                <c:pt idx="23">
                  <c:v>815</c:v>
                </c:pt>
                <c:pt idx="24">
                  <c:v>1766.7</c:v>
                </c:pt>
                <c:pt idx="25">
                  <c:v>3026.7</c:v>
                </c:pt>
                <c:pt idx="26">
                  <c:v>1902</c:v>
                </c:pt>
                <c:pt idx="27">
                  <c:v>1161</c:v>
                </c:pt>
                <c:pt idx="28">
                  <c:v>1114</c:v>
                </c:pt>
                <c:pt idx="29">
                  <c:v>795</c:v>
                </c:pt>
                <c:pt idx="30">
                  <c:v>1516</c:v>
                </c:pt>
                <c:pt idx="31">
                  <c:v>615</c:v>
                </c:pt>
                <c:pt idx="32">
                  <c:v>1421</c:v>
                </c:pt>
                <c:pt idx="33">
                  <c:v>1606</c:v>
                </c:pt>
                <c:pt idx="34">
                  <c:v>2282</c:v>
                </c:pt>
                <c:pt idx="35">
                  <c:v>899</c:v>
                </c:pt>
                <c:pt idx="36">
                  <c:v>769</c:v>
                </c:pt>
                <c:pt idx="37">
                  <c:v>516</c:v>
                </c:pt>
                <c:pt idx="38">
                  <c:v>1422</c:v>
                </c:pt>
                <c:pt idx="39">
                  <c:v>1105</c:v>
                </c:pt>
                <c:pt idx="40">
                  <c:v>800</c:v>
                </c:pt>
                <c:pt idx="41">
                  <c:v>760</c:v>
                </c:pt>
                <c:pt idx="42">
                  <c:v>720</c:v>
                </c:pt>
                <c:pt idx="43">
                  <c:v>1007</c:v>
                </c:pt>
                <c:pt idx="44">
                  <c:v>395</c:v>
                </c:pt>
                <c:pt idx="45">
                  <c:v>645</c:v>
                </c:pt>
                <c:pt idx="46">
                  <c:v>913</c:v>
                </c:pt>
                <c:pt idx="47">
                  <c:v>625</c:v>
                </c:pt>
                <c:pt idx="48">
                  <c:v>350</c:v>
                </c:pt>
                <c:pt idx="49">
                  <c:v>881</c:v>
                </c:pt>
                <c:pt idx="50">
                  <c:v>1241</c:v>
                </c:pt>
                <c:pt idx="51">
                  <c:v>2163</c:v>
                </c:pt>
                <c:pt idx="52">
                  <c:v>1286</c:v>
                </c:pt>
                <c:pt idx="53">
                  <c:v>957</c:v>
                </c:pt>
                <c:pt idx="54">
                  <c:v>597</c:v>
                </c:pt>
                <c:pt idx="55">
                  <c:v>814</c:v>
                </c:pt>
                <c:pt idx="56">
                  <c:v>715</c:v>
                </c:pt>
                <c:pt idx="57">
                  <c:v>910</c:v>
                </c:pt>
                <c:pt idx="58">
                  <c:v>1352.9</c:v>
                </c:pt>
                <c:pt idx="59">
                  <c:v>1389</c:v>
                </c:pt>
                <c:pt idx="60">
                  <c:v>1554</c:v>
                </c:pt>
                <c:pt idx="61">
                  <c:v>2361.7889999999998</c:v>
                </c:pt>
                <c:pt idx="62">
                  <c:v>854</c:v>
                </c:pt>
                <c:pt idx="63">
                  <c:v>340</c:v>
                </c:pt>
                <c:pt idx="64">
                  <c:v>825</c:v>
                </c:pt>
                <c:pt idx="65">
                  <c:v>1280</c:v>
                </c:pt>
                <c:pt idx="66">
                  <c:v>1078</c:v>
                </c:pt>
                <c:pt idx="67">
                  <c:v>656</c:v>
                </c:pt>
                <c:pt idx="68">
                  <c:v>717.5</c:v>
                </c:pt>
                <c:pt idx="69">
                  <c:v>1541</c:v>
                </c:pt>
                <c:pt idx="70">
                  <c:v>1056.431</c:v>
                </c:pt>
                <c:pt idx="71">
                  <c:v>2324.8919999999998</c:v>
                </c:pt>
                <c:pt idx="72">
                  <c:v>2261.1279999999997</c:v>
                </c:pt>
                <c:pt idx="73">
                  <c:v>1876</c:v>
                </c:pt>
                <c:pt idx="74">
                  <c:v>1327.5</c:v>
                </c:pt>
                <c:pt idx="75">
                  <c:v>816</c:v>
                </c:pt>
                <c:pt idx="76">
                  <c:v>752</c:v>
                </c:pt>
                <c:pt idx="77">
                  <c:v>960.97900000000004</c:v>
                </c:pt>
                <c:pt idx="78">
                  <c:v>1720.3630000000001</c:v>
                </c:pt>
                <c:pt idx="79">
                  <c:v>1018</c:v>
                </c:pt>
                <c:pt idx="80">
                  <c:v>823.60699999999997</c:v>
                </c:pt>
                <c:pt idx="81">
                  <c:v>1005</c:v>
                </c:pt>
                <c:pt idx="82">
                  <c:v>2354.6550000000002</c:v>
                </c:pt>
                <c:pt idx="83">
                  <c:v>1433</c:v>
                </c:pt>
                <c:pt idx="84">
                  <c:v>1049</c:v>
                </c:pt>
                <c:pt idx="85">
                  <c:v>270</c:v>
                </c:pt>
                <c:pt idx="86">
                  <c:v>768</c:v>
                </c:pt>
                <c:pt idx="87">
                  <c:v>1289</c:v>
                </c:pt>
                <c:pt idx="88">
                  <c:v>1371.5</c:v>
                </c:pt>
                <c:pt idx="89">
                  <c:v>1420</c:v>
                </c:pt>
                <c:pt idx="90">
                  <c:v>960</c:v>
                </c:pt>
                <c:pt idx="91">
                  <c:v>605</c:v>
                </c:pt>
                <c:pt idx="92">
                  <c:v>585</c:v>
                </c:pt>
                <c:pt idx="93">
                  <c:v>1347</c:v>
                </c:pt>
                <c:pt idx="94">
                  <c:v>1631.2</c:v>
                </c:pt>
                <c:pt idx="95">
                  <c:v>1191.1399999999999</c:v>
                </c:pt>
                <c:pt idx="96">
                  <c:v>757</c:v>
                </c:pt>
                <c:pt idx="97">
                  <c:v>1075.848</c:v>
                </c:pt>
                <c:pt idx="98">
                  <c:v>1869</c:v>
                </c:pt>
                <c:pt idx="99">
                  <c:v>2092.6770000000001</c:v>
                </c:pt>
                <c:pt idx="100">
                  <c:v>1868.973</c:v>
                </c:pt>
                <c:pt idx="101">
                  <c:v>2073</c:v>
                </c:pt>
                <c:pt idx="102">
                  <c:v>1848.5</c:v>
                </c:pt>
                <c:pt idx="103">
                  <c:v>1302</c:v>
                </c:pt>
                <c:pt idx="104">
                  <c:v>294</c:v>
                </c:pt>
                <c:pt idx="105">
                  <c:v>558</c:v>
                </c:pt>
                <c:pt idx="106">
                  <c:v>660</c:v>
                </c:pt>
                <c:pt idx="107">
                  <c:v>1065</c:v>
                </c:pt>
                <c:pt idx="108">
                  <c:v>484</c:v>
                </c:pt>
                <c:pt idx="109">
                  <c:v>245</c:v>
                </c:pt>
                <c:pt idx="110">
                  <c:v>296</c:v>
                </c:pt>
                <c:pt idx="111">
                  <c:v>218</c:v>
                </c:pt>
                <c:pt idx="112">
                  <c:v>539</c:v>
                </c:pt>
                <c:pt idx="113">
                  <c:v>152</c:v>
                </c:pt>
                <c:pt idx="114">
                  <c:v>0</c:v>
                </c:pt>
                <c:pt idx="115">
                  <c:v>421</c:v>
                </c:pt>
                <c:pt idx="116">
                  <c:v>0</c:v>
                </c:pt>
                <c:pt idx="117">
                  <c:v>0</c:v>
                </c:pt>
              </c:numCache>
            </c:numRef>
          </c:val>
          <c:extLst>
            <c:ext xmlns:c16="http://schemas.microsoft.com/office/drawing/2014/chart" uri="{C3380CC4-5D6E-409C-BE32-E72D297353CC}">
              <c16:uniqueId val="{00000002-5A68-4DD1-90B3-76BCE3D16C3E}"/>
            </c:ext>
          </c:extLst>
        </c:ser>
        <c:dLbls>
          <c:showLegendKey val="0"/>
          <c:showVal val="0"/>
          <c:showCatName val="0"/>
          <c:showSerName val="0"/>
          <c:showPercent val="0"/>
          <c:showBubbleSize val="0"/>
        </c:dLbls>
        <c:axId val="184457472"/>
        <c:axId val="184475648"/>
      </c:areaChart>
      <c:areaChart>
        <c:grouping val="stacked"/>
        <c:varyColors val="0"/>
        <c:ser>
          <c:idx val="1"/>
          <c:order val="1"/>
          <c:tx>
            <c:strRef>
              <c:f>GASO_AL!$D$67</c:f>
              <c:strCache>
                <c:ptCount val="1"/>
                <c:pt idx="0">
                  <c:v>SC INTERSTATE EXPORT</c:v>
                </c:pt>
              </c:strCache>
            </c:strRef>
          </c:tx>
          <c:spPr>
            <a:solidFill>
              <a:schemeClr val="accent2">
                <a:lumMod val="60000"/>
                <a:lumOff val="40000"/>
              </a:schemeClr>
            </a:solidFill>
          </c:spPr>
          <c:cat>
            <c:numRef>
              <c:f>GASO_AL!$E$61:$DP$61</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GASO_AL!$E$67:$DR$67</c:f>
              <c:numCache>
                <c:formatCode>#,##0</c:formatCode>
                <c:ptCount val="118"/>
                <c:pt idx="0">
                  <c:v>-50</c:v>
                </c:pt>
                <c:pt idx="1">
                  <c:v>0</c:v>
                </c:pt>
                <c:pt idx="2">
                  <c:v>0</c:v>
                </c:pt>
                <c:pt idx="3">
                  <c:v>-380</c:v>
                </c:pt>
                <c:pt idx="4">
                  <c:v>0</c:v>
                </c:pt>
                <c:pt idx="5">
                  <c:v>-245.03700000000001</c:v>
                </c:pt>
                <c:pt idx="6">
                  <c:v>-294.89999999999998</c:v>
                </c:pt>
                <c:pt idx="7">
                  <c:v>-157</c:v>
                </c:pt>
                <c:pt idx="8">
                  <c:v>0</c:v>
                </c:pt>
                <c:pt idx="9">
                  <c:v>-25</c:v>
                </c:pt>
                <c:pt idx="10">
                  <c:v>-288</c:v>
                </c:pt>
                <c:pt idx="11">
                  <c:v>-86</c:v>
                </c:pt>
                <c:pt idx="12">
                  <c:v>-3.5</c:v>
                </c:pt>
                <c:pt idx="13">
                  <c:v>-65</c:v>
                </c:pt>
                <c:pt idx="14">
                  <c:v>-115</c:v>
                </c:pt>
                <c:pt idx="15">
                  <c:v>-309</c:v>
                </c:pt>
                <c:pt idx="16">
                  <c:v>-178.1</c:v>
                </c:pt>
                <c:pt idx="17">
                  <c:v>0</c:v>
                </c:pt>
                <c:pt idx="18">
                  <c:v>0</c:v>
                </c:pt>
                <c:pt idx="19">
                  <c:v>-85</c:v>
                </c:pt>
                <c:pt idx="20">
                  <c:v>-40</c:v>
                </c:pt>
                <c:pt idx="21">
                  <c:v>-48</c:v>
                </c:pt>
                <c:pt idx="22">
                  <c:v>0</c:v>
                </c:pt>
                <c:pt idx="23">
                  <c:v>-139</c:v>
                </c:pt>
                <c:pt idx="24">
                  <c:v>-110</c:v>
                </c:pt>
                <c:pt idx="25">
                  <c:v>0</c:v>
                </c:pt>
                <c:pt idx="26">
                  <c:v>0</c:v>
                </c:pt>
                <c:pt idx="27">
                  <c:v>-162.738</c:v>
                </c:pt>
                <c:pt idx="28">
                  <c:v>-0.47599999999999998</c:v>
                </c:pt>
                <c:pt idx="29">
                  <c:v>-130</c:v>
                </c:pt>
                <c:pt idx="30">
                  <c:v>-188</c:v>
                </c:pt>
                <c:pt idx="31">
                  <c:v>-210</c:v>
                </c:pt>
                <c:pt idx="32">
                  <c:v>-355.4</c:v>
                </c:pt>
                <c:pt idx="33">
                  <c:v>-442</c:v>
                </c:pt>
                <c:pt idx="34">
                  <c:v>-404</c:v>
                </c:pt>
                <c:pt idx="35">
                  <c:v>-150</c:v>
                </c:pt>
                <c:pt idx="36">
                  <c:v>-561.46100000000001</c:v>
                </c:pt>
                <c:pt idx="37">
                  <c:v>-99.156999999999996</c:v>
                </c:pt>
                <c:pt idx="38">
                  <c:v>-178</c:v>
                </c:pt>
                <c:pt idx="39">
                  <c:v>-95</c:v>
                </c:pt>
                <c:pt idx="40">
                  <c:v>-115</c:v>
                </c:pt>
                <c:pt idx="41">
                  <c:v>-133</c:v>
                </c:pt>
                <c:pt idx="42">
                  <c:v>-123</c:v>
                </c:pt>
                <c:pt idx="43">
                  <c:v>-118</c:v>
                </c:pt>
                <c:pt idx="44">
                  <c:v>-296</c:v>
                </c:pt>
                <c:pt idx="45">
                  <c:v>-280</c:v>
                </c:pt>
                <c:pt idx="46">
                  <c:v>-177</c:v>
                </c:pt>
                <c:pt idx="47">
                  <c:v>-102</c:v>
                </c:pt>
                <c:pt idx="48">
                  <c:v>-188</c:v>
                </c:pt>
                <c:pt idx="49">
                  <c:v>-158</c:v>
                </c:pt>
                <c:pt idx="50">
                  <c:v>0</c:v>
                </c:pt>
                <c:pt idx="51">
                  <c:v>-320</c:v>
                </c:pt>
                <c:pt idx="52">
                  <c:v>-165</c:v>
                </c:pt>
                <c:pt idx="53">
                  <c:v>-205</c:v>
                </c:pt>
                <c:pt idx="54">
                  <c:v>-235</c:v>
                </c:pt>
                <c:pt idx="55">
                  <c:v>-328</c:v>
                </c:pt>
                <c:pt idx="56">
                  <c:v>-240</c:v>
                </c:pt>
                <c:pt idx="57">
                  <c:v>-57</c:v>
                </c:pt>
                <c:pt idx="58">
                  <c:v>-20</c:v>
                </c:pt>
                <c:pt idx="59">
                  <c:v>-53</c:v>
                </c:pt>
                <c:pt idx="60">
                  <c:v>-45</c:v>
                </c:pt>
                <c:pt idx="61">
                  <c:v>-25</c:v>
                </c:pt>
                <c:pt idx="62">
                  <c:v>0</c:v>
                </c:pt>
                <c:pt idx="63">
                  <c:v>-412</c:v>
                </c:pt>
                <c:pt idx="64">
                  <c:v>-440</c:v>
                </c:pt>
                <c:pt idx="65">
                  <c:v>-100</c:v>
                </c:pt>
                <c:pt idx="66">
                  <c:v>0</c:v>
                </c:pt>
                <c:pt idx="67">
                  <c:v>-119.2</c:v>
                </c:pt>
                <c:pt idx="68">
                  <c:v>0</c:v>
                </c:pt>
                <c:pt idx="69">
                  <c:v>-75</c:v>
                </c:pt>
                <c:pt idx="70">
                  <c:v>0</c:v>
                </c:pt>
                <c:pt idx="71">
                  <c:v>0</c:v>
                </c:pt>
                <c:pt idx="72">
                  <c:v>0</c:v>
                </c:pt>
                <c:pt idx="73">
                  <c:v>0</c:v>
                </c:pt>
                <c:pt idx="74">
                  <c:v>-75.884</c:v>
                </c:pt>
                <c:pt idx="75">
                  <c:v>-200</c:v>
                </c:pt>
                <c:pt idx="76">
                  <c:v>-510.58800000000002</c:v>
                </c:pt>
                <c:pt idx="77">
                  <c:v>0</c:v>
                </c:pt>
                <c:pt idx="78">
                  <c:v>-48.445999999999998</c:v>
                </c:pt>
                <c:pt idx="79">
                  <c:v>-35</c:v>
                </c:pt>
                <c:pt idx="80">
                  <c:v>0</c:v>
                </c:pt>
                <c:pt idx="81">
                  <c:v>0</c:v>
                </c:pt>
                <c:pt idx="82">
                  <c:v>0</c:v>
                </c:pt>
                <c:pt idx="83">
                  <c:v>0</c:v>
                </c:pt>
                <c:pt idx="84">
                  <c:v>0</c:v>
                </c:pt>
                <c:pt idx="85">
                  <c:v>0</c:v>
                </c:pt>
                <c:pt idx="86">
                  <c:v>0</c:v>
                </c:pt>
                <c:pt idx="87">
                  <c:v>0</c:v>
                </c:pt>
                <c:pt idx="88">
                  <c:v>-166.81</c:v>
                </c:pt>
                <c:pt idx="89">
                  <c:v>0</c:v>
                </c:pt>
                <c:pt idx="90">
                  <c:v>-69.900000000000006</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0</c:v>
                </c:pt>
                <c:pt idx="112">
                  <c:v>0</c:v>
                </c:pt>
                <c:pt idx="113">
                  <c:v>0</c:v>
                </c:pt>
                <c:pt idx="114">
                  <c:v>0</c:v>
                </c:pt>
                <c:pt idx="115">
                  <c:v>0</c:v>
                </c:pt>
                <c:pt idx="116">
                  <c:v>0</c:v>
                </c:pt>
                <c:pt idx="117">
                  <c:v>0</c:v>
                </c:pt>
              </c:numCache>
            </c:numRef>
          </c:val>
          <c:extLst>
            <c:ext xmlns:c16="http://schemas.microsoft.com/office/drawing/2014/chart" uri="{C3380CC4-5D6E-409C-BE32-E72D297353CC}">
              <c16:uniqueId val="{00000003-5A68-4DD1-90B3-76BCE3D16C3E}"/>
            </c:ext>
          </c:extLst>
        </c:ser>
        <c:ser>
          <c:idx val="3"/>
          <c:order val="3"/>
          <c:tx>
            <c:strRef>
              <c:f>GASO_AL!$D$69</c:f>
              <c:strCache>
                <c:ptCount val="1"/>
                <c:pt idx="0">
                  <c:v>SC FOREIGN EXPORT</c:v>
                </c:pt>
              </c:strCache>
            </c:strRef>
          </c:tx>
          <c:spPr>
            <a:solidFill>
              <a:srgbClr val="7030A0"/>
            </a:solidFill>
          </c:spPr>
          <c:cat>
            <c:numRef>
              <c:f>GASO_AL!$E$61:$DP$61</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GASO_AL!$E$69:$DR$69</c:f>
              <c:numCache>
                <c:formatCode>#,##0</c:formatCode>
                <c:ptCount val="118"/>
                <c:pt idx="0">
                  <c:v>0</c:v>
                </c:pt>
                <c:pt idx="1">
                  <c:v>0</c:v>
                </c:pt>
                <c:pt idx="2">
                  <c:v>-10</c:v>
                </c:pt>
                <c:pt idx="3">
                  <c:v>-43.018999999999998</c:v>
                </c:pt>
                <c:pt idx="4">
                  <c:v>0</c:v>
                </c:pt>
                <c:pt idx="5">
                  <c:v>-80</c:v>
                </c:pt>
                <c:pt idx="6">
                  <c:v>-160</c:v>
                </c:pt>
                <c:pt idx="7">
                  <c:v>-239.11799999999999</c:v>
                </c:pt>
                <c:pt idx="8">
                  <c:v>-97.662000000000006</c:v>
                </c:pt>
                <c:pt idx="9">
                  <c:v>-140</c:v>
                </c:pt>
                <c:pt idx="10">
                  <c:v>-249.82300000000001</c:v>
                </c:pt>
                <c:pt idx="11">
                  <c:v>0</c:v>
                </c:pt>
                <c:pt idx="12">
                  <c:v>-300</c:v>
                </c:pt>
                <c:pt idx="13">
                  <c:v>-312.69799999999998</c:v>
                </c:pt>
                <c:pt idx="14">
                  <c:v>0</c:v>
                </c:pt>
                <c:pt idx="15">
                  <c:v>-90</c:v>
                </c:pt>
                <c:pt idx="16">
                  <c:v>-50</c:v>
                </c:pt>
                <c:pt idx="17">
                  <c:v>-126</c:v>
                </c:pt>
                <c:pt idx="18">
                  <c:v>-50</c:v>
                </c:pt>
                <c:pt idx="19">
                  <c:v>0</c:v>
                </c:pt>
                <c:pt idx="20">
                  <c:v>0</c:v>
                </c:pt>
                <c:pt idx="21">
                  <c:v>-74</c:v>
                </c:pt>
                <c:pt idx="22">
                  <c:v>0</c:v>
                </c:pt>
                <c:pt idx="23">
                  <c:v>-460.96</c:v>
                </c:pt>
                <c:pt idx="24">
                  <c:v>0</c:v>
                </c:pt>
                <c:pt idx="25">
                  <c:v>0</c:v>
                </c:pt>
                <c:pt idx="26">
                  <c:v>-208.85300000000001</c:v>
                </c:pt>
                <c:pt idx="27">
                  <c:v>-93</c:v>
                </c:pt>
                <c:pt idx="28">
                  <c:v>-230</c:v>
                </c:pt>
                <c:pt idx="29">
                  <c:v>-255</c:v>
                </c:pt>
                <c:pt idx="30">
                  <c:v>-536.80600000000004</c:v>
                </c:pt>
                <c:pt idx="31">
                  <c:v>-393.69100000000003</c:v>
                </c:pt>
                <c:pt idx="32">
                  <c:v>-564.5</c:v>
                </c:pt>
                <c:pt idx="33">
                  <c:v>0</c:v>
                </c:pt>
                <c:pt idx="34">
                  <c:v>-669.99</c:v>
                </c:pt>
                <c:pt idx="35">
                  <c:v>-760.82600000000002</c:v>
                </c:pt>
                <c:pt idx="36">
                  <c:v>-50</c:v>
                </c:pt>
                <c:pt idx="37">
                  <c:v>-730.69100000000003</c:v>
                </c:pt>
                <c:pt idx="38">
                  <c:v>-868.82399999999996</c:v>
                </c:pt>
                <c:pt idx="39">
                  <c:v>-259.48599999999999</c:v>
                </c:pt>
                <c:pt idx="40">
                  <c:v>-471.50900000000001</c:v>
                </c:pt>
                <c:pt idx="41">
                  <c:v>-150.042</c:v>
                </c:pt>
                <c:pt idx="42">
                  <c:v>-283.39499999999998</c:v>
                </c:pt>
                <c:pt idx="43">
                  <c:v>0</c:v>
                </c:pt>
                <c:pt idx="44">
                  <c:v>-240</c:v>
                </c:pt>
                <c:pt idx="45">
                  <c:v>-50</c:v>
                </c:pt>
                <c:pt idx="46">
                  <c:v>-605.05600000000004</c:v>
                </c:pt>
                <c:pt idx="47">
                  <c:v>-693.19500000000005</c:v>
                </c:pt>
                <c:pt idx="48">
                  <c:v>-99.11</c:v>
                </c:pt>
                <c:pt idx="49">
                  <c:v>-482.07499999999999</c:v>
                </c:pt>
                <c:pt idx="50">
                  <c:v>-264.32900000000001</c:v>
                </c:pt>
                <c:pt idx="51">
                  <c:v>-58.356999999999999</c:v>
                </c:pt>
                <c:pt idx="52">
                  <c:v>0</c:v>
                </c:pt>
                <c:pt idx="53">
                  <c:v>-500.45</c:v>
                </c:pt>
                <c:pt idx="54">
                  <c:v>-325.11500000000001</c:v>
                </c:pt>
                <c:pt idx="55">
                  <c:v>-1047.04</c:v>
                </c:pt>
                <c:pt idx="56">
                  <c:v>0</c:v>
                </c:pt>
                <c:pt idx="57">
                  <c:v>0</c:v>
                </c:pt>
                <c:pt idx="58">
                  <c:v>0</c:v>
                </c:pt>
                <c:pt idx="59">
                  <c:v>-78</c:v>
                </c:pt>
                <c:pt idx="60">
                  <c:v>0</c:v>
                </c:pt>
                <c:pt idx="61">
                  <c:v>0</c:v>
                </c:pt>
                <c:pt idx="62">
                  <c:v>0</c:v>
                </c:pt>
                <c:pt idx="63">
                  <c:v>0</c:v>
                </c:pt>
                <c:pt idx="64">
                  <c:v>-105</c:v>
                </c:pt>
                <c:pt idx="65">
                  <c:v>0</c:v>
                </c:pt>
                <c:pt idx="66">
                  <c:v>-250</c:v>
                </c:pt>
                <c:pt idx="67">
                  <c:v>-57.5</c:v>
                </c:pt>
                <c:pt idx="68">
                  <c:v>0</c:v>
                </c:pt>
                <c:pt idx="69">
                  <c:v>0</c:v>
                </c:pt>
                <c:pt idx="70">
                  <c:v>0</c:v>
                </c:pt>
                <c:pt idx="71">
                  <c:v>0</c:v>
                </c:pt>
                <c:pt idx="72">
                  <c:v>0</c:v>
                </c:pt>
                <c:pt idx="73">
                  <c:v>0</c:v>
                </c:pt>
                <c:pt idx="74">
                  <c:v>0</c:v>
                </c:pt>
                <c:pt idx="75">
                  <c:v>0</c:v>
                </c:pt>
                <c:pt idx="76">
                  <c:v>-45</c:v>
                </c:pt>
                <c:pt idx="77">
                  <c:v>-173.58500000000001</c:v>
                </c:pt>
                <c:pt idx="78">
                  <c:v>0</c:v>
                </c:pt>
                <c:pt idx="79">
                  <c:v>-325.74199999999996</c:v>
                </c:pt>
                <c:pt idx="80">
                  <c:v>-175</c:v>
                </c:pt>
                <c:pt idx="81">
                  <c:v>-20</c:v>
                </c:pt>
                <c:pt idx="82">
                  <c:v>0</c:v>
                </c:pt>
                <c:pt idx="83">
                  <c:v>-163</c:v>
                </c:pt>
                <c:pt idx="84">
                  <c:v>-66.599999999999994</c:v>
                </c:pt>
                <c:pt idx="85">
                  <c:v>0</c:v>
                </c:pt>
                <c:pt idx="86">
                  <c:v>0</c:v>
                </c:pt>
                <c:pt idx="87">
                  <c:v>-106.008</c:v>
                </c:pt>
                <c:pt idx="88">
                  <c:v>-255</c:v>
                </c:pt>
                <c:pt idx="89">
                  <c:v>-369.06799999999998</c:v>
                </c:pt>
                <c:pt idx="90">
                  <c:v>-195</c:v>
                </c:pt>
                <c:pt idx="91">
                  <c:v>0</c:v>
                </c:pt>
                <c:pt idx="92">
                  <c:v>0</c:v>
                </c:pt>
                <c:pt idx="93">
                  <c:v>0</c:v>
                </c:pt>
                <c:pt idx="94">
                  <c:v>-264.09300000000002</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-146</c:v>
                </c:pt>
                <c:pt idx="112">
                  <c:v>0</c:v>
                </c:pt>
                <c:pt idx="113">
                  <c:v>0</c:v>
                </c:pt>
                <c:pt idx="114">
                  <c:v>0</c:v>
                </c:pt>
                <c:pt idx="115">
                  <c:v>0</c:v>
                </c:pt>
                <c:pt idx="116">
                  <c:v>0</c:v>
                </c:pt>
                <c:pt idx="117">
                  <c:v>-259.96800000000002</c:v>
                </c:pt>
              </c:numCache>
            </c:numRef>
          </c:val>
          <c:extLst>
            <c:ext xmlns:c16="http://schemas.microsoft.com/office/drawing/2014/chart" uri="{C3380CC4-5D6E-409C-BE32-E72D297353CC}">
              <c16:uniqueId val="{00000004-5A68-4DD1-90B3-76BCE3D16C3E}"/>
            </c:ext>
          </c:extLst>
        </c:ser>
        <c:ser>
          <c:idx val="5"/>
          <c:order val="5"/>
          <c:tx>
            <c:strRef>
              <c:f>GASO_AL!$D$74</c:f>
              <c:strCache>
                <c:ptCount val="1"/>
                <c:pt idx="0">
                  <c:v>SOUTH TO NORTH TRANSFER</c:v>
                </c:pt>
              </c:strCache>
            </c:strRef>
          </c:tx>
          <c:spPr>
            <a:pattFill prst="dkUpDiag">
              <a:fgClr>
                <a:srgbClr val="FF0000"/>
              </a:fgClr>
              <a:bgClr>
                <a:schemeClr val="bg1"/>
              </a:bgClr>
            </a:pattFill>
            <a:ln w="6350">
              <a:solidFill>
                <a:schemeClr val="tx1"/>
              </a:solidFill>
            </a:ln>
          </c:spPr>
          <c:val>
            <c:numRef>
              <c:f>GASO_AL!$E$74:$DR$74</c:f>
              <c:numCache>
                <c:formatCode>General</c:formatCode>
                <c:ptCount val="118"/>
                <c:pt idx="0">
                  <c:v>-343</c:v>
                </c:pt>
                <c:pt idx="1">
                  <c:v>-312</c:v>
                </c:pt>
                <c:pt idx="2">
                  <c:v>-250</c:v>
                </c:pt>
                <c:pt idx="3">
                  <c:v>0</c:v>
                </c:pt>
                <c:pt idx="4">
                  <c:v>-120</c:v>
                </c:pt>
                <c:pt idx="5">
                  <c:v>-45</c:v>
                </c:pt>
                <c:pt idx="6">
                  <c:v>-75</c:v>
                </c:pt>
                <c:pt idx="7">
                  <c:v>0</c:v>
                </c:pt>
                <c:pt idx="8">
                  <c:v>0</c:v>
                </c:pt>
                <c:pt idx="9">
                  <c:v>-40</c:v>
                </c:pt>
                <c:pt idx="10">
                  <c:v>-58</c:v>
                </c:pt>
                <c:pt idx="11">
                  <c:v>0</c:v>
                </c:pt>
                <c:pt idx="12">
                  <c:v>0</c:v>
                </c:pt>
                <c:pt idx="13">
                  <c:v>-10</c:v>
                </c:pt>
                <c:pt idx="14">
                  <c:v>0</c:v>
                </c:pt>
                <c:pt idx="15">
                  <c:v>-125</c:v>
                </c:pt>
                <c:pt idx="16">
                  <c:v>-65</c:v>
                </c:pt>
                <c:pt idx="17">
                  <c:v>0</c:v>
                </c:pt>
                <c:pt idx="18">
                  <c:v>0</c:v>
                </c:pt>
                <c:pt idx="19">
                  <c:v>-268</c:v>
                </c:pt>
                <c:pt idx="20">
                  <c:v>0</c:v>
                </c:pt>
                <c:pt idx="21">
                  <c:v>0</c:v>
                </c:pt>
                <c:pt idx="22">
                  <c:v>0</c:v>
                </c:pt>
                <c:pt idx="23">
                  <c:v>0</c:v>
                </c:pt>
                <c:pt idx="24">
                  <c:v>-80</c:v>
                </c:pt>
                <c:pt idx="25">
                  <c:v>0</c:v>
                </c:pt>
                <c:pt idx="26">
                  <c:v>-27</c:v>
                </c:pt>
                <c:pt idx="27">
                  <c:v>-210</c:v>
                </c:pt>
                <c:pt idx="28">
                  <c:v>-840</c:v>
                </c:pt>
                <c:pt idx="29">
                  <c:v>-220</c:v>
                </c:pt>
                <c:pt idx="30">
                  <c:v>0</c:v>
                </c:pt>
                <c:pt idx="31">
                  <c:v>0</c:v>
                </c:pt>
                <c:pt idx="32">
                  <c:v>-75</c:v>
                </c:pt>
                <c:pt idx="33">
                  <c:v>0</c:v>
                </c:pt>
                <c:pt idx="34">
                  <c:v>0</c:v>
                </c:pt>
                <c:pt idx="35">
                  <c:v>-29</c:v>
                </c:pt>
                <c:pt idx="36">
                  <c:v>-10</c:v>
                </c:pt>
                <c:pt idx="37">
                  <c:v>0</c:v>
                </c:pt>
                <c:pt idx="38">
                  <c:v>-75</c:v>
                </c:pt>
                <c:pt idx="39">
                  <c:v>-80</c:v>
                </c:pt>
                <c:pt idx="40">
                  <c:v>0</c:v>
                </c:pt>
                <c:pt idx="41">
                  <c:v>-81</c:v>
                </c:pt>
                <c:pt idx="42">
                  <c:v>-100</c:v>
                </c:pt>
                <c:pt idx="43">
                  <c:v>-85</c:v>
                </c:pt>
                <c:pt idx="44">
                  <c:v>-258</c:v>
                </c:pt>
                <c:pt idx="45">
                  <c:v>-171</c:v>
                </c:pt>
                <c:pt idx="46">
                  <c:v>-110</c:v>
                </c:pt>
                <c:pt idx="47">
                  <c:v>-245</c:v>
                </c:pt>
                <c:pt idx="48">
                  <c:v>-545</c:v>
                </c:pt>
                <c:pt idx="49">
                  <c:v>-72</c:v>
                </c:pt>
                <c:pt idx="50">
                  <c:v>0</c:v>
                </c:pt>
                <c:pt idx="51">
                  <c:v>0</c:v>
                </c:pt>
                <c:pt idx="52">
                  <c:v>-130</c:v>
                </c:pt>
                <c:pt idx="53">
                  <c:v>-170</c:v>
                </c:pt>
                <c:pt idx="54">
                  <c:v>-197</c:v>
                </c:pt>
                <c:pt idx="55">
                  <c:v>-193.5</c:v>
                </c:pt>
                <c:pt idx="56">
                  <c:v>0</c:v>
                </c:pt>
                <c:pt idx="57">
                  <c:v>-200</c:v>
                </c:pt>
                <c:pt idx="58">
                  <c:v>0</c:v>
                </c:pt>
                <c:pt idx="59">
                  <c:v>0</c:v>
                </c:pt>
                <c:pt idx="60">
                  <c:v>0</c:v>
                </c:pt>
                <c:pt idx="61">
                  <c:v>0</c:v>
                </c:pt>
                <c:pt idx="62">
                  <c:v>0</c:v>
                </c:pt>
                <c:pt idx="63">
                  <c:v>-85</c:v>
                </c:pt>
                <c:pt idx="64">
                  <c:v>-225</c:v>
                </c:pt>
                <c:pt idx="65">
                  <c:v>0</c:v>
                </c:pt>
                <c:pt idx="66">
                  <c:v>0</c:v>
                </c:pt>
                <c:pt idx="67">
                  <c:v>-275</c:v>
                </c:pt>
                <c:pt idx="68">
                  <c:v>-400</c:v>
                </c:pt>
                <c:pt idx="69">
                  <c:v>0</c:v>
                </c:pt>
                <c:pt idx="70">
                  <c:v>-90.311000000000007</c:v>
                </c:pt>
                <c:pt idx="71">
                  <c:v>-258</c:v>
                </c:pt>
                <c:pt idx="72">
                  <c:v>0</c:v>
                </c:pt>
                <c:pt idx="73">
                  <c:v>-55</c:v>
                </c:pt>
                <c:pt idx="74">
                  <c:v>-185.613</c:v>
                </c:pt>
                <c:pt idx="75">
                  <c:v>-125</c:v>
                </c:pt>
                <c:pt idx="76">
                  <c:v>-106</c:v>
                </c:pt>
                <c:pt idx="77">
                  <c:v>0</c:v>
                </c:pt>
                <c:pt idx="78">
                  <c:v>-43</c:v>
                </c:pt>
                <c:pt idx="79">
                  <c:v>0</c:v>
                </c:pt>
                <c:pt idx="80">
                  <c:v>-252.3</c:v>
                </c:pt>
                <c:pt idx="81">
                  <c:v>0</c:v>
                </c:pt>
                <c:pt idx="82">
                  <c:v>0</c:v>
                </c:pt>
                <c:pt idx="83">
                  <c:v>-74</c:v>
                </c:pt>
                <c:pt idx="84">
                  <c:v>-85</c:v>
                </c:pt>
                <c:pt idx="85">
                  <c:v>-64</c:v>
                </c:pt>
                <c:pt idx="86">
                  <c:v>0</c:v>
                </c:pt>
                <c:pt idx="87">
                  <c:v>-80</c:v>
                </c:pt>
                <c:pt idx="88">
                  <c:v>0</c:v>
                </c:pt>
                <c:pt idx="89">
                  <c:v>0</c:v>
                </c:pt>
                <c:pt idx="90">
                  <c:v>-434</c:v>
                </c:pt>
                <c:pt idx="91">
                  <c:v>-350</c:v>
                </c:pt>
                <c:pt idx="92">
                  <c:v>-32</c:v>
                </c:pt>
                <c:pt idx="93">
                  <c:v>0</c:v>
                </c:pt>
                <c:pt idx="94">
                  <c:v>0</c:v>
                </c:pt>
                <c:pt idx="95">
                  <c:v>-386.899</c:v>
                </c:pt>
                <c:pt idx="96">
                  <c:v>-647.15899999999999</c:v>
                </c:pt>
                <c:pt idx="97">
                  <c:v>-1086.6019999999999</c:v>
                </c:pt>
                <c:pt idx="98">
                  <c:v>-191.006</c:v>
                </c:pt>
                <c:pt idx="99">
                  <c:v>0</c:v>
                </c:pt>
                <c:pt idx="100">
                  <c:v>0</c:v>
                </c:pt>
                <c:pt idx="101">
                  <c:v>0</c:v>
                </c:pt>
                <c:pt idx="102">
                  <c:v>0</c:v>
                </c:pt>
                <c:pt idx="103">
                  <c:v>0</c:v>
                </c:pt>
                <c:pt idx="104">
                  <c:v>0</c:v>
                </c:pt>
                <c:pt idx="105">
                  <c:v>-43</c:v>
                </c:pt>
                <c:pt idx="106">
                  <c:v>0</c:v>
                </c:pt>
                <c:pt idx="107">
                  <c:v>0</c:v>
                </c:pt>
                <c:pt idx="108">
                  <c:v>-98</c:v>
                </c:pt>
                <c:pt idx="109">
                  <c:v>-84.626000000000005</c:v>
                </c:pt>
                <c:pt idx="110">
                  <c:v>0</c:v>
                </c:pt>
                <c:pt idx="111">
                  <c:v>0</c:v>
                </c:pt>
                <c:pt idx="112">
                  <c:v>0</c:v>
                </c:pt>
                <c:pt idx="113">
                  <c:v>0</c:v>
                </c:pt>
                <c:pt idx="114">
                  <c:v>0</c:v>
                </c:pt>
                <c:pt idx="115">
                  <c:v>0</c:v>
                </c:pt>
                <c:pt idx="116">
                  <c:v>0</c:v>
                </c:pt>
                <c:pt idx="117">
                  <c:v>0</c:v>
                </c:pt>
              </c:numCache>
            </c:numRef>
          </c:val>
          <c:extLst>
            <c:ext xmlns:c16="http://schemas.microsoft.com/office/drawing/2014/chart" uri="{C3380CC4-5D6E-409C-BE32-E72D297353CC}">
              <c16:uniqueId val="{00000005-5A68-4DD1-90B3-76BCE3D16C3E}"/>
            </c:ext>
          </c:extLst>
        </c:ser>
        <c:ser>
          <c:idx val="6"/>
          <c:order val="6"/>
          <c:tx>
            <c:strRef>
              <c:f>GASO_AL!$B$80</c:f>
              <c:strCache>
                <c:ptCount val="1"/>
                <c:pt idx="0">
                  <c:v>SC PIPELINE EXPORT</c:v>
                </c:pt>
              </c:strCache>
            </c:strRef>
          </c:tx>
          <c:spPr>
            <a:solidFill>
              <a:schemeClr val="accent2">
                <a:lumMod val="75000"/>
              </a:schemeClr>
            </a:solidFill>
            <a:ln w="25400">
              <a:noFill/>
            </a:ln>
          </c:spPr>
          <c:val>
            <c:numRef>
              <c:f>GASO_AL!$E$80:$DR$80</c:f>
              <c:numCache>
                <c:formatCode>#,##0</c:formatCode>
                <c:ptCount val="118"/>
                <c:pt idx="0">
                  <c:v>-2512.5519999999997</c:v>
                </c:pt>
                <c:pt idx="1">
                  <c:v>-2663.759</c:v>
                </c:pt>
                <c:pt idx="2">
                  <c:v>-3430.1589999999997</c:v>
                </c:pt>
                <c:pt idx="3">
                  <c:v>-4480.4759999999997</c:v>
                </c:pt>
                <c:pt idx="4">
                  <c:v>-3384.2249999999999</c:v>
                </c:pt>
                <c:pt idx="5">
                  <c:v>-3710.011</c:v>
                </c:pt>
                <c:pt idx="6">
                  <c:v>-4229.8090000000002</c:v>
                </c:pt>
                <c:pt idx="7">
                  <c:v>-3315.9870000000001</c:v>
                </c:pt>
                <c:pt idx="8">
                  <c:v>-3517.748</c:v>
                </c:pt>
                <c:pt idx="9">
                  <c:v>-3346.6790000000001</c:v>
                </c:pt>
                <c:pt idx="10">
                  <c:v>-2487.7829999999999</c:v>
                </c:pt>
                <c:pt idx="11">
                  <c:v>-2544.866</c:v>
                </c:pt>
                <c:pt idx="12">
                  <c:v>-1682.7930000000001</c:v>
                </c:pt>
                <c:pt idx="13">
                  <c:v>-1978.3109999999999</c:v>
                </c:pt>
                <c:pt idx="14">
                  <c:v>-2605.1089999999999</c:v>
                </c:pt>
                <c:pt idx="15">
                  <c:v>-2157.8069999999998</c:v>
                </c:pt>
                <c:pt idx="16">
                  <c:v>-1966.9589999999998</c:v>
                </c:pt>
                <c:pt idx="17">
                  <c:v>-2829.8890000000001</c:v>
                </c:pt>
                <c:pt idx="18">
                  <c:v>-2005.2579999999998</c:v>
                </c:pt>
                <c:pt idx="19">
                  <c:v>-2713.848</c:v>
                </c:pt>
                <c:pt idx="20">
                  <c:v>-2910.5280000000002</c:v>
                </c:pt>
                <c:pt idx="21">
                  <c:v>-2327.703</c:v>
                </c:pt>
                <c:pt idx="22">
                  <c:v>-2103.8620000000001</c:v>
                </c:pt>
                <c:pt idx="23">
                  <c:v>-2102.6320000000001</c:v>
                </c:pt>
                <c:pt idx="24">
                  <c:v>-2172.38</c:v>
                </c:pt>
                <c:pt idx="25">
                  <c:v>-2445.9079999999999</c:v>
                </c:pt>
                <c:pt idx="26">
                  <c:v>-3227.0609999999997</c:v>
                </c:pt>
                <c:pt idx="27">
                  <c:v>-2384.1549999999997</c:v>
                </c:pt>
                <c:pt idx="28">
                  <c:v>-2958.6909999999998</c:v>
                </c:pt>
                <c:pt idx="29">
                  <c:v>-3925.9839999999999</c:v>
                </c:pt>
                <c:pt idx="30">
                  <c:v>-2687.3620000000001</c:v>
                </c:pt>
                <c:pt idx="31">
                  <c:v>-3344.7110000000002</c:v>
                </c:pt>
                <c:pt idx="32">
                  <c:v>-2448.819</c:v>
                </c:pt>
                <c:pt idx="33">
                  <c:v>-2136.2629999999999</c:v>
                </c:pt>
                <c:pt idx="34">
                  <c:v>-2655.241</c:v>
                </c:pt>
                <c:pt idx="35">
                  <c:v>-1967.2440000000001</c:v>
                </c:pt>
                <c:pt idx="36">
                  <c:v>-1829.4649999999999</c:v>
                </c:pt>
                <c:pt idx="37">
                  <c:v>-2622.5830000000001</c:v>
                </c:pt>
                <c:pt idx="38">
                  <c:v>-3261.7780000000002</c:v>
                </c:pt>
                <c:pt idx="39">
                  <c:v>-2265.6349999999998</c:v>
                </c:pt>
                <c:pt idx="40">
                  <c:v>-3431.5190000000002</c:v>
                </c:pt>
                <c:pt idx="41">
                  <c:v>-2344.2269999999999</c:v>
                </c:pt>
                <c:pt idx="42">
                  <c:v>-2608.0309999999999</c:v>
                </c:pt>
                <c:pt idx="43">
                  <c:v>-3287.2789999999995</c:v>
                </c:pt>
                <c:pt idx="44">
                  <c:v>-2417.5370000000003</c:v>
                </c:pt>
                <c:pt idx="45">
                  <c:v>-2658.4659999999999</c:v>
                </c:pt>
                <c:pt idx="46">
                  <c:v>-2470.8540000000003</c:v>
                </c:pt>
                <c:pt idx="47">
                  <c:v>-1468.654</c:v>
                </c:pt>
                <c:pt idx="48">
                  <c:v>-2539.692</c:v>
                </c:pt>
                <c:pt idx="49">
                  <c:v>-2727.788</c:v>
                </c:pt>
                <c:pt idx="50">
                  <c:v>-1984.895</c:v>
                </c:pt>
                <c:pt idx="51">
                  <c:v>-2134.971</c:v>
                </c:pt>
                <c:pt idx="52">
                  <c:v>-2890.3239999999996</c:v>
                </c:pt>
                <c:pt idx="53">
                  <c:v>-2717.1220000000003</c:v>
                </c:pt>
                <c:pt idx="54">
                  <c:v>-2375.8159999999998</c:v>
                </c:pt>
                <c:pt idx="55">
                  <c:v>-3307.7</c:v>
                </c:pt>
                <c:pt idx="56">
                  <c:v>-2442.8040000000001</c:v>
                </c:pt>
                <c:pt idx="57">
                  <c:v>-2707.2730000000001</c:v>
                </c:pt>
                <c:pt idx="58">
                  <c:v>-1929.307</c:v>
                </c:pt>
                <c:pt idx="59">
                  <c:v>-1678.952</c:v>
                </c:pt>
                <c:pt idx="60">
                  <c:v>-2794.5509999999999</c:v>
                </c:pt>
                <c:pt idx="61">
                  <c:v>-2057.88</c:v>
                </c:pt>
                <c:pt idx="62">
                  <c:v>-1914.3719999999998</c:v>
                </c:pt>
                <c:pt idx="63">
                  <c:v>-3570.8720000000003</c:v>
                </c:pt>
                <c:pt idx="64">
                  <c:v>-2065.6640000000002</c:v>
                </c:pt>
                <c:pt idx="65">
                  <c:v>-2424.2629999999999</c:v>
                </c:pt>
                <c:pt idx="66">
                  <c:v>-2918.8760000000002</c:v>
                </c:pt>
                <c:pt idx="67">
                  <c:v>-1867.8340000000001</c:v>
                </c:pt>
                <c:pt idx="68">
                  <c:v>-2146.712</c:v>
                </c:pt>
                <c:pt idx="69">
                  <c:v>-2392.8449999999998</c:v>
                </c:pt>
                <c:pt idx="70">
                  <c:v>-2241.2159999999999</c:v>
                </c:pt>
                <c:pt idx="71">
                  <c:v>-2122.7919999999999</c:v>
                </c:pt>
                <c:pt idx="72">
                  <c:v>-1896.604</c:v>
                </c:pt>
                <c:pt idx="73">
                  <c:v>-1655.8989999999999</c:v>
                </c:pt>
                <c:pt idx="74">
                  <c:v>-2392.1189999999997</c:v>
                </c:pt>
                <c:pt idx="75">
                  <c:v>-3386.9319999999998</c:v>
                </c:pt>
                <c:pt idx="76">
                  <c:v>-2039.819</c:v>
                </c:pt>
                <c:pt idx="77">
                  <c:v>-2268.9179999999997</c:v>
                </c:pt>
                <c:pt idx="78">
                  <c:v>-2743.58</c:v>
                </c:pt>
                <c:pt idx="79">
                  <c:v>-2099.297</c:v>
                </c:pt>
                <c:pt idx="80">
                  <c:v>-2675.1990000000001</c:v>
                </c:pt>
                <c:pt idx="81">
                  <c:v>-2010.931</c:v>
                </c:pt>
                <c:pt idx="82">
                  <c:v>-1831.4290000000001</c:v>
                </c:pt>
                <c:pt idx="83">
                  <c:v>-2057.9870000000001</c:v>
                </c:pt>
                <c:pt idx="84">
                  <c:v>-1838.684</c:v>
                </c:pt>
                <c:pt idx="85">
                  <c:v>-1830.9090000000001</c:v>
                </c:pt>
                <c:pt idx="86">
                  <c:v>-2606.8530000000001</c:v>
                </c:pt>
                <c:pt idx="87">
                  <c:v>-1914.7910000000002</c:v>
                </c:pt>
                <c:pt idx="88">
                  <c:v>-1715.5929999999998</c:v>
                </c:pt>
                <c:pt idx="89">
                  <c:v>-2629.3989999999999</c:v>
                </c:pt>
                <c:pt idx="90">
                  <c:v>-2096.5640000000003</c:v>
                </c:pt>
                <c:pt idx="91">
                  <c:v>-2464.652</c:v>
                </c:pt>
                <c:pt idx="92">
                  <c:v>-2401.4740000000002</c:v>
                </c:pt>
                <c:pt idx="93">
                  <c:v>-1746.309</c:v>
                </c:pt>
                <c:pt idx="94">
                  <c:v>-1979.4270000000001</c:v>
                </c:pt>
                <c:pt idx="95">
                  <c:v>-2163.643</c:v>
                </c:pt>
                <c:pt idx="96">
                  <c:v>-1705.8209999999999</c:v>
                </c:pt>
                <c:pt idx="97">
                  <c:v>-1603.2370000000001</c:v>
                </c:pt>
                <c:pt idx="98">
                  <c:v>-2202.549</c:v>
                </c:pt>
                <c:pt idx="99">
                  <c:v>-2061.25</c:v>
                </c:pt>
                <c:pt idx="100">
                  <c:v>-1859.202</c:v>
                </c:pt>
                <c:pt idx="101">
                  <c:v>-2506.7629999999999</c:v>
                </c:pt>
                <c:pt idx="102">
                  <c:v>-1730.6109999999999</c:v>
                </c:pt>
                <c:pt idx="103">
                  <c:v>-2364.83</c:v>
                </c:pt>
                <c:pt idx="104">
                  <c:v>-1898.5079999999998</c:v>
                </c:pt>
                <c:pt idx="105">
                  <c:v>-1504.9940000000001</c:v>
                </c:pt>
                <c:pt idx="106">
                  <c:v>-1641.3890000000001</c:v>
                </c:pt>
                <c:pt idx="107">
                  <c:v>-1346.0309999999999</c:v>
                </c:pt>
                <c:pt idx="108">
                  <c:v>-1228.2190000000001</c:v>
                </c:pt>
                <c:pt idx="109">
                  <c:v>-1702.7750000000001</c:v>
                </c:pt>
                <c:pt idx="110">
                  <c:v>-1878.6179999999999</c:v>
                </c:pt>
                <c:pt idx="111">
                  <c:v>-1650.3130000000001</c:v>
                </c:pt>
                <c:pt idx="112">
                  <c:v>-2713.989</c:v>
                </c:pt>
                <c:pt idx="113">
                  <c:v>-1957.896</c:v>
                </c:pt>
                <c:pt idx="114">
                  <c:v>-2092.4250000000002</c:v>
                </c:pt>
                <c:pt idx="115">
                  <c:v>-2889.96</c:v>
                </c:pt>
                <c:pt idx="116">
                  <c:v>-2285.2600000000002</c:v>
                </c:pt>
                <c:pt idx="117">
                  <c:v>-2427.277</c:v>
                </c:pt>
              </c:numCache>
            </c:numRef>
          </c:val>
          <c:extLst>
            <c:ext xmlns:c16="http://schemas.microsoft.com/office/drawing/2014/chart" uri="{C3380CC4-5D6E-409C-BE32-E72D297353CC}">
              <c16:uniqueId val="{00000006-5A68-4DD1-90B3-76BCE3D16C3E}"/>
            </c:ext>
          </c:extLst>
        </c:ser>
        <c:dLbls>
          <c:showLegendKey val="0"/>
          <c:showVal val="0"/>
          <c:showCatName val="0"/>
          <c:showSerName val="0"/>
          <c:showPercent val="0"/>
          <c:showBubbleSize val="0"/>
        </c:dLbls>
        <c:axId val="185344000"/>
        <c:axId val="184477952"/>
      </c:areaChart>
      <c:dateAx>
        <c:axId val="184457472"/>
        <c:scaling>
          <c:orientation val="minMax"/>
        </c:scaling>
        <c:delete val="0"/>
        <c:axPos val="b"/>
        <c:majorGridlines/>
        <c:numFmt formatCode="[$-409]mmm\-yy;@" sourceLinked="0"/>
        <c:majorTickMark val="out"/>
        <c:minorTickMark val="none"/>
        <c:tickLblPos val="low"/>
        <c:spPr>
          <a:ln w="31750">
            <a:solidFill>
              <a:srgbClr val="FF0000"/>
            </a:solidFill>
          </a:ln>
        </c:spPr>
        <c:txPr>
          <a:bodyPr rot="0" vert="horz"/>
          <a:lstStyle/>
          <a:p>
            <a:pPr>
              <a:defRPr/>
            </a:pPr>
            <a:endParaRPr lang="en-US"/>
          </a:p>
        </c:txPr>
        <c:crossAx val="184475648"/>
        <c:crosses val="autoZero"/>
        <c:auto val="1"/>
        <c:lblOffset val="100"/>
        <c:baseTimeUnit val="months"/>
        <c:majorUnit val="12"/>
        <c:majorTimeUnit val="months"/>
      </c:dateAx>
      <c:valAx>
        <c:axId val="184475648"/>
        <c:scaling>
          <c:orientation val="minMax"/>
          <c:max val="8000"/>
          <c:min val="-8000"/>
        </c:scaling>
        <c:delete val="0"/>
        <c:axPos val="l"/>
        <c:majorGridlines/>
        <c:title>
          <c:tx>
            <c:rich>
              <a:bodyPr rot="-5400000" vert="horz"/>
              <a:lstStyle/>
              <a:p>
                <a:pPr>
                  <a:defRPr/>
                </a:pPr>
                <a:r>
                  <a:rPr lang="en-US"/>
                  <a:t>Millions</a:t>
                </a:r>
                <a:r>
                  <a:rPr lang="en-US" baseline="0"/>
                  <a:t> of Barrels per Month</a:t>
                </a:r>
                <a:endParaRPr lang="en-US"/>
              </a:p>
            </c:rich>
          </c:tx>
          <c:layout>
            <c:manualLayout>
              <c:xMode val="edge"/>
              <c:yMode val="edge"/>
              <c:x val="1.6112614618123418E-2"/>
              <c:y val="0.19888239028979529"/>
            </c:manualLayout>
          </c:layout>
          <c:overlay val="0"/>
        </c:title>
        <c:numFmt formatCode="#,##0" sourceLinked="1"/>
        <c:majorTickMark val="out"/>
        <c:minorTickMark val="none"/>
        <c:tickLblPos val="nextTo"/>
        <c:crossAx val="184457472"/>
        <c:crosses val="autoZero"/>
        <c:crossBetween val="midCat"/>
        <c:majorUnit val="1000"/>
        <c:dispUnits>
          <c:builtInUnit val="thousands"/>
        </c:dispUnits>
      </c:valAx>
      <c:valAx>
        <c:axId val="184477952"/>
        <c:scaling>
          <c:orientation val="minMax"/>
          <c:max val="8000"/>
          <c:min val="-8000"/>
        </c:scaling>
        <c:delete val="1"/>
        <c:axPos val="r"/>
        <c:numFmt formatCode="#,##0" sourceLinked="1"/>
        <c:majorTickMark val="out"/>
        <c:minorTickMark val="none"/>
        <c:tickLblPos val="nextTo"/>
        <c:crossAx val="185344000"/>
        <c:crosses val="max"/>
        <c:crossBetween val="midCat"/>
      </c:valAx>
      <c:dateAx>
        <c:axId val="185344000"/>
        <c:scaling>
          <c:orientation val="minMax"/>
        </c:scaling>
        <c:delete val="1"/>
        <c:axPos val="b"/>
        <c:numFmt formatCode="[$-409]mmmm\-yy;@" sourceLinked="1"/>
        <c:majorTickMark val="out"/>
        <c:minorTickMark val="none"/>
        <c:tickLblPos val="nextTo"/>
        <c:crossAx val="184477952"/>
        <c:crosses val="autoZero"/>
        <c:auto val="1"/>
        <c:lblOffset val="100"/>
        <c:baseTimeUnit val="months"/>
        <c:majorUnit val="1"/>
        <c:minorUnit val="1"/>
      </c:dateAx>
    </c:plotArea>
    <c:legend>
      <c:legendPos val="b"/>
      <c:layout>
        <c:manualLayout>
          <c:xMode val="edge"/>
          <c:yMode val="edge"/>
          <c:x val="9.1617156300315746E-4"/>
          <c:y val="0.82219593640516486"/>
          <c:w val="0.9981908596039798"/>
          <c:h val="0.1608742958394532"/>
        </c:manualLayout>
      </c:layout>
      <c:overlay val="0"/>
      <c:txPr>
        <a:bodyPr/>
        <a:lstStyle/>
        <a:p>
          <a:pPr>
            <a:defRPr sz="1000"/>
          </a:pPr>
          <a:endParaRPr lang="en-US"/>
        </a:p>
      </c:txPr>
    </c:legend>
    <c:plotVisOnly val="1"/>
    <c:dispBlanksAs val="gap"/>
    <c:showDLblsOverMax val="0"/>
  </c:chart>
  <c:spPr>
    <a:ln w="19050">
      <a:noFill/>
    </a:ln>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diesel!$A$9</c:f>
              <c:strCache>
                <c:ptCount val="1"/>
                <c:pt idx="0">
                  <c:v>SC FOREIGN IMPORT</c:v>
                </c:pt>
              </c:strCache>
            </c:strRef>
          </c:tx>
          <c:spPr>
            <a:solidFill>
              <a:srgbClr val="00B0F0"/>
            </a:solidFill>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diesel!$E$9:$DR$9</c:f>
              <c:numCache>
                <c:formatCode>#,##0</c:formatCode>
                <c:ptCount val="118"/>
                <c:pt idx="0">
                  <c:v>253.25899999999999</c:v>
                </c:pt>
                <c:pt idx="1">
                  <c:v>468</c:v>
                </c:pt>
                <c:pt idx="2">
                  <c:v>505</c:v>
                </c:pt>
                <c:pt idx="3">
                  <c:v>1003</c:v>
                </c:pt>
                <c:pt idx="4">
                  <c:v>262.98700000000002</c:v>
                </c:pt>
                <c:pt idx="5">
                  <c:v>833.19</c:v>
                </c:pt>
                <c:pt idx="6">
                  <c:v>774.22799999999995</c:v>
                </c:pt>
                <c:pt idx="7">
                  <c:v>901.65499999999997</c:v>
                </c:pt>
                <c:pt idx="8">
                  <c:v>49.835999999999999</c:v>
                </c:pt>
                <c:pt idx="9">
                  <c:v>250</c:v>
                </c:pt>
                <c:pt idx="10">
                  <c:v>0</c:v>
                </c:pt>
                <c:pt idx="11">
                  <c:v>255</c:v>
                </c:pt>
                <c:pt idx="12">
                  <c:v>289.48200000000003</c:v>
                </c:pt>
                <c:pt idx="13">
                  <c:v>0</c:v>
                </c:pt>
                <c:pt idx="14">
                  <c:v>0</c:v>
                </c:pt>
                <c:pt idx="15">
                  <c:v>289.46800000000002</c:v>
                </c:pt>
                <c:pt idx="16">
                  <c:v>283</c:v>
                </c:pt>
                <c:pt idx="17">
                  <c:v>0</c:v>
                </c:pt>
                <c:pt idx="18">
                  <c:v>0</c:v>
                </c:pt>
                <c:pt idx="19">
                  <c:v>0</c:v>
                </c:pt>
                <c:pt idx="20">
                  <c:v>0</c:v>
                </c:pt>
                <c:pt idx="21">
                  <c:v>0</c:v>
                </c:pt>
                <c:pt idx="22">
                  <c:v>0</c:v>
                </c:pt>
                <c:pt idx="23">
                  <c:v>0</c:v>
                </c:pt>
                <c:pt idx="24">
                  <c:v>0</c:v>
                </c:pt>
                <c:pt idx="25">
                  <c:v>0</c:v>
                </c:pt>
                <c:pt idx="26">
                  <c:v>0</c:v>
                </c:pt>
                <c:pt idx="27">
                  <c:v>0</c:v>
                </c:pt>
                <c:pt idx="28">
                  <c:v>308.39999999999998</c:v>
                </c:pt>
                <c:pt idx="29">
                  <c:v>0</c:v>
                </c:pt>
                <c:pt idx="30">
                  <c:v>0</c:v>
                </c:pt>
                <c:pt idx="31">
                  <c:v>0</c:v>
                </c:pt>
                <c:pt idx="32">
                  <c:v>408.34800000000001</c:v>
                </c:pt>
                <c:pt idx="33">
                  <c:v>0</c:v>
                </c:pt>
                <c:pt idx="34">
                  <c:v>0</c:v>
                </c:pt>
                <c:pt idx="35">
                  <c:v>0</c:v>
                </c:pt>
                <c:pt idx="36">
                  <c:v>0</c:v>
                </c:pt>
                <c:pt idx="37">
                  <c:v>0</c:v>
                </c:pt>
                <c:pt idx="38">
                  <c:v>0</c:v>
                </c:pt>
                <c:pt idx="39">
                  <c:v>0</c:v>
                </c:pt>
                <c:pt idx="40">
                  <c:v>0</c:v>
                </c:pt>
                <c:pt idx="41">
                  <c:v>0</c:v>
                </c:pt>
                <c:pt idx="42">
                  <c:v>100</c:v>
                </c:pt>
                <c:pt idx="43">
                  <c:v>494.06799999999998</c:v>
                </c:pt>
                <c:pt idx="44">
                  <c:v>100</c:v>
                </c:pt>
                <c:pt idx="45">
                  <c:v>0</c:v>
                </c:pt>
                <c:pt idx="46">
                  <c:v>0</c:v>
                </c:pt>
                <c:pt idx="47">
                  <c:v>0</c:v>
                </c:pt>
                <c:pt idx="48">
                  <c:v>0</c:v>
                </c:pt>
                <c:pt idx="49">
                  <c:v>0</c:v>
                </c:pt>
                <c:pt idx="50">
                  <c:v>0</c:v>
                </c:pt>
                <c:pt idx="51">
                  <c:v>301.45800000000003</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95</c:v>
                </c:pt>
                <c:pt idx="71">
                  <c:v>105</c:v>
                </c:pt>
                <c:pt idx="72">
                  <c:v>0</c:v>
                </c:pt>
                <c:pt idx="73">
                  <c:v>86</c:v>
                </c:pt>
                <c:pt idx="74">
                  <c:v>0</c:v>
                </c:pt>
                <c:pt idx="75">
                  <c:v>29.158999999999999</c:v>
                </c:pt>
                <c:pt idx="76">
                  <c:v>165</c:v>
                </c:pt>
                <c:pt idx="77">
                  <c:v>438</c:v>
                </c:pt>
                <c:pt idx="78">
                  <c:v>85</c:v>
                </c:pt>
                <c:pt idx="79">
                  <c:v>475</c:v>
                </c:pt>
                <c:pt idx="80">
                  <c:v>212</c:v>
                </c:pt>
                <c:pt idx="81">
                  <c:v>376</c:v>
                </c:pt>
                <c:pt idx="82">
                  <c:v>494</c:v>
                </c:pt>
                <c:pt idx="83">
                  <c:v>474</c:v>
                </c:pt>
                <c:pt idx="84">
                  <c:v>206</c:v>
                </c:pt>
                <c:pt idx="85">
                  <c:v>148.6</c:v>
                </c:pt>
                <c:pt idx="86">
                  <c:v>339</c:v>
                </c:pt>
                <c:pt idx="87">
                  <c:v>194.715</c:v>
                </c:pt>
                <c:pt idx="88">
                  <c:v>351</c:v>
                </c:pt>
                <c:pt idx="89">
                  <c:v>33</c:v>
                </c:pt>
                <c:pt idx="90">
                  <c:v>464</c:v>
                </c:pt>
                <c:pt idx="91">
                  <c:v>100</c:v>
                </c:pt>
                <c:pt idx="92">
                  <c:v>217</c:v>
                </c:pt>
                <c:pt idx="93">
                  <c:v>165</c:v>
                </c:pt>
                <c:pt idx="94">
                  <c:v>36</c:v>
                </c:pt>
                <c:pt idx="95">
                  <c:v>225</c:v>
                </c:pt>
                <c:pt idx="96">
                  <c:v>325</c:v>
                </c:pt>
                <c:pt idx="97">
                  <c:v>308</c:v>
                </c:pt>
                <c:pt idx="98">
                  <c:v>515</c:v>
                </c:pt>
                <c:pt idx="99">
                  <c:v>456</c:v>
                </c:pt>
                <c:pt idx="100">
                  <c:v>609</c:v>
                </c:pt>
                <c:pt idx="101">
                  <c:v>477</c:v>
                </c:pt>
                <c:pt idx="102">
                  <c:v>707</c:v>
                </c:pt>
                <c:pt idx="103">
                  <c:v>683.00099999999998</c:v>
                </c:pt>
                <c:pt idx="104">
                  <c:v>225</c:v>
                </c:pt>
                <c:pt idx="105">
                  <c:v>406</c:v>
                </c:pt>
                <c:pt idx="106">
                  <c:v>226.869</c:v>
                </c:pt>
                <c:pt idx="107">
                  <c:v>279</c:v>
                </c:pt>
                <c:pt idx="108">
                  <c:v>273</c:v>
                </c:pt>
                <c:pt idx="109">
                  <c:v>251</c:v>
                </c:pt>
                <c:pt idx="110">
                  <c:v>206</c:v>
                </c:pt>
                <c:pt idx="111">
                  <c:v>370</c:v>
                </c:pt>
                <c:pt idx="112">
                  <c:v>163</c:v>
                </c:pt>
                <c:pt idx="113">
                  <c:v>388</c:v>
                </c:pt>
                <c:pt idx="114">
                  <c:v>348</c:v>
                </c:pt>
                <c:pt idx="115">
                  <c:v>443</c:v>
                </c:pt>
                <c:pt idx="116">
                  <c:v>181</c:v>
                </c:pt>
                <c:pt idx="117">
                  <c:v>296</c:v>
                </c:pt>
              </c:numCache>
            </c:numRef>
          </c:val>
          <c:extLst>
            <c:ext xmlns:c16="http://schemas.microsoft.com/office/drawing/2014/chart" uri="{C3380CC4-5D6E-409C-BE32-E72D297353CC}">
              <c16:uniqueId val="{00000000-3DAA-4313-8CA0-943451E04414}"/>
            </c:ext>
          </c:extLst>
        </c:ser>
        <c:ser>
          <c:idx val="2"/>
          <c:order val="2"/>
          <c:tx>
            <c:strRef>
              <c:f>diesel!$A$11</c:f>
              <c:strCache>
                <c:ptCount val="1"/>
                <c:pt idx="0">
                  <c:v>SC INTERSTATE IMPORT</c:v>
                </c:pt>
              </c:strCache>
            </c:strRef>
          </c:tx>
          <c:spPr>
            <a:solidFill>
              <a:schemeClr val="accent3">
                <a:lumMod val="60000"/>
                <a:lumOff val="40000"/>
              </a:schemeClr>
            </a:solidFill>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diesel!$E$11:$DR$11</c:f>
              <c:numCache>
                <c:formatCode>#,##0</c:formatCode>
                <c:ptCount val="118"/>
                <c:pt idx="0">
                  <c:v>0</c:v>
                </c:pt>
                <c:pt idx="1">
                  <c:v>287.17200000000003</c:v>
                </c:pt>
                <c:pt idx="2">
                  <c:v>0</c:v>
                </c:pt>
                <c:pt idx="3">
                  <c:v>292</c:v>
                </c:pt>
                <c:pt idx="4">
                  <c:v>50</c:v>
                </c:pt>
                <c:pt idx="5">
                  <c:v>0</c:v>
                </c:pt>
                <c:pt idx="6">
                  <c:v>27</c:v>
                </c:pt>
                <c:pt idx="7">
                  <c:v>210</c:v>
                </c:pt>
                <c:pt idx="8">
                  <c:v>0</c:v>
                </c:pt>
                <c:pt idx="9">
                  <c:v>0</c:v>
                </c:pt>
                <c:pt idx="10">
                  <c:v>331</c:v>
                </c:pt>
                <c:pt idx="11">
                  <c:v>0</c:v>
                </c:pt>
                <c:pt idx="12">
                  <c:v>0</c:v>
                </c:pt>
                <c:pt idx="13">
                  <c:v>0</c:v>
                </c:pt>
                <c:pt idx="14">
                  <c:v>0</c:v>
                </c:pt>
                <c:pt idx="15">
                  <c:v>0</c:v>
                </c:pt>
                <c:pt idx="16">
                  <c:v>96</c:v>
                </c:pt>
                <c:pt idx="17">
                  <c:v>0</c:v>
                </c:pt>
                <c:pt idx="18">
                  <c:v>0</c:v>
                </c:pt>
                <c:pt idx="19">
                  <c:v>219.3</c:v>
                </c:pt>
                <c:pt idx="20">
                  <c:v>0</c:v>
                </c:pt>
                <c:pt idx="21">
                  <c:v>0</c:v>
                </c:pt>
                <c:pt idx="22">
                  <c:v>95</c:v>
                </c:pt>
                <c:pt idx="23">
                  <c:v>50</c:v>
                </c:pt>
                <c:pt idx="24">
                  <c:v>80</c:v>
                </c:pt>
                <c:pt idx="25">
                  <c:v>0</c:v>
                </c:pt>
                <c:pt idx="26">
                  <c:v>0</c:v>
                </c:pt>
                <c:pt idx="27">
                  <c:v>0</c:v>
                </c:pt>
                <c:pt idx="28">
                  <c:v>0</c:v>
                </c:pt>
                <c:pt idx="29">
                  <c:v>31</c:v>
                </c:pt>
                <c:pt idx="30">
                  <c:v>0</c:v>
                </c:pt>
                <c:pt idx="31">
                  <c:v>0</c:v>
                </c:pt>
                <c:pt idx="32">
                  <c:v>0</c:v>
                </c:pt>
                <c:pt idx="33">
                  <c:v>84</c:v>
                </c:pt>
                <c:pt idx="34">
                  <c:v>0</c:v>
                </c:pt>
                <c:pt idx="35">
                  <c:v>90</c:v>
                </c:pt>
                <c:pt idx="36">
                  <c:v>45</c:v>
                </c:pt>
                <c:pt idx="37">
                  <c:v>0</c:v>
                </c:pt>
                <c:pt idx="38">
                  <c:v>40</c:v>
                </c:pt>
                <c:pt idx="39">
                  <c:v>0</c:v>
                </c:pt>
                <c:pt idx="40">
                  <c:v>0</c:v>
                </c:pt>
                <c:pt idx="41">
                  <c:v>0</c:v>
                </c:pt>
                <c:pt idx="42">
                  <c:v>100</c:v>
                </c:pt>
                <c:pt idx="43">
                  <c:v>56</c:v>
                </c:pt>
                <c:pt idx="44">
                  <c:v>175</c:v>
                </c:pt>
                <c:pt idx="45">
                  <c:v>0</c:v>
                </c:pt>
                <c:pt idx="46">
                  <c:v>65</c:v>
                </c:pt>
                <c:pt idx="47">
                  <c:v>0</c:v>
                </c:pt>
                <c:pt idx="48">
                  <c:v>0</c:v>
                </c:pt>
                <c:pt idx="49">
                  <c:v>0</c:v>
                </c:pt>
                <c:pt idx="50">
                  <c:v>0</c:v>
                </c:pt>
                <c:pt idx="51">
                  <c:v>0</c:v>
                </c:pt>
                <c:pt idx="52">
                  <c:v>0</c:v>
                </c:pt>
                <c:pt idx="53">
                  <c:v>0</c:v>
                </c:pt>
                <c:pt idx="54">
                  <c:v>0</c:v>
                </c:pt>
                <c:pt idx="55">
                  <c:v>24</c:v>
                </c:pt>
                <c:pt idx="56">
                  <c:v>220</c:v>
                </c:pt>
                <c:pt idx="57">
                  <c:v>53</c:v>
                </c:pt>
                <c:pt idx="58">
                  <c:v>0</c:v>
                </c:pt>
                <c:pt idx="59">
                  <c:v>0</c:v>
                </c:pt>
                <c:pt idx="60">
                  <c:v>150</c:v>
                </c:pt>
                <c:pt idx="61">
                  <c:v>78</c:v>
                </c:pt>
                <c:pt idx="62">
                  <c:v>25</c:v>
                </c:pt>
                <c:pt idx="63">
                  <c:v>0</c:v>
                </c:pt>
                <c:pt idx="64">
                  <c:v>0</c:v>
                </c:pt>
                <c:pt idx="65">
                  <c:v>0</c:v>
                </c:pt>
                <c:pt idx="66">
                  <c:v>0</c:v>
                </c:pt>
                <c:pt idx="67">
                  <c:v>0</c:v>
                </c:pt>
                <c:pt idx="68">
                  <c:v>0</c:v>
                </c:pt>
                <c:pt idx="69">
                  <c:v>2.69</c:v>
                </c:pt>
                <c:pt idx="70">
                  <c:v>0</c:v>
                </c:pt>
                <c:pt idx="71">
                  <c:v>0</c:v>
                </c:pt>
                <c:pt idx="72">
                  <c:v>0</c:v>
                </c:pt>
                <c:pt idx="73">
                  <c:v>0</c:v>
                </c:pt>
                <c:pt idx="74">
                  <c:v>0</c:v>
                </c:pt>
                <c:pt idx="75">
                  <c:v>0</c:v>
                </c:pt>
                <c:pt idx="76">
                  <c:v>4.2300000000000004</c:v>
                </c:pt>
                <c:pt idx="77">
                  <c:v>0</c:v>
                </c:pt>
                <c:pt idx="78">
                  <c:v>0</c:v>
                </c:pt>
                <c:pt idx="79">
                  <c:v>0</c:v>
                </c:pt>
                <c:pt idx="80">
                  <c:v>0</c:v>
                </c:pt>
                <c:pt idx="81">
                  <c:v>24.5</c:v>
                </c:pt>
                <c:pt idx="82">
                  <c:v>0</c:v>
                </c:pt>
                <c:pt idx="83">
                  <c:v>24.742999999999999</c:v>
                </c:pt>
                <c:pt idx="84">
                  <c:v>0</c:v>
                </c:pt>
                <c:pt idx="85">
                  <c:v>24.98</c:v>
                </c:pt>
                <c:pt idx="86">
                  <c:v>0</c:v>
                </c:pt>
                <c:pt idx="87">
                  <c:v>24.023</c:v>
                </c:pt>
                <c:pt idx="88">
                  <c:v>28</c:v>
                </c:pt>
                <c:pt idx="89">
                  <c:v>0</c:v>
                </c:pt>
                <c:pt idx="90">
                  <c:v>123.31699999999999</c:v>
                </c:pt>
                <c:pt idx="91">
                  <c:v>28.023</c:v>
                </c:pt>
                <c:pt idx="92">
                  <c:v>0</c:v>
                </c:pt>
                <c:pt idx="93">
                  <c:v>16.7</c:v>
                </c:pt>
                <c:pt idx="94">
                  <c:v>23</c:v>
                </c:pt>
                <c:pt idx="95">
                  <c:v>23.126000000000001</c:v>
                </c:pt>
                <c:pt idx="96">
                  <c:v>33</c:v>
                </c:pt>
                <c:pt idx="97">
                  <c:v>0</c:v>
                </c:pt>
                <c:pt idx="98">
                  <c:v>0</c:v>
                </c:pt>
                <c:pt idx="99">
                  <c:v>0</c:v>
                </c:pt>
                <c:pt idx="100">
                  <c:v>0</c:v>
                </c:pt>
                <c:pt idx="101">
                  <c:v>0</c:v>
                </c:pt>
                <c:pt idx="102">
                  <c:v>0</c:v>
                </c:pt>
                <c:pt idx="103">
                  <c:v>0</c:v>
                </c:pt>
                <c:pt idx="104">
                  <c:v>0</c:v>
                </c:pt>
                <c:pt idx="105">
                  <c:v>110</c:v>
                </c:pt>
                <c:pt idx="106">
                  <c:v>58</c:v>
                </c:pt>
                <c:pt idx="107">
                  <c:v>79.908000000000001</c:v>
                </c:pt>
                <c:pt idx="108">
                  <c:v>109</c:v>
                </c:pt>
                <c:pt idx="109">
                  <c:v>58</c:v>
                </c:pt>
                <c:pt idx="110">
                  <c:v>0</c:v>
                </c:pt>
                <c:pt idx="111">
                  <c:v>0</c:v>
                </c:pt>
                <c:pt idx="112">
                  <c:v>0</c:v>
                </c:pt>
                <c:pt idx="113">
                  <c:v>0</c:v>
                </c:pt>
                <c:pt idx="114">
                  <c:v>0</c:v>
                </c:pt>
                <c:pt idx="115">
                  <c:v>78</c:v>
                </c:pt>
                <c:pt idx="116">
                  <c:v>0</c:v>
                </c:pt>
                <c:pt idx="117">
                  <c:v>154</c:v>
                </c:pt>
              </c:numCache>
            </c:numRef>
          </c:val>
          <c:extLst>
            <c:ext xmlns:c16="http://schemas.microsoft.com/office/drawing/2014/chart" uri="{C3380CC4-5D6E-409C-BE32-E72D297353CC}">
              <c16:uniqueId val="{00000001-3DAA-4313-8CA0-943451E04414}"/>
            </c:ext>
          </c:extLst>
        </c:ser>
        <c:ser>
          <c:idx val="4"/>
          <c:order val="4"/>
          <c:tx>
            <c:strRef>
              <c:f>diesel!$A$33</c:f>
              <c:strCache>
                <c:ptCount val="1"/>
                <c:pt idx="0">
                  <c:v>NORTH TO SOUTH TRANSFER</c:v>
                </c:pt>
              </c:strCache>
            </c:strRef>
          </c:tx>
          <c:spPr>
            <a:pattFill prst="dkDnDiag">
              <a:fgClr>
                <a:srgbClr val="00B0F0"/>
              </a:fgClr>
              <a:bgClr>
                <a:schemeClr val="bg1"/>
              </a:bgClr>
            </a:pattFill>
            <a:ln w="6350">
              <a:solidFill>
                <a:schemeClr val="tx1"/>
              </a:solidFill>
            </a:ln>
          </c:spPr>
          <c:cat>
            <c:numRef>
              <c:f>diesel!$E$4:$DR$4</c:f>
              <c:numCache>
                <c:formatCode>[$-409]mmmm\-yy;@</c:formatCode>
                <c:ptCount val="118"/>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pt idx="116">
                  <c:v>42675</c:v>
                </c:pt>
                <c:pt idx="117">
                  <c:v>42705</c:v>
                </c:pt>
              </c:numCache>
            </c:numRef>
          </c:cat>
          <c:val>
            <c:numRef>
              <c:f>diesel!$E$33:$DR$33</c:f>
              <c:numCache>
                <c:formatCode>#,##0</c:formatCode>
                <c:ptCount val="118"/>
                <c:pt idx="0">
                  <c:v>564</c:v>
                </c:pt>
                <c:pt idx="1">
                  <c:v>96</c:v>
                </c:pt>
                <c:pt idx="2">
                  <c:v>232</c:v>
                </c:pt>
                <c:pt idx="3">
                  <c:v>436</c:v>
                </c:pt>
                <c:pt idx="4">
                  <c:v>919</c:v>
                </c:pt>
                <c:pt idx="5">
                  <c:v>799</c:v>
                </c:pt>
                <c:pt idx="6">
                  <c:v>705.2</c:v>
                </c:pt>
                <c:pt idx="7">
                  <c:v>566</c:v>
                </c:pt>
                <c:pt idx="8">
                  <c:v>378</c:v>
                </c:pt>
                <c:pt idx="9">
                  <c:v>395</c:v>
                </c:pt>
                <c:pt idx="10">
                  <c:v>319</c:v>
                </c:pt>
                <c:pt idx="11">
                  <c:v>574</c:v>
                </c:pt>
                <c:pt idx="12">
                  <c:v>764</c:v>
                </c:pt>
                <c:pt idx="13">
                  <c:v>567.5</c:v>
                </c:pt>
                <c:pt idx="14">
                  <c:v>208</c:v>
                </c:pt>
                <c:pt idx="15">
                  <c:v>148</c:v>
                </c:pt>
                <c:pt idx="16">
                  <c:v>320.5</c:v>
                </c:pt>
                <c:pt idx="17">
                  <c:v>435</c:v>
                </c:pt>
                <c:pt idx="18">
                  <c:v>139</c:v>
                </c:pt>
                <c:pt idx="19">
                  <c:v>177</c:v>
                </c:pt>
                <c:pt idx="20">
                  <c:v>0</c:v>
                </c:pt>
                <c:pt idx="21">
                  <c:v>270</c:v>
                </c:pt>
                <c:pt idx="22">
                  <c:v>585</c:v>
                </c:pt>
                <c:pt idx="23">
                  <c:v>598.56299999999999</c:v>
                </c:pt>
                <c:pt idx="24">
                  <c:v>298</c:v>
                </c:pt>
                <c:pt idx="25">
                  <c:v>234.7</c:v>
                </c:pt>
                <c:pt idx="26">
                  <c:v>140</c:v>
                </c:pt>
                <c:pt idx="27">
                  <c:v>81.3</c:v>
                </c:pt>
                <c:pt idx="28">
                  <c:v>93.284999999999997</c:v>
                </c:pt>
                <c:pt idx="29">
                  <c:v>7</c:v>
                </c:pt>
                <c:pt idx="30">
                  <c:v>60.75</c:v>
                </c:pt>
                <c:pt idx="31">
                  <c:v>0.28499999999999998</c:v>
                </c:pt>
                <c:pt idx="32">
                  <c:v>3.5</c:v>
                </c:pt>
                <c:pt idx="33">
                  <c:v>215.9</c:v>
                </c:pt>
                <c:pt idx="34">
                  <c:v>380</c:v>
                </c:pt>
                <c:pt idx="35">
                  <c:v>493</c:v>
                </c:pt>
                <c:pt idx="36">
                  <c:v>240</c:v>
                </c:pt>
                <c:pt idx="37">
                  <c:v>6</c:v>
                </c:pt>
                <c:pt idx="38">
                  <c:v>0</c:v>
                </c:pt>
                <c:pt idx="39">
                  <c:v>30</c:v>
                </c:pt>
                <c:pt idx="40">
                  <c:v>6.4</c:v>
                </c:pt>
                <c:pt idx="41">
                  <c:v>90.8</c:v>
                </c:pt>
                <c:pt idx="42">
                  <c:v>50</c:v>
                </c:pt>
                <c:pt idx="43">
                  <c:v>704.8</c:v>
                </c:pt>
                <c:pt idx="44">
                  <c:v>105.5</c:v>
                </c:pt>
                <c:pt idx="45">
                  <c:v>75</c:v>
                </c:pt>
                <c:pt idx="46">
                  <c:v>4.8</c:v>
                </c:pt>
                <c:pt idx="47">
                  <c:v>250.2</c:v>
                </c:pt>
                <c:pt idx="48">
                  <c:v>80</c:v>
                </c:pt>
                <c:pt idx="49">
                  <c:v>75</c:v>
                </c:pt>
                <c:pt idx="50">
                  <c:v>145</c:v>
                </c:pt>
                <c:pt idx="51">
                  <c:v>497</c:v>
                </c:pt>
                <c:pt idx="52">
                  <c:v>50</c:v>
                </c:pt>
                <c:pt idx="53">
                  <c:v>4</c:v>
                </c:pt>
                <c:pt idx="54">
                  <c:v>110</c:v>
                </c:pt>
                <c:pt idx="55">
                  <c:v>380</c:v>
                </c:pt>
                <c:pt idx="56">
                  <c:v>2.5</c:v>
                </c:pt>
                <c:pt idx="57">
                  <c:v>0</c:v>
                </c:pt>
                <c:pt idx="58">
                  <c:v>0</c:v>
                </c:pt>
                <c:pt idx="59">
                  <c:v>50</c:v>
                </c:pt>
                <c:pt idx="60">
                  <c:v>72.5</c:v>
                </c:pt>
                <c:pt idx="61">
                  <c:v>33.4</c:v>
                </c:pt>
                <c:pt idx="62">
                  <c:v>198.7</c:v>
                </c:pt>
                <c:pt idx="63">
                  <c:v>0</c:v>
                </c:pt>
                <c:pt idx="64">
                  <c:v>0</c:v>
                </c:pt>
                <c:pt idx="65">
                  <c:v>44</c:v>
                </c:pt>
                <c:pt idx="66">
                  <c:v>49</c:v>
                </c:pt>
                <c:pt idx="67">
                  <c:v>0</c:v>
                </c:pt>
                <c:pt idx="68">
                  <c:v>100</c:v>
                </c:pt>
                <c:pt idx="69">
                  <c:v>2</c:v>
                </c:pt>
                <c:pt idx="70">
                  <c:v>2</c:v>
                </c:pt>
                <c:pt idx="71">
                  <c:v>0</c:v>
                </c:pt>
                <c:pt idx="72">
                  <c:v>50</c:v>
                </c:pt>
                <c:pt idx="73">
                  <c:v>0</c:v>
                </c:pt>
                <c:pt idx="74">
                  <c:v>0</c:v>
                </c:pt>
                <c:pt idx="75">
                  <c:v>0</c:v>
                </c:pt>
                <c:pt idx="76">
                  <c:v>0</c:v>
                </c:pt>
                <c:pt idx="77">
                  <c:v>0</c:v>
                </c:pt>
                <c:pt idx="78">
                  <c:v>49</c:v>
                </c:pt>
                <c:pt idx="79">
                  <c:v>85</c:v>
                </c:pt>
                <c:pt idx="80">
                  <c:v>188</c:v>
                </c:pt>
                <c:pt idx="81">
                  <c:v>3</c:v>
                </c:pt>
                <c:pt idx="82">
                  <c:v>0</c:v>
                </c:pt>
                <c:pt idx="83">
                  <c:v>0</c:v>
                </c:pt>
                <c:pt idx="84">
                  <c:v>50</c:v>
                </c:pt>
                <c:pt idx="85">
                  <c:v>2.2999999999999998</c:v>
                </c:pt>
                <c:pt idx="86">
                  <c:v>50</c:v>
                </c:pt>
                <c:pt idx="87">
                  <c:v>294</c:v>
                </c:pt>
                <c:pt idx="88">
                  <c:v>896.98</c:v>
                </c:pt>
                <c:pt idx="89">
                  <c:v>49</c:v>
                </c:pt>
                <c:pt idx="90">
                  <c:v>160</c:v>
                </c:pt>
                <c:pt idx="91">
                  <c:v>0</c:v>
                </c:pt>
                <c:pt idx="92">
                  <c:v>0</c:v>
                </c:pt>
                <c:pt idx="93">
                  <c:v>222</c:v>
                </c:pt>
                <c:pt idx="94">
                  <c:v>0</c:v>
                </c:pt>
                <c:pt idx="95">
                  <c:v>164</c:v>
                </c:pt>
                <c:pt idx="96">
                  <c:v>0</c:v>
                </c:pt>
                <c:pt idx="97">
                  <c:v>85</c:v>
                </c:pt>
                <c:pt idx="98">
                  <c:v>0</c:v>
                </c:pt>
                <c:pt idx="99">
                  <c:v>95.688000000000002</c:v>
                </c:pt>
                <c:pt idx="100">
                  <c:v>502</c:v>
                </c:pt>
                <c:pt idx="101">
                  <c:v>0</c:v>
                </c:pt>
                <c:pt idx="102">
                  <c:v>216</c:v>
                </c:pt>
                <c:pt idx="103">
                  <c:v>5.9909999999999997</c:v>
                </c:pt>
                <c:pt idx="104">
                  <c:v>98</c:v>
                </c:pt>
                <c:pt idx="105">
                  <c:v>0</c:v>
                </c:pt>
                <c:pt idx="106">
                  <c:v>0</c:v>
                </c:pt>
                <c:pt idx="107">
                  <c:v>0</c:v>
                </c:pt>
                <c:pt idx="108">
                  <c:v>0</c:v>
                </c:pt>
                <c:pt idx="109">
                  <c:v>0</c:v>
                </c:pt>
                <c:pt idx="110">
                  <c:v>0</c:v>
                </c:pt>
                <c:pt idx="111">
                  <c:v>0</c:v>
                </c:pt>
                <c:pt idx="112">
                  <c:v>49</c:v>
                </c:pt>
                <c:pt idx="113">
                  <c:v>101</c:v>
                </c:pt>
                <c:pt idx="114">
                  <c:v>106</c:v>
                </c:pt>
                <c:pt idx="115">
                  <c:v>2</c:v>
                </c:pt>
                <c:pt idx="116">
                  <c:v>0</c:v>
                </c:pt>
                <c:pt idx="117">
                  <c:v>0</c:v>
                </c:pt>
              </c:numCache>
            </c:numRef>
          </c:val>
          <c:extLst>
            <c:ext xmlns:c16="http://schemas.microsoft.com/office/drawing/2014/chart" uri="{C3380CC4-5D6E-409C-BE32-E72D297353CC}">
              <c16:uniqueId val="{00000002-3DAA-4313-8CA0-943451E04414}"/>
            </c:ext>
          </c:extLst>
        </c:ser>
        <c:dLbls>
          <c:showLegendKey val="0"/>
          <c:showVal val="0"/>
          <c:showCatName val="0"/>
          <c:showSerName val="0"/>
          <c:showPercent val="0"/>
          <c:showBubbleSize val="0"/>
        </c:dLbls>
        <c:axId val="179970048"/>
        <c:axId val="179971584"/>
      </c:areaChart>
      <c:areaChart>
        <c:grouping val="stacked"/>
        <c:varyColors val="0"/>
        <c:ser>
          <c:idx val="1"/>
          <c:order val="1"/>
          <c:tx>
            <c:strRef>
              <c:f>diesel!$A$40</c:f>
              <c:strCache>
                <c:ptCount val="1"/>
                <c:pt idx="0">
                  <c:v>SC INTERSTATE EXPORT</c:v>
                </c:pt>
              </c:strCache>
            </c:strRef>
          </c:tx>
          <c:spPr>
            <a:solidFill>
              <a:schemeClr val="accent2">
                <a:lumMod val="60000"/>
                <a:lumOff val="40000"/>
              </a:schemeClr>
            </a:solidFill>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diesel!$E$40:$DR$40</c:f>
              <c:numCache>
                <c:formatCode>#,##0</c:formatCode>
                <c:ptCount val="118"/>
                <c:pt idx="0">
                  <c:v>-0.4</c:v>
                </c:pt>
                <c:pt idx="1">
                  <c:v>-5</c:v>
                </c:pt>
                <c:pt idx="2">
                  <c:v>-60</c:v>
                </c:pt>
                <c:pt idx="3">
                  <c:v>-2.7490000000000001</c:v>
                </c:pt>
                <c:pt idx="4">
                  <c:v>-0.21099999999999999</c:v>
                </c:pt>
                <c:pt idx="5">
                  <c:v>-61.5</c:v>
                </c:pt>
                <c:pt idx="6">
                  <c:v>-96.5</c:v>
                </c:pt>
                <c:pt idx="7">
                  <c:v>-174</c:v>
                </c:pt>
                <c:pt idx="8">
                  <c:v>-50</c:v>
                </c:pt>
                <c:pt idx="9">
                  <c:v>-28.3</c:v>
                </c:pt>
                <c:pt idx="10">
                  <c:v>-75.555999999999997</c:v>
                </c:pt>
                <c:pt idx="11">
                  <c:v>-72</c:v>
                </c:pt>
                <c:pt idx="12">
                  <c:v>-32.4</c:v>
                </c:pt>
                <c:pt idx="13">
                  <c:v>-71</c:v>
                </c:pt>
                <c:pt idx="14">
                  <c:v>-1.0329999999999999</c:v>
                </c:pt>
                <c:pt idx="15">
                  <c:v>-255.39500000000001</c:v>
                </c:pt>
                <c:pt idx="16">
                  <c:v>-5.2380000000000004</c:v>
                </c:pt>
                <c:pt idx="17">
                  <c:v>-31</c:v>
                </c:pt>
                <c:pt idx="18">
                  <c:v>-200</c:v>
                </c:pt>
                <c:pt idx="19">
                  <c:v>-183</c:v>
                </c:pt>
                <c:pt idx="20">
                  <c:v>-385.69200000000001</c:v>
                </c:pt>
                <c:pt idx="21">
                  <c:v>-0.23799999999999999</c:v>
                </c:pt>
                <c:pt idx="22">
                  <c:v>-30.2</c:v>
                </c:pt>
                <c:pt idx="23">
                  <c:v>-6.5350000000000001</c:v>
                </c:pt>
                <c:pt idx="24">
                  <c:v>-57</c:v>
                </c:pt>
                <c:pt idx="25">
                  <c:v>-46</c:v>
                </c:pt>
                <c:pt idx="26">
                  <c:v>0</c:v>
                </c:pt>
                <c:pt idx="27">
                  <c:v>-116</c:v>
                </c:pt>
                <c:pt idx="28">
                  <c:v>-30</c:v>
                </c:pt>
                <c:pt idx="29">
                  <c:v>-58.5</c:v>
                </c:pt>
                <c:pt idx="30">
                  <c:v>-35</c:v>
                </c:pt>
                <c:pt idx="31">
                  <c:v>-113</c:v>
                </c:pt>
                <c:pt idx="32">
                  <c:v>0</c:v>
                </c:pt>
                <c:pt idx="33">
                  <c:v>0</c:v>
                </c:pt>
                <c:pt idx="34">
                  <c:v>-22</c:v>
                </c:pt>
                <c:pt idx="35">
                  <c:v>0</c:v>
                </c:pt>
                <c:pt idx="36">
                  <c:v>-44.9</c:v>
                </c:pt>
                <c:pt idx="37">
                  <c:v>0</c:v>
                </c:pt>
                <c:pt idx="38">
                  <c:v>0</c:v>
                </c:pt>
                <c:pt idx="39">
                  <c:v>0</c:v>
                </c:pt>
                <c:pt idx="40">
                  <c:v>-40</c:v>
                </c:pt>
                <c:pt idx="41">
                  <c:v>0</c:v>
                </c:pt>
                <c:pt idx="42">
                  <c:v>-174.36</c:v>
                </c:pt>
                <c:pt idx="43">
                  <c:v>-267.714</c:v>
                </c:pt>
                <c:pt idx="44">
                  <c:v>0</c:v>
                </c:pt>
                <c:pt idx="45">
                  <c:v>-283</c:v>
                </c:pt>
                <c:pt idx="46">
                  <c:v>0</c:v>
                </c:pt>
                <c:pt idx="47">
                  <c:v>-128</c:v>
                </c:pt>
                <c:pt idx="48">
                  <c:v>0</c:v>
                </c:pt>
                <c:pt idx="49">
                  <c:v>0</c:v>
                </c:pt>
                <c:pt idx="50">
                  <c:v>-96</c:v>
                </c:pt>
                <c:pt idx="51">
                  <c:v>-283.95</c:v>
                </c:pt>
                <c:pt idx="52">
                  <c:v>-255</c:v>
                </c:pt>
                <c:pt idx="53">
                  <c:v>-49</c:v>
                </c:pt>
                <c:pt idx="54">
                  <c:v>-119.5</c:v>
                </c:pt>
                <c:pt idx="55">
                  <c:v>-39</c:v>
                </c:pt>
                <c:pt idx="56">
                  <c:v>-115</c:v>
                </c:pt>
                <c:pt idx="57">
                  <c:v>-162.5</c:v>
                </c:pt>
                <c:pt idx="58">
                  <c:v>-61</c:v>
                </c:pt>
                <c:pt idx="59">
                  <c:v>-100</c:v>
                </c:pt>
                <c:pt idx="60">
                  <c:v>0</c:v>
                </c:pt>
                <c:pt idx="61">
                  <c:v>-151.4</c:v>
                </c:pt>
                <c:pt idx="62">
                  <c:v>-91</c:v>
                </c:pt>
                <c:pt idx="63">
                  <c:v>-132</c:v>
                </c:pt>
                <c:pt idx="64">
                  <c:v>-289</c:v>
                </c:pt>
                <c:pt idx="65">
                  <c:v>-90</c:v>
                </c:pt>
                <c:pt idx="66">
                  <c:v>-178</c:v>
                </c:pt>
                <c:pt idx="67">
                  <c:v>-187</c:v>
                </c:pt>
                <c:pt idx="68">
                  <c:v>-98.5</c:v>
                </c:pt>
                <c:pt idx="69">
                  <c:v>-80</c:v>
                </c:pt>
                <c:pt idx="70">
                  <c:v>-90</c:v>
                </c:pt>
                <c:pt idx="71">
                  <c:v>-85</c:v>
                </c:pt>
                <c:pt idx="72">
                  <c:v>-270</c:v>
                </c:pt>
                <c:pt idx="73">
                  <c:v>0</c:v>
                </c:pt>
                <c:pt idx="74">
                  <c:v>-245</c:v>
                </c:pt>
                <c:pt idx="75">
                  <c:v>-154</c:v>
                </c:pt>
                <c:pt idx="76">
                  <c:v>-256.75400000000002</c:v>
                </c:pt>
                <c:pt idx="77">
                  <c:v>0</c:v>
                </c:pt>
                <c:pt idx="78">
                  <c:v>-74</c:v>
                </c:pt>
                <c:pt idx="79">
                  <c:v>-323</c:v>
                </c:pt>
                <c:pt idx="80">
                  <c:v>0</c:v>
                </c:pt>
                <c:pt idx="81">
                  <c:v>0</c:v>
                </c:pt>
                <c:pt idx="82">
                  <c:v>-73</c:v>
                </c:pt>
                <c:pt idx="83">
                  <c:v>-58</c:v>
                </c:pt>
                <c:pt idx="84">
                  <c:v>0</c:v>
                </c:pt>
                <c:pt idx="85">
                  <c:v>0</c:v>
                </c:pt>
                <c:pt idx="86">
                  <c:v>0</c:v>
                </c:pt>
                <c:pt idx="87">
                  <c:v>0</c:v>
                </c:pt>
                <c:pt idx="88">
                  <c:v>0</c:v>
                </c:pt>
                <c:pt idx="89">
                  <c:v>0</c:v>
                </c:pt>
                <c:pt idx="90">
                  <c:v>-231.5</c:v>
                </c:pt>
                <c:pt idx="91">
                  <c:v>0</c:v>
                </c:pt>
                <c:pt idx="92">
                  <c:v>-218.99799999999999</c:v>
                </c:pt>
                <c:pt idx="93">
                  <c:v>-139.911</c:v>
                </c:pt>
                <c:pt idx="94">
                  <c:v>-79.819999999999993</c:v>
                </c:pt>
                <c:pt idx="95">
                  <c:v>-158</c:v>
                </c:pt>
                <c:pt idx="96">
                  <c:v>0</c:v>
                </c:pt>
                <c:pt idx="97">
                  <c:v>0</c:v>
                </c:pt>
                <c:pt idx="98">
                  <c:v>0</c:v>
                </c:pt>
                <c:pt idx="99">
                  <c:v>0</c:v>
                </c:pt>
                <c:pt idx="100">
                  <c:v>0</c:v>
                </c:pt>
                <c:pt idx="101">
                  <c:v>0</c:v>
                </c:pt>
                <c:pt idx="102">
                  <c:v>0</c:v>
                </c:pt>
                <c:pt idx="103">
                  <c:v>-5.69</c:v>
                </c:pt>
                <c:pt idx="104">
                  <c:v>0</c:v>
                </c:pt>
                <c:pt idx="105">
                  <c:v>0</c:v>
                </c:pt>
                <c:pt idx="106">
                  <c:v>0</c:v>
                </c:pt>
                <c:pt idx="107">
                  <c:v>-35</c:v>
                </c:pt>
                <c:pt idx="108">
                  <c:v>0</c:v>
                </c:pt>
                <c:pt idx="109">
                  <c:v>0</c:v>
                </c:pt>
                <c:pt idx="110">
                  <c:v>0</c:v>
                </c:pt>
                <c:pt idx="111">
                  <c:v>-40</c:v>
                </c:pt>
                <c:pt idx="112">
                  <c:v>0</c:v>
                </c:pt>
                <c:pt idx="113">
                  <c:v>0</c:v>
                </c:pt>
                <c:pt idx="114">
                  <c:v>0</c:v>
                </c:pt>
                <c:pt idx="115">
                  <c:v>0</c:v>
                </c:pt>
                <c:pt idx="116">
                  <c:v>0</c:v>
                </c:pt>
                <c:pt idx="117">
                  <c:v>0</c:v>
                </c:pt>
              </c:numCache>
            </c:numRef>
          </c:val>
          <c:extLst>
            <c:ext xmlns:c16="http://schemas.microsoft.com/office/drawing/2014/chart" uri="{C3380CC4-5D6E-409C-BE32-E72D297353CC}">
              <c16:uniqueId val="{00000003-3DAA-4313-8CA0-943451E04414}"/>
            </c:ext>
          </c:extLst>
        </c:ser>
        <c:ser>
          <c:idx val="3"/>
          <c:order val="3"/>
          <c:tx>
            <c:strRef>
              <c:f>diesel!$A$42</c:f>
              <c:strCache>
                <c:ptCount val="1"/>
                <c:pt idx="0">
                  <c:v>SC FOREIGN EXPORT</c:v>
                </c:pt>
              </c:strCache>
            </c:strRef>
          </c:tx>
          <c:spPr>
            <a:solidFill>
              <a:srgbClr val="7030A0"/>
            </a:solidFill>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diesel!$E$42:$DR$42</c:f>
              <c:numCache>
                <c:formatCode>#,##0</c:formatCode>
                <c:ptCount val="118"/>
                <c:pt idx="0">
                  <c:v>0</c:v>
                </c:pt>
                <c:pt idx="1">
                  <c:v>0</c:v>
                </c:pt>
                <c:pt idx="2">
                  <c:v>-50</c:v>
                </c:pt>
                <c:pt idx="3">
                  <c:v>0</c:v>
                </c:pt>
                <c:pt idx="4">
                  <c:v>-530</c:v>
                </c:pt>
                <c:pt idx="5">
                  <c:v>0</c:v>
                </c:pt>
                <c:pt idx="6">
                  <c:v>0</c:v>
                </c:pt>
                <c:pt idx="7">
                  <c:v>0</c:v>
                </c:pt>
                <c:pt idx="8">
                  <c:v>0</c:v>
                </c:pt>
                <c:pt idx="9">
                  <c:v>-220</c:v>
                </c:pt>
                <c:pt idx="10">
                  <c:v>0</c:v>
                </c:pt>
                <c:pt idx="11">
                  <c:v>0</c:v>
                </c:pt>
                <c:pt idx="12">
                  <c:v>-348.67500000000001</c:v>
                </c:pt>
                <c:pt idx="13">
                  <c:v>-41.747999999999998</c:v>
                </c:pt>
                <c:pt idx="14">
                  <c:v>-300</c:v>
                </c:pt>
                <c:pt idx="15">
                  <c:v>-150</c:v>
                </c:pt>
                <c:pt idx="16">
                  <c:v>-275</c:v>
                </c:pt>
                <c:pt idx="17">
                  <c:v>-298.75099999999998</c:v>
                </c:pt>
                <c:pt idx="18">
                  <c:v>-842.41899999999998</c:v>
                </c:pt>
                <c:pt idx="19">
                  <c:v>-703.64499999999998</c:v>
                </c:pt>
                <c:pt idx="20">
                  <c:v>-463.39299999999997</c:v>
                </c:pt>
                <c:pt idx="21">
                  <c:v>-376</c:v>
                </c:pt>
                <c:pt idx="22">
                  <c:v>-283.94299999999998</c:v>
                </c:pt>
                <c:pt idx="23">
                  <c:v>-1136.7550000000001</c:v>
                </c:pt>
                <c:pt idx="24">
                  <c:v>-767.22699999999998</c:v>
                </c:pt>
                <c:pt idx="25">
                  <c:v>-671.71299999999997</c:v>
                </c:pt>
                <c:pt idx="26">
                  <c:v>-475.17599999999999</c:v>
                </c:pt>
                <c:pt idx="27">
                  <c:v>-401.20800000000003</c:v>
                </c:pt>
                <c:pt idx="28">
                  <c:v>-735.29</c:v>
                </c:pt>
                <c:pt idx="29">
                  <c:v>-328.471</c:v>
                </c:pt>
                <c:pt idx="30">
                  <c:v>-164.53200000000001</c:v>
                </c:pt>
                <c:pt idx="31">
                  <c:v>-372.02600000000001</c:v>
                </c:pt>
                <c:pt idx="32">
                  <c:v>0</c:v>
                </c:pt>
                <c:pt idx="33">
                  <c:v>0</c:v>
                </c:pt>
                <c:pt idx="34">
                  <c:v>0</c:v>
                </c:pt>
                <c:pt idx="35">
                  <c:v>0</c:v>
                </c:pt>
                <c:pt idx="36">
                  <c:v>0</c:v>
                </c:pt>
                <c:pt idx="37">
                  <c:v>0</c:v>
                </c:pt>
                <c:pt idx="38">
                  <c:v>0</c:v>
                </c:pt>
                <c:pt idx="39">
                  <c:v>-4.3</c:v>
                </c:pt>
                <c:pt idx="40">
                  <c:v>0</c:v>
                </c:pt>
                <c:pt idx="41">
                  <c:v>0</c:v>
                </c:pt>
                <c:pt idx="42">
                  <c:v>-0.36</c:v>
                </c:pt>
                <c:pt idx="43">
                  <c:v>0</c:v>
                </c:pt>
                <c:pt idx="44">
                  <c:v>-164.505</c:v>
                </c:pt>
                <c:pt idx="45">
                  <c:v>0</c:v>
                </c:pt>
                <c:pt idx="46">
                  <c:v>-220.572</c:v>
                </c:pt>
                <c:pt idx="47">
                  <c:v>0</c:v>
                </c:pt>
                <c:pt idx="48">
                  <c:v>-346</c:v>
                </c:pt>
                <c:pt idx="49">
                  <c:v>-48.6</c:v>
                </c:pt>
                <c:pt idx="50">
                  <c:v>0</c:v>
                </c:pt>
                <c:pt idx="51">
                  <c:v>-240</c:v>
                </c:pt>
                <c:pt idx="52">
                  <c:v>-165</c:v>
                </c:pt>
                <c:pt idx="53">
                  <c:v>-389.75400000000002</c:v>
                </c:pt>
                <c:pt idx="54">
                  <c:v>-429.77100000000002</c:v>
                </c:pt>
                <c:pt idx="55">
                  <c:v>-1099.8499999999999</c:v>
                </c:pt>
                <c:pt idx="56">
                  <c:v>-285</c:v>
                </c:pt>
                <c:pt idx="57">
                  <c:v>-575.08100000000002</c:v>
                </c:pt>
                <c:pt idx="58">
                  <c:v>0</c:v>
                </c:pt>
                <c:pt idx="59">
                  <c:v>0</c:v>
                </c:pt>
                <c:pt idx="60">
                  <c:v>-628.37099999999998</c:v>
                </c:pt>
                <c:pt idx="61">
                  <c:v>0</c:v>
                </c:pt>
                <c:pt idx="62">
                  <c:v>0</c:v>
                </c:pt>
                <c:pt idx="63">
                  <c:v>-275</c:v>
                </c:pt>
                <c:pt idx="64">
                  <c:v>-49.639000000000003</c:v>
                </c:pt>
                <c:pt idx="65">
                  <c:v>-58.302999999999997</c:v>
                </c:pt>
                <c:pt idx="66">
                  <c:v>-160</c:v>
                </c:pt>
                <c:pt idx="67">
                  <c:v>-184.142</c:v>
                </c:pt>
                <c:pt idx="68">
                  <c:v>0</c:v>
                </c:pt>
                <c:pt idx="69">
                  <c:v>-77.5</c:v>
                </c:pt>
                <c:pt idx="70">
                  <c:v>0</c:v>
                </c:pt>
                <c:pt idx="71">
                  <c:v>-59.654000000000003</c:v>
                </c:pt>
                <c:pt idx="72">
                  <c:v>0</c:v>
                </c:pt>
                <c:pt idx="73">
                  <c:v>-300</c:v>
                </c:pt>
                <c:pt idx="74">
                  <c:v>0</c:v>
                </c:pt>
                <c:pt idx="75">
                  <c:v>-270</c:v>
                </c:pt>
                <c:pt idx="76">
                  <c:v>-185.81</c:v>
                </c:pt>
                <c:pt idx="77">
                  <c:v>-189.88</c:v>
                </c:pt>
                <c:pt idx="78">
                  <c:v>-350.25799999999998</c:v>
                </c:pt>
                <c:pt idx="79">
                  <c:v>-175.67500000000001</c:v>
                </c:pt>
                <c:pt idx="80">
                  <c:v>-164.054</c:v>
                </c:pt>
                <c:pt idx="81">
                  <c:v>-247</c:v>
                </c:pt>
                <c:pt idx="82">
                  <c:v>-854</c:v>
                </c:pt>
                <c:pt idx="83">
                  <c:v>-358.988</c:v>
                </c:pt>
                <c:pt idx="84">
                  <c:v>-790.19299999999998</c:v>
                </c:pt>
                <c:pt idx="85">
                  <c:v>-51</c:v>
                </c:pt>
                <c:pt idx="86">
                  <c:v>-997.41499999999996</c:v>
                </c:pt>
                <c:pt idx="87">
                  <c:v>-821.39499999999998</c:v>
                </c:pt>
                <c:pt idx="88">
                  <c:v>0</c:v>
                </c:pt>
                <c:pt idx="89">
                  <c:v>-145.90199999999999</c:v>
                </c:pt>
                <c:pt idx="90">
                  <c:v>-120</c:v>
                </c:pt>
                <c:pt idx="91">
                  <c:v>-153.75</c:v>
                </c:pt>
                <c:pt idx="92">
                  <c:v>-89.66</c:v>
                </c:pt>
                <c:pt idx="93">
                  <c:v>-172.369</c:v>
                </c:pt>
                <c:pt idx="94">
                  <c:v>-384.601</c:v>
                </c:pt>
                <c:pt idx="95">
                  <c:v>-283.29399999999998</c:v>
                </c:pt>
                <c:pt idx="96">
                  <c:v>-448.18099999999998</c:v>
                </c:pt>
                <c:pt idx="97">
                  <c:v>-524.22</c:v>
                </c:pt>
                <c:pt idx="98">
                  <c:v>-947.79899999999998</c:v>
                </c:pt>
                <c:pt idx="99">
                  <c:v>-226.85900000000001</c:v>
                </c:pt>
                <c:pt idx="100">
                  <c:v>-168.78100000000001</c:v>
                </c:pt>
                <c:pt idx="101">
                  <c:v>-124.31699999999999</c:v>
                </c:pt>
                <c:pt idx="102">
                  <c:v>0</c:v>
                </c:pt>
                <c:pt idx="103">
                  <c:v>-195.28399999999999</c:v>
                </c:pt>
                <c:pt idx="104">
                  <c:v>-263</c:v>
                </c:pt>
                <c:pt idx="105">
                  <c:v>0</c:v>
                </c:pt>
                <c:pt idx="106">
                  <c:v>-89</c:v>
                </c:pt>
                <c:pt idx="107">
                  <c:v>0</c:v>
                </c:pt>
                <c:pt idx="108">
                  <c:v>0</c:v>
                </c:pt>
                <c:pt idx="109">
                  <c:v>-41</c:v>
                </c:pt>
                <c:pt idx="110">
                  <c:v>0</c:v>
                </c:pt>
                <c:pt idx="111">
                  <c:v>-66</c:v>
                </c:pt>
                <c:pt idx="112">
                  <c:v>-115</c:v>
                </c:pt>
                <c:pt idx="113">
                  <c:v>-83</c:v>
                </c:pt>
                <c:pt idx="114">
                  <c:v>-175</c:v>
                </c:pt>
                <c:pt idx="115">
                  <c:v>-113</c:v>
                </c:pt>
                <c:pt idx="116">
                  <c:v>-201</c:v>
                </c:pt>
                <c:pt idx="117">
                  <c:v>-608</c:v>
                </c:pt>
              </c:numCache>
            </c:numRef>
          </c:val>
          <c:extLst>
            <c:ext xmlns:c16="http://schemas.microsoft.com/office/drawing/2014/chart" uri="{C3380CC4-5D6E-409C-BE32-E72D297353CC}">
              <c16:uniqueId val="{00000004-3DAA-4313-8CA0-943451E04414}"/>
            </c:ext>
          </c:extLst>
        </c:ser>
        <c:ser>
          <c:idx val="5"/>
          <c:order val="5"/>
          <c:tx>
            <c:strRef>
              <c:f>diesel!$A$44</c:f>
              <c:strCache>
                <c:ptCount val="1"/>
                <c:pt idx="0">
                  <c:v>SOUTH TO NORTH TRANSFER</c:v>
                </c:pt>
              </c:strCache>
            </c:strRef>
          </c:tx>
          <c:spPr>
            <a:pattFill prst="dkUpDiag">
              <a:fgClr>
                <a:srgbClr val="FF0000"/>
              </a:fgClr>
              <a:bgClr>
                <a:schemeClr val="bg1"/>
              </a:bgClr>
            </a:pattFill>
            <a:ln w="6350">
              <a:solidFill>
                <a:schemeClr val="tx1"/>
              </a:solidFill>
            </a:ln>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diesel!$E$44:$DR$44</c:f>
              <c:numCache>
                <c:formatCode>#,##0</c:formatCode>
                <c:ptCount val="118"/>
                <c:pt idx="0">
                  <c:v>-353</c:v>
                </c:pt>
                <c:pt idx="1">
                  <c:v>-363</c:v>
                </c:pt>
                <c:pt idx="2">
                  <c:v>-220</c:v>
                </c:pt>
                <c:pt idx="3">
                  <c:v>-252.5</c:v>
                </c:pt>
                <c:pt idx="4">
                  <c:v>-15</c:v>
                </c:pt>
                <c:pt idx="5">
                  <c:v>-180</c:v>
                </c:pt>
                <c:pt idx="6">
                  <c:v>-90</c:v>
                </c:pt>
                <c:pt idx="7">
                  <c:v>-110</c:v>
                </c:pt>
                <c:pt idx="8">
                  <c:v>-205</c:v>
                </c:pt>
                <c:pt idx="9">
                  <c:v>-90</c:v>
                </c:pt>
                <c:pt idx="10">
                  <c:v>-95</c:v>
                </c:pt>
                <c:pt idx="11">
                  <c:v>0</c:v>
                </c:pt>
                <c:pt idx="12">
                  <c:v>-161</c:v>
                </c:pt>
                <c:pt idx="13">
                  <c:v>-130</c:v>
                </c:pt>
                <c:pt idx="14">
                  <c:v>0</c:v>
                </c:pt>
                <c:pt idx="15">
                  <c:v>-290</c:v>
                </c:pt>
                <c:pt idx="16">
                  <c:v>-210</c:v>
                </c:pt>
                <c:pt idx="17">
                  <c:v>-81.2</c:v>
                </c:pt>
                <c:pt idx="18">
                  <c:v>-200</c:v>
                </c:pt>
                <c:pt idx="19">
                  <c:v>-105</c:v>
                </c:pt>
                <c:pt idx="20">
                  <c:v>-280</c:v>
                </c:pt>
                <c:pt idx="21">
                  <c:v>-80</c:v>
                </c:pt>
                <c:pt idx="22">
                  <c:v>-70</c:v>
                </c:pt>
                <c:pt idx="23">
                  <c:v>-89</c:v>
                </c:pt>
                <c:pt idx="24">
                  <c:v>-120</c:v>
                </c:pt>
                <c:pt idx="25">
                  <c:v>0</c:v>
                </c:pt>
                <c:pt idx="26">
                  <c:v>-100</c:v>
                </c:pt>
                <c:pt idx="27">
                  <c:v>-65</c:v>
                </c:pt>
                <c:pt idx="28">
                  <c:v>-150</c:v>
                </c:pt>
                <c:pt idx="29">
                  <c:v>0</c:v>
                </c:pt>
                <c:pt idx="30">
                  <c:v>-231</c:v>
                </c:pt>
                <c:pt idx="31">
                  <c:v>-552</c:v>
                </c:pt>
                <c:pt idx="32">
                  <c:v>0</c:v>
                </c:pt>
                <c:pt idx="33">
                  <c:v>0</c:v>
                </c:pt>
                <c:pt idx="34">
                  <c:v>0</c:v>
                </c:pt>
                <c:pt idx="35">
                  <c:v>0</c:v>
                </c:pt>
                <c:pt idx="36">
                  <c:v>-100</c:v>
                </c:pt>
                <c:pt idx="37">
                  <c:v>-90</c:v>
                </c:pt>
                <c:pt idx="38">
                  <c:v>0</c:v>
                </c:pt>
                <c:pt idx="39">
                  <c:v>0</c:v>
                </c:pt>
                <c:pt idx="40">
                  <c:v>0</c:v>
                </c:pt>
                <c:pt idx="41">
                  <c:v>0</c:v>
                </c:pt>
                <c:pt idx="42">
                  <c:v>-130</c:v>
                </c:pt>
                <c:pt idx="43">
                  <c:v>-45</c:v>
                </c:pt>
                <c:pt idx="44">
                  <c:v>-63</c:v>
                </c:pt>
                <c:pt idx="45">
                  <c:v>-406</c:v>
                </c:pt>
                <c:pt idx="46">
                  <c:v>-300</c:v>
                </c:pt>
                <c:pt idx="47">
                  <c:v>0</c:v>
                </c:pt>
                <c:pt idx="48">
                  <c:v>-75</c:v>
                </c:pt>
                <c:pt idx="49">
                  <c:v>0</c:v>
                </c:pt>
                <c:pt idx="50">
                  <c:v>-21</c:v>
                </c:pt>
                <c:pt idx="51">
                  <c:v>-140</c:v>
                </c:pt>
                <c:pt idx="52">
                  <c:v>-196.4</c:v>
                </c:pt>
                <c:pt idx="53">
                  <c:v>-104</c:v>
                </c:pt>
                <c:pt idx="54">
                  <c:v>-122.5</c:v>
                </c:pt>
                <c:pt idx="55">
                  <c:v>-60</c:v>
                </c:pt>
                <c:pt idx="56">
                  <c:v>-270</c:v>
                </c:pt>
                <c:pt idx="57">
                  <c:v>-385.4</c:v>
                </c:pt>
                <c:pt idx="58">
                  <c:v>-192</c:v>
                </c:pt>
                <c:pt idx="59">
                  <c:v>0</c:v>
                </c:pt>
                <c:pt idx="60">
                  <c:v>-60</c:v>
                </c:pt>
                <c:pt idx="61">
                  <c:v>0</c:v>
                </c:pt>
                <c:pt idx="62">
                  <c:v>0</c:v>
                </c:pt>
                <c:pt idx="63">
                  <c:v>-49</c:v>
                </c:pt>
                <c:pt idx="64">
                  <c:v>-136.5</c:v>
                </c:pt>
                <c:pt idx="65">
                  <c:v>0</c:v>
                </c:pt>
                <c:pt idx="66">
                  <c:v>-49</c:v>
                </c:pt>
                <c:pt idx="67">
                  <c:v>-438</c:v>
                </c:pt>
                <c:pt idx="68">
                  <c:v>-486</c:v>
                </c:pt>
                <c:pt idx="69">
                  <c:v>-584</c:v>
                </c:pt>
                <c:pt idx="70">
                  <c:v>-195</c:v>
                </c:pt>
                <c:pt idx="71">
                  <c:v>-551.5</c:v>
                </c:pt>
                <c:pt idx="72">
                  <c:v>-441</c:v>
                </c:pt>
                <c:pt idx="73">
                  <c:v>-297</c:v>
                </c:pt>
                <c:pt idx="74">
                  <c:v>-473</c:v>
                </c:pt>
                <c:pt idx="75">
                  <c:v>-669</c:v>
                </c:pt>
                <c:pt idx="76">
                  <c:v>-399</c:v>
                </c:pt>
                <c:pt idx="77">
                  <c:v>-175</c:v>
                </c:pt>
                <c:pt idx="78">
                  <c:v>0</c:v>
                </c:pt>
                <c:pt idx="79">
                  <c:v>0</c:v>
                </c:pt>
                <c:pt idx="80">
                  <c:v>-80</c:v>
                </c:pt>
                <c:pt idx="81">
                  <c:v>-49</c:v>
                </c:pt>
                <c:pt idx="82">
                  <c:v>-98</c:v>
                </c:pt>
                <c:pt idx="83">
                  <c:v>-98</c:v>
                </c:pt>
                <c:pt idx="84">
                  <c:v>-48</c:v>
                </c:pt>
                <c:pt idx="85">
                  <c:v>-83.5</c:v>
                </c:pt>
                <c:pt idx="86">
                  <c:v>-144</c:v>
                </c:pt>
                <c:pt idx="87">
                  <c:v>0</c:v>
                </c:pt>
                <c:pt idx="88">
                  <c:v>0</c:v>
                </c:pt>
                <c:pt idx="89">
                  <c:v>0</c:v>
                </c:pt>
                <c:pt idx="90">
                  <c:v>0</c:v>
                </c:pt>
                <c:pt idx="91">
                  <c:v>-1.0580000000000001</c:v>
                </c:pt>
                <c:pt idx="92">
                  <c:v>-100.253</c:v>
                </c:pt>
                <c:pt idx="93">
                  <c:v>0</c:v>
                </c:pt>
                <c:pt idx="94">
                  <c:v>-49</c:v>
                </c:pt>
                <c:pt idx="95">
                  <c:v>-49</c:v>
                </c:pt>
                <c:pt idx="96">
                  <c:v>-626.245</c:v>
                </c:pt>
                <c:pt idx="97">
                  <c:v>-256.86500000000001</c:v>
                </c:pt>
                <c:pt idx="98">
                  <c:v>-73</c:v>
                </c:pt>
                <c:pt idx="99">
                  <c:v>0</c:v>
                </c:pt>
                <c:pt idx="100">
                  <c:v>-4.1319999999999997</c:v>
                </c:pt>
                <c:pt idx="101">
                  <c:v>0</c:v>
                </c:pt>
                <c:pt idx="102">
                  <c:v>0</c:v>
                </c:pt>
                <c:pt idx="103">
                  <c:v>0</c:v>
                </c:pt>
                <c:pt idx="104">
                  <c:v>-120</c:v>
                </c:pt>
                <c:pt idx="105">
                  <c:v>-22</c:v>
                </c:pt>
                <c:pt idx="106">
                  <c:v>0</c:v>
                </c:pt>
                <c:pt idx="107">
                  <c:v>0</c:v>
                </c:pt>
                <c:pt idx="108">
                  <c:v>0</c:v>
                </c:pt>
                <c:pt idx="109">
                  <c:v>0</c:v>
                </c:pt>
                <c:pt idx="110">
                  <c:v>-155.62799999999999</c:v>
                </c:pt>
                <c:pt idx="111">
                  <c:v>0</c:v>
                </c:pt>
                <c:pt idx="112">
                  <c:v>0</c:v>
                </c:pt>
                <c:pt idx="113">
                  <c:v>0</c:v>
                </c:pt>
                <c:pt idx="114">
                  <c:v>0</c:v>
                </c:pt>
                <c:pt idx="115">
                  <c:v>-186</c:v>
                </c:pt>
                <c:pt idx="116">
                  <c:v>0</c:v>
                </c:pt>
                <c:pt idx="117">
                  <c:v>-120</c:v>
                </c:pt>
              </c:numCache>
            </c:numRef>
          </c:val>
          <c:extLst>
            <c:ext xmlns:c16="http://schemas.microsoft.com/office/drawing/2014/chart" uri="{C3380CC4-5D6E-409C-BE32-E72D297353CC}">
              <c16:uniqueId val="{00000005-3DAA-4313-8CA0-943451E04414}"/>
            </c:ext>
          </c:extLst>
        </c:ser>
        <c:ser>
          <c:idx val="6"/>
          <c:order val="6"/>
          <c:tx>
            <c:strRef>
              <c:f>diesel!$D$22</c:f>
              <c:strCache>
                <c:ptCount val="1"/>
                <c:pt idx="0">
                  <c:v>SC PIPELINE EXPORT</c:v>
                </c:pt>
              </c:strCache>
            </c:strRef>
          </c:tx>
          <c:spPr>
            <a:solidFill>
              <a:schemeClr val="accent2">
                <a:lumMod val="75000"/>
              </a:schemeClr>
            </a:solidFill>
            <a:ln w="25400">
              <a:noFill/>
            </a:ln>
          </c:spPr>
          <c:cat>
            <c:numRef>
              <c:f>diesel!$E$4:$DP$4</c:f>
              <c:numCache>
                <c:formatCode>[$-409]mmmm\-yy;@</c:formatCode>
                <c:ptCount val="116"/>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41944</c:v>
                </c:pt>
                <c:pt idx="94">
                  <c:v>41974</c:v>
                </c:pt>
                <c:pt idx="95">
                  <c:v>42005</c:v>
                </c:pt>
                <c:pt idx="96">
                  <c:v>42036</c:v>
                </c:pt>
                <c:pt idx="97">
                  <c:v>42064</c:v>
                </c:pt>
                <c:pt idx="98">
                  <c:v>42095</c:v>
                </c:pt>
                <c:pt idx="99">
                  <c:v>42125</c:v>
                </c:pt>
                <c:pt idx="100">
                  <c:v>42156</c:v>
                </c:pt>
                <c:pt idx="101">
                  <c:v>42186</c:v>
                </c:pt>
                <c:pt idx="102">
                  <c:v>42217</c:v>
                </c:pt>
                <c:pt idx="103">
                  <c:v>42248</c:v>
                </c:pt>
                <c:pt idx="104">
                  <c:v>42278</c:v>
                </c:pt>
                <c:pt idx="105">
                  <c:v>42309</c:v>
                </c:pt>
                <c:pt idx="106">
                  <c:v>42339</c:v>
                </c:pt>
                <c:pt idx="107">
                  <c:v>42370</c:v>
                </c:pt>
                <c:pt idx="108">
                  <c:v>42401</c:v>
                </c:pt>
                <c:pt idx="109">
                  <c:v>42461</c:v>
                </c:pt>
                <c:pt idx="110">
                  <c:v>42491</c:v>
                </c:pt>
                <c:pt idx="111">
                  <c:v>42522</c:v>
                </c:pt>
                <c:pt idx="112">
                  <c:v>42552</c:v>
                </c:pt>
                <c:pt idx="113">
                  <c:v>42583</c:v>
                </c:pt>
                <c:pt idx="114">
                  <c:v>42614</c:v>
                </c:pt>
                <c:pt idx="115">
                  <c:v>42644</c:v>
                </c:pt>
              </c:numCache>
            </c:numRef>
          </c:cat>
          <c:val>
            <c:numRef>
              <c:f>diesel!$E$22:$DR$22</c:f>
              <c:numCache>
                <c:formatCode>#,##0</c:formatCode>
                <c:ptCount val="118"/>
                <c:pt idx="0">
                  <c:v>-1727.212</c:v>
                </c:pt>
                <c:pt idx="1">
                  <c:v>-1908.6129999999998</c:v>
                </c:pt>
                <c:pt idx="2">
                  <c:v>-2027.1379999999999</c:v>
                </c:pt>
                <c:pt idx="3">
                  <c:v>-2496.5060000000003</c:v>
                </c:pt>
                <c:pt idx="4">
                  <c:v>-1736.91</c:v>
                </c:pt>
                <c:pt idx="5">
                  <c:v>-1982.1</c:v>
                </c:pt>
                <c:pt idx="6">
                  <c:v>-2002.779</c:v>
                </c:pt>
                <c:pt idx="7">
                  <c:v>-2001.7569999999998</c:v>
                </c:pt>
                <c:pt idx="8">
                  <c:v>-2325.991</c:v>
                </c:pt>
                <c:pt idx="9">
                  <c:v>-2669.8159999999998</c:v>
                </c:pt>
                <c:pt idx="10">
                  <c:v>-2170.9920000000002</c:v>
                </c:pt>
                <c:pt idx="11">
                  <c:v>-2219.384</c:v>
                </c:pt>
                <c:pt idx="12">
                  <c:v>-1580.9059999999999</c:v>
                </c:pt>
                <c:pt idx="13">
                  <c:v>-1826.739</c:v>
                </c:pt>
                <c:pt idx="14">
                  <c:v>-2300.721</c:v>
                </c:pt>
                <c:pt idx="15">
                  <c:v>-2033.999</c:v>
                </c:pt>
                <c:pt idx="16">
                  <c:v>-1776.0829999999999</c:v>
                </c:pt>
                <c:pt idx="17">
                  <c:v>-1897.7649999999999</c:v>
                </c:pt>
                <c:pt idx="18">
                  <c:v>-2083.5050000000001</c:v>
                </c:pt>
                <c:pt idx="19">
                  <c:v>-1865.9839999999999</c:v>
                </c:pt>
                <c:pt idx="20">
                  <c:v>-2439.1289999999999</c:v>
                </c:pt>
                <c:pt idx="21">
                  <c:v>-2168.0610000000001</c:v>
                </c:pt>
                <c:pt idx="22">
                  <c:v>-1839.6170000000002</c:v>
                </c:pt>
                <c:pt idx="23">
                  <c:v>-2065.002</c:v>
                </c:pt>
                <c:pt idx="24">
                  <c:v>-1851.605</c:v>
                </c:pt>
                <c:pt idx="25">
                  <c:v>-1827.357</c:v>
                </c:pt>
                <c:pt idx="26">
                  <c:v>-1767.9010000000001</c:v>
                </c:pt>
                <c:pt idx="27">
                  <c:v>-1870.904</c:v>
                </c:pt>
                <c:pt idx="28">
                  <c:v>-1410.3119999999999</c:v>
                </c:pt>
                <c:pt idx="29">
                  <c:v>-2125.9859999999999</c:v>
                </c:pt>
                <c:pt idx="30">
                  <c:v>-1439.3649999999998</c:v>
                </c:pt>
                <c:pt idx="31">
                  <c:v>-1793.5840000000001</c:v>
                </c:pt>
                <c:pt idx="32">
                  <c:v>-1544.797</c:v>
                </c:pt>
                <c:pt idx="33">
                  <c:v>-1343.8620000000001</c:v>
                </c:pt>
                <c:pt idx="34">
                  <c:v>-1967.162</c:v>
                </c:pt>
                <c:pt idx="35">
                  <c:v>-1757.13</c:v>
                </c:pt>
                <c:pt idx="36">
                  <c:v>-1198.7559999999999</c:v>
                </c:pt>
                <c:pt idx="37">
                  <c:v>-1999.741</c:v>
                </c:pt>
                <c:pt idx="38">
                  <c:v>-2096.4700000000003</c:v>
                </c:pt>
                <c:pt idx="39">
                  <c:v>-1710.1709999999998</c:v>
                </c:pt>
                <c:pt idx="40">
                  <c:v>-2209.1010000000001</c:v>
                </c:pt>
                <c:pt idx="41">
                  <c:v>-1798.952</c:v>
                </c:pt>
                <c:pt idx="42">
                  <c:v>-1699.644</c:v>
                </c:pt>
                <c:pt idx="43">
                  <c:v>-2365.453</c:v>
                </c:pt>
                <c:pt idx="44">
                  <c:v>-1726.7640000000001</c:v>
                </c:pt>
                <c:pt idx="45">
                  <c:v>-1492.9829999999999</c:v>
                </c:pt>
                <c:pt idx="46">
                  <c:v>-2391.1379999999999</c:v>
                </c:pt>
                <c:pt idx="47">
                  <c:v>-2042.502</c:v>
                </c:pt>
                <c:pt idx="48">
                  <c:v>-1607.2</c:v>
                </c:pt>
                <c:pt idx="49">
                  <c:v>-2244.8069999999998</c:v>
                </c:pt>
                <c:pt idx="50">
                  <c:v>-1790.828</c:v>
                </c:pt>
                <c:pt idx="51">
                  <c:v>-1400.6489999999999</c:v>
                </c:pt>
                <c:pt idx="52">
                  <c:v>-2066.8040000000001</c:v>
                </c:pt>
                <c:pt idx="53">
                  <c:v>-1555.3409999999999</c:v>
                </c:pt>
                <c:pt idx="54">
                  <c:v>-1505.3890000000001</c:v>
                </c:pt>
                <c:pt idx="55">
                  <c:v>-2120.8110000000001</c:v>
                </c:pt>
                <c:pt idx="56">
                  <c:v>-1837.0970000000002</c:v>
                </c:pt>
                <c:pt idx="57">
                  <c:v>-1920.9749999999999</c:v>
                </c:pt>
                <c:pt idx="58">
                  <c:v>-1764.3149999999998</c:v>
                </c:pt>
                <c:pt idx="59">
                  <c:v>-1934.038</c:v>
                </c:pt>
                <c:pt idx="60">
                  <c:v>-1859.547</c:v>
                </c:pt>
                <c:pt idx="61">
                  <c:v>-1433.028</c:v>
                </c:pt>
                <c:pt idx="62">
                  <c:v>-1766.0079999999998</c:v>
                </c:pt>
                <c:pt idx="63">
                  <c:v>-1738.7260000000001</c:v>
                </c:pt>
                <c:pt idx="64">
                  <c:v>-1558.547</c:v>
                </c:pt>
                <c:pt idx="65">
                  <c:v>-1452.9850000000001</c:v>
                </c:pt>
                <c:pt idx="66">
                  <c:v>-1668.078</c:v>
                </c:pt>
                <c:pt idx="67">
                  <c:v>-1730.973</c:v>
                </c:pt>
                <c:pt idx="68">
                  <c:v>-1477.259</c:v>
                </c:pt>
                <c:pt idx="69">
                  <c:v>-2177.0410000000002</c:v>
                </c:pt>
                <c:pt idx="70">
                  <c:v>-1740.62</c:v>
                </c:pt>
                <c:pt idx="71">
                  <c:v>-1428.67</c:v>
                </c:pt>
                <c:pt idx="72">
                  <c:v>-1790.0989999999999</c:v>
                </c:pt>
                <c:pt idx="73">
                  <c:v>-1881.5810000000001</c:v>
                </c:pt>
                <c:pt idx="74">
                  <c:v>-1871.739</c:v>
                </c:pt>
                <c:pt idx="75">
                  <c:v>-2123.9279999999999</c:v>
                </c:pt>
                <c:pt idx="76">
                  <c:v>-1555.701</c:v>
                </c:pt>
                <c:pt idx="77">
                  <c:v>-1542.749</c:v>
                </c:pt>
                <c:pt idx="78">
                  <c:v>-1986.8440000000001</c:v>
                </c:pt>
                <c:pt idx="79">
                  <c:v>-1626.2570000000001</c:v>
                </c:pt>
                <c:pt idx="80">
                  <c:v>-1617.212</c:v>
                </c:pt>
                <c:pt idx="81">
                  <c:v>-1662.9870000000001</c:v>
                </c:pt>
                <c:pt idx="82">
                  <c:v>-2089.6779999999999</c:v>
                </c:pt>
                <c:pt idx="83">
                  <c:v>-2022.4540000000002</c:v>
                </c:pt>
                <c:pt idx="84">
                  <c:v>-1861.9549999999999</c:v>
                </c:pt>
                <c:pt idx="85">
                  <c:v>-1474.855</c:v>
                </c:pt>
                <c:pt idx="86">
                  <c:v>-1929.9189999999999</c:v>
                </c:pt>
                <c:pt idx="87">
                  <c:v>-1944.558</c:v>
                </c:pt>
                <c:pt idx="88">
                  <c:v>-1556.751</c:v>
                </c:pt>
                <c:pt idx="89">
                  <c:v>-1531.653</c:v>
                </c:pt>
                <c:pt idx="90">
                  <c:v>-1535.0900000000001</c:v>
                </c:pt>
                <c:pt idx="91">
                  <c:v>-1396.3600000000001</c:v>
                </c:pt>
                <c:pt idx="92">
                  <c:v>-1963.8679999999999</c:v>
                </c:pt>
                <c:pt idx="93">
                  <c:v>-1670.5749999999998</c:v>
                </c:pt>
                <c:pt idx="94">
                  <c:v>-1588.924</c:v>
                </c:pt>
                <c:pt idx="95">
                  <c:v>-1551.2649999999999</c:v>
                </c:pt>
                <c:pt idx="96">
                  <c:v>-1878.55</c:v>
                </c:pt>
                <c:pt idx="97">
                  <c:v>-1726.046</c:v>
                </c:pt>
                <c:pt idx="98">
                  <c:v>-2140.9009999999998</c:v>
                </c:pt>
                <c:pt idx="99">
                  <c:v>-1556.326</c:v>
                </c:pt>
                <c:pt idx="100">
                  <c:v>-1363.1569999999999</c:v>
                </c:pt>
                <c:pt idx="101">
                  <c:v>-1933.412</c:v>
                </c:pt>
                <c:pt idx="102">
                  <c:v>-1605.0529999999999</c:v>
                </c:pt>
                <c:pt idx="103">
                  <c:v>-1572.788</c:v>
                </c:pt>
                <c:pt idx="104">
                  <c:v>-1734.2669999999998</c:v>
                </c:pt>
                <c:pt idx="105">
                  <c:v>-1412.046</c:v>
                </c:pt>
                <c:pt idx="106">
                  <c:v>-1930.4009999999998</c:v>
                </c:pt>
                <c:pt idx="107">
                  <c:v>-1499.69</c:v>
                </c:pt>
                <c:pt idx="108">
                  <c:v>-975.60300000000007</c:v>
                </c:pt>
                <c:pt idx="109">
                  <c:v>-1905.5659999999998</c:v>
                </c:pt>
                <c:pt idx="110">
                  <c:v>-1817.921</c:v>
                </c:pt>
                <c:pt idx="111">
                  <c:v>-1282.0430000000001</c:v>
                </c:pt>
                <c:pt idx="112">
                  <c:v>-2057.067</c:v>
                </c:pt>
                <c:pt idx="113">
                  <c:v>-1514.326</c:v>
                </c:pt>
                <c:pt idx="114">
                  <c:v>-1244.18</c:v>
                </c:pt>
                <c:pt idx="115">
                  <c:v>-1910.345</c:v>
                </c:pt>
                <c:pt idx="116">
                  <c:v>-1549.7489999999998</c:v>
                </c:pt>
                <c:pt idx="117">
                  <c:v>-1494.8440000000001</c:v>
                </c:pt>
              </c:numCache>
            </c:numRef>
          </c:val>
          <c:extLst>
            <c:ext xmlns:c16="http://schemas.microsoft.com/office/drawing/2014/chart" uri="{C3380CC4-5D6E-409C-BE32-E72D297353CC}">
              <c16:uniqueId val="{00000006-3DAA-4313-8CA0-943451E04414}"/>
            </c:ext>
          </c:extLst>
        </c:ser>
        <c:dLbls>
          <c:showLegendKey val="0"/>
          <c:showVal val="0"/>
          <c:showCatName val="0"/>
          <c:showSerName val="0"/>
          <c:showPercent val="0"/>
          <c:showBubbleSize val="0"/>
        </c:dLbls>
        <c:axId val="179983872"/>
        <c:axId val="179982336"/>
      </c:areaChart>
      <c:dateAx>
        <c:axId val="179970048"/>
        <c:scaling>
          <c:orientation val="minMax"/>
        </c:scaling>
        <c:delete val="0"/>
        <c:axPos val="b"/>
        <c:majorGridlines/>
        <c:numFmt formatCode="[$-409]mmm\-yy;@" sourceLinked="0"/>
        <c:majorTickMark val="out"/>
        <c:minorTickMark val="none"/>
        <c:tickLblPos val="low"/>
        <c:spPr>
          <a:ln w="31750">
            <a:solidFill>
              <a:srgbClr val="FF0000"/>
            </a:solidFill>
          </a:ln>
        </c:spPr>
        <c:txPr>
          <a:bodyPr rot="0" vert="horz"/>
          <a:lstStyle/>
          <a:p>
            <a:pPr>
              <a:defRPr/>
            </a:pPr>
            <a:endParaRPr lang="en-US"/>
          </a:p>
        </c:txPr>
        <c:crossAx val="179971584"/>
        <c:crosses val="autoZero"/>
        <c:auto val="1"/>
        <c:lblOffset val="100"/>
        <c:baseTimeUnit val="months"/>
        <c:majorUnit val="12"/>
        <c:majorTimeUnit val="months"/>
      </c:dateAx>
      <c:valAx>
        <c:axId val="179971584"/>
        <c:scaling>
          <c:orientation val="minMax"/>
          <c:max val="8000"/>
          <c:min val="-8000"/>
        </c:scaling>
        <c:delete val="0"/>
        <c:axPos val="l"/>
        <c:majorGridlines/>
        <c:title>
          <c:tx>
            <c:rich>
              <a:bodyPr rot="-5400000" vert="horz"/>
              <a:lstStyle/>
              <a:p>
                <a:pPr>
                  <a:defRPr/>
                </a:pPr>
                <a:r>
                  <a:rPr lang="en-US"/>
                  <a:t>Millions</a:t>
                </a:r>
                <a:r>
                  <a:rPr lang="en-US" baseline="0"/>
                  <a:t> of Barrels</a:t>
                </a:r>
                <a:endParaRPr lang="en-US"/>
              </a:p>
            </c:rich>
          </c:tx>
          <c:layout>
            <c:manualLayout>
              <c:xMode val="edge"/>
              <c:yMode val="edge"/>
              <c:x val="1.6112676628153102E-2"/>
              <c:y val="0.34649777459541242"/>
            </c:manualLayout>
          </c:layout>
          <c:overlay val="0"/>
        </c:title>
        <c:numFmt formatCode="#,##0" sourceLinked="1"/>
        <c:majorTickMark val="out"/>
        <c:minorTickMark val="none"/>
        <c:tickLblPos val="nextTo"/>
        <c:crossAx val="179970048"/>
        <c:crosses val="autoZero"/>
        <c:crossBetween val="midCat"/>
        <c:majorUnit val="1000"/>
        <c:dispUnits>
          <c:builtInUnit val="thousands"/>
        </c:dispUnits>
      </c:valAx>
      <c:valAx>
        <c:axId val="179982336"/>
        <c:scaling>
          <c:orientation val="minMax"/>
          <c:max val="8000"/>
          <c:min val="-8000"/>
        </c:scaling>
        <c:delete val="1"/>
        <c:axPos val="r"/>
        <c:numFmt formatCode="#,##0" sourceLinked="1"/>
        <c:majorTickMark val="out"/>
        <c:minorTickMark val="none"/>
        <c:tickLblPos val="nextTo"/>
        <c:crossAx val="179983872"/>
        <c:crosses val="max"/>
        <c:crossBetween val="midCat"/>
      </c:valAx>
      <c:dateAx>
        <c:axId val="179983872"/>
        <c:scaling>
          <c:orientation val="minMax"/>
        </c:scaling>
        <c:delete val="1"/>
        <c:axPos val="b"/>
        <c:numFmt formatCode="[$-409]mmmm\-yy;@" sourceLinked="1"/>
        <c:majorTickMark val="out"/>
        <c:minorTickMark val="none"/>
        <c:tickLblPos val="nextTo"/>
        <c:crossAx val="179982336"/>
        <c:crosses val="autoZero"/>
        <c:auto val="1"/>
        <c:lblOffset val="100"/>
        <c:baseTimeUnit val="months"/>
        <c:majorUnit val="1"/>
        <c:minorUnit val="1"/>
      </c:dateAx>
    </c:plotArea>
    <c:legend>
      <c:legendPos val="b"/>
      <c:layout>
        <c:manualLayout>
          <c:xMode val="edge"/>
          <c:yMode val="edge"/>
          <c:x val="4.2818235770937151E-2"/>
          <c:y val="0.85733037838485049"/>
          <c:w val="0.92023007957763703"/>
          <c:h val="0.13037150153170229"/>
        </c:manualLayout>
      </c:layout>
      <c:overlay val="0"/>
      <c:txPr>
        <a:bodyPr/>
        <a:lstStyle/>
        <a:p>
          <a:pPr>
            <a:defRPr sz="800"/>
          </a:pPr>
          <a:endParaRPr lang="en-US"/>
        </a:p>
      </c:txPr>
    </c:legend>
    <c:plotVisOnly val="1"/>
    <c:dispBlanksAs val="gap"/>
    <c:showDLblsOverMax val="0"/>
  </c:chart>
  <c:spPr>
    <a:ln w="19050">
      <a:noFill/>
    </a:ln>
  </c:spPr>
  <c:txPr>
    <a:bodyPr/>
    <a:lstStyle/>
    <a:p>
      <a:pPr>
        <a:defRPr>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drawing1.xml><?xml version="1.0" encoding="utf-8"?>
<c:userShapes xmlns:c="http://schemas.openxmlformats.org/drawingml/2006/chart">
  <cdr:relSizeAnchor xmlns:cdr="http://schemas.openxmlformats.org/drawingml/2006/chartDrawing">
    <cdr:from>
      <cdr:x>0.10498</cdr:x>
      <cdr:y>0.0545</cdr:y>
    </cdr:from>
    <cdr:to>
      <cdr:x>0.35267</cdr:x>
      <cdr:y>0.1577</cdr:y>
    </cdr:to>
    <cdr:sp macro="" textlink="">
      <cdr:nvSpPr>
        <cdr:cNvPr id="2" name="TextBox 1"/>
        <cdr:cNvSpPr txBox="1"/>
      </cdr:nvSpPr>
      <cdr:spPr>
        <a:xfrm xmlns:a="http://schemas.openxmlformats.org/drawingml/2006/main">
          <a:off x="624369" y="288136"/>
          <a:ext cx="1473114" cy="545620"/>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Imports</a:t>
          </a:r>
          <a:r>
            <a:rPr lang="en-US" sz="1100" b="1">
              <a:solidFill>
                <a:srgbClr val="FF0000"/>
              </a:solidFill>
              <a:latin typeface="Arial" panose="020B0604020202020204" pitchFamily="34" charset="0"/>
              <a:cs typeface="Arial" panose="020B0604020202020204" pitchFamily="34" charset="0"/>
            </a:rPr>
            <a:t> into</a:t>
          </a:r>
        </a:p>
        <a:p xmlns:a="http://schemas.openxmlformats.org/drawingml/2006/main">
          <a:r>
            <a:rPr lang="en-US" sz="1100" b="1">
              <a:solidFill>
                <a:srgbClr val="FF0000"/>
              </a:solidFill>
              <a:latin typeface="Arial" panose="020B0604020202020204" pitchFamily="34" charset="0"/>
              <a:cs typeface="Arial" panose="020B0604020202020204" pitchFamily="34" charset="0"/>
            </a:rPr>
            <a:t>Northern California</a:t>
          </a:r>
        </a:p>
      </cdr:txBody>
    </cdr:sp>
  </cdr:relSizeAnchor>
  <cdr:relSizeAnchor xmlns:cdr="http://schemas.openxmlformats.org/drawingml/2006/chartDrawing">
    <cdr:from>
      <cdr:x>0.10532</cdr:x>
      <cdr:y>0.6253</cdr:y>
    </cdr:from>
    <cdr:to>
      <cdr:x>0.353</cdr:x>
      <cdr:y>0.7285</cdr:y>
    </cdr:to>
    <cdr:sp macro="" textlink="">
      <cdr:nvSpPr>
        <cdr:cNvPr id="4" name="TextBox 1"/>
        <cdr:cNvSpPr txBox="1"/>
      </cdr:nvSpPr>
      <cdr:spPr>
        <a:xfrm xmlns:a="http://schemas.openxmlformats.org/drawingml/2006/main">
          <a:off x="626372" y="3305946"/>
          <a:ext cx="1473055" cy="545620"/>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Exports</a:t>
          </a:r>
          <a:r>
            <a:rPr lang="en-US" sz="1100" b="1">
              <a:solidFill>
                <a:srgbClr val="FF0000"/>
              </a:solidFill>
              <a:latin typeface="Arial" panose="020B0604020202020204" pitchFamily="34" charset="0"/>
              <a:cs typeface="Arial" panose="020B0604020202020204" pitchFamily="34" charset="0"/>
            </a:rPr>
            <a:t> out of</a:t>
          </a:r>
        </a:p>
        <a:p xmlns:a="http://schemas.openxmlformats.org/drawingml/2006/main">
          <a:r>
            <a:rPr lang="en-US" sz="1100" b="1">
              <a:solidFill>
                <a:srgbClr val="FF0000"/>
              </a:solidFill>
              <a:latin typeface="Arial" panose="020B0604020202020204" pitchFamily="34" charset="0"/>
              <a:cs typeface="Arial" panose="020B0604020202020204" pitchFamily="34" charset="0"/>
            </a:rPr>
            <a:t>Northern California</a:t>
          </a:r>
        </a:p>
      </cdr:txBody>
    </cdr:sp>
  </cdr:relSizeAnchor>
  <cdr:relSizeAnchor xmlns:cdr="http://schemas.openxmlformats.org/drawingml/2006/chartDrawing">
    <cdr:from>
      <cdr:x>0.43929</cdr:x>
      <cdr:y>0.0416</cdr:y>
    </cdr:from>
    <cdr:to>
      <cdr:x>0.97326</cdr:x>
      <cdr:y>0.1616</cdr:y>
    </cdr:to>
    <cdr:sp macro="" textlink="">
      <cdr:nvSpPr>
        <cdr:cNvPr id="5" name="TextBox 1"/>
        <cdr:cNvSpPr txBox="1"/>
      </cdr:nvSpPr>
      <cdr:spPr>
        <a:xfrm xmlns:a="http://schemas.openxmlformats.org/drawingml/2006/main">
          <a:off x="2612645" y="206735"/>
          <a:ext cx="3175739" cy="596348"/>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900" b="1" u="sng">
              <a:solidFill>
                <a:srgbClr val="00B050"/>
              </a:solidFill>
              <a:latin typeface="Arial" panose="020B0604020202020204" pitchFamily="34" charset="0"/>
              <a:cs typeface="Arial" panose="020B0604020202020204" pitchFamily="34" charset="0"/>
            </a:rPr>
            <a:t>Pipeline Exports</a:t>
          </a:r>
          <a:r>
            <a:rPr lang="en-US" sz="900" b="1">
              <a:solidFill>
                <a:srgbClr val="00B050"/>
              </a:solidFill>
              <a:latin typeface="Arial" panose="020B0604020202020204" pitchFamily="34" charset="0"/>
              <a:cs typeface="Arial" panose="020B0604020202020204" pitchFamily="34" charset="0"/>
            </a:rPr>
            <a:t> out of Northern California averaged</a:t>
          </a:r>
        </a:p>
        <a:p xmlns:a="http://schemas.openxmlformats.org/drawingml/2006/main">
          <a:r>
            <a:rPr lang="en-US" sz="900" b="1">
              <a:solidFill>
                <a:srgbClr val="00B050"/>
              </a:solidFill>
              <a:latin typeface="Arial" panose="020B0604020202020204" pitchFamily="34" charset="0"/>
              <a:cs typeface="Arial" panose="020B0604020202020204" pitchFamily="34" charset="0"/>
            </a:rPr>
            <a:t>roughly 500 thousand barrels</a:t>
          </a:r>
          <a:r>
            <a:rPr lang="en-US" sz="900" b="1" baseline="0">
              <a:solidFill>
                <a:srgbClr val="00B050"/>
              </a:solidFill>
              <a:latin typeface="Arial" panose="020B0604020202020204" pitchFamily="34" charset="0"/>
              <a:cs typeface="Arial" panose="020B0604020202020204" pitchFamily="34" charset="0"/>
            </a:rPr>
            <a:t> per month over the entire </a:t>
          </a:r>
        </a:p>
        <a:p xmlns:a="http://schemas.openxmlformats.org/drawingml/2006/main">
          <a:r>
            <a:rPr lang="en-US" sz="900" b="1" baseline="0">
              <a:solidFill>
                <a:srgbClr val="00B050"/>
              </a:solidFill>
              <a:latin typeface="Arial" panose="020B0604020202020204" pitchFamily="34" charset="0"/>
              <a:cs typeface="Arial" panose="020B0604020202020204" pitchFamily="34" charset="0"/>
            </a:rPr>
            <a:t>time period. Remained unchanged in 2015.</a:t>
          </a:r>
          <a:endParaRPr lang="en-US" sz="900" b="1">
            <a:solidFill>
              <a:srgbClr val="00B050"/>
            </a:solidFill>
            <a:latin typeface="Arial" panose="020B0604020202020204" pitchFamily="34" charset="0"/>
            <a:cs typeface="Arial" panose="020B0604020202020204" pitchFamily="34"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0.0973</cdr:x>
      <cdr:y>0.07054</cdr:y>
    </cdr:from>
    <cdr:to>
      <cdr:x>0.34499</cdr:x>
      <cdr:y>0.17374</cdr:y>
    </cdr:to>
    <cdr:sp macro="" textlink="">
      <cdr:nvSpPr>
        <cdr:cNvPr id="2" name="TextBox 1"/>
        <cdr:cNvSpPr txBox="1"/>
      </cdr:nvSpPr>
      <cdr:spPr>
        <a:xfrm xmlns:a="http://schemas.openxmlformats.org/drawingml/2006/main">
          <a:off x="578294" y="304425"/>
          <a:ext cx="1472171" cy="445356"/>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Imports</a:t>
          </a:r>
          <a:r>
            <a:rPr lang="en-US" sz="1100" b="1">
              <a:solidFill>
                <a:srgbClr val="FF0000"/>
              </a:solidFill>
              <a:latin typeface="Arial" panose="020B0604020202020204" pitchFamily="34" charset="0"/>
              <a:cs typeface="Arial" panose="020B0604020202020204" pitchFamily="34" charset="0"/>
            </a:rPr>
            <a:t> into</a:t>
          </a:r>
        </a:p>
        <a:p xmlns:a="http://schemas.openxmlformats.org/drawingml/2006/main">
          <a:r>
            <a:rPr lang="en-US" sz="1100" b="1">
              <a:solidFill>
                <a:srgbClr val="FF0000"/>
              </a:solidFill>
              <a:latin typeface="Arial" panose="020B0604020202020204" pitchFamily="34" charset="0"/>
              <a:cs typeface="Arial" panose="020B0604020202020204" pitchFamily="34" charset="0"/>
            </a:rPr>
            <a:t>Northern California</a:t>
          </a:r>
        </a:p>
      </cdr:txBody>
    </cdr:sp>
  </cdr:relSizeAnchor>
  <cdr:relSizeAnchor xmlns:cdr="http://schemas.openxmlformats.org/drawingml/2006/chartDrawing">
    <cdr:from>
      <cdr:x>0.09528</cdr:x>
      <cdr:y>0.64238</cdr:y>
    </cdr:from>
    <cdr:to>
      <cdr:x>0.34296</cdr:x>
      <cdr:y>0.74558</cdr:y>
    </cdr:to>
    <cdr:sp macro="" textlink="">
      <cdr:nvSpPr>
        <cdr:cNvPr id="4" name="TextBox 1"/>
        <cdr:cNvSpPr txBox="1"/>
      </cdr:nvSpPr>
      <cdr:spPr>
        <a:xfrm xmlns:a="http://schemas.openxmlformats.org/drawingml/2006/main">
          <a:off x="566327" y="2772182"/>
          <a:ext cx="1472111" cy="445356"/>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Exports</a:t>
          </a:r>
          <a:r>
            <a:rPr lang="en-US" sz="1100" b="1">
              <a:solidFill>
                <a:srgbClr val="FF0000"/>
              </a:solidFill>
              <a:latin typeface="Arial" panose="020B0604020202020204" pitchFamily="34" charset="0"/>
              <a:cs typeface="Arial" panose="020B0604020202020204" pitchFamily="34" charset="0"/>
            </a:rPr>
            <a:t> out of</a:t>
          </a:r>
        </a:p>
        <a:p xmlns:a="http://schemas.openxmlformats.org/drawingml/2006/main">
          <a:r>
            <a:rPr lang="en-US" sz="1100" b="1">
              <a:solidFill>
                <a:srgbClr val="FF0000"/>
              </a:solidFill>
              <a:latin typeface="Arial" panose="020B0604020202020204" pitchFamily="34" charset="0"/>
              <a:cs typeface="Arial" panose="020B0604020202020204" pitchFamily="34" charset="0"/>
            </a:rPr>
            <a:t>Northern California</a:t>
          </a:r>
        </a:p>
      </cdr:txBody>
    </cdr:sp>
  </cdr:relSizeAnchor>
  <cdr:relSizeAnchor xmlns:cdr="http://schemas.openxmlformats.org/drawingml/2006/chartDrawing">
    <cdr:from>
      <cdr:x>0.35897</cdr:x>
      <cdr:y>0.10109</cdr:y>
    </cdr:from>
    <cdr:to>
      <cdr:x>0.89744</cdr:x>
      <cdr:y>0.2835</cdr:y>
    </cdr:to>
    <cdr:sp macro="" textlink="">
      <cdr:nvSpPr>
        <cdr:cNvPr id="5" name="TextBox 1"/>
        <cdr:cNvSpPr txBox="1"/>
      </cdr:nvSpPr>
      <cdr:spPr>
        <a:xfrm xmlns:a="http://schemas.openxmlformats.org/drawingml/2006/main">
          <a:off x="2133600" y="436255"/>
          <a:ext cx="3200400" cy="787183"/>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900" b="1" u="sng">
              <a:solidFill>
                <a:srgbClr val="00B050"/>
              </a:solidFill>
              <a:latin typeface="Arial" panose="020B0604020202020204" pitchFamily="34" charset="0"/>
              <a:cs typeface="Arial" panose="020B0604020202020204" pitchFamily="34" charset="0"/>
            </a:rPr>
            <a:t>Pipeline Exports out of Northern California averaged</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roughly 450 thousand barrels per month over the entire</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time period. Diesel pipeline exports appear to be</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increasing from an</a:t>
          </a:r>
          <a:r>
            <a:rPr lang="en-US" sz="900" b="1" u="sng" baseline="0">
              <a:solidFill>
                <a:srgbClr val="00B050"/>
              </a:solidFill>
              <a:latin typeface="Arial" panose="020B0604020202020204" pitchFamily="34" charset="0"/>
              <a:cs typeface="Arial" panose="020B0604020202020204" pitchFamily="34" charset="0"/>
            </a:rPr>
            <a:t> </a:t>
          </a:r>
          <a:r>
            <a:rPr lang="en-US" sz="900" b="1" u="sng">
              <a:solidFill>
                <a:srgbClr val="00B050"/>
              </a:solidFill>
              <a:latin typeface="Arial" panose="020B0604020202020204" pitchFamily="34" charset="0"/>
              <a:cs typeface="Arial" panose="020B0604020202020204" pitchFamily="34" charset="0"/>
            </a:rPr>
            <a:t>average of 430 thousand barrels</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in 2007 to 500 in 2015 and 460 in 2016.</a:t>
          </a:r>
        </a:p>
      </cdr:txBody>
    </cdr:sp>
  </cdr:relSizeAnchor>
</c:userShapes>
</file>

<file path=ppt/drawings/drawing3.xml><?xml version="1.0" encoding="utf-8"?>
<c:userShapes xmlns:c="http://schemas.openxmlformats.org/drawingml/2006/chart">
  <cdr:relSizeAnchor xmlns:cdr="http://schemas.openxmlformats.org/drawingml/2006/chartDrawing">
    <cdr:from>
      <cdr:x>0.11547</cdr:x>
      <cdr:y>0.63487</cdr:y>
    </cdr:from>
    <cdr:to>
      <cdr:x>0.38571</cdr:x>
      <cdr:y>0.72926</cdr:y>
    </cdr:to>
    <cdr:sp macro="" textlink="">
      <cdr:nvSpPr>
        <cdr:cNvPr id="2" name="TextBox 1"/>
        <cdr:cNvSpPr txBox="1"/>
      </cdr:nvSpPr>
      <cdr:spPr>
        <a:xfrm xmlns:a="http://schemas.openxmlformats.org/drawingml/2006/main">
          <a:off x="615917" y="3316854"/>
          <a:ext cx="1441482" cy="493146"/>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vertOverflow="clip" wrap="none" rtlCol="0"/>
        <a:lstStyle xmlns:a="http://schemas.openxmlformats.org/drawingml/2006/main"/>
        <a:p xmlns:a="http://schemas.openxmlformats.org/drawingml/2006/main">
          <a:r>
            <a:rPr lang="en-US" sz="1100" b="1" u="sng">
              <a:solidFill>
                <a:srgbClr val="FF0000"/>
              </a:solidFill>
              <a:latin typeface="Arial" panose="020B0604020202020204" pitchFamily="34" charset="0"/>
              <a:cs typeface="Arial" panose="020B0604020202020204" pitchFamily="34" charset="0"/>
            </a:rPr>
            <a:t>Exports</a:t>
          </a:r>
          <a:r>
            <a:rPr lang="en-US" sz="1100" b="1">
              <a:solidFill>
                <a:srgbClr val="FF0000"/>
              </a:solidFill>
              <a:latin typeface="Arial" panose="020B0604020202020204" pitchFamily="34" charset="0"/>
              <a:cs typeface="Arial" panose="020B0604020202020204" pitchFamily="34" charset="0"/>
            </a:rPr>
            <a:t> out of</a:t>
          </a:r>
        </a:p>
        <a:p xmlns:a="http://schemas.openxmlformats.org/drawingml/2006/main">
          <a:r>
            <a:rPr lang="en-US" sz="1100" b="1">
              <a:solidFill>
                <a:srgbClr val="FF0000"/>
              </a:solidFill>
              <a:latin typeface="Arial" panose="020B0604020202020204" pitchFamily="34" charset="0"/>
              <a:cs typeface="Arial" panose="020B0604020202020204" pitchFamily="34" charset="0"/>
            </a:rPr>
            <a:t>Southern California</a:t>
          </a:r>
        </a:p>
      </cdr:txBody>
    </cdr:sp>
  </cdr:relSizeAnchor>
  <cdr:relSizeAnchor xmlns:cdr="http://schemas.openxmlformats.org/drawingml/2006/chartDrawing">
    <cdr:from>
      <cdr:x>0.30463</cdr:x>
      <cdr:y>0.04723</cdr:y>
    </cdr:from>
    <cdr:to>
      <cdr:x>0.58571</cdr:x>
      <cdr:y>0.12779</cdr:y>
    </cdr:to>
    <cdr:sp macro="" textlink="">
      <cdr:nvSpPr>
        <cdr:cNvPr id="6" name="TextBox 1"/>
        <cdr:cNvSpPr txBox="1"/>
      </cdr:nvSpPr>
      <cdr:spPr>
        <a:xfrm xmlns:a="http://schemas.openxmlformats.org/drawingml/2006/main">
          <a:off x="1624896" y="246751"/>
          <a:ext cx="1499303" cy="420883"/>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Imports</a:t>
          </a:r>
          <a:r>
            <a:rPr lang="en-US" sz="1100" b="1">
              <a:solidFill>
                <a:srgbClr val="FF0000"/>
              </a:solidFill>
              <a:latin typeface="Arial" panose="020B0604020202020204" pitchFamily="34" charset="0"/>
              <a:cs typeface="Arial" panose="020B0604020202020204" pitchFamily="34" charset="0"/>
            </a:rPr>
            <a:t> into</a:t>
          </a:r>
        </a:p>
        <a:p xmlns:a="http://schemas.openxmlformats.org/drawingml/2006/main">
          <a:r>
            <a:rPr lang="en-US" sz="1100" b="1">
              <a:solidFill>
                <a:srgbClr val="FF0000"/>
              </a:solidFill>
              <a:latin typeface="Arial" panose="020B0604020202020204" pitchFamily="34" charset="0"/>
              <a:cs typeface="Arial" panose="020B0604020202020204" pitchFamily="34" charset="0"/>
            </a:rPr>
            <a:t>Southern California</a:t>
          </a:r>
        </a:p>
      </cdr:txBody>
    </cdr:sp>
  </cdr:relSizeAnchor>
  <cdr:relSizeAnchor xmlns:cdr="http://schemas.openxmlformats.org/drawingml/2006/chartDrawing">
    <cdr:from>
      <cdr:x>0.41509</cdr:x>
      <cdr:y>0.62782</cdr:y>
    </cdr:from>
    <cdr:to>
      <cdr:x>1</cdr:x>
      <cdr:y>0.72089</cdr:y>
    </cdr:to>
    <cdr:sp macro="" textlink="">
      <cdr:nvSpPr>
        <cdr:cNvPr id="4" name="TextBox 1"/>
        <cdr:cNvSpPr txBox="1"/>
      </cdr:nvSpPr>
      <cdr:spPr>
        <a:xfrm xmlns:a="http://schemas.openxmlformats.org/drawingml/2006/main">
          <a:off x="2214090" y="3280022"/>
          <a:ext cx="3119909" cy="486240"/>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900" b="1" u="sng">
              <a:solidFill>
                <a:srgbClr val="00B050"/>
              </a:solidFill>
              <a:latin typeface="Arial" panose="020B0604020202020204" pitchFamily="34" charset="0"/>
              <a:cs typeface="Arial" panose="020B0604020202020204" pitchFamily="34" charset="0"/>
            </a:rPr>
            <a:t>Pipeline Exports</a:t>
          </a:r>
          <a:r>
            <a:rPr lang="en-US" sz="900" b="1">
              <a:solidFill>
                <a:srgbClr val="00B050"/>
              </a:solidFill>
              <a:latin typeface="Arial" panose="020B0604020202020204" pitchFamily="34" charset="0"/>
              <a:cs typeface="Arial" panose="020B0604020202020204" pitchFamily="34" charset="0"/>
            </a:rPr>
            <a:t> out of Southern California averaged</a:t>
          </a:r>
        </a:p>
        <a:p xmlns:a="http://schemas.openxmlformats.org/drawingml/2006/main">
          <a:r>
            <a:rPr lang="en-US" sz="900" b="1">
              <a:solidFill>
                <a:srgbClr val="00B050"/>
              </a:solidFill>
              <a:latin typeface="Arial" panose="020B0604020202020204" pitchFamily="34" charset="0"/>
              <a:cs typeface="Arial" panose="020B0604020202020204" pitchFamily="34" charset="0"/>
            </a:rPr>
            <a:t>roughly 2.4 million barrels</a:t>
          </a:r>
          <a:r>
            <a:rPr lang="en-US" sz="900" b="1" baseline="0">
              <a:solidFill>
                <a:srgbClr val="00B050"/>
              </a:solidFill>
              <a:latin typeface="Arial" panose="020B0604020202020204" pitchFamily="34" charset="0"/>
              <a:cs typeface="Arial" panose="020B0604020202020204" pitchFamily="34" charset="0"/>
            </a:rPr>
            <a:t> per month over the entire</a:t>
          </a:r>
        </a:p>
        <a:p xmlns:a="http://schemas.openxmlformats.org/drawingml/2006/main">
          <a:r>
            <a:rPr lang="en-US" sz="900" b="1" baseline="0">
              <a:solidFill>
                <a:srgbClr val="00B050"/>
              </a:solidFill>
              <a:latin typeface="Arial" panose="020B0604020202020204" pitchFamily="34" charset="0"/>
              <a:cs typeface="Arial" panose="020B0604020202020204" pitchFamily="34" charset="0"/>
            </a:rPr>
            <a:t>time period. </a:t>
          </a:r>
          <a:endParaRPr lang="en-US" sz="900" b="1">
            <a:solidFill>
              <a:srgbClr val="00B050"/>
            </a:solidFill>
            <a:latin typeface="Arial" panose="020B0604020202020204" pitchFamily="34" charset="0"/>
            <a:cs typeface="Arial" panose="020B0604020202020204" pitchFamily="34"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0.0971</cdr:x>
      <cdr:y>0.64829</cdr:y>
    </cdr:from>
    <cdr:to>
      <cdr:x>0.34478</cdr:x>
      <cdr:y>0.75149</cdr:y>
    </cdr:to>
    <cdr:sp macro="" textlink="">
      <cdr:nvSpPr>
        <cdr:cNvPr id="2" name="TextBox 1"/>
        <cdr:cNvSpPr txBox="1"/>
      </cdr:nvSpPr>
      <cdr:spPr>
        <a:xfrm xmlns:a="http://schemas.openxmlformats.org/drawingml/2006/main">
          <a:off x="577119" y="2797656"/>
          <a:ext cx="1472111" cy="445356"/>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vertOverflow="clip" wrap="none" rtlCol="0"/>
        <a:lstStyle xmlns:a="http://schemas.openxmlformats.org/drawingml/2006/main"/>
        <a:p xmlns:a="http://schemas.openxmlformats.org/drawingml/2006/main">
          <a:r>
            <a:rPr lang="en-US" sz="1100" b="1" u="sng">
              <a:solidFill>
                <a:srgbClr val="FF0000"/>
              </a:solidFill>
              <a:latin typeface="Arial" panose="020B0604020202020204" pitchFamily="34" charset="0"/>
              <a:cs typeface="Arial" panose="020B0604020202020204" pitchFamily="34" charset="0"/>
            </a:rPr>
            <a:t>Exports</a:t>
          </a:r>
          <a:r>
            <a:rPr lang="en-US" sz="1100" b="1">
              <a:solidFill>
                <a:srgbClr val="FF0000"/>
              </a:solidFill>
              <a:latin typeface="Arial" panose="020B0604020202020204" pitchFamily="34" charset="0"/>
              <a:cs typeface="Arial" panose="020B0604020202020204" pitchFamily="34" charset="0"/>
            </a:rPr>
            <a:t> out of</a:t>
          </a:r>
        </a:p>
        <a:p xmlns:a="http://schemas.openxmlformats.org/drawingml/2006/main">
          <a:r>
            <a:rPr lang="en-US" sz="1100" b="1">
              <a:solidFill>
                <a:srgbClr val="FF0000"/>
              </a:solidFill>
              <a:latin typeface="Arial" panose="020B0604020202020204" pitchFamily="34" charset="0"/>
              <a:cs typeface="Arial" panose="020B0604020202020204" pitchFamily="34" charset="0"/>
            </a:rPr>
            <a:t>Southern California</a:t>
          </a:r>
        </a:p>
      </cdr:txBody>
    </cdr:sp>
  </cdr:relSizeAnchor>
  <cdr:relSizeAnchor xmlns:cdr="http://schemas.openxmlformats.org/drawingml/2006/chartDrawing">
    <cdr:from>
      <cdr:x>0.09863</cdr:x>
      <cdr:y>0.06748</cdr:y>
    </cdr:from>
    <cdr:to>
      <cdr:x>0.34632</cdr:x>
      <cdr:y>0.17068</cdr:y>
    </cdr:to>
    <cdr:sp macro="" textlink="">
      <cdr:nvSpPr>
        <cdr:cNvPr id="6" name="TextBox 1"/>
        <cdr:cNvSpPr txBox="1"/>
      </cdr:nvSpPr>
      <cdr:spPr>
        <a:xfrm xmlns:a="http://schemas.openxmlformats.org/drawingml/2006/main">
          <a:off x="586246" y="291194"/>
          <a:ext cx="1472171" cy="445356"/>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u="sng">
              <a:solidFill>
                <a:srgbClr val="FF0000"/>
              </a:solidFill>
              <a:latin typeface="Arial" panose="020B0604020202020204" pitchFamily="34" charset="0"/>
              <a:cs typeface="Arial" panose="020B0604020202020204" pitchFamily="34" charset="0"/>
            </a:rPr>
            <a:t>Imports</a:t>
          </a:r>
          <a:r>
            <a:rPr lang="en-US" sz="1100" b="1">
              <a:solidFill>
                <a:srgbClr val="FF0000"/>
              </a:solidFill>
              <a:latin typeface="Arial" panose="020B0604020202020204" pitchFamily="34" charset="0"/>
              <a:cs typeface="Arial" panose="020B0604020202020204" pitchFamily="34" charset="0"/>
            </a:rPr>
            <a:t> into</a:t>
          </a:r>
        </a:p>
        <a:p xmlns:a="http://schemas.openxmlformats.org/drawingml/2006/main">
          <a:r>
            <a:rPr lang="en-US" sz="1100" b="1">
              <a:solidFill>
                <a:srgbClr val="FF0000"/>
              </a:solidFill>
              <a:latin typeface="Arial" panose="020B0604020202020204" pitchFamily="34" charset="0"/>
              <a:cs typeface="Arial" panose="020B0604020202020204" pitchFamily="34" charset="0"/>
            </a:rPr>
            <a:t>Southern California</a:t>
          </a:r>
        </a:p>
      </cdr:txBody>
    </cdr:sp>
  </cdr:relSizeAnchor>
  <cdr:relSizeAnchor xmlns:cdr="http://schemas.openxmlformats.org/drawingml/2006/chartDrawing">
    <cdr:from>
      <cdr:x>0.41028</cdr:x>
      <cdr:y>0.07063</cdr:y>
    </cdr:from>
    <cdr:to>
      <cdr:x>0.93269</cdr:x>
      <cdr:y>0.24567</cdr:y>
    </cdr:to>
    <cdr:sp macro="" textlink="">
      <cdr:nvSpPr>
        <cdr:cNvPr id="4" name="TextBox 1"/>
        <cdr:cNvSpPr txBox="1"/>
      </cdr:nvSpPr>
      <cdr:spPr>
        <a:xfrm xmlns:a="http://schemas.openxmlformats.org/drawingml/2006/main">
          <a:off x="2438554" y="304800"/>
          <a:ext cx="3104996" cy="755378"/>
        </a:xfrm>
        <a:prstGeom xmlns:a="http://schemas.openxmlformats.org/drawingml/2006/main" prst="rect">
          <a:avLst/>
        </a:prstGeom>
        <a:solidFill xmlns:a="http://schemas.openxmlformats.org/drawingml/2006/main">
          <a:schemeClr val="bg1"/>
        </a:solidFill>
        <a:ln xmlns:a="http://schemas.openxmlformats.org/drawingml/2006/main" w="19050">
          <a:solidFill>
            <a:schemeClr val="tx1"/>
          </a:solidFill>
        </a:l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900" b="1" u="sng">
              <a:solidFill>
                <a:srgbClr val="00B050"/>
              </a:solidFill>
              <a:latin typeface="Arial" panose="020B0604020202020204" pitchFamily="34" charset="0"/>
              <a:cs typeface="Arial" panose="020B0604020202020204" pitchFamily="34" charset="0"/>
            </a:rPr>
            <a:t>Pipeline Exports out of Southern California averaged</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roughly 1.8 million barrels per month over the entire</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time period. Diesel pipeline exports appear to be</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decreasing from a rough average of 2 million barrels</a:t>
          </a:r>
        </a:p>
        <a:p xmlns:a="http://schemas.openxmlformats.org/drawingml/2006/main">
          <a:r>
            <a:rPr lang="en-US" sz="900" b="1" u="sng">
              <a:solidFill>
                <a:srgbClr val="00B050"/>
              </a:solidFill>
              <a:latin typeface="Arial" panose="020B0604020202020204" pitchFamily="34" charset="0"/>
              <a:cs typeface="Arial" panose="020B0604020202020204" pitchFamily="34" charset="0"/>
            </a:rPr>
            <a:t>in 2007 to 1.5 million in 2016.</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4781" tIns="47390" rIns="94781" bIns="47390" rtlCol="0"/>
          <a:lstStyle>
            <a:lvl1pPr algn="l" eaLnBrk="1" hangingPunct="1">
              <a:defRPr sz="1200">
                <a:latin typeface="Arial" charset="0"/>
                <a:cs typeface="Arial" charset="0"/>
              </a:defRPr>
            </a:lvl1pPr>
          </a:lstStyle>
          <a:p>
            <a:pPr>
              <a:defRPr/>
            </a:pPr>
            <a:endParaRPr lang="en-US"/>
          </a:p>
        </p:txBody>
      </p:sp>
      <p:sp>
        <p:nvSpPr>
          <p:cNvPr id="3" name="Date Placeholder 2"/>
          <p:cNvSpPr>
            <a:spLocks noGrp="1"/>
          </p:cNvSpPr>
          <p:nvPr>
            <p:ph type="dt" sz="quarter" idx="1"/>
          </p:nvPr>
        </p:nvSpPr>
        <p:spPr>
          <a:xfrm>
            <a:off x="4143375" y="0"/>
            <a:ext cx="3170238" cy="481013"/>
          </a:xfrm>
          <a:prstGeom prst="rect">
            <a:avLst/>
          </a:prstGeom>
        </p:spPr>
        <p:txBody>
          <a:bodyPr vert="horz" lIns="94781" tIns="47390" rIns="94781" bIns="47390" rtlCol="0"/>
          <a:lstStyle>
            <a:lvl1pPr algn="r" eaLnBrk="1" hangingPunct="1">
              <a:defRPr sz="1200">
                <a:latin typeface="Arial" charset="0"/>
                <a:cs typeface="Arial" charset="0"/>
              </a:defRPr>
            </a:lvl1pPr>
          </a:lstStyle>
          <a:p>
            <a:pPr>
              <a:defRPr/>
            </a:pPr>
            <a:fld id="{C0148C89-2111-4F9F-9117-DDF85A248CF1}" type="datetimeFigureOut">
              <a:rPr lang="en-US"/>
              <a:pPr>
                <a:defRPr/>
              </a:pPr>
              <a:t>7/3/2017</a:t>
            </a:fld>
            <a:endParaRPr lang="en-US" dirty="0"/>
          </a:p>
        </p:txBody>
      </p:sp>
      <p:sp>
        <p:nvSpPr>
          <p:cNvPr id="4" name="Footer Placeholder 3"/>
          <p:cNvSpPr>
            <a:spLocks noGrp="1"/>
          </p:cNvSpPr>
          <p:nvPr>
            <p:ph type="ftr" sz="quarter" idx="2"/>
          </p:nvPr>
        </p:nvSpPr>
        <p:spPr>
          <a:xfrm>
            <a:off x="0" y="9118600"/>
            <a:ext cx="3170238" cy="481013"/>
          </a:xfrm>
          <a:prstGeom prst="rect">
            <a:avLst/>
          </a:prstGeom>
        </p:spPr>
        <p:txBody>
          <a:bodyPr vert="horz" lIns="94781" tIns="47390" rIns="94781" bIns="47390" rtlCol="0" anchor="b"/>
          <a:lstStyle>
            <a:lvl1pPr algn="l" eaLnBrk="1" hangingPunct="1">
              <a:defRPr sz="1200">
                <a:latin typeface="Arial" charset="0"/>
                <a:cs typeface="Arial" charset="0"/>
              </a:defRPr>
            </a:lvl1pPr>
          </a:lstStyle>
          <a:p>
            <a:pPr>
              <a:defRPr/>
            </a:pPr>
            <a:endParaRPr lang="en-US"/>
          </a:p>
        </p:txBody>
      </p:sp>
      <p:sp>
        <p:nvSpPr>
          <p:cNvPr id="5" name="Slide Number Placeholder 4"/>
          <p:cNvSpPr>
            <a:spLocks noGrp="1"/>
          </p:cNvSpPr>
          <p:nvPr>
            <p:ph type="sldNum" sz="quarter" idx="3"/>
          </p:nvPr>
        </p:nvSpPr>
        <p:spPr>
          <a:xfrm>
            <a:off x="4143375" y="9118600"/>
            <a:ext cx="3170238" cy="481013"/>
          </a:xfrm>
          <a:prstGeom prst="rect">
            <a:avLst/>
          </a:prstGeom>
        </p:spPr>
        <p:txBody>
          <a:bodyPr vert="horz" wrap="square" lIns="94781" tIns="47390" rIns="94781" bIns="47390" numCol="1" anchor="b" anchorCtr="0" compatLnSpc="1">
            <a:prstTxWarp prst="textNoShape">
              <a:avLst/>
            </a:prstTxWarp>
          </a:bodyPr>
          <a:lstStyle>
            <a:lvl1pPr algn="r" eaLnBrk="1" hangingPunct="1">
              <a:defRPr sz="1200"/>
            </a:lvl1pPr>
          </a:lstStyle>
          <a:p>
            <a:pPr>
              <a:defRPr/>
            </a:pPr>
            <a:fld id="{0E8A1DF9-D74E-4DE9-AA2A-D5C713583FB9}" type="slidenum">
              <a:rPr lang="en-US"/>
              <a:pPr>
                <a:defRPr/>
              </a:pPr>
              <a:t>‹#›</a:t>
            </a:fld>
            <a:endParaRPr lang="en-US"/>
          </a:p>
        </p:txBody>
      </p:sp>
    </p:spTree>
    <p:extLst>
      <p:ext uri="{BB962C8B-B14F-4D97-AF65-F5344CB8AC3E}">
        <p14:creationId xmlns:p14="http://schemas.microsoft.com/office/powerpoint/2010/main" val="36842770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6581" tIns="48292" rIns="96581" bIns="48292"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4143375" y="0"/>
            <a:ext cx="3170238" cy="481013"/>
          </a:xfrm>
          <a:prstGeom prst="rect">
            <a:avLst/>
          </a:prstGeom>
        </p:spPr>
        <p:txBody>
          <a:bodyPr vert="horz" lIns="96581" tIns="48292" rIns="96581" bIns="48292" rtlCol="0"/>
          <a:lstStyle>
            <a:lvl1pPr algn="r" eaLnBrk="1" fontAlgn="auto" hangingPunct="1">
              <a:spcBef>
                <a:spcPts val="0"/>
              </a:spcBef>
              <a:spcAft>
                <a:spcPts val="0"/>
              </a:spcAft>
              <a:defRPr sz="1200">
                <a:latin typeface="+mn-lt"/>
                <a:cs typeface="+mn-cs"/>
              </a:defRPr>
            </a:lvl1pPr>
          </a:lstStyle>
          <a:p>
            <a:pPr>
              <a:defRPr/>
            </a:pPr>
            <a:fld id="{19B7E04C-0AC7-44E1-8DBD-6EC9A341FD2C}" type="datetimeFigureOut">
              <a:rPr lang="en-US"/>
              <a:pPr>
                <a:defRPr/>
              </a:pPr>
              <a:t>7/3/2017</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581" tIns="48292" rIns="96581" bIns="48292" rtlCol="0" anchor="ctr"/>
          <a:lstStyle/>
          <a:p>
            <a:pPr lvl="0"/>
            <a:endParaRPr lang="en-US" noProof="0" dirty="0"/>
          </a:p>
        </p:txBody>
      </p:sp>
      <p:sp>
        <p:nvSpPr>
          <p:cNvPr id="5" name="Notes Placeholder 4"/>
          <p:cNvSpPr>
            <a:spLocks noGrp="1"/>
          </p:cNvSpPr>
          <p:nvPr>
            <p:ph type="body" sz="quarter" idx="3"/>
          </p:nvPr>
        </p:nvSpPr>
        <p:spPr>
          <a:xfrm>
            <a:off x="731838" y="4560888"/>
            <a:ext cx="5851525" cy="4321175"/>
          </a:xfrm>
          <a:prstGeom prst="rect">
            <a:avLst/>
          </a:prstGeom>
        </p:spPr>
        <p:txBody>
          <a:bodyPr vert="horz" lIns="96581" tIns="48292" rIns="96581" bIns="4829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118600"/>
            <a:ext cx="3170238" cy="481013"/>
          </a:xfrm>
          <a:prstGeom prst="rect">
            <a:avLst/>
          </a:prstGeom>
        </p:spPr>
        <p:txBody>
          <a:bodyPr vert="horz" lIns="96581" tIns="48292" rIns="96581" bIns="48292"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4143375" y="9118600"/>
            <a:ext cx="3170238" cy="481013"/>
          </a:xfrm>
          <a:prstGeom prst="rect">
            <a:avLst/>
          </a:prstGeom>
        </p:spPr>
        <p:txBody>
          <a:bodyPr vert="horz" wrap="square" lIns="96581" tIns="48292" rIns="96581" bIns="4829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0E756D9-872B-478F-A64B-C51B101252B1}" type="slidenum">
              <a:rPr lang="en-US"/>
              <a:pPr>
                <a:defRPr/>
              </a:pPr>
              <a:t>‹#›</a:t>
            </a:fld>
            <a:endParaRPr lang="en-US"/>
          </a:p>
        </p:txBody>
      </p:sp>
    </p:spTree>
    <p:extLst>
      <p:ext uri="{BB962C8B-B14F-4D97-AF65-F5344CB8AC3E}">
        <p14:creationId xmlns:p14="http://schemas.microsoft.com/office/powerpoint/2010/main" val="41415798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D7D35B-5D03-48BC-9FA4-E259EFAF43A1}" type="slidenum">
              <a:rPr lang="en-US" smtClean="0">
                <a:latin typeface="Calibri" panose="020F0502020204030204" pitchFamily="34" charset="0"/>
              </a:rPr>
              <a:pPr/>
              <a:t>1</a:t>
            </a:fld>
            <a:endParaRPr lang="en-US">
              <a:latin typeface="Calibri" panose="020F0502020204030204" pitchFamily="34" charset="0"/>
            </a:endParaRPr>
          </a:p>
        </p:txBody>
      </p:sp>
    </p:spTree>
    <p:extLst>
      <p:ext uri="{BB962C8B-B14F-4D97-AF65-F5344CB8AC3E}">
        <p14:creationId xmlns:p14="http://schemas.microsoft.com/office/powerpoint/2010/main" val="4124107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2F5682-C62C-4CBE-AB0A-1A090AF0E3A7}" type="slidenum">
              <a:rPr lang="en-US" altLang="en-US" smtClean="0"/>
              <a:pPr/>
              <a:t>4</a:t>
            </a:fld>
            <a:endParaRPr lang="en-US" altLang="en-US"/>
          </a:p>
        </p:txBody>
      </p:sp>
    </p:spTree>
    <p:extLst>
      <p:ext uri="{BB962C8B-B14F-4D97-AF65-F5344CB8AC3E}">
        <p14:creationId xmlns:p14="http://schemas.microsoft.com/office/powerpoint/2010/main" val="2080317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2F5682-C62C-4CBE-AB0A-1A090AF0E3A7}" type="slidenum">
              <a:rPr lang="en-US" altLang="en-US" smtClean="0"/>
              <a:pPr/>
              <a:t>5</a:t>
            </a:fld>
            <a:endParaRPr lang="en-US" altLang="en-US"/>
          </a:p>
        </p:txBody>
      </p:sp>
    </p:spTree>
    <p:extLst>
      <p:ext uri="{BB962C8B-B14F-4D97-AF65-F5344CB8AC3E}">
        <p14:creationId xmlns:p14="http://schemas.microsoft.com/office/powerpoint/2010/main" val="3758693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2F5682-C62C-4CBE-AB0A-1A090AF0E3A7}" type="slidenum">
              <a:rPr lang="en-US" altLang="en-US" smtClean="0"/>
              <a:pPr/>
              <a:t>29</a:t>
            </a:fld>
            <a:endParaRPr lang="en-US" altLang="en-US"/>
          </a:p>
        </p:txBody>
      </p:sp>
    </p:spTree>
    <p:extLst>
      <p:ext uri="{BB962C8B-B14F-4D97-AF65-F5344CB8AC3E}">
        <p14:creationId xmlns:p14="http://schemas.microsoft.com/office/powerpoint/2010/main" val="13751551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9DA3E0-D8A0-4C82-98B7-8D822F02326D}" type="slidenum">
              <a:rPr lang="en-US" smtClean="0">
                <a:latin typeface="Calibri" panose="020F0502020204030204" pitchFamily="34" charset="0"/>
              </a:rPr>
              <a:pPr/>
              <a:t>41</a:t>
            </a:fld>
            <a:endParaRPr lang="en-US">
              <a:latin typeface="Calibri" panose="020F0502020204030204" pitchFamily="34" charset="0"/>
            </a:endParaRPr>
          </a:p>
        </p:txBody>
      </p:sp>
    </p:spTree>
    <p:extLst>
      <p:ext uri="{BB962C8B-B14F-4D97-AF65-F5344CB8AC3E}">
        <p14:creationId xmlns:p14="http://schemas.microsoft.com/office/powerpoint/2010/main" val="1763294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141162-5F11-4E1C-B9E3-E52D4601745D}" type="slidenum">
              <a:rPr lang="en-US"/>
              <a:pPr>
                <a:defRPr/>
              </a:pPr>
              <a:t>‹#›</a:t>
            </a:fld>
            <a:endParaRPr lang="en-US"/>
          </a:p>
        </p:txBody>
      </p:sp>
    </p:spTree>
    <p:extLst>
      <p:ext uri="{BB962C8B-B14F-4D97-AF65-F5344CB8AC3E}">
        <p14:creationId xmlns:p14="http://schemas.microsoft.com/office/powerpoint/2010/main" val="3417830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32AA95-5178-49E0-AA6A-E712979C4089}" type="slidenum">
              <a:rPr lang="en-US"/>
              <a:pPr>
                <a:defRPr/>
              </a:pPr>
              <a:t>‹#›</a:t>
            </a:fld>
            <a:endParaRPr lang="en-US"/>
          </a:p>
        </p:txBody>
      </p:sp>
    </p:spTree>
    <p:extLst>
      <p:ext uri="{BB962C8B-B14F-4D97-AF65-F5344CB8AC3E}">
        <p14:creationId xmlns:p14="http://schemas.microsoft.com/office/powerpoint/2010/main" val="405604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BC9FE3-F66E-4A82-AFF7-2C7CEFB9AF47}" type="slidenum">
              <a:rPr lang="en-US"/>
              <a:pPr>
                <a:defRPr/>
              </a:pPr>
              <a:t>‹#›</a:t>
            </a:fld>
            <a:endParaRPr lang="en-US"/>
          </a:p>
        </p:txBody>
      </p:sp>
    </p:spTree>
    <p:extLst>
      <p:ext uri="{BB962C8B-B14F-4D97-AF65-F5344CB8AC3E}">
        <p14:creationId xmlns:p14="http://schemas.microsoft.com/office/powerpoint/2010/main" val="4025760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1C8B53C-EB3F-4102-84F4-0EF942892A70}" type="slidenum">
              <a:rPr lang="en-US"/>
              <a:pPr>
                <a:defRPr/>
              </a:pPr>
              <a:t>‹#›</a:t>
            </a:fld>
            <a:endParaRPr lang="en-US"/>
          </a:p>
        </p:txBody>
      </p:sp>
    </p:spTree>
    <p:extLst>
      <p:ext uri="{BB962C8B-B14F-4D97-AF65-F5344CB8AC3E}">
        <p14:creationId xmlns:p14="http://schemas.microsoft.com/office/powerpoint/2010/main" val="4053094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r>
              <a:rPr lang="en-US"/>
              <a:t>7/6/2017</a:t>
            </a:r>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D0884E5-7C35-4D07-BD99-215750AB385C}" type="slidenum">
              <a:rPr lang="en-US"/>
              <a:pPr>
                <a:defRPr/>
              </a:pPr>
              <a:t>‹#›</a:t>
            </a:fld>
            <a:endParaRPr lang="en-US"/>
          </a:p>
        </p:txBody>
      </p:sp>
    </p:spTree>
    <p:extLst>
      <p:ext uri="{BB962C8B-B14F-4D97-AF65-F5344CB8AC3E}">
        <p14:creationId xmlns:p14="http://schemas.microsoft.com/office/powerpoint/2010/main" val="522604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r>
              <a:rPr lang="en-US"/>
              <a:t>7/6/2017</a:t>
            </a:r>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DD46E63-E776-4333-B8A9-0AE7F353231D}" type="slidenum">
              <a:rPr lang="en-US"/>
              <a:pPr>
                <a:defRPr/>
              </a:pPr>
              <a:t>‹#›</a:t>
            </a:fld>
            <a:endParaRPr lang="en-US"/>
          </a:p>
        </p:txBody>
      </p:sp>
    </p:spTree>
    <p:extLst>
      <p:ext uri="{BB962C8B-B14F-4D97-AF65-F5344CB8AC3E}">
        <p14:creationId xmlns:p14="http://schemas.microsoft.com/office/powerpoint/2010/main" val="292245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en-US"/>
              <a:t>7/6/2017</a:t>
            </a:r>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13EF6BA-AA3D-4154-BCFF-E86205382993}" type="slidenum">
              <a:rPr lang="en-US"/>
              <a:pPr>
                <a:defRPr/>
              </a:pPr>
              <a:t>‹#›</a:t>
            </a:fld>
            <a:endParaRPr lang="en-US"/>
          </a:p>
        </p:txBody>
      </p:sp>
    </p:spTree>
    <p:extLst>
      <p:ext uri="{BB962C8B-B14F-4D97-AF65-F5344CB8AC3E}">
        <p14:creationId xmlns:p14="http://schemas.microsoft.com/office/powerpoint/2010/main" val="431957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01A578-7D87-430E-9BC3-C5577A88F41C}" type="slidenum">
              <a:rPr lang="en-US"/>
              <a:pPr>
                <a:defRPr/>
              </a:pPr>
              <a:t>‹#›</a:t>
            </a:fld>
            <a:endParaRPr lang="en-US"/>
          </a:p>
        </p:txBody>
      </p:sp>
    </p:spTree>
    <p:extLst>
      <p:ext uri="{BB962C8B-B14F-4D97-AF65-F5344CB8AC3E}">
        <p14:creationId xmlns:p14="http://schemas.microsoft.com/office/powerpoint/2010/main" val="3637144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7D96412-00B2-4FEB-9C30-C19C79D0792C}" type="slidenum">
              <a:rPr lang="en-US"/>
              <a:pPr>
                <a:defRPr/>
              </a:pPr>
              <a:t>‹#›</a:t>
            </a:fld>
            <a:endParaRPr lang="en-US"/>
          </a:p>
        </p:txBody>
      </p:sp>
    </p:spTree>
    <p:extLst>
      <p:ext uri="{BB962C8B-B14F-4D97-AF65-F5344CB8AC3E}">
        <p14:creationId xmlns:p14="http://schemas.microsoft.com/office/powerpoint/2010/main" val="1313370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4D922E-26E2-4E17-AA98-EDAF053E8D4D}" type="slidenum">
              <a:rPr lang="en-US"/>
              <a:pPr>
                <a:defRPr/>
              </a:pPr>
              <a:t>‹#›</a:t>
            </a:fld>
            <a:endParaRPr lang="en-US"/>
          </a:p>
        </p:txBody>
      </p:sp>
    </p:spTree>
    <p:extLst>
      <p:ext uri="{BB962C8B-B14F-4D97-AF65-F5344CB8AC3E}">
        <p14:creationId xmlns:p14="http://schemas.microsoft.com/office/powerpoint/2010/main" val="2141305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352D08-6B4C-42A9-A6C0-0A4DBD8AC894}" type="slidenum">
              <a:rPr lang="en-US"/>
              <a:pPr>
                <a:defRPr/>
              </a:pPr>
              <a:t>‹#›</a:t>
            </a:fld>
            <a:endParaRPr lang="en-US"/>
          </a:p>
        </p:txBody>
      </p:sp>
    </p:spTree>
    <p:extLst>
      <p:ext uri="{BB962C8B-B14F-4D97-AF65-F5344CB8AC3E}">
        <p14:creationId xmlns:p14="http://schemas.microsoft.com/office/powerpoint/2010/main" val="4043633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r>
              <a:rPr lang="en-US"/>
              <a:t>7/6/2017</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851661F2-374A-4E78-8CC8-9D9B5C5291F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1257300" y="78841"/>
            <a:ext cx="7162800" cy="1371600"/>
          </a:xfrm>
          <a:prstGeom prst="rect">
            <a:avLst/>
          </a:prstGeom>
          <a:noFill/>
          <a:ln w="9525">
            <a:noFill/>
            <a:miter lim="800000"/>
            <a:headEnd/>
            <a:tailEnd/>
          </a:ln>
        </p:spPr>
        <p:txBody>
          <a:bodyPr anchor="ctr"/>
          <a:lstStyle/>
          <a:p>
            <a:pPr algn="ctr">
              <a:defRPr/>
            </a:pPr>
            <a:r>
              <a:rPr lang="en-US" sz="3200" b="1" dirty="0">
                <a:latin typeface="+mj-lt"/>
                <a:ea typeface="+mj-ea"/>
                <a:cs typeface="+mj-cs"/>
              </a:rPr>
              <a:t>California Refinery Operations, Fuel Supply, and Retail</a:t>
            </a:r>
          </a:p>
        </p:txBody>
      </p:sp>
      <p:sp>
        <p:nvSpPr>
          <p:cNvPr id="11" name="Rectangle 3"/>
          <p:cNvSpPr txBox="1">
            <a:spLocks noChangeArrowheads="1"/>
          </p:cNvSpPr>
          <p:nvPr/>
        </p:nvSpPr>
        <p:spPr bwMode="auto">
          <a:xfrm>
            <a:off x="755073" y="1720842"/>
            <a:ext cx="7696200" cy="3576638"/>
          </a:xfrm>
          <a:prstGeom prst="rect">
            <a:avLst/>
          </a:prstGeom>
          <a:noFill/>
          <a:ln w="9525">
            <a:noFill/>
            <a:miter lim="800000"/>
            <a:headEnd/>
            <a:tailEnd/>
          </a:ln>
        </p:spPr>
        <p:txBody>
          <a:bodyPr/>
          <a:lstStyle/>
          <a:p>
            <a:pPr algn="ctr">
              <a:spcBef>
                <a:spcPct val="20000"/>
              </a:spcBef>
              <a:defRPr/>
            </a:pPr>
            <a:r>
              <a:rPr lang="en-US" sz="2400" dirty="0">
                <a:latin typeface="+mn-lt"/>
                <a:cs typeface="+mn-cs"/>
              </a:rPr>
              <a:t>2017 IEPR Commissioner Workshop on</a:t>
            </a:r>
          </a:p>
          <a:p>
            <a:pPr algn="ctr">
              <a:spcBef>
                <a:spcPct val="20000"/>
              </a:spcBef>
              <a:defRPr/>
            </a:pPr>
            <a:r>
              <a:rPr lang="en-US" sz="2400" dirty="0">
                <a:latin typeface="+mn-lt"/>
                <a:cs typeface="+mn-cs"/>
              </a:rPr>
              <a:t>Transportation Energy Supply Trends</a:t>
            </a:r>
          </a:p>
          <a:p>
            <a:pPr algn="ctr">
              <a:spcBef>
                <a:spcPct val="20000"/>
              </a:spcBef>
              <a:defRPr/>
            </a:pPr>
            <a:endParaRPr lang="en-US" sz="2400" dirty="0">
              <a:latin typeface="+mn-lt"/>
              <a:cs typeface="+mn-cs"/>
            </a:endParaRPr>
          </a:p>
          <a:p>
            <a:pPr algn="ctr">
              <a:spcBef>
                <a:spcPct val="20000"/>
              </a:spcBef>
              <a:defRPr/>
            </a:pPr>
            <a:r>
              <a:rPr lang="en-US" sz="2000" dirty="0">
                <a:latin typeface="+mn-lt"/>
                <a:cs typeface="+mn-cs"/>
              </a:rPr>
              <a:t>July 6, 2017</a:t>
            </a:r>
          </a:p>
          <a:p>
            <a:pPr algn="ctr">
              <a:spcBef>
                <a:spcPct val="20000"/>
              </a:spcBef>
              <a:defRPr/>
            </a:pPr>
            <a:endParaRPr lang="en-US" sz="1400" dirty="0">
              <a:latin typeface="+mn-lt"/>
              <a:cs typeface="+mn-cs"/>
            </a:endParaRPr>
          </a:p>
          <a:p>
            <a:pPr algn="ctr">
              <a:spcBef>
                <a:spcPct val="20000"/>
              </a:spcBef>
              <a:defRPr/>
            </a:pPr>
            <a:endParaRPr lang="en-US" sz="1000" i="1" dirty="0">
              <a:latin typeface="+mn-lt"/>
              <a:cs typeface="+mn-cs"/>
            </a:endParaRPr>
          </a:p>
          <a:p>
            <a:pPr algn="ctr">
              <a:spcBef>
                <a:spcPct val="20000"/>
              </a:spcBef>
              <a:defRPr/>
            </a:pPr>
            <a:r>
              <a:rPr lang="en-US" sz="2000" i="1" dirty="0">
                <a:latin typeface="+mn-lt"/>
                <a:cs typeface="+mn-cs"/>
              </a:rPr>
              <a:t>Gordon Schremp</a:t>
            </a:r>
          </a:p>
          <a:p>
            <a:pPr algn="ctr">
              <a:spcBef>
                <a:spcPct val="20000"/>
              </a:spcBef>
              <a:defRPr/>
            </a:pPr>
            <a:r>
              <a:rPr lang="en-US" sz="2000" i="1" dirty="0">
                <a:latin typeface="+mn-lt"/>
                <a:cs typeface="+mn-cs"/>
              </a:rPr>
              <a:t>Energy Assessments Division</a:t>
            </a:r>
          </a:p>
          <a:p>
            <a:pPr algn="ctr">
              <a:spcBef>
                <a:spcPct val="20000"/>
              </a:spcBef>
              <a:defRPr/>
            </a:pPr>
            <a:r>
              <a:rPr lang="en-US" sz="2000" i="1" dirty="0">
                <a:latin typeface="+mn-lt"/>
                <a:cs typeface="+mn-cs"/>
              </a:rPr>
              <a:t>California Energy Commission</a:t>
            </a:r>
          </a:p>
          <a:p>
            <a:pPr algn="ctr">
              <a:spcBef>
                <a:spcPct val="20000"/>
              </a:spcBef>
              <a:defRPr/>
            </a:pPr>
            <a:r>
              <a:rPr lang="en-US" sz="2000" i="1" dirty="0">
                <a:latin typeface="+mn-lt"/>
                <a:cs typeface="+mn-cs"/>
              </a:rPr>
              <a:t>Gordon.schremp@energy.ca.gov</a:t>
            </a: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1400" dirty="0">
              <a:solidFill>
                <a:schemeClr val="tx1">
                  <a:tint val="75000"/>
                </a:schemeClr>
              </a:solidFill>
              <a:latin typeface="+mn-lt"/>
              <a:cs typeface="+mn-cs"/>
            </a:endParaRPr>
          </a:p>
        </p:txBody>
      </p:sp>
      <p:sp>
        <p:nvSpPr>
          <p:cNvPr id="12" name="TextBox 11"/>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26"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57200" y="63760"/>
            <a:ext cx="8229600" cy="1143000"/>
          </a:xfrm>
        </p:spPr>
        <p:txBody>
          <a:bodyPr/>
          <a:lstStyle/>
          <a:p>
            <a:pPr eaLnBrk="1" hangingPunct="1"/>
            <a:r>
              <a:rPr lang="en-US" sz="3200" dirty="0"/>
              <a:t>Presentation Topics</a:t>
            </a:r>
          </a:p>
        </p:txBody>
      </p:sp>
      <p:sp>
        <p:nvSpPr>
          <p:cNvPr id="2" name="Content Placeholder 1"/>
          <p:cNvSpPr>
            <a:spLocks noGrp="1"/>
          </p:cNvSpPr>
          <p:nvPr>
            <p:ph idx="1"/>
          </p:nvPr>
        </p:nvSpPr>
        <p:spPr>
          <a:xfrm>
            <a:off x="460664" y="1627418"/>
            <a:ext cx="8229600" cy="2334982"/>
          </a:xfrm>
        </p:spPr>
        <p:txBody>
          <a:bodyPr/>
          <a:lstStyle/>
          <a:p>
            <a:r>
              <a:rPr lang="en-US" sz="2400" dirty="0"/>
              <a:t>California refinery operations</a:t>
            </a:r>
          </a:p>
          <a:p>
            <a:r>
              <a:rPr lang="en-US" sz="2400" dirty="0"/>
              <a:t>Transportation fuel supply flows &amp; trends</a:t>
            </a:r>
          </a:p>
          <a:p>
            <a:r>
              <a:rPr lang="en-US" sz="2400" dirty="0"/>
              <a:t>Retail operations – national &amp; California</a:t>
            </a:r>
          </a:p>
          <a:p>
            <a:pPr marL="0" indent="0">
              <a:buNone/>
            </a:pPr>
            <a:endParaRPr lang="en-US" sz="24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2</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140979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California Refinery Operations</a:t>
            </a:r>
          </a:p>
        </p:txBody>
      </p:sp>
    </p:spTree>
    <p:extLst>
      <p:ext uri="{BB962C8B-B14F-4D97-AF65-F5344CB8AC3E}">
        <p14:creationId xmlns:p14="http://schemas.microsoft.com/office/powerpoint/2010/main" val="1778949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762000" y="37306"/>
            <a:ext cx="8229600" cy="1143000"/>
          </a:xfrm>
        </p:spPr>
        <p:txBody>
          <a:bodyPr/>
          <a:lstStyle/>
          <a:p>
            <a:pPr eaLnBrk="1" hangingPunct="1"/>
            <a:r>
              <a:rPr lang="en-US" altLang="en-US" sz="3200" dirty="0"/>
              <a:t>Refineries – Historical Changes</a:t>
            </a: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23558"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A1CEB21-DA07-4468-BA5D-1907F433440F}" type="slidenum">
              <a:rPr lang="en-US" altLang="en-US">
                <a:solidFill>
                  <a:srgbClr val="898989"/>
                </a:solidFill>
                <a:latin typeface="Calibri" panose="020F0502020204030204" pitchFamily="34" charset="0"/>
              </a:rPr>
              <a:pPr/>
              <a:t>4</a:t>
            </a:fld>
            <a:endParaRPr lang="en-US" altLang="en-US">
              <a:solidFill>
                <a:srgbClr val="898989"/>
              </a:solidFill>
              <a:latin typeface="Calibri" panose="020F0502020204030204" pitchFamily="34" charset="0"/>
            </a:endParaRPr>
          </a:p>
        </p:txBody>
      </p:sp>
      <p:sp>
        <p:nvSpPr>
          <p:cNvPr id="12" name="Content Placeholder 6"/>
          <p:cNvSpPr>
            <a:spLocks noGrp="1"/>
          </p:cNvSpPr>
          <p:nvPr>
            <p:ph sz="half" idx="1"/>
          </p:nvPr>
        </p:nvSpPr>
        <p:spPr>
          <a:xfrm>
            <a:off x="3886200" y="1295400"/>
            <a:ext cx="5257800" cy="4830762"/>
          </a:xfrm>
        </p:spPr>
        <p:txBody>
          <a:bodyPr/>
          <a:lstStyle/>
          <a:p>
            <a:pPr lvl="1">
              <a:buFontTx/>
              <a:buChar char="•"/>
              <a:defRPr/>
            </a:pPr>
            <a:r>
              <a:rPr lang="en-US" sz="2000" kern="0" dirty="0">
                <a:solidFill>
                  <a:srgbClr val="000000"/>
                </a:solidFill>
              </a:rPr>
              <a:t>Initial refining operations date to 1870s</a:t>
            </a:r>
          </a:p>
          <a:p>
            <a:pPr lvl="1">
              <a:buFontTx/>
              <a:buChar char="•"/>
              <a:defRPr/>
            </a:pPr>
            <a:r>
              <a:rPr lang="en-US" sz="2000" kern="0" dirty="0">
                <a:solidFill>
                  <a:srgbClr val="000000"/>
                </a:solidFill>
              </a:rPr>
              <a:t>1982 – 40 operating refineries</a:t>
            </a:r>
          </a:p>
          <a:p>
            <a:pPr lvl="2">
              <a:buFontTx/>
              <a:buChar char="•"/>
              <a:defRPr/>
            </a:pPr>
            <a:r>
              <a:rPr lang="en-US" sz="1600" kern="0" dirty="0">
                <a:solidFill>
                  <a:srgbClr val="000000"/>
                </a:solidFill>
              </a:rPr>
              <a:t>2.565 MM barrels per day (b/d) capacity</a:t>
            </a:r>
          </a:p>
          <a:p>
            <a:pPr lvl="3">
              <a:buFontTx/>
              <a:buChar char="•"/>
              <a:defRPr/>
            </a:pPr>
            <a:r>
              <a:rPr lang="en-US" sz="1400" kern="0" dirty="0">
                <a:solidFill>
                  <a:srgbClr val="000000"/>
                </a:solidFill>
              </a:rPr>
              <a:t>61.8 percent utilization rate</a:t>
            </a:r>
          </a:p>
          <a:p>
            <a:pPr lvl="3">
              <a:buFontTx/>
              <a:buChar char="•"/>
              <a:defRPr/>
            </a:pPr>
            <a:r>
              <a:rPr lang="en-US" sz="1400" kern="0" dirty="0">
                <a:solidFill>
                  <a:srgbClr val="000000"/>
                </a:solidFill>
              </a:rPr>
              <a:t>956 thousand b/d gasoline</a:t>
            </a:r>
          </a:p>
          <a:p>
            <a:pPr lvl="3">
              <a:buFontTx/>
              <a:buChar char="•"/>
              <a:defRPr/>
            </a:pPr>
            <a:r>
              <a:rPr lang="en-US" sz="1400" kern="0" dirty="0">
                <a:solidFill>
                  <a:srgbClr val="000000"/>
                </a:solidFill>
              </a:rPr>
              <a:t>241 thousand b/d distillates</a:t>
            </a:r>
          </a:p>
          <a:p>
            <a:pPr lvl="3">
              <a:buFontTx/>
              <a:buChar char="•"/>
              <a:defRPr/>
            </a:pPr>
            <a:r>
              <a:rPr lang="en-US" sz="1400" kern="0" dirty="0">
                <a:solidFill>
                  <a:srgbClr val="000000"/>
                </a:solidFill>
              </a:rPr>
              <a:t>184 thousand b/d jet fuel</a:t>
            </a:r>
          </a:p>
          <a:p>
            <a:pPr lvl="1">
              <a:buFontTx/>
              <a:buChar char="•"/>
              <a:defRPr/>
            </a:pPr>
            <a:r>
              <a:rPr lang="en-US" sz="2000" kern="0" dirty="0">
                <a:solidFill>
                  <a:srgbClr val="000000"/>
                </a:solidFill>
              </a:rPr>
              <a:t>2016 – 15 operating refineries</a:t>
            </a:r>
          </a:p>
          <a:p>
            <a:pPr lvl="2">
              <a:buFontTx/>
              <a:buChar char="•"/>
              <a:defRPr/>
            </a:pPr>
            <a:r>
              <a:rPr lang="en-US" sz="1600" kern="0" dirty="0">
                <a:solidFill>
                  <a:srgbClr val="000000"/>
                </a:solidFill>
              </a:rPr>
              <a:t>1.884 MM barrels per day (b/d) capacity</a:t>
            </a:r>
          </a:p>
          <a:p>
            <a:pPr lvl="3">
              <a:buFontTx/>
              <a:buChar char="•"/>
              <a:defRPr/>
            </a:pPr>
            <a:r>
              <a:rPr lang="en-US" sz="1400" kern="0" dirty="0">
                <a:solidFill>
                  <a:srgbClr val="000000"/>
                </a:solidFill>
              </a:rPr>
              <a:t>85.6 percent utilization rate</a:t>
            </a:r>
          </a:p>
          <a:p>
            <a:pPr lvl="3">
              <a:buFontTx/>
              <a:buChar char="•"/>
              <a:defRPr/>
            </a:pPr>
            <a:r>
              <a:rPr lang="en-US" sz="1400" kern="0" dirty="0">
                <a:solidFill>
                  <a:srgbClr val="000000"/>
                </a:solidFill>
              </a:rPr>
              <a:t>1,007 thousand b/d gasoline</a:t>
            </a:r>
          </a:p>
          <a:p>
            <a:pPr lvl="3">
              <a:buFontTx/>
              <a:buChar char="•"/>
              <a:defRPr/>
            </a:pPr>
            <a:r>
              <a:rPr lang="en-US" sz="1400" kern="0" dirty="0">
                <a:solidFill>
                  <a:srgbClr val="000000"/>
                </a:solidFill>
              </a:rPr>
              <a:t>360 thousand b/d distillates</a:t>
            </a:r>
          </a:p>
          <a:p>
            <a:pPr lvl="3">
              <a:buFontTx/>
              <a:buChar char="•"/>
              <a:defRPr/>
            </a:pPr>
            <a:r>
              <a:rPr lang="en-US" sz="1400" kern="0" dirty="0">
                <a:solidFill>
                  <a:srgbClr val="000000"/>
                </a:solidFill>
              </a:rPr>
              <a:t>281 thousand b/d jet fuel</a:t>
            </a:r>
          </a:p>
          <a:p>
            <a:pPr lvl="1">
              <a:buFontTx/>
              <a:buChar char="•"/>
              <a:defRPr/>
            </a:pPr>
            <a:r>
              <a:rPr lang="en-US" sz="2000" kern="0" dirty="0">
                <a:solidFill>
                  <a:srgbClr val="000000"/>
                </a:solidFill>
              </a:rPr>
              <a:t>Increased complexity &amp; higher utilization rates enable even greater fuel output with 62 percent fewer facilities</a:t>
            </a: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4" name="TextBox 13"/>
          <p:cNvSpPr txBox="1"/>
          <p:nvPr/>
        </p:nvSpPr>
        <p:spPr>
          <a:xfrm>
            <a:off x="295275" y="5238778"/>
            <a:ext cx="2152650" cy="261610"/>
          </a:xfrm>
          <a:prstGeom prst="rect">
            <a:avLst/>
          </a:prstGeom>
          <a:noFill/>
        </p:spPr>
        <p:txBody>
          <a:bodyPr wrap="square" rtlCol="0">
            <a:spAutoFit/>
          </a:bodyPr>
          <a:lstStyle/>
          <a:p>
            <a:r>
              <a:rPr lang="en-US" sz="1100" dirty="0"/>
              <a:t>Source: SCV History.com</a:t>
            </a:r>
          </a:p>
        </p:txBody>
      </p:sp>
      <p:pic>
        <p:nvPicPr>
          <p:cNvPr id="15" name="Picture 14">
            <a:extLst>
              <a:ext uri="{FF2B5EF4-FFF2-40B4-BE49-F238E27FC236}">
                <a16:creationId xmlns:a16="http://schemas.microsoft.com/office/drawing/2014/main" id="{0EF2D109-168E-4413-9049-C4921F548851}"/>
              </a:ext>
            </a:extLst>
          </p:cNvPr>
          <p:cNvPicPr/>
          <p:nvPr/>
        </p:nvPicPr>
        <p:blipFill>
          <a:blip r:embed="rId4"/>
          <a:stretch>
            <a:fillRect/>
          </a:stretch>
        </p:blipFill>
        <p:spPr>
          <a:xfrm>
            <a:off x="311966" y="2137814"/>
            <a:ext cx="3757219" cy="3109220"/>
          </a:xfrm>
          <a:prstGeom prst="rect">
            <a:avLst/>
          </a:prstGeom>
        </p:spPr>
      </p:pic>
      <p:sp>
        <p:nvSpPr>
          <p:cNvPr id="2" name="TextBox 1">
            <a:extLst>
              <a:ext uri="{FF2B5EF4-FFF2-40B4-BE49-F238E27FC236}">
                <a16:creationId xmlns:a16="http://schemas.microsoft.com/office/drawing/2014/main" id="{ADAB9518-4AE0-45C9-818B-918A075862D7}"/>
              </a:ext>
            </a:extLst>
          </p:cNvPr>
          <p:cNvSpPr txBox="1"/>
          <p:nvPr/>
        </p:nvSpPr>
        <p:spPr>
          <a:xfrm>
            <a:off x="363784" y="1814162"/>
            <a:ext cx="3653582" cy="307777"/>
          </a:xfrm>
          <a:prstGeom prst="rect">
            <a:avLst/>
          </a:prstGeom>
          <a:noFill/>
        </p:spPr>
        <p:txBody>
          <a:bodyPr wrap="square" rtlCol="0">
            <a:spAutoFit/>
          </a:bodyPr>
          <a:lstStyle/>
          <a:p>
            <a:r>
              <a:rPr lang="en-US" sz="1400" dirty="0"/>
              <a:t>Pioneer Oil Refinery – Newhall - Circa 1877</a:t>
            </a:r>
          </a:p>
        </p:txBody>
      </p:sp>
    </p:spTree>
    <p:extLst>
      <p:ext uri="{BB962C8B-B14F-4D97-AF65-F5344CB8AC3E}">
        <p14:creationId xmlns:p14="http://schemas.microsoft.com/office/powerpoint/2010/main" val="953497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838200" y="-76200"/>
            <a:ext cx="8229600" cy="1143000"/>
          </a:xfrm>
        </p:spPr>
        <p:txBody>
          <a:bodyPr/>
          <a:lstStyle/>
          <a:p>
            <a:pPr eaLnBrk="1" hangingPunct="1"/>
            <a:r>
              <a:rPr lang="en-US" altLang="en-US" sz="3200" dirty="0"/>
              <a:t>Refineries – Must Maintain Balance</a:t>
            </a: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23558"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A1CEB21-DA07-4468-BA5D-1907F433440F}" type="slidenum">
              <a:rPr lang="en-US" altLang="en-US">
                <a:solidFill>
                  <a:srgbClr val="898989"/>
                </a:solidFill>
                <a:latin typeface="Calibri" panose="020F0502020204030204" pitchFamily="34" charset="0"/>
              </a:rPr>
              <a:pPr/>
              <a:t>5</a:t>
            </a:fld>
            <a:endParaRPr lang="en-US" altLang="en-US">
              <a:solidFill>
                <a:srgbClr val="898989"/>
              </a:solidFill>
              <a:latin typeface="Calibri" panose="020F0502020204030204" pitchFamily="34" charset="0"/>
            </a:endParaRPr>
          </a:p>
        </p:txBody>
      </p:sp>
      <p:sp>
        <p:nvSpPr>
          <p:cNvPr id="12" name="Content Placeholder 6"/>
          <p:cNvSpPr>
            <a:spLocks noGrp="1"/>
          </p:cNvSpPr>
          <p:nvPr>
            <p:ph sz="half" idx="1"/>
          </p:nvPr>
        </p:nvSpPr>
        <p:spPr>
          <a:xfrm>
            <a:off x="-228600" y="1432719"/>
            <a:ext cx="4095750" cy="4525962"/>
          </a:xfrm>
        </p:spPr>
        <p:txBody>
          <a:bodyPr/>
          <a:lstStyle/>
          <a:p>
            <a:pPr lvl="1">
              <a:buFontTx/>
              <a:buChar char="•"/>
              <a:defRPr/>
            </a:pPr>
            <a:r>
              <a:rPr lang="en-US" sz="2000" kern="0" dirty="0">
                <a:solidFill>
                  <a:srgbClr val="000000"/>
                </a:solidFill>
              </a:rPr>
              <a:t>Refiners must optimize operations to ensure system remains in balance:</a:t>
            </a:r>
          </a:p>
          <a:p>
            <a:pPr lvl="2">
              <a:buFontTx/>
              <a:buChar char="•"/>
              <a:defRPr/>
            </a:pPr>
            <a:r>
              <a:rPr lang="en-US" sz="1600" kern="0" dirty="0">
                <a:solidFill>
                  <a:srgbClr val="000000"/>
                </a:solidFill>
              </a:rPr>
              <a:t>Steam load</a:t>
            </a:r>
          </a:p>
          <a:p>
            <a:pPr lvl="2">
              <a:buFontTx/>
              <a:buChar char="•"/>
              <a:defRPr/>
            </a:pPr>
            <a:r>
              <a:rPr lang="en-US" sz="1600" kern="0" dirty="0">
                <a:solidFill>
                  <a:srgbClr val="000000"/>
                </a:solidFill>
              </a:rPr>
              <a:t>Sulfur plant operations</a:t>
            </a:r>
          </a:p>
          <a:p>
            <a:pPr lvl="2">
              <a:buFontTx/>
              <a:buChar char="•"/>
              <a:defRPr/>
            </a:pPr>
            <a:r>
              <a:rPr lang="en-US" sz="1600" kern="0" dirty="0">
                <a:solidFill>
                  <a:srgbClr val="000000"/>
                </a:solidFill>
              </a:rPr>
              <a:t>Refinery gases</a:t>
            </a:r>
          </a:p>
          <a:p>
            <a:pPr lvl="2">
              <a:buFontTx/>
              <a:buChar char="•"/>
              <a:defRPr/>
            </a:pPr>
            <a:r>
              <a:rPr lang="en-US" sz="1600" kern="0" dirty="0">
                <a:solidFill>
                  <a:srgbClr val="000000"/>
                </a:solidFill>
              </a:rPr>
              <a:t>Cogeneration operations &amp; electrical loads</a:t>
            </a:r>
          </a:p>
          <a:p>
            <a:pPr lvl="2">
              <a:buFontTx/>
              <a:buChar char="•"/>
              <a:defRPr/>
            </a:pPr>
            <a:r>
              <a:rPr lang="en-US" sz="1600" kern="0" dirty="0">
                <a:solidFill>
                  <a:srgbClr val="000000"/>
                </a:solidFill>
              </a:rPr>
              <a:t>Hydrogen use</a:t>
            </a:r>
          </a:p>
          <a:p>
            <a:pPr lvl="1">
              <a:buFontTx/>
              <a:buChar char="•"/>
              <a:defRPr/>
            </a:pPr>
            <a:r>
              <a:rPr lang="en-US" sz="2000" kern="0" dirty="0">
                <a:solidFill>
                  <a:srgbClr val="000000"/>
                </a:solidFill>
              </a:rPr>
              <a:t>All refinery inputs end up being consumed or converted</a:t>
            </a:r>
          </a:p>
          <a:p>
            <a:pPr lvl="1">
              <a:buFontTx/>
              <a:buChar char="•"/>
              <a:defRPr/>
            </a:pPr>
            <a:r>
              <a:rPr lang="en-US" sz="2000" kern="0" dirty="0">
                <a:solidFill>
                  <a:srgbClr val="000000"/>
                </a:solidFill>
              </a:rPr>
              <a:t>Storage capacity is finite</a:t>
            </a: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pic>
        <p:nvPicPr>
          <p:cNvPr id="13" name="Picture 12"/>
          <p:cNvPicPr>
            <a:picLocks noChangeAspect="1"/>
          </p:cNvPicPr>
          <p:nvPr/>
        </p:nvPicPr>
        <p:blipFill>
          <a:blip r:embed="rId4"/>
          <a:stretch>
            <a:fillRect/>
          </a:stretch>
        </p:blipFill>
        <p:spPr>
          <a:xfrm>
            <a:off x="3867150" y="1321313"/>
            <a:ext cx="4882245" cy="4637368"/>
          </a:xfrm>
          <a:prstGeom prst="rect">
            <a:avLst/>
          </a:prstGeom>
        </p:spPr>
      </p:pic>
      <p:sp>
        <p:nvSpPr>
          <p:cNvPr id="14" name="TextBox 13"/>
          <p:cNvSpPr txBox="1"/>
          <p:nvPr/>
        </p:nvSpPr>
        <p:spPr>
          <a:xfrm>
            <a:off x="3867150" y="6004669"/>
            <a:ext cx="2743200" cy="261610"/>
          </a:xfrm>
          <a:prstGeom prst="rect">
            <a:avLst/>
          </a:prstGeom>
          <a:noFill/>
        </p:spPr>
        <p:txBody>
          <a:bodyPr wrap="square" rtlCol="0">
            <a:spAutoFit/>
          </a:bodyPr>
          <a:lstStyle/>
          <a:p>
            <a:r>
              <a:rPr lang="en-US" sz="1100" dirty="0"/>
              <a:t>Source: Oil &amp; Gas Journal</a:t>
            </a:r>
          </a:p>
        </p:txBody>
      </p:sp>
    </p:spTree>
    <p:extLst>
      <p:ext uri="{BB962C8B-B14F-4D97-AF65-F5344CB8AC3E}">
        <p14:creationId xmlns:p14="http://schemas.microsoft.com/office/powerpoint/2010/main" val="3031755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09600" y="76200"/>
            <a:ext cx="8229600" cy="1143000"/>
          </a:xfrm>
        </p:spPr>
        <p:txBody>
          <a:bodyPr/>
          <a:lstStyle/>
          <a:p>
            <a:pPr eaLnBrk="1" hangingPunct="1"/>
            <a:r>
              <a:rPr lang="en-US" altLang="en-US" sz="3200" dirty="0"/>
              <a:t>California Refineries - Overview</a:t>
            </a:r>
          </a:p>
        </p:txBody>
      </p:sp>
      <p:sp>
        <p:nvSpPr>
          <p:cNvPr id="8195" name="Content Placeholder 6"/>
          <p:cNvSpPr>
            <a:spLocks noGrp="1"/>
          </p:cNvSpPr>
          <p:nvPr>
            <p:ph sz="half" idx="1"/>
          </p:nvPr>
        </p:nvSpPr>
        <p:spPr>
          <a:xfrm>
            <a:off x="3200400" y="1295400"/>
            <a:ext cx="5791200" cy="4525963"/>
          </a:xfrm>
        </p:spPr>
        <p:txBody>
          <a:bodyPr/>
          <a:lstStyle/>
          <a:p>
            <a:pPr lvl="1">
              <a:buFontTx/>
              <a:buChar char="•"/>
              <a:defRPr/>
            </a:pPr>
            <a:r>
              <a:rPr lang="en-US" sz="2200" kern="0" dirty="0">
                <a:solidFill>
                  <a:srgbClr val="000000"/>
                </a:solidFill>
              </a:rPr>
              <a:t>Refineries are a primary hub of logistical activity</a:t>
            </a:r>
          </a:p>
          <a:p>
            <a:pPr lvl="2">
              <a:buFontTx/>
              <a:buChar char="•"/>
              <a:defRPr/>
            </a:pPr>
            <a:r>
              <a:rPr lang="en-US" sz="1800" kern="0" dirty="0">
                <a:solidFill>
                  <a:srgbClr val="000000"/>
                </a:solidFill>
              </a:rPr>
              <a:t>15 refineries processed 1.612 million barrels per day of crude oil during 2016</a:t>
            </a:r>
          </a:p>
          <a:p>
            <a:pPr lvl="2">
              <a:buFontTx/>
              <a:buChar char="•"/>
              <a:defRPr/>
            </a:pPr>
            <a:r>
              <a:rPr lang="en-US" sz="1800" kern="0" dirty="0">
                <a:solidFill>
                  <a:srgbClr val="000000"/>
                </a:solidFill>
              </a:rPr>
              <a:t>13 facilities produced California fuels</a:t>
            </a:r>
          </a:p>
          <a:p>
            <a:pPr lvl="1">
              <a:buFontTx/>
              <a:buChar char="•"/>
              <a:defRPr/>
            </a:pPr>
            <a:r>
              <a:rPr lang="en-US" sz="2200" kern="0" dirty="0"/>
              <a:t>Crude oil during 2016 received by</a:t>
            </a:r>
          </a:p>
          <a:p>
            <a:pPr lvl="2">
              <a:buFontTx/>
              <a:buChar char="•"/>
              <a:defRPr/>
            </a:pPr>
            <a:r>
              <a:rPr lang="en-US" sz="1800" kern="0" dirty="0"/>
              <a:t>Marine vessels (foreign) – 887.5 TBD</a:t>
            </a:r>
          </a:p>
          <a:p>
            <a:pPr lvl="2">
              <a:buFontTx/>
              <a:buChar char="•"/>
              <a:defRPr/>
            </a:pPr>
            <a:r>
              <a:rPr lang="en-US" sz="1800" kern="0" dirty="0"/>
              <a:t>Marine vessels (Alaska) – 188.0 TBD</a:t>
            </a:r>
          </a:p>
          <a:p>
            <a:pPr lvl="2">
              <a:buFontTx/>
              <a:buChar char="•"/>
              <a:defRPr/>
            </a:pPr>
            <a:r>
              <a:rPr lang="en-US" sz="1800" kern="0" dirty="0"/>
              <a:t>California source via pipelines – 558.5 TBD</a:t>
            </a:r>
          </a:p>
          <a:p>
            <a:pPr lvl="2">
              <a:buFontTx/>
              <a:buChar char="•"/>
              <a:defRPr/>
            </a:pPr>
            <a:r>
              <a:rPr lang="en-US" sz="1800" kern="0" dirty="0"/>
              <a:t>Rail/truck – 3.0 TBD</a:t>
            </a:r>
          </a:p>
          <a:p>
            <a:pPr lvl="1">
              <a:buFontTx/>
              <a:buChar char="•"/>
              <a:defRPr/>
            </a:pPr>
            <a:r>
              <a:rPr lang="en-US" sz="2200" kern="0" dirty="0"/>
              <a:t>Process </a:t>
            </a:r>
            <a:r>
              <a:rPr lang="en-US" sz="2200" kern="0" dirty="0">
                <a:solidFill>
                  <a:srgbClr val="000000"/>
                </a:solidFill>
              </a:rPr>
              <a:t>units operate continuously at or near maximum capacity, except during periods of planned maintenance or unplanned outages</a:t>
            </a:r>
          </a:p>
          <a:p>
            <a:pPr>
              <a:buFont typeface="Arial" charset="0"/>
              <a:buChar char="•"/>
              <a:defRPr/>
            </a:pPr>
            <a:endParaRPr lang="en-US" sz="2000" dirty="0"/>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9223" name="Picture 7" descr="refine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447800"/>
            <a:ext cx="310515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00F963AA-243D-4C87-8513-7ABD959FBC3D}" type="slidenum">
              <a:rPr lang="en-US" altLang="en-US" smtClean="0"/>
              <a:pPr/>
              <a:t>6</a:t>
            </a:fld>
            <a:endParaRPr lang="en-US" altLang="en-US"/>
          </a:p>
        </p:txBody>
      </p:sp>
    </p:spTree>
    <p:extLst>
      <p:ext uri="{BB962C8B-B14F-4D97-AF65-F5344CB8AC3E}">
        <p14:creationId xmlns:p14="http://schemas.microsoft.com/office/powerpoint/2010/main" val="1615109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7BA8430-9207-4DD4-B74A-500C9C32D75F}"/>
              </a:ext>
            </a:extLst>
          </p:cNvPr>
          <p:cNvPicPr/>
          <p:nvPr/>
        </p:nvPicPr>
        <p:blipFill>
          <a:blip r:embed="rId2"/>
          <a:stretch>
            <a:fillRect/>
          </a:stretch>
        </p:blipFill>
        <p:spPr>
          <a:xfrm>
            <a:off x="838200" y="1236603"/>
            <a:ext cx="7543800" cy="4478397"/>
          </a:xfrm>
          <a:prstGeom prst="rect">
            <a:avLst/>
          </a:prstGeom>
        </p:spPr>
      </p:pic>
      <p:sp>
        <p:nvSpPr>
          <p:cNvPr id="14339" name="Title 1"/>
          <p:cNvSpPr>
            <a:spLocks noGrp="1"/>
          </p:cNvSpPr>
          <p:nvPr>
            <p:ph type="title" idx="4294967295"/>
          </p:nvPr>
        </p:nvSpPr>
        <p:spPr>
          <a:xfrm>
            <a:off x="838200" y="-68587"/>
            <a:ext cx="8229600" cy="1143000"/>
          </a:xfrm>
        </p:spPr>
        <p:txBody>
          <a:bodyPr/>
          <a:lstStyle/>
          <a:p>
            <a:pPr eaLnBrk="1" hangingPunct="1"/>
            <a:r>
              <a:rPr lang="en-US" sz="3200" dirty="0"/>
              <a:t>Refinery Locations – Northern California</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680906" y="5678491"/>
            <a:ext cx="7791625"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Oil Change International map, Energy Information Administration refinery data,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1643418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3B65EDD-2F17-40F7-BD24-BEBEAA7F4402}"/>
              </a:ext>
            </a:extLst>
          </p:cNvPr>
          <p:cNvPicPr/>
          <p:nvPr/>
        </p:nvPicPr>
        <p:blipFill>
          <a:blip r:embed="rId2"/>
          <a:stretch>
            <a:fillRect/>
          </a:stretch>
        </p:blipFill>
        <p:spPr>
          <a:xfrm>
            <a:off x="762000" y="1219358"/>
            <a:ext cx="7696200" cy="4343242"/>
          </a:xfrm>
          <a:prstGeom prst="rect">
            <a:avLst/>
          </a:prstGeom>
        </p:spPr>
      </p:pic>
      <p:sp>
        <p:nvSpPr>
          <p:cNvPr id="14339" name="Title 1"/>
          <p:cNvSpPr>
            <a:spLocks noGrp="1"/>
          </p:cNvSpPr>
          <p:nvPr>
            <p:ph type="title" idx="4294967295"/>
          </p:nvPr>
        </p:nvSpPr>
        <p:spPr>
          <a:xfrm>
            <a:off x="838200" y="-68587"/>
            <a:ext cx="8229600" cy="1143000"/>
          </a:xfrm>
        </p:spPr>
        <p:txBody>
          <a:bodyPr/>
          <a:lstStyle/>
          <a:p>
            <a:pPr eaLnBrk="1" hangingPunct="1"/>
            <a:r>
              <a:rPr lang="en-US" sz="3200" dirty="0"/>
              <a:t>Refinery Locations – Southern California</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742775" y="5562600"/>
            <a:ext cx="7791625"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Oil Change International map, Energy Information Administration refinery data,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4" name="TextBox 13">
            <a:extLst>
              <a:ext uri="{FF2B5EF4-FFF2-40B4-BE49-F238E27FC236}">
                <a16:creationId xmlns:a16="http://schemas.microsoft.com/office/drawing/2014/main" id="{40244841-BFB9-4BB8-AF78-DFC8B6806F8A}"/>
              </a:ext>
            </a:extLst>
          </p:cNvPr>
          <p:cNvSpPr txBox="1"/>
          <p:nvPr/>
        </p:nvSpPr>
        <p:spPr>
          <a:xfrm>
            <a:off x="3017415" y="1232118"/>
            <a:ext cx="3535785" cy="1815882"/>
          </a:xfrm>
          <a:prstGeom prst="rect">
            <a:avLst/>
          </a:prstGeom>
          <a:solidFill>
            <a:schemeClr val="bg2">
              <a:lumMod val="90000"/>
            </a:schemeClr>
          </a:solidFill>
          <a:ln>
            <a:solidFill>
              <a:schemeClr val="tx1"/>
            </a:solidFill>
          </a:ln>
        </p:spPr>
        <p:txBody>
          <a:bodyPr wrap="square" rtlCol="0">
            <a:spAutoFit/>
          </a:bodyPr>
          <a:lstStyle/>
          <a:p>
            <a:r>
              <a:rPr lang="en-US" sz="1600" dirty="0"/>
              <a:t>Northern California refiners all own their marine terminals, whereas the marine terminal docks in Southern California are owned by the cities of Los Angeles and Long Beach and leased to the refining &amp; logistics companies (such as Kinder Morgan).</a:t>
            </a:r>
          </a:p>
        </p:txBody>
      </p:sp>
    </p:spTree>
    <p:extLst>
      <p:ext uri="{BB962C8B-B14F-4D97-AF65-F5344CB8AC3E}">
        <p14:creationId xmlns:p14="http://schemas.microsoft.com/office/powerpoint/2010/main" val="1873774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881C76-A3EC-46AC-A72E-1EB6CB840E6C}"/>
              </a:ext>
            </a:extLst>
          </p:cNvPr>
          <p:cNvPicPr>
            <a:picLocks noChangeAspect="1"/>
          </p:cNvPicPr>
          <p:nvPr/>
        </p:nvPicPr>
        <p:blipFill>
          <a:blip r:embed="rId2"/>
          <a:stretch>
            <a:fillRect/>
          </a:stretch>
        </p:blipFill>
        <p:spPr>
          <a:xfrm>
            <a:off x="1066800" y="762000"/>
            <a:ext cx="7161780" cy="5205154"/>
          </a:xfrm>
          <a:prstGeom prst="rect">
            <a:avLst/>
          </a:prstGeom>
        </p:spPr>
      </p:pic>
      <p:sp>
        <p:nvSpPr>
          <p:cNvPr id="14339" name="Title 1"/>
          <p:cNvSpPr>
            <a:spLocks noGrp="1"/>
          </p:cNvSpPr>
          <p:nvPr>
            <p:ph type="title" idx="4294967295"/>
          </p:nvPr>
        </p:nvSpPr>
        <p:spPr>
          <a:xfrm>
            <a:off x="838200" y="-68587"/>
            <a:ext cx="8229600" cy="1143000"/>
          </a:xfrm>
        </p:spPr>
        <p:txBody>
          <a:bodyPr/>
          <a:lstStyle/>
          <a:p>
            <a:pPr eaLnBrk="1" hangingPunct="1"/>
            <a:r>
              <a:rPr lang="en-US" sz="3200" dirty="0"/>
              <a:t>Product Slate of California Refineries (2016)</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055615" y="6015072"/>
            <a:ext cx="27432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9</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1670336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10</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Transportation Fuel Consumption Trends</a:t>
            </a:r>
          </a:p>
        </p:txBody>
      </p:sp>
    </p:spTree>
    <p:extLst>
      <p:ext uri="{BB962C8B-B14F-4D97-AF65-F5344CB8AC3E}">
        <p14:creationId xmlns:p14="http://schemas.microsoft.com/office/powerpoint/2010/main" val="4157585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38260C-2CAB-468F-A361-AFC6C454861E}"/>
              </a:ext>
            </a:extLst>
          </p:cNvPr>
          <p:cNvPicPr>
            <a:picLocks noChangeAspect="1"/>
          </p:cNvPicPr>
          <p:nvPr/>
        </p:nvPicPr>
        <p:blipFill>
          <a:blip r:embed="rId2"/>
          <a:stretch>
            <a:fillRect/>
          </a:stretch>
        </p:blipFill>
        <p:spPr>
          <a:xfrm>
            <a:off x="1047226" y="528803"/>
            <a:ext cx="7563374" cy="5490997"/>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Gasoline &amp; Ethanol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57378"/>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895600" y="2286000"/>
            <a:ext cx="5257800" cy="1323439"/>
          </a:xfrm>
          <a:prstGeom prst="rect">
            <a:avLst/>
          </a:prstGeom>
          <a:solidFill>
            <a:schemeClr val="accent5">
              <a:lumMod val="40000"/>
              <a:lumOff val="60000"/>
            </a:schemeClr>
          </a:solidFill>
          <a:ln>
            <a:solidFill>
              <a:schemeClr val="tx1"/>
            </a:solidFill>
          </a:ln>
        </p:spPr>
        <p:txBody>
          <a:bodyPr wrap="square" rtlCol="0">
            <a:spAutoFit/>
          </a:bodyPr>
          <a:lstStyle/>
          <a:p>
            <a:r>
              <a:rPr lang="en-US" sz="1600" dirty="0"/>
              <a:t>Although finished gasoline consumption declined 8.9 percent between 2004 and 2012, strong recovery from the recession and continued population growth have pushed consumption up by 6.9 percent between 2012 and 2016, edging closer to a record high.</a:t>
            </a:r>
          </a:p>
        </p:txBody>
      </p:sp>
      <p:sp>
        <p:nvSpPr>
          <p:cNvPr id="14" name="TextBox 13">
            <a:extLst>
              <a:ext uri="{FF2B5EF4-FFF2-40B4-BE49-F238E27FC236}">
                <a16:creationId xmlns:a16="http://schemas.microsoft.com/office/drawing/2014/main" id="{5E3216A8-A862-47F5-B91A-3CD5877CD6E8}"/>
              </a:ext>
            </a:extLst>
          </p:cNvPr>
          <p:cNvSpPr txBox="1"/>
          <p:nvPr/>
        </p:nvSpPr>
        <p:spPr>
          <a:xfrm>
            <a:off x="2895600" y="4114800"/>
            <a:ext cx="5257800" cy="830997"/>
          </a:xfrm>
          <a:prstGeom prst="rect">
            <a:avLst/>
          </a:prstGeom>
          <a:solidFill>
            <a:schemeClr val="accent3">
              <a:lumMod val="20000"/>
              <a:lumOff val="80000"/>
            </a:schemeClr>
          </a:solidFill>
          <a:ln>
            <a:solidFill>
              <a:schemeClr val="tx1"/>
            </a:solidFill>
          </a:ln>
        </p:spPr>
        <p:txBody>
          <a:bodyPr wrap="square" rtlCol="0">
            <a:spAutoFit/>
          </a:bodyPr>
          <a:lstStyle/>
          <a:p>
            <a:r>
              <a:rPr lang="en-US" sz="1600" dirty="0"/>
              <a:t>Ethanol use has increased from an average concentration of 3.75 percent by volume in 2003 to 10.09 percent by volume during 2016.</a:t>
            </a:r>
          </a:p>
        </p:txBody>
      </p:sp>
    </p:spTree>
    <p:extLst>
      <p:ext uri="{BB962C8B-B14F-4D97-AF65-F5344CB8AC3E}">
        <p14:creationId xmlns:p14="http://schemas.microsoft.com/office/powerpoint/2010/main" val="2652555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78A5D1-4B9C-48FA-AF3A-C61C7912C41D}"/>
              </a:ext>
            </a:extLst>
          </p:cNvPr>
          <p:cNvPicPr>
            <a:picLocks noChangeAspect="1"/>
          </p:cNvPicPr>
          <p:nvPr/>
        </p:nvPicPr>
        <p:blipFill>
          <a:blip r:embed="rId2"/>
          <a:stretch>
            <a:fillRect/>
          </a:stretch>
        </p:blipFill>
        <p:spPr>
          <a:xfrm>
            <a:off x="1143000" y="840498"/>
            <a:ext cx="7239000" cy="5255502"/>
          </a:xfrm>
          <a:prstGeom prst="rect">
            <a:avLst/>
          </a:prstGeom>
        </p:spPr>
      </p:pic>
      <p:sp>
        <p:nvSpPr>
          <p:cNvPr id="14339" name="Title 1"/>
          <p:cNvSpPr>
            <a:spLocks noGrp="1"/>
          </p:cNvSpPr>
          <p:nvPr>
            <p:ph type="title" idx="4294967295"/>
          </p:nvPr>
        </p:nvSpPr>
        <p:spPr>
          <a:xfrm>
            <a:off x="914400" y="65710"/>
            <a:ext cx="8229600" cy="1143000"/>
          </a:xfrm>
        </p:spPr>
        <p:txBody>
          <a:bodyPr/>
          <a:lstStyle/>
          <a:p>
            <a:pPr eaLnBrk="1" hangingPunct="1"/>
            <a:r>
              <a:rPr lang="en-US" sz="3200" dirty="0"/>
              <a:t>California Diesel Fuel, Biodiesel &amp; Renewable Diesel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667000" y="2541573"/>
            <a:ext cx="5257800" cy="1323439"/>
          </a:xfrm>
          <a:prstGeom prst="rect">
            <a:avLst/>
          </a:prstGeom>
          <a:solidFill>
            <a:schemeClr val="accent3">
              <a:lumMod val="20000"/>
              <a:lumOff val="80000"/>
            </a:schemeClr>
          </a:solidFill>
          <a:ln>
            <a:solidFill>
              <a:schemeClr val="tx1"/>
            </a:solidFill>
          </a:ln>
        </p:spPr>
        <p:txBody>
          <a:bodyPr wrap="square" rtlCol="0">
            <a:spAutoFit/>
          </a:bodyPr>
          <a:lstStyle/>
          <a:p>
            <a:r>
              <a:rPr lang="en-US" sz="1600" dirty="0"/>
              <a:t>Finished diesel consumption declined 15.9 percent between the peak in 2007 and the trough in 2009. The strong recovery from the recession and associated goods movement by truck and rail pushed consumption back up by 15.5 percent between 2009 and 2016. </a:t>
            </a:r>
          </a:p>
        </p:txBody>
      </p:sp>
    </p:spTree>
    <p:extLst>
      <p:ext uri="{BB962C8B-B14F-4D97-AF65-F5344CB8AC3E}">
        <p14:creationId xmlns:p14="http://schemas.microsoft.com/office/powerpoint/2010/main" val="2266763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C84D7C-F5F2-4403-BDC9-27C32573051D}"/>
              </a:ext>
            </a:extLst>
          </p:cNvPr>
          <p:cNvPicPr>
            <a:picLocks noChangeAspect="1"/>
          </p:cNvPicPr>
          <p:nvPr/>
        </p:nvPicPr>
        <p:blipFill>
          <a:blip r:embed="rId2"/>
          <a:stretch>
            <a:fillRect/>
          </a:stretch>
        </p:blipFill>
        <p:spPr>
          <a:xfrm>
            <a:off x="1219200" y="838200"/>
            <a:ext cx="7273255" cy="5280371"/>
          </a:xfrm>
          <a:prstGeom prst="rect">
            <a:avLst/>
          </a:prstGeom>
        </p:spPr>
      </p:pic>
      <p:sp>
        <p:nvSpPr>
          <p:cNvPr id="14339" name="Title 1"/>
          <p:cNvSpPr>
            <a:spLocks noGrp="1"/>
          </p:cNvSpPr>
          <p:nvPr>
            <p:ph type="title" idx="4294967295"/>
          </p:nvPr>
        </p:nvSpPr>
        <p:spPr>
          <a:xfrm>
            <a:off x="914400" y="65710"/>
            <a:ext cx="8229600" cy="1143000"/>
          </a:xfrm>
        </p:spPr>
        <p:txBody>
          <a:bodyPr/>
          <a:lstStyle/>
          <a:p>
            <a:pPr eaLnBrk="1" hangingPunct="1"/>
            <a:r>
              <a:rPr lang="en-US" sz="3200" dirty="0"/>
              <a:t>California Jet Fuels and Aviation Gasoline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743200" y="2984718"/>
            <a:ext cx="5257800" cy="1815882"/>
          </a:xfrm>
          <a:prstGeom prst="rect">
            <a:avLst/>
          </a:prstGeom>
          <a:solidFill>
            <a:schemeClr val="accent5">
              <a:lumMod val="20000"/>
              <a:lumOff val="80000"/>
            </a:schemeClr>
          </a:solidFill>
          <a:ln>
            <a:solidFill>
              <a:schemeClr val="tx1"/>
            </a:solidFill>
          </a:ln>
        </p:spPr>
        <p:txBody>
          <a:bodyPr wrap="square" rtlCol="0">
            <a:spAutoFit/>
          </a:bodyPr>
          <a:lstStyle/>
          <a:p>
            <a:r>
              <a:rPr lang="en-US" sz="1600" dirty="0"/>
              <a:t>Commercial jet fuel consumption declined 15.1 percent between the peak in 2007 and the trough in 2009 (same pattern as diesel fuel). The strong recovery from the recession and associated rebound in air passengers and cargo have pushed consumption back up by 29.9 percent between 2009 and 2016 to reach a new </a:t>
            </a:r>
            <a:r>
              <a:rPr lang="en-US" sz="1600" b="1" i="1" dirty="0">
                <a:solidFill>
                  <a:srgbClr val="FF0000"/>
                </a:solidFill>
              </a:rPr>
              <a:t>record</a:t>
            </a:r>
            <a:r>
              <a:rPr lang="en-US" sz="1600" dirty="0"/>
              <a:t> high of 3.87 billion gallons.</a:t>
            </a:r>
          </a:p>
        </p:txBody>
      </p:sp>
    </p:spTree>
    <p:extLst>
      <p:ext uri="{BB962C8B-B14F-4D97-AF65-F5344CB8AC3E}">
        <p14:creationId xmlns:p14="http://schemas.microsoft.com/office/powerpoint/2010/main" val="1824969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CB48E5C0-014B-4714-B9DA-4833B04C0518}"/>
              </a:ext>
            </a:extLst>
          </p:cNvPr>
          <p:cNvGraphicFramePr>
            <a:graphicFrameLocks noChangeAspect="1"/>
          </p:cNvGraphicFramePr>
          <p:nvPr>
            <p:extLst>
              <p:ext uri="{D42A27DB-BD31-4B8C-83A1-F6EECF244321}">
                <p14:modId xmlns:p14="http://schemas.microsoft.com/office/powerpoint/2010/main" val="3476561222"/>
              </p:ext>
            </p:extLst>
          </p:nvPr>
        </p:nvGraphicFramePr>
        <p:xfrm>
          <a:off x="3581401" y="1046889"/>
          <a:ext cx="5410200" cy="5178002"/>
        </p:xfrm>
        <a:graphic>
          <a:graphicData uri="http://schemas.openxmlformats.org/presentationml/2006/ole">
            <mc:AlternateContent xmlns:mc="http://schemas.openxmlformats.org/markup-compatibility/2006">
              <mc:Choice xmlns:v="urn:schemas-microsoft-com:vml" Requires="v">
                <p:oleObj spid="_x0000_s1057" name="Worksheet" r:id="rId3" imgW="6657885" imgH="6372198" progId="Excel.Sheet.12">
                  <p:embed/>
                </p:oleObj>
              </mc:Choice>
              <mc:Fallback>
                <p:oleObj name="Worksheet" r:id="rId3" imgW="6657885" imgH="6372198" progId="Excel.Sheet.12">
                  <p:embed/>
                  <p:pic>
                    <p:nvPicPr>
                      <p:cNvPr id="0" name=""/>
                      <p:cNvPicPr/>
                      <p:nvPr/>
                    </p:nvPicPr>
                    <p:blipFill>
                      <a:blip r:embed="rId4"/>
                      <a:stretch>
                        <a:fillRect/>
                      </a:stretch>
                    </p:blipFill>
                    <p:spPr>
                      <a:xfrm>
                        <a:off x="3581401" y="1046889"/>
                        <a:ext cx="5410200" cy="5178002"/>
                      </a:xfrm>
                      <a:prstGeom prst="rect">
                        <a:avLst/>
                      </a:prstGeom>
                    </p:spPr>
                  </p:pic>
                </p:oleObj>
              </mc:Fallback>
            </mc:AlternateContent>
          </a:graphicData>
        </a:graphic>
      </p:graphicFrame>
      <p:sp>
        <p:nvSpPr>
          <p:cNvPr id="14339" name="Title 1"/>
          <p:cNvSpPr>
            <a:spLocks noGrp="1"/>
          </p:cNvSpPr>
          <p:nvPr>
            <p:ph type="title" idx="4294967295"/>
          </p:nvPr>
        </p:nvSpPr>
        <p:spPr>
          <a:xfrm>
            <a:off x="914400" y="0"/>
            <a:ext cx="8229600" cy="1143000"/>
          </a:xfrm>
        </p:spPr>
        <p:txBody>
          <a:bodyPr/>
          <a:lstStyle/>
          <a:p>
            <a:pPr eaLnBrk="1" hangingPunct="1"/>
            <a:r>
              <a:rPr lang="en-US" sz="3200" dirty="0"/>
              <a:t>California Gaseous Fuel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14</a:t>
            </a:fld>
            <a:endParaRPr lang="en-US" sz="1200">
              <a:solidFill>
                <a:srgbClr val="898989"/>
              </a:solidFill>
            </a:endParaRPr>
          </a:p>
        </p:txBody>
      </p:sp>
      <p:pic>
        <p:nvPicPr>
          <p:cNvPr id="11" name="Picture 2"/>
          <p:cNvPicPr>
            <a:picLocks noChangeAspect="1" noChangeArrowheads="1"/>
          </p:cNvPicPr>
          <p:nvPr/>
        </p:nvPicPr>
        <p:blipFill>
          <a:blip r:embed="rId5" cstate="print"/>
          <a:srcRect/>
          <a:stretch>
            <a:fillRect/>
          </a:stretch>
        </p:blipFill>
        <p:spPr bwMode="auto">
          <a:xfrm>
            <a:off x="76200" y="76200"/>
            <a:ext cx="1143000" cy="995882"/>
          </a:xfrm>
          <a:prstGeom prst="rect">
            <a:avLst/>
          </a:prstGeom>
          <a:noFill/>
          <a:ln w="9525">
            <a:noFill/>
            <a:miter lim="800000"/>
            <a:headEnd/>
            <a:tailEnd/>
          </a:ln>
        </p:spPr>
      </p:pic>
      <p:sp>
        <p:nvSpPr>
          <p:cNvPr id="12" name="Content Placeholder 6">
            <a:extLst>
              <a:ext uri="{FF2B5EF4-FFF2-40B4-BE49-F238E27FC236}">
                <a16:creationId xmlns:a16="http://schemas.microsoft.com/office/drawing/2014/main" id="{2BBC37ED-061A-41FB-9461-CD089C09B95E}"/>
              </a:ext>
            </a:extLst>
          </p:cNvPr>
          <p:cNvSpPr txBox="1">
            <a:spLocks/>
          </p:cNvSpPr>
          <p:nvPr/>
        </p:nvSpPr>
        <p:spPr>
          <a:xfrm>
            <a:off x="-304800" y="1752600"/>
            <a:ext cx="4095750" cy="3139281"/>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Tx/>
              <a:buChar char="•"/>
              <a:defRPr/>
            </a:pPr>
            <a:r>
              <a:rPr lang="en-US" sz="2000" kern="0" dirty="0">
                <a:solidFill>
                  <a:srgbClr val="000000"/>
                </a:solidFill>
              </a:rPr>
              <a:t>The natural gas-based fuels usually displace diesel fuel</a:t>
            </a:r>
          </a:p>
          <a:p>
            <a:pPr lvl="1">
              <a:buFontTx/>
              <a:buChar char="•"/>
              <a:defRPr/>
            </a:pPr>
            <a:r>
              <a:rPr lang="en-US" sz="2000" kern="0" dirty="0">
                <a:solidFill>
                  <a:srgbClr val="000000"/>
                </a:solidFill>
              </a:rPr>
              <a:t>Hydrogen transportation fuel usually displaces gasoline in light-duty vehicles</a:t>
            </a:r>
          </a:p>
          <a:p>
            <a:pPr lvl="1">
              <a:buFontTx/>
              <a:buChar char="•"/>
              <a:defRPr/>
            </a:pPr>
            <a:r>
              <a:rPr lang="en-US" sz="2000" kern="0" dirty="0">
                <a:solidFill>
                  <a:srgbClr val="000000"/>
                </a:solidFill>
              </a:rPr>
              <a:t>Hydrogen consumption expected to rise through expanded fueling infrastructure &amp; additional vehicle options</a:t>
            </a:r>
          </a:p>
        </p:txBody>
      </p:sp>
    </p:spTree>
    <p:extLst>
      <p:ext uri="{BB962C8B-B14F-4D97-AF65-F5344CB8AC3E}">
        <p14:creationId xmlns:p14="http://schemas.microsoft.com/office/powerpoint/2010/main" val="992381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p:cNvSpPr>
            <a:spLocks noGrp="1"/>
          </p:cNvSpPr>
          <p:nvPr>
            <p:ph type="title" idx="4294967295"/>
          </p:nvPr>
        </p:nvSpPr>
        <p:spPr>
          <a:xfrm>
            <a:off x="914400" y="65710"/>
            <a:ext cx="8229600" cy="1143000"/>
          </a:xfrm>
        </p:spPr>
        <p:txBody>
          <a:bodyPr/>
          <a:lstStyle/>
          <a:p>
            <a:pPr eaLnBrk="1" hangingPunct="1"/>
            <a:r>
              <a:rPr lang="en-US" sz="3200" dirty="0"/>
              <a:t>California LCFS Credit Portion by Fuel Type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Air Resources Board</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15</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pic>
        <p:nvPicPr>
          <p:cNvPr id="2" name="Picture 1">
            <a:extLst>
              <a:ext uri="{FF2B5EF4-FFF2-40B4-BE49-F238E27FC236}">
                <a16:creationId xmlns:a16="http://schemas.microsoft.com/office/drawing/2014/main" id="{290A4591-0517-4254-938A-51B15D49354A}"/>
              </a:ext>
            </a:extLst>
          </p:cNvPr>
          <p:cNvPicPr>
            <a:picLocks noChangeAspect="1"/>
          </p:cNvPicPr>
          <p:nvPr/>
        </p:nvPicPr>
        <p:blipFill>
          <a:blip r:embed="rId3"/>
          <a:stretch>
            <a:fillRect/>
          </a:stretch>
        </p:blipFill>
        <p:spPr>
          <a:xfrm>
            <a:off x="1371600" y="898282"/>
            <a:ext cx="7086600" cy="5148380"/>
          </a:xfrm>
          <a:prstGeom prst="rect">
            <a:avLst/>
          </a:prstGeom>
        </p:spPr>
      </p:pic>
      <p:sp>
        <p:nvSpPr>
          <p:cNvPr id="12" name="TextBox 11">
            <a:extLst>
              <a:ext uri="{FF2B5EF4-FFF2-40B4-BE49-F238E27FC236}">
                <a16:creationId xmlns:a16="http://schemas.microsoft.com/office/drawing/2014/main" id="{9F0C6AFF-48CC-4526-9A97-E97ED1671FD4}"/>
              </a:ext>
            </a:extLst>
          </p:cNvPr>
          <p:cNvSpPr txBox="1"/>
          <p:nvPr/>
        </p:nvSpPr>
        <p:spPr>
          <a:xfrm>
            <a:off x="2514600" y="4343400"/>
            <a:ext cx="3733800" cy="584775"/>
          </a:xfrm>
          <a:prstGeom prst="rect">
            <a:avLst/>
          </a:prstGeom>
          <a:solidFill>
            <a:schemeClr val="accent4">
              <a:lumMod val="40000"/>
              <a:lumOff val="60000"/>
            </a:schemeClr>
          </a:solidFill>
          <a:ln>
            <a:solidFill>
              <a:schemeClr val="tx1"/>
            </a:solidFill>
          </a:ln>
        </p:spPr>
        <p:txBody>
          <a:bodyPr wrap="square" rtlCol="0">
            <a:spAutoFit/>
          </a:bodyPr>
          <a:lstStyle/>
          <a:p>
            <a:r>
              <a:rPr lang="en-US" sz="1600" dirty="0"/>
              <a:t>Importance of biomethane increasing under the Low Carbon Fuels Standard.</a:t>
            </a:r>
          </a:p>
        </p:txBody>
      </p:sp>
    </p:spTree>
    <p:extLst>
      <p:ext uri="{BB962C8B-B14F-4D97-AF65-F5344CB8AC3E}">
        <p14:creationId xmlns:p14="http://schemas.microsoft.com/office/powerpoint/2010/main" val="3910380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D988F8-9E44-4A33-A80C-C5E43DF5D53F}"/>
              </a:ext>
            </a:extLst>
          </p:cNvPr>
          <p:cNvPicPr>
            <a:picLocks noChangeAspect="1"/>
          </p:cNvPicPr>
          <p:nvPr/>
        </p:nvPicPr>
        <p:blipFill>
          <a:blip r:embed="rId2"/>
          <a:stretch>
            <a:fillRect/>
          </a:stretch>
        </p:blipFill>
        <p:spPr>
          <a:xfrm>
            <a:off x="914400" y="844304"/>
            <a:ext cx="7233757" cy="5251696"/>
          </a:xfrm>
          <a:prstGeom prst="rect">
            <a:avLst/>
          </a:prstGeom>
        </p:spPr>
      </p:pic>
      <p:sp>
        <p:nvSpPr>
          <p:cNvPr id="14339" name="Title 1"/>
          <p:cNvSpPr>
            <a:spLocks noGrp="1"/>
          </p:cNvSpPr>
          <p:nvPr>
            <p:ph type="title" idx="4294967295"/>
          </p:nvPr>
        </p:nvSpPr>
        <p:spPr>
          <a:xfrm>
            <a:off x="914400" y="65710"/>
            <a:ext cx="8229600" cy="1143000"/>
          </a:xfrm>
        </p:spPr>
        <p:txBody>
          <a:bodyPr/>
          <a:lstStyle/>
          <a:p>
            <a:pPr eaLnBrk="1" hangingPunct="1"/>
            <a:r>
              <a:rPr lang="en-US" sz="3200" dirty="0"/>
              <a:t>California Transportation Electricity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6248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Federal Transit Administration &amp; California Energy Commission analysis of DMV data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209800" y="1240460"/>
            <a:ext cx="4114800" cy="1815882"/>
          </a:xfrm>
          <a:prstGeom prst="rect">
            <a:avLst/>
          </a:prstGeom>
          <a:solidFill>
            <a:schemeClr val="accent6">
              <a:lumMod val="20000"/>
              <a:lumOff val="80000"/>
            </a:schemeClr>
          </a:solidFill>
          <a:ln>
            <a:solidFill>
              <a:schemeClr val="tx1"/>
            </a:solidFill>
          </a:ln>
        </p:spPr>
        <p:txBody>
          <a:bodyPr wrap="square" rtlCol="0">
            <a:spAutoFit/>
          </a:bodyPr>
          <a:lstStyle/>
          <a:p>
            <a:r>
              <a:rPr lang="en-US" sz="1600" dirty="0"/>
              <a:t>Light-duty transportation electricity consumption has grown from 62.2 thousand MWhs in 2012 to 727.0 thousand MWhs by 2016, an increase of more than ten times within four years – a direct consequence of the growing purchase of battery electric and plug-in electric vehicles. </a:t>
            </a:r>
          </a:p>
        </p:txBody>
      </p:sp>
    </p:spTree>
    <p:extLst>
      <p:ext uri="{BB962C8B-B14F-4D97-AF65-F5344CB8AC3E}">
        <p14:creationId xmlns:p14="http://schemas.microsoft.com/office/powerpoint/2010/main" val="2590938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17</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Transportation Fuel Supply Flows &amp; Trends</a:t>
            </a:r>
          </a:p>
        </p:txBody>
      </p:sp>
    </p:spTree>
    <p:extLst>
      <p:ext uri="{BB962C8B-B14F-4D97-AF65-F5344CB8AC3E}">
        <p14:creationId xmlns:p14="http://schemas.microsoft.com/office/powerpoint/2010/main" val="1470092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96" y="848179"/>
            <a:ext cx="8117304" cy="5508171"/>
          </a:xfrm>
          <a:prstGeom prst="rect">
            <a:avLst/>
          </a:prstGeom>
        </p:spPr>
      </p:pic>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4" name="Title 3"/>
          <p:cNvSpPr>
            <a:spLocks noGrp="1"/>
          </p:cNvSpPr>
          <p:nvPr>
            <p:ph type="title"/>
          </p:nvPr>
        </p:nvSpPr>
        <p:spPr>
          <a:xfrm>
            <a:off x="990600" y="0"/>
            <a:ext cx="8229600" cy="815975"/>
          </a:xfrm>
        </p:spPr>
        <p:txBody>
          <a:bodyPr/>
          <a:lstStyle/>
          <a:p>
            <a:r>
              <a:rPr lang="en-US" sz="3200" dirty="0"/>
              <a:t>Western States More Isolated than Rest of U.S.</a:t>
            </a:r>
          </a:p>
        </p:txBody>
      </p:sp>
      <p:sp>
        <p:nvSpPr>
          <p:cNvPr id="10" name="Date Placeholder 9"/>
          <p:cNvSpPr>
            <a:spLocks noGrp="1"/>
          </p:cNvSpPr>
          <p:nvPr>
            <p:ph type="dt" sz="half" idx="10"/>
          </p:nvPr>
        </p:nvSpPr>
        <p:spPr/>
        <p:txBody>
          <a:bodyPr/>
          <a:lstStyle/>
          <a:p>
            <a:pPr>
              <a:defRPr/>
            </a:pPr>
            <a:r>
              <a:rPr lang="en-US"/>
              <a:t>7/6/2017</a:t>
            </a:r>
          </a:p>
        </p:txBody>
      </p:sp>
      <p:sp>
        <p:nvSpPr>
          <p:cNvPr id="12186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E239FE0-D945-4D7F-8C10-C49B6BA8CA1B}" type="slidenum">
              <a:rPr lang="en-US" sz="1200" smtClean="0">
                <a:solidFill>
                  <a:srgbClr val="898989"/>
                </a:solidFill>
              </a:rPr>
              <a:pPr>
                <a:spcBef>
                  <a:spcPct val="0"/>
                </a:spcBef>
                <a:buFontTx/>
                <a:buNone/>
              </a:pPr>
              <a:t>18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0" name="Freeform: Shape 19"/>
          <p:cNvSpPr/>
          <p:nvPr/>
        </p:nvSpPr>
        <p:spPr>
          <a:xfrm rot="660000">
            <a:off x="2029294" y="1587931"/>
            <a:ext cx="1645920" cy="2834640"/>
          </a:xfrm>
          <a:custGeom>
            <a:avLst/>
            <a:gdLst>
              <a:gd name="connsiteX0" fmla="*/ 444987 w 965104"/>
              <a:gd name="connsiteY0" fmla="*/ 0 h 2969703"/>
              <a:gd name="connsiteX1" fmla="*/ 17148 w 965104"/>
              <a:gd name="connsiteY1" fmla="*/ 1853967 h 2969703"/>
              <a:gd name="connsiteX2" fmla="*/ 965104 w 965104"/>
              <a:gd name="connsiteY2" fmla="*/ 2969703 h 2969703"/>
            </a:gdLst>
            <a:ahLst/>
            <a:cxnLst>
              <a:cxn ang="0">
                <a:pos x="connsiteX0" y="connsiteY0"/>
              </a:cxn>
              <a:cxn ang="0">
                <a:pos x="connsiteX1" y="connsiteY1"/>
              </a:cxn>
              <a:cxn ang="0">
                <a:pos x="connsiteX2" y="connsiteY2"/>
              </a:cxn>
            </a:cxnLst>
            <a:rect l="l" t="t" r="r" b="b"/>
            <a:pathLst>
              <a:path w="965104" h="2969703">
                <a:moveTo>
                  <a:pt x="444987" y="0"/>
                </a:moveTo>
                <a:cubicBezTo>
                  <a:pt x="187724" y="679508"/>
                  <a:pt x="-69538" y="1359017"/>
                  <a:pt x="17148" y="1853967"/>
                </a:cubicBezTo>
                <a:cubicBezTo>
                  <a:pt x="103834" y="2348917"/>
                  <a:pt x="790333" y="2783747"/>
                  <a:pt x="965104" y="2969703"/>
                </a:cubicBezTo>
              </a:path>
            </a:pathLst>
          </a:custGeom>
          <a:noFill/>
          <a:ln>
            <a:solidFill>
              <a:schemeClr val="accent3">
                <a:lumMod val="5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8761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9221" name="Title 1"/>
          <p:cNvSpPr>
            <a:spLocks noGrp="1"/>
          </p:cNvSpPr>
          <p:nvPr>
            <p:ph type="title" idx="4294967295"/>
          </p:nvPr>
        </p:nvSpPr>
        <p:spPr>
          <a:xfrm>
            <a:off x="893618" y="0"/>
            <a:ext cx="8229600" cy="1143000"/>
          </a:xfrm>
        </p:spPr>
        <p:txBody>
          <a:bodyPr/>
          <a:lstStyle/>
          <a:p>
            <a:r>
              <a:rPr lang="en-US" altLang="en-US" sz="3200" dirty="0"/>
              <a:t>California Gasoline Market - Isolated</a:t>
            </a:r>
            <a:endParaRPr lang="en-US" sz="3200" dirty="0"/>
          </a:p>
        </p:txBody>
      </p:sp>
      <p:sp>
        <p:nvSpPr>
          <p:cNvPr id="10" name="Date Placeholder 9"/>
          <p:cNvSpPr>
            <a:spLocks noGrp="1"/>
          </p:cNvSpPr>
          <p:nvPr>
            <p:ph type="dt" sz="quarter" idx="10"/>
          </p:nvPr>
        </p:nvSpPr>
        <p:spPr/>
        <p:txBody>
          <a:bodyPr/>
          <a:lstStyle/>
          <a:p>
            <a:pPr>
              <a:defRPr/>
            </a:pPr>
            <a:r>
              <a:rPr lang="en-US"/>
              <a:t>7/6/2017</a:t>
            </a:r>
          </a:p>
        </p:txBody>
      </p:sp>
      <p:sp>
        <p:nvSpPr>
          <p:cNvPr id="9224"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BCA4D21-A27A-447A-A0D8-5B3518E0D5B7}" type="slidenum">
              <a:rPr lang="en-US" sz="1200" smtClean="0">
                <a:solidFill>
                  <a:srgbClr val="898989"/>
                </a:solidFill>
              </a:rPr>
              <a:pPr>
                <a:spcBef>
                  <a:spcPct val="0"/>
                </a:spcBef>
                <a:buFontTx/>
                <a:buNone/>
              </a:pPr>
              <a:t>19</a:t>
            </a:fld>
            <a:endParaRPr lang="en-US" sz="1200">
              <a:solidFill>
                <a:srgbClr val="898989"/>
              </a:solidFill>
            </a:endParaRPr>
          </a:p>
        </p:txBody>
      </p:sp>
      <p:pic>
        <p:nvPicPr>
          <p:cNvPr id="9"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1" name="Content Placeholder 6"/>
          <p:cNvSpPr txBox="1">
            <a:spLocks/>
          </p:cNvSpPr>
          <p:nvPr/>
        </p:nvSpPr>
        <p:spPr>
          <a:xfrm>
            <a:off x="609600" y="1219200"/>
            <a:ext cx="8229600" cy="51054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tLang="en-US" sz="2200" dirty="0"/>
              <a:t>California’s gasoline market is nearly self-sufficient, so supplies of gasoline from outside of California are not routinely needed to balance out supply with demand</a:t>
            </a:r>
          </a:p>
          <a:p>
            <a:pPr lvl="1"/>
            <a:r>
              <a:rPr lang="en-US" altLang="en-US" sz="1800" dirty="0"/>
              <a:t>Imports of gasoline and blending components account for only 3 to 6 percent of supply</a:t>
            </a:r>
          </a:p>
          <a:p>
            <a:r>
              <a:rPr lang="en-US" altLang="en-US" sz="2200" dirty="0"/>
              <a:t>The California market is geographically isolated from other locations in the United States that produce refined products</a:t>
            </a:r>
          </a:p>
          <a:p>
            <a:r>
              <a:rPr lang="en-US" altLang="en-US" sz="2200" dirty="0"/>
              <a:t>Pipelines connect California refining centers to distribution terminals in Nevada and Arizona, but these pipelines only operate in one direction – sending gasoline and other transportation fuels to these neighboring states</a:t>
            </a:r>
          </a:p>
          <a:p>
            <a:r>
              <a:rPr lang="en-US" altLang="en-US" sz="2200" dirty="0"/>
              <a:t>California market is isolated by time and distance from alternative sources of re-supply during unplanned refinery outages</a:t>
            </a:r>
          </a:p>
          <a:p>
            <a:endParaRPr lang="en-US" altLang="en-US" sz="2400" dirty="0"/>
          </a:p>
        </p:txBody>
      </p:sp>
    </p:spTree>
    <p:extLst>
      <p:ext uri="{BB962C8B-B14F-4D97-AF65-F5344CB8AC3E}">
        <p14:creationId xmlns:p14="http://schemas.microsoft.com/office/powerpoint/2010/main" val="4185813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83EDE1E-F323-437A-9958-BEC705082CA4}"/>
              </a:ext>
            </a:extLst>
          </p:cNvPr>
          <p:cNvPicPr/>
          <p:nvPr/>
        </p:nvPicPr>
        <p:blipFill>
          <a:blip r:embed="rId2"/>
          <a:stretch>
            <a:fillRect/>
          </a:stretch>
        </p:blipFill>
        <p:spPr>
          <a:xfrm>
            <a:off x="1942051" y="3307080"/>
            <a:ext cx="5525549" cy="3017520"/>
          </a:xfrm>
          <a:prstGeom prst="rect">
            <a:avLst/>
          </a:prstGeom>
        </p:spPr>
      </p:pic>
      <p:sp>
        <p:nvSpPr>
          <p:cNvPr id="11266" name="Title 1"/>
          <p:cNvSpPr>
            <a:spLocks noGrp="1"/>
          </p:cNvSpPr>
          <p:nvPr>
            <p:ph type="title"/>
          </p:nvPr>
        </p:nvSpPr>
        <p:spPr>
          <a:xfrm>
            <a:off x="609600" y="-150303"/>
            <a:ext cx="8229600" cy="1143000"/>
          </a:xfrm>
        </p:spPr>
        <p:txBody>
          <a:bodyPr/>
          <a:lstStyle/>
          <a:p>
            <a:pPr eaLnBrk="1" hangingPunct="1"/>
            <a:r>
              <a:rPr lang="en-US" altLang="en-US" sz="3200" dirty="0"/>
              <a:t>Balance of Other Regions Varies</a:t>
            </a:r>
          </a:p>
        </p:txBody>
      </p:sp>
      <p:sp>
        <p:nvSpPr>
          <p:cNvPr id="6147" name="Content Placeholder 6"/>
          <p:cNvSpPr>
            <a:spLocks noGrp="1"/>
          </p:cNvSpPr>
          <p:nvPr>
            <p:ph idx="1"/>
          </p:nvPr>
        </p:nvSpPr>
        <p:spPr>
          <a:xfrm>
            <a:off x="152400" y="990600"/>
            <a:ext cx="8382000" cy="4800600"/>
          </a:xfrm>
        </p:spPr>
        <p:txBody>
          <a:bodyPr/>
          <a:lstStyle/>
          <a:p>
            <a:pPr lvl="1">
              <a:buFontTx/>
              <a:buChar char="•"/>
              <a:defRPr/>
            </a:pPr>
            <a:r>
              <a:rPr lang="en-US" sz="2200" kern="0" dirty="0">
                <a:solidFill>
                  <a:srgbClr val="000000"/>
                </a:solidFill>
              </a:rPr>
              <a:t>U.S. Gulf Coast (PADD 3) large net </a:t>
            </a:r>
            <a:r>
              <a:rPr lang="en-US" sz="2200" b="1" i="1" kern="0" dirty="0">
                <a:solidFill>
                  <a:srgbClr val="FF0000"/>
                </a:solidFill>
              </a:rPr>
              <a:t>exporting</a:t>
            </a:r>
            <a:r>
              <a:rPr lang="en-US" sz="2200" kern="0" dirty="0">
                <a:solidFill>
                  <a:srgbClr val="000000"/>
                </a:solidFill>
              </a:rPr>
              <a:t> region</a:t>
            </a:r>
          </a:p>
          <a:p>
            <a:pPr lvl="2">
              <a:buFontTx/>
              <a:buChar char="•"/>
              <a:defRPr/>
            </a:pPr>
            <a:r>
              <a:rPr lang="en-US" sz="1800" kern="0" dirty="0">
                <a:solidFill>
                  <a:srgbClr val="000000"/>
                </a:solidFill>
              </a:rPr>
              <a:t>During 2014, region consumed an average of 2.5 million barrels per day (b/d) of transportation fuels yet produced 7.5 million b/d</a:t>
            </a:r>
          </a:p>
          <a:p>
            <a:pPr lvl="1">
              <a:buFontTx/>
              <a:buChar char="•"/>
              <a:defRPr/>
            </a:pPr>
            <a:r>
              <a:rPr lang="en-US" sz="2200" kern="0" dirty="0">
                <a:solidFill>
                  <a:srgbClr val="000000"/>
                </a:solidFill>
              </a:rPr>
              <a:t>U.S. East Coast (PADD 1) large net </a:t>
            </a:r>
            <a:r>
              <a:rPr lang="en-US" sz="2200" b="1" i="1" kern="0" dirty="0">
                <a:solidFill>
                  <a:srgbClr val="FF0000"/>
                </a:solidFill>
              </a:rPr>
              <a:t>importing</a:t>
            </a:r>
            <a:r>
              <a:rPr lang="en-US" sz="2200" kern="0" dirty="0">
                <a:solidFill>
                  <a:srgbClr val="000000"/>
                </a:solidFill>
              </a:rPr>
              <a:t> region</a:t>
            </a:r>
          </a:p>
          <a:p>
            <a:pPr lvl="2">
              <a:buFontTx/>
              <a:buChar char="•"/>
              <a:defRPr/>
            </a:pPr>
            <a:r>
              <a:rPr lang="en-US" sz="1800" kern="0" dirty="0">
                <a:solidFill>
                  <a:srgbClr val="000000"/>
                </a:solidFill>
              </a:rPr>
              <a:t>During 2014, region consumed an average of 4.9 million b/d of transportation fuels but only produced 1.0 million b/d, representing 20 percent of the region’s supply</a:t>
            </a:r>
            <a:endParaRPr lang="en-US" sz="22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1272"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814F1EC-F4DC-434E-9DC8-DCE140A4411C}" type="slidenum">
              <a:rPr lang="en-US" altLang="en-US">
                <a:solidFill>
                  <a:srgbClr val="898989"/>
                </a:solidFill>
                <a:latin typeface="Calibri" panose="020F0502020204030204" pitchFamily="34" charset="0"/>
              </a:rPr>
              <a:pPr/>
              <a:t>20</a:t>
            </a:fld>
            <a:endParaRPr lang="en-US" altLang="en-US">
              <a:solidFill>
                <a:srgbClr val="898989"/>
              </a:solidFill>
              <a:latin typeface="Calibri" panose="020F0502020204030204" pitchFamily="34" charset="0"/>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4129644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Northern System Partial KMP Map Revis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762000"/>
            <a:ext cx="4768850" cy="520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533400" y="0"/>
            <a:ext cx="8229600" cy="1143000"/>
          </a:xfrm>
        </p:spPr>
        <p:txBody>
          <a:bodyPr/>
          <a:lstStyle/>
          <a:p>
            <a:pPr eaLnBrk="1" hangingPunct="1"/>
            <a:r>
              <a:rPr lang="en-US" altLang="en-US" sz="3200" dirty="0"/>
              <a:t>Product Pipelines – Northern California</a:t>
            </a:r>
          </a:p>
        </p:txBody>
      </p:sp>
      <p:sp>
        <p:nvSpPr>
          <p:cNvPr id="6147" name="Content Placeholder 6"/>
          <p:cNvSpPr>
            <a:spLocks noGrp="1"/>
          </p:cNvSpPr>
          <p:nvPr>
            <p:ph idx="1"/>
          </p:nvPr>
        </p:nvSpPr>
        <p:spPr>
          <a:xfrm>
            <a:off x="-152400" y="1143000"/>
            <a:ext cx="4343400" cy="4768850"/>
          </a:xfrm>
        </p:spPr>
        <p:txBody>
          <a:bodyPr/>
          <a:lstStyle/>
          <a:p>
            <a:pPr lvl="1">
              <a:buFontTx/>
              <a:buChar char="•"/>
              <a:defRPr/>
            </a:pPr>
            <a:r>
              <a:rPr lang="en-US" sz="2000" kern="0" dirty="0">
                <a:solidFill>
                  <a:srgbClr val="000000"/>
                </a:solidFill>
              </a:rPr>
              <a:t>The pipeline infrastructure in California is controlled by a combination of common carrier and private companies</a:t>
            </a:r>
          </a:p>
          <a:p>
            <a:pPr lvl="1">
              <a:buFontTx/>
              <a:buChar char="•"/>
              <a:defRPr/>
            </a:pPr>
            <a:r>
              <a:rPr lang="en-US" sz="2000" kern="0" dirty="0">
                <a:solidFill>
                  <a:srgbClr val="000000"/>
                </a:solidFill>
              </a:rPr>
              <a:t>Kinder Morgan is the sole common carrier of petroleum product pipelines in the State and transports the majority of fuels through its system every day</a:t>
            </a:r>
          </a:p>
          <a:p>
            <a:pPr lvl="1">
              <a:buFontTx/>
              <a:buChar char="•"/>
              <a:defRPr/>
            </a:pPr>
            <a:r>
              <a:rPr lang="en-US" sz="2000" kern="0" dirty="0">
                <a:solidFill>
                  <a:srgbClr val="000000"/>
                </a:solidFill>
              </a:rPr>
              <a:t>Other companies, such as Chevron, ExxonMobil, Shell, and Tesoro operate proprietary systems or segments that handle the balance of transportation fuels</a:t>
            </a: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C0802B69-47C9-416C-A722-9CEB407F0740}" type="slidenum">
              <a:rPr lang="en-US" altLang="en-US" smtClean="0"/>
              <a:pPr/>
              <a:t>21</a:t>
            </a:fld>
            <a:endParaRPr lang="en-US" altLang="en-US"/>
          </a:p>
        </p:txBody>
      </p:sp>
      <p:sp>
        <p:nvSpPr>
          <p:cNvPr id="12" name="Text Box 15">
            <a:extLst>
              <a:ext uri="{FF2B5EF4-FFF2-40B4-BE49-F238E27FC236}">
                <a16:creationId xmlns:a16="http://schemas.microsoft.com/office/drawing/2014/main" id="{49580A49-C580-448E-829C-E8EF17E5C4E9}"/>
              </a:ext>
            </a:extLst>
          </p:cNvPr>
          <p:cNvSpPr txBox="1">
            <a:spLocks noChangeArrowheads="1"/>
          </p:cNvSpPr>
          <p:nvPr/>
        </p:nvSpPr>
        <p:spPr bwMode="auto">
          <a:xfrm>
            <a:off x="4343400" y="5995988"/>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Commission revision to Kinder Morgan map</a:t>
            </a:r>
          </a:p>
        </p:txBody>
      </p:sp>
    </p:spTree>
    <p:extLst>
      <p:ext uri="{BB962C8B-B14F-4D97-AF65-F5344CB8AC3E}">
        <p14:creationId xmlns:p14="http://schemas.microsoft.com/office/powerpoint/2010/main" val="1962117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33400" y="0"/>
            <a:ext cx="8229600" cy="1143000"/>
          </a:xfrm>
        </p:spPr>
        <p:txBody>
          <a:bodyPr/>
          <a:lstStyle/>
          <a:p>
            <a:pPr eaLnBrk="1" hangingPunct="1"/>
            <a:r>
              <a:rPr lang="en-US" altLang="en-US" sz="3200" dirty="0"/>
              <a:t>Gasolines Flows – Northern California</a:t>
            </a:r>
          </a:p>
        </p:txBody>
      </p:sp>
      <p:sp>
        <p:nvSpPr>
          <p:cNvPr id="6147" name="Content Placeholder 6"/>
          <p:cNvSpPr>
            <a:spLocks noGrp="1"/>
          </p:cNvSpPr>
          <p:nvPr>
            <p:ph idx="1"/>
          </p:nvPr>
        </p:nvSpPr>
        <p:spPr>
          <a:xfrm>
            <a:off x="-762000" y="1143000"/>
            <a:ext cx="3882390" cy="4979414"/>
          </a:xfrm>
        </p:spPr>
        <p:txBody>
          <a:bodyPr/>
          <a:lstStyle/>
          <a:p>
            <a:pPr lvl="2">
              <a:buFontTx/>
              <a:buChar char="•"/>
              <a:defRPr/>
            </a:pPr>
            <a:r>
              <a:rPr lang="en-US" sz="1800" kern="0" dirty="0"/>
              <a:t>Net exporter</a:t>
            </a:r>
          </a:p>
          <a:p>
            <a:pPr lvl="2">
              <a:buFontTx/>
              <a:buChar char="•"/>
              <a:defRPr/>
            </a:pPr>
            <a:r>
              <a:rPr lang="en-US" sz="1800" kern="0" dirty="0"/>
              <a:t>Foreign imports rare</a:t>
            </a:r>
          </a:p>
          <a:p>
            <a:pPr lvl="2">
              <a:buFontTx/>
              <a:buChar char="•"/>
              <a:defRPr/>
            </a:pPr>
            <a:r>
              <a:rPr lang="en-US" sz="1800" kern="0" dirty="0"/>
              <a:t>Domestic imports from WA refiners – steady</a:t>
            </a:r>
          </a:p>
          <a:p>
            <a:pPr lvl="2">
              <a:buFontTx/>
              <a:buChar char="•"/>
              <a:defRPr/>
            </a:pPr>
            <a:r>
              <a:rPr lang="en-US" sz="1800" kern="0" dirty="0"/>
              <a:t>Imports from S. Calif. intermittent &amp; small – refinery outages</a:t>
            </a:r>
          </a:p>
          <a:p>
            <a:pPr lvl="2">
              <a:buFontTx/>
              <a:buChar char="•"/>
              <a:defRPr/>
            </a:pPr>
            <a:r>
              <a:rPr lang="en-US" sz="1800" kern="0" dirty="0"/>
              <a:t>Pipeline exports to Reno</a:t>
            </a:r>
          </a:p>
          <a:p>
            <a:pPr lvl="2">
              <a:buFontTx/>
              <a:buChar char="•"/>
              <a:defRPr/>
            </a:pPr>
            <a:r>
              <a:rPr lang="en-US" sz="1800" kern="0" dirty="0"/>
              <a:t>Foreign exports growing</a:t>
            </a:r>
          </a:p>
          <a:p>
            <a:pPr lvl="2">
              <a:buFontTx/>
              <a:buChar char="•"/>
              <a:defRPr/>
            </a:pPr>
            <a:r>
              <a:rPr lang="en-US" sz="1800" kern="0" dirty="0"/>
              <a:t>Domestic exports to PNW declined – replaced by WA refiners</a:t>
            </a:r>
          </a:p>
          <a:p>
            <a:pPr lvl="2">
              <a:buFontTx/>
              <a:buChar char="•"/>
              <a:defRPr/>
            </a:pPr>
            <a:r>
              <a:rPr lang="en-US" sz="1800" kern="0" dirty="0"/>
              <a:t>Exports to S. Calif. normal portion of their supply – volumes fluctuate based on refinery outages </a:t>
            </a:r>
          </a:p>
          <a:p>
            <a:pPr lvl="1">
              <a:buFontTx/>
              <a:buChar char="•"/>
              <a:defRPr/>
            </a:pPr>
            <a:endParaRPr lang="en-US" sz="20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22</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graphicFrame>
        <p:nvGraphicFramePr>
          <p:cNvPr id="11" name="Chart 10">
            <a:extLst>
              <a:ext uri="{FF2B5EF4-FFF2-40B4-BE49-F238E27FC236}">
                <a16:creationId xmlns:a16="http://schemas.microsoft.com/office/drawing/2014/main" id="{CF138096-E4BC-4901-AB8F-81AE712393E1}"/>
              </a:ext>
            </a:extLst>
          </p:cNvPr>
          <p:cNvGraphicFramePr/>
          <p:nvPr>
            <p:extLst>
              <p:ext uri="{D42A27DB-BD31-4B8C-83A1-F6EECF244321}">
                <p14:modId xmlns:p14="http://schemas.microsoft.com/office/powerpoint/2010/main" val="2501423715"/>
              </p:ext>
            </p:extLst>
          </p:nvPr>
        </p:nvGraphicFramePr>
        <p:xfrm>
          <a:off x="2967990" y="838200"/>
          <a:ext cx="5947410" cy="528701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3505200" y="6047115"/>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Tree>
    <p:extLst>
      <p:ext uri="{BB962C8B-B14F-4D97-AF65-F5344CB8AC3E}">
        <p14:creationId xmlns:p14="http://schemas.microsoft.com/office/powerpoint/2010/main" val="1023930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33400" y="0"/>
            <a:ext cx="8229600" cy="1143000"/>
          </a:xfrm>
        </p:spPr>
        <p:txBody>
          <a:bodyPr/>
          <a:lstStyle/>
          <a:p>
            <a:pPr eaLnBrk="1" hangingPunct="1"/>
            <a:r>
              <a:rPr lang="en-US" altLang="en-US" sz="3200" dirty="0"/>
              <a:t>Diesel Flows – Northern California</a:t>
            </a:r>
          </a:p>
        </p:txBody>
      </p:sp>
      <p:sp>
        <p:nvSpPr>
          <p:cNvPr id="6147" name="Content Placeholder 6"/>
          <p:cNvSpPr>
            <a:spLocks noGrp="1"/>
          </p:cNvSpPr>
          <p:nvPr>
            <p:ph idx="1"/>
          </p:nvPr>
        </p:nvSpPr>
        <p:spPr>
          <a:xfrm>
            <a:off x="5029200" y="1354477"/>
            <a:ext cx="4114800" cy="4591028"/>
          </a:xfrm>
        </p:spPr>
        <p:txBody>
          <a:bodyPr/>
          <a:lstStyle/>
          <a:p>
            <a:pPr lvl="2">
              <a:buFontTx/>
              <a:buChar char="•"/>
              <a:defRPr/>
            </a:pPr>
            <a:r>
              <a:rPr lang="en-US" sz="1800" kern="0" dirty="0"/>
              <a:t>Large net exporter</a:t>
            </a:r>
          </a:p>
          <a:p>
            <a:pPr lvl="2">
              <a:buFontTx/>
              <a:buChar char="•"/>
              <a:defRPr/>
            </a:pPr>
            <a:r>
              <a:rPr lang="en-US" sz="1800" kern="0" dirty="0"/>
              <a:t>Foreign imports rare</a:t>
            </a:r>
          </a:p>
          <a:p>
            <a:pPr lvl="2">
              <a:buFontTx/>
              <a:buChar char="•"/>
              <a:defRPr/>
            </a:pPr>
            <a:r>
              <a:rPr lang="en-US" sz="1800" kern="0" dirty="0"/>
              <a:t>Domestic imports from WA refiners – not needed</a:t>
            </a:r>
          </a:p>
          <a:p>
            <a:pPr lvl="2">
              <a:buFontTx/>
              <a:buChar char="•"/>
              <a:defRPr/>
            </a:pPr>
            <a:r>
              <a:rPr lang="en-US" sz="1800" kern="0" dirty="0"/>
              <a:t>Imports from S. Calif. Intermittent &amp; small – refinery outages</a:t>
            </a:r>
          </a:p>
          <a:p>
            <a:pPr lvl="2">
              <a:buFontTx/>
              <a:buChar char="•"/>
              <a:defRPr/>
            </a:pPr>
            <a:r>
              <a:rPr lang="en-US" sz="1800" kern="0" dirty="0"/>
              <a:t>Pipeline exports to Reno</a:t>
            </a:r>
          </a:p>
          <a:p>
            <a:pPr lvl="2">
              <a:buFontTx/>
              <a:buChar char="•"/>
              <a:defRPr/>
            </a:pPr>
            <a:r>
              <a:rPr lang="en-US" sz="1800" kern="0" dirty="0"/>
              <a:t>Foreign exports growing</a:t>
            </a:r>
          </a:p>
          <a:p>
            <a:pPr lvl="2">
              <a:buFontTx/>
              <a:buChar char="•"/>
              <a:defRPr/>
            </a:pPr>
            <a:r>
              <a:rPr lang="en-US" sz="1800" kern="0" dirty="0"/>
              <a:t>Domestic exports to PNW small – replaced by WA refiners</a:t>
            </a:r>
          </a:p>
          <a:p>
            <a:pPr lvl="2">
              <a:buFontTx/>
              <a:buChar char="•"/>
              <a:defRPr/>
            </a:pPr>
            <a:r>
              <a:rPr lang="en-US" sz="1800" kern="0" dirty="0"/>
              <a:t>Exports to S. Calif. unusual</a:t>
            </a:r>
          </a:p>
          <a:p>
            <a:pPr lvl="1">
              <a:buFontTx/>
              <a:buChar char="•"/>
              <a:defRPr/>
            </a:pPr>
            <a:endParaRPr lang="en-US" sz="20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23</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53673" y="5640261"/>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graphicFrame>
        <p:nvGraphicFramePr>
          <p:cNvPr id="14" name="Chart 13">
            <a:extLst>
              <a:ext uri="{FF2B5EF4-FFF2-40B4-BE49-F238E27FC236}">
                <a16:creationId xmlns:a16="http://schemas.microsoft.com/office/drawing/2014/main" id="{59BAC917-3A9D-42B9-8B32-D4D5E3E1E03F}"/>
              </a:ext>
            </a:extLst>
          </p:cNvPr>
          <p:cNvGraphicFramePr/>
          <p:nvPr>
            <p:extLst>
              <p:ext uri="{D42A27DB-BD31-4B8C-83A1-F6EECF244321}">
                <p14:modId xmlns:p14="http://schemas.microsoft.com/office/powerpoint/2010/main" val="2115671548"/>
              </p:ext>
            </p:extLst>
          </p:nvPr>
        </p:nvGraphicFramePr>
        <p:xfrm>
          <a:off x="152400" y="1219200"/>
          <a:ext cx="5943600" cy="43154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69006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33400" y="0"/>
            <a:ext cx="8229600" cy="1143000"/>
          </a:xfrm>
        </p:spPr>
        <p:txBody>
          <a:bodyPr/>
          <a:lstStyle/>
          <a:p>
            <a:pPr eaLnBrk="1" hangingPunct="1"/>
            <a:r>
              <a:rPr lang="en-US" altLang="en-US" sz="3200" dirty="0"/>
              <a:t>Product Pipelines – Southern California</a:t>
            </a:r>
          </a:p>
        </p:txBody>
      </p:sp>
      <p:sp>
        <p:nvSpPr>
          <p:cNvPr id="6147" name="Content Placeholder 6"/>
          <p:cNvSpPr>
            <a:spLocks noGrp="1"/>
          </p:cNvSpPr>
          <p:nvPr>
            <p:ph idx="1"/>
          </p:nvPr>
        </p:nvSpPr>
        <p:spPr>
          <a:xfrm>
            <a:off x="72501" y="990600"/>
            <a:ext cx="8915400" cy="1794078"/>
          </a:xfrm>
        </p:spPr>
        <p:txBody>
          <a:bodyPr/>
          <a:lstStyle/>
          <a:p>
            <a:pPr lvl="1">
              <a:buFontTx/>
              <a:buChar char="•"/>
              <a:defRPr/>
            </a:pPr>
            <a:r>
              <a:rPr lang="en-US" sz="2000" kern="0" dirty="0">
                <a:solidFill>
                  <a:srgbClr val="000000"/>
                </a:solidFill>
              </a:rPr>
              <a:t>Southwestern system includes portions to deliver transportation fuels into Southern Nevada and Arizona</a:t>
            </a:r>
          </a:p>
          <a:p>
            <a:pPr lvl="2">
              <a:buFontTx/>
              <a:buChar char="•"/>
              <a:defRPr/>
            </a:pPr>
            <a:r>
              <a:rPr lang="en-US" sz="1800" kern="0" dirty="0"/>
              <a:t>NV – Over 85% of supply</a:t>
            </a:r>
          </a:p>
          <a:p>
            <a:pPr lvl="2">
              <a:buFontTx/>
              <a:buChar char="•"/>
              <a:defRPr/>
            </a:pPr>
            <a:r>
              <a:rPr lang="en-US" sz="1800" kern="0" dirty="0"/>
              <a:t>AZ – Over 45% of supply</a:t>
            </a:r>
          </a:p>
          <a:p>
            <a:pPr lvl="1">
              <a:buFontTx/>
              <a:buChar char="•"/>
              <a:defRPr/>
            </a:pPr>
            <a:r>
              <a:rPr lang="en-US" sz="2000" kern="0" dirty="0"/>
              <a:t>Dependency on Southern California refineries lessened by deliveries from West Texas and Utah</a:t>
            </a:r>
          </a:p>
          <a:p>
            <a:pPr lvl="1">
              <a:buFontTx/>
              <a:buChar char="•"/>
              <a:defRPr/>
            </a:pPr>
            <a:endParaRPr lang="en-US" sz="20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24</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29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2525" y="3048000"/>
            <a:ext cx="692467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2259473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1"/>
          <p:cNvSpPr>
            <a:spLocks noGrp="1"/>
          </p:cNvSpPr>
          <p:nvPr>
            <p:ph type="title"/>
          </p:nvPr>
        </p:nvSpPr>
        <p:spPr>
          <a:xfrm>
            <a:off x="533400" y="-114300"/>
            <a:ext cx="8229600" cy="1143000"/>
          </a:xfrm>
        </p:spPr>
        <p:txBody>
          <a:bodyPr/>
          <a:lstStyle/>
          <a:p>
            <a:pPr eaLnBrk="1" hangingPunct="1"/>
            <a:r>
              <a:rPr lang="en-US" altLang="en-US" sz="3200" dirty="0"/>
              <a:t>UNEV System – Utah to Las Vegas</a:t>
            </a:r>
          </a:p>
        </p:txBody>
      </p:sp>
      <p:sp>
        <p:nvSpPr>
          <p:cNvPr id="6147" name="Content Placeholder 6"/>
          <p:cNvSpPr>
            <a:spLocks noGrp="1"/>
          </p:cNvSpPr>
          <p:nvPr>
            <p:ph idx="1"/>
          </p:nvPr>
        </p:nvSpPr>
        <p:spPr>
          <a:xfrm>
            <a:off x="-304800" y="1066800"/>
            <a:ext cx="4648200" cy="4768850"/>
          </a:xfrm>
        </p:spPr>
        <p:txBody>
          <a:bodyPr/>
          <a:lstStyle/>
          <a:p>
            <a:pPr lvl="1">
              <a:buFontTx/>
              <a:buChar char="•"/>
              <a:defRPr/>
            </a:pPr>
            <a:r>
              <a:rPr lang="en-US" sz="2000" kern="0" dirty="0">
                <a:solidFill>
                  <a:srgbClr val="000000"/>
                </a:solidFill>
              </a:rPr>
              <a:t>427-mile, 12-inch refined products pipeline – 60,000 bpd capacity</a:t>
            </a:r>
          </a:p>
          <a:p>
            <a:pPr lvl="1">
              <a:buFontTx/>
              <a:buChar char="•"/>
              <a:defRPr/>
            </a:pPr>
            <a:r>
              <a:rPr lang="en-US" sz="2000" kern="0" dirty="0">
                <a:solidFill>
                  <a:srgbClr val="000000"/>
                </a:solidFill>
              </a:rPr>
              <a:t>600,000 </a:t>
            </a:r>
            <a:r>
              <a:rPr lang="en-US" sz="2000" kern="0" dirty="0" err="1">
                <a:solidFill>
                  <a:srgbClr val="000000"/>
                </a:solidFill>
              </a:rPr>
              <a:t>bbls</a:t>
            </a:r>
            <a:r>
              <a:rPr lang="en-US" sz="2000" kern="0" dirty="0">
                <a:solidFill>
                  <a:srgbClr val="000000"/>
                </a:solidFill>
              </a:rPr>
              <a:t> storage capacity</a:t>
            </a:r>
          </a:p>
          <a:p>
            <a:pPr lvl="1">
              <a:buFontTx/>
              <a:buChar char="•"/>
              <a:defRPr/>
            </a:pPr>
            <a:r>
              <a:rPr lang="en-US" sz="2000" kern="0" dirty="0">
                <a:solidFill>
                  <a:srgbClr val="000000"/>
                </a:solidFill>
              </a:rPr>
              <a:t>Cedar City, UT</a:t>
            </a:r>
          </a:p>
          <a:p>
            <a:pPr lvl="2">
              <a:buFontTx/>
              <a:buChar char="•"/>
              <a:defRPr/>
            </a:pPr>
            <a:r>
              <a:rPr lang="en-US" sz="1600" kern="0" dirty="0">
                <a:solidFill>
                  <a:srgbClr val="000000"/>
                </a:solidFill>
              </a:rPr>
              <a:t>2 truck loading bays &amp; rail receipt</a:t>
            </a:r>
          </a:p>
          <a:p>
            <a:pPr lvl="1">
              <a:buFontTx/>
              <a:buChar char="•"/>
              <a:defRPr/>
            </a:pPr>
            <a:r>
              <a:rPr lang="en-US" sz="2000" kern="0" dirty="0">
                <a:solidFill>
                  <a:srgbClr val="000000"/>
                </a:solidFill>
              </a:rPr>
              <a:t>North Las Vegas, NV</a:t>
            </a:r>
          </a:p>
          <a:p>
            <a:pPr lvl="2">
              <a:buFontTx/>
              <a:buChar char="•"/>
              <a:defRPr/>
            </a:pPr>
            <a:r>
              <a:rPr lang="en-US" sz="1600" kern="0" dirty="0">
                <a:solidFill>
                  <a:srgbClr val="000000"/>
                </a:solidFill>
              </a:rPr>
              <a:t>2 truck loading bays &amp; truck receipt</a:t>
            </a:r>
          </a:p>
          <a:p>
            <a:pPr lvl="2">
              <a:buFontTx/>
              <a:buChar char="•"/>
              <a:defRPr/>
            </a:pPr>
            <a:endParaRPr lang="en-US" sz="16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C0802B69-47C9-416C-A722-9CEB407F0740}" type="slidenum">
              <a:rPr lang="en-US" altLang="en-US" smtClean="0"/>
              <a:pPr/>
              <a:t>25</a:t>
            </a:fld>
            <a:endParaRPr lang="en-US" alt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00" y="990600"/>
            <a:ext cx="4162702" cy="51054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3829050"/>
            <a:ext cx="3124200" cy="234315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107" y="1981200"/>
            <a:ext cx="2477693" cy="1858270"/>
          </a:xfrm>
          <a:prstGeom prst="rect">
            <a:avLst/>
          </a:prstGeom>
        </p:spPr>
      </p:pic>
      <p:cxnSp>
        <p:nvCxnSpPr>
          <p:cNvPr id="7" name="Straight Arrow Connector 6"/>
          <p:cNvCxnSpPr/>
          <p:nvPr/>
        </p:nvCxnSpPr>
        <p:spPr>
          <a:xfrm>
            <a:off x="6351242" y="3805493"/>
            <a:ext cx="403915" cy="485400"/>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810000" y="5172970"/>
            <a:ext cx="1524000" cy="313430"/>
          </a:xfrm>
          <a:prstGeom prst="straightConnector1">
            <a:avLst/>
          </a:prstGeom>
          <a:ln w="317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56276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33400" y="0"/>
            <a:ext cx="8229600" cy="1143000"/>
          </a:xfrm>
        </p:spPr>
        <p:txBody>
          <a:bodyPr/>
          <a:lstStyle/>
          <a:p>
            <a:pPr eaLnBrk="1" hangingPunct="1"/>
            <a:r>
              <a:rPr lang="en-US" altLang="en-US" sz="3200" dirty="0"/>
              <a:t>Gasolines Flows – Southern California</a:t>
            </a:r>
          </a:p>
        </p:txBody>
      </p:sp>
      <p:sp>
        <p:nvSpPr>
          <p:cNvPr id="6147" name="Content Placeholder 6"/>
          <p:cNvSpPr>
            <a:spLocks noGrp="1"/>
          </p:cNvSpPr>
          <p:nvPr>
            <p:ph idx="1"/>
          </p:nvPr>
        </p:nvSpPr>
        <p:spPr>
          <a:xfrm>
            <a:off x="-762000" y="1116586"/>
            <a:ext cx="4038600" cy="4979414"/>
          </a:xfrm>
        </p:spPr>
        <p:txBody>
          <a:bodyPr/>
          <a:lstStyle/>
          <a:p>
            <a:pPr lvl="2">
              <a:buFontTx/>
              <a:buChar char="•"/>
              <a:defRPr/>
            </a:pPr>
            <a:r>
              <a:rPr lang="en-US" sz="1800" kern="0" dirty="0"/>
              <a:t>Net importer via marine</a:t>
            </a:r>
          </a:p>
          <a:p>
            <a:pPr lvl="2">
              <a:buFontTx/>
              <a:buChar char="•"/>
              <a:defRPr/>
            </a:pPr>
            <a:r>
              <a:rPr lang="en-US" sz="1800" kern="0" dirty="0"/>
              <a:t>Usually close to balance</a:t>
            </a:r>
          </a:p>
          <a:p>
            <a:pPr lvl="2">
              <a:buFontTx/>
              <a:buChar char="•"/>
              <a:defRPr/>
            </a:pPr>
            <a:r>
              <a:rPr lang="en-US" sz="1800" kern="0" dirty="0"/>
              <a:t>Foreign imports when needed &amp; economic</a:t>
            </a:r>
          </a:p>
          <a:p>
            <a:pPr lvl="2">
              <a:buFontTx/>
              <a:buChar char="•"/>
              <a:defRPr/>
            </a:pPr>
            <a:r>
              <a:rPr lang="en-US" sz="1800" kern="0" dirty="0"/>
              <a:t>Domestic imports rare</a:t>
            </a:r>
          </a:p>
          <a:p>
            <a:pPr lvl="2">
              <a:buFontTx/>
              <a:buChar char="•"/>
              <a:defRPr/>
            </a:pPr>
            <a:r>
              <a:rPr lang="en-US" sz="1800" kern="0" dirty="0"/>
              <a:t>Imports from N. Calif. normal portion of their supply – volumes fluctuate based on refinery outages </a:t>
            </a:r>
          </a:p>
          <a:p>
            <a:pPr lvl="2">
              <a:buFontTx/>
              <a:buChar char="•"/>
              <a:defRPr/>
            </a:pPr>
            <a:r>
              <a:rPr lang="en-US" sz="1800" kern="0" dirty="0"/>
              <a:t>Pipeline exports to NV &amp; AZ</a:t>
            </a:r>
          </a:p>
          <a:p>
            <a:pPr lvl="3">
              <a:buFontTx/>
              <a:buChar char="•"/>
              <a:defRPr/>
            </a:pPr>
            <a:r>
              <a:rPr lang="en-US" sz="1400" kern="0" dirty="0"/>
              <a:t>5 times N. Calif. volumes</a:t>
            </a:r>
          </a:p>
          <a:p>
            <a:pPr lvl="2">
              <a:buFontTx/>
              <a:buChar char="•"/>
              <a:defRPr/>
            </a:pPr>
            <a:r>
              <a:rPr lang="en-US" sz="1800" kern="0" dirty="0"/>
              <a:t>Foreign exports minimal</a:t>
            </a:r>
          </a:p>
          <a:p>
            <a:pPr lvl="2">
              <a:buFontTx/>
              <a:buChar char="•"/>
              <a:defRPr/>
            </a:pPr>
            <a:r>
              <a:rPr lang="en-US" sz="1800" kern="0" dirty="0"/>
              <a:t>Domestic exports eliminated</a:t>
            </a:r>
          </a:p>
          <a:p>
            <a:pPr lvl="2">
              <a:buFontTx/>
              <a:buChar char="•"/>
              <a:defRPr/>
            </a:pPr>
            <a:r>
              <a:rPr lang="en-US" sz="1800" kern="0" dirty="0"/>
              <a:t>Exports to N. Calif. rare – volumes fluctuate based on refinery outages </a:t>
            </a:r>
          </a:p>
          <a:p>
            <a:pPr lvl="1">
              <a:buFontTx/>
              <a:buChar char="•"/>
              <a:defRPr/>
            </a:pPr>
            <a:endParaRPr lang="en-US" sz="20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26</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3505200" y="6047115"/>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graphicFrame>
        <p:nvGraphicFramePr>
          <p:cNvPr id="14" name="Chart 13">
            <a:extLst>
              <a:ext uri="{FF2B5EF4-FFF2-40B4-BE49-F238E27FC236}">
                <a16:creationId xmlns:a16="http://schemas.microsoft.com/office/drawing/2014/main" id="{2632153C-EBFE-46FE-AC96-C0F3042EB890}"/>
              </a:ext>
            </a:extLst>
          </p:cNvPr>
          <p:cNvGraphicFramePr/>
          <p:nvPr>
            <p:extLst>
              <p:ext uri="{D42A27DB-BD31-4B8C-83A1-F6EECF244321}">
                <p14:modId xmlns:p14="http://schemas.microsoft.com/office/powerpoint/2010/main" val="1759008965"/>
              </p:ext>
            </p:extLst>
          </p:nvPr>
        </p:nvGraphicFramePr>
        <p:xfrm>
          <a:off x="3429001" y="838200"/>
          <a:ext cx="5334000" cy="522446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24899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533400" y="0"/>
            <a:ext cx="8229600" cy="1143000"/>
          </a:xfrm>
        </p:spPr>
        <p:txBody>
          <a:bodyPr/>
          <a:lstStyle/>
          <a:p>
            <a:pPr eaLnBrk="1" hangingPunct="1"/>
            <a:r>
              <a:rPr lang="en-US" altLang="en-US" sz="3200" dirty="0"/>
              <a:t>Diesel Flows – Southern California</a:t>
            </a:r>
          </a:p>
        </p:txBody>
      </p:sp>
      <p:sp>
        <p:nvSpPr>
          <p:cNvPr id="6147" name="Content Placeholder 6"/>
          <p:cNvSpPr>
            <a:spLocks noGrp="1"/>
          </p:cNvSpPr>
          <p:nvPr>
            <p:ph idx="1"/>
          </p:nvPr>
        </p:nvSpPr>
        <p:spPr>
          <a:xfrm>
            <a:off x="5105400" y="1295400"/>
            <a:ext cx="4038600" cy="4979414"/>
          </a:xfrm>
        </p:spPr>
        <p:txBody>
          <a:bodyPr/>
          <a:lstStyle/>
          <a:p>
            <a:pPr lvl="2">
              <a:buFontTx/>
              <a:buChar char="•"/>
              <a:defRPr/>
            </a:pPr>
            <a:r>
              <a:rPr lang="en-US" sz="1800" kern="0" dirty="0"/>
              <a:t>Large net exporter</a:t>
            </a:r>
          </a:p>
          <a:p>
            <a:pPr lvl="2">
              <a:buFontTx/>
              <a:buChar char="•"/>
              <a:defRPr/>
            </a:pPr>
            <a:r>
              <a:rPr lang="en-US" sz="1800" kern="0" dirty="0"/>
              <a:t>Foreign imports when needed &amp; economic</a:t>
            </a:r>
          </a:p>
          <a:p>
            <a:pPr lvl="2">
              <a:buFontTx/>
              <a:buChar char="•"/>
              <a:defRPr/>
            </a:pPr>
            <a:r>
              <a:rPr lang="en-US" sz="1800" kern="0" dirty="0"/>
              <a:t>Domestic imports rare</a:t>
            </a:r>
          </a:p>
          <a:p>
            <a:pPr lvl="2">
              <a:buFontTx/>
              <a:buChar char="•"/>
              <a:defRPr/>
            </a:pPr>
            <a:r>
              <a:rPr lang="en-US" sz="1800" kern="0" dirty="0"/>
              <a:t>Imports from N. Calif. Related to refinery outages </a:t>
            </a:r>
          </a:p>
          <a:p>
            <a:pPr lvl="2">
              <a:buFontTx/>
              <a:buChar char="•"/>
              <a:defRPr/>
            </a:pPr>
            <a:r>
              <a:rPr lang="en-US" sz="1800" kern="0" dirty="0"/>
              <a:t>Pipeline exports to NV &amp; AZ</a:t>
            </a:r>
          </a:p>
          <a:p>
            <a:pPr lvl="3">
              <a:buFontTx/>
              <a:buChar char="•"/>
              <a:defRPr/>
            </a:pPr>
            <a:r>
              <a:rPr lang="en-US" sz="1400" kern="0" dirty="0"/>
              <a:t>3 times N. Calif. volumes</a:t>
            </a:r>
          </a:p>
          <a:p>
            <a:pPr lvl="2">
              <a:buFontTx/>
              <a:buChar char="•"/>
              <a:defRPr/>
            </a:pPr>
            <a:r>
              <a:rPr lang="en-US" sz="1800" kern="0" dirty="0"/>
              <a:t>Foreign exports declined</a:t>
            </a:r>
          </a:p>
          <a:p>
            <a:pPr lvl="2">
              <a:buFontTx/>
              <a:buChar char="•"/>
              <a:defRPr/>
            </a:pPr>
            <a:r>
              <a:rPr lang="en-US" sz="1800" kern="0" dirty="0"/>
              <a:t>Domestic exports eliminated</a:t>
            </a:r>
          </a:p>
          <a:p>
            <a:pPr lvl="2">
              <a:buFontTx/>
              <a:buChar char="•"/>
              <a:defRPr/>
            </a:pPr>
            <a:r>
              <a:rPr lang="en-US" sz="1800" kern="0" dirty="0"/>
              <a:t>Exports to N. Calif. rare – volumes fluctuate based on refinery outages </a:t>
            </a:r>
          </a:p>
          <a:p>
            <a:pPr lvl="1">
              <a:buFontTx/>
              <a:buChar char="•"/>
              <a:defRPr/>
            </a:pPr>
            <a:endParaRPr lang="en-US" sz="2000" kern="0" dirty="0">
              <a:solidFill>
                <a:srgbClr val="000000"/>
              </a:solidFill>
            </a:endParaRP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27</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381000" y="5734866"/>
            <a:ext cx="4114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graphicFrame>
        <p:nvGraphicFramePr>
          <p:cNvPr id="11" name="Chart 10">
            <a:extLst>
              <a:ext uri="{FF2B5EF4-FFF2-40B4-BE49-F238E27FC236}">
                <a16:creationId xmlns:a16="http://schemas.microsoft.com/office/drawing/2014/main" id="{E60062B5-7587-48F5-A98F-E173258ED74E}"/>
              </a:ext>
            </a:extLst>
          </p:cNvPr>
          <p:cNvGraphicFramePr/>
          <p:nvPr>
            <p:extLst>
              <p:ext uri="{D42A27DB-BD31-4B8C-83A1-F6EECF244321}">
                <p14:modId xmlns:p14="http://schemas.microsoft.com/office/powerpoint/2010/main" val="1583636787"/>
              </p:ext>
            </p:extLst>
          </p:nvPr>
        </p:nvGraphicFramePr>
        <p:xfrm>
          <a:off x="76200" y="1192378"/>
          <a:ext cx="6096000" cy="452262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738040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28</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Retail Operations – National &amp; California</a:t>
            </a:r>
          </a:p>
        </p:txBody>
      </p:sp>
    </p:spTree>
    <p:extLst>
      <p:ext uri="{BB962C8B-B14F-4D97-AF65-F5344CB8AC3E}">
        <p14:creationId xmlns:p14="http://schemas.microsoft.com/office/powerpoint/2010/main" val="2378400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838200" y="-76200"/>
            <a:ext cx="8229600" cy="1143000"/>
          </a:xfrm>
        </p:spPr>
        <p:txBody>
          <a:bodyPr/>
          <a:lstStyle/>
          <a:p>
            <a:pPr eaLnBrk="1" hangingPunct="1"/>
            <a:r>
              <a:rPr lang="en-US" altLang="en-US" sz="3200" dirty="0"/>
              <a:t>Retail – Historical Changes</a:t>
            </a:r>
          </a:p>
        </p:txBody>
      </p:sp>
      <p:sp>
        <p:nvSpPr>
          <p:cNvPr id="10" name="Date Placeholder 9"/>
          <p:cNvSpPr>
            <a:spLocks noGrp="1"/>
          </p:cNvSpPr>
          <p:nvPr>
            <p:ph type="dt" sz="quarter" idx="10"/>
          </p:nvPr>
        </p:nvSpPr>
        <p:spPr/>
        <p:txBody>
          <a:bodyPr/>
          <a:lstStyle/>
          <a:p>
            <a:pPr>
              <a:defRPr/>
            </a:pPr>
            <a:r>
              <a:rPr lang="en-US"/>
              <a:t>7/6/2017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23558"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A1CEB21-DA07-4468-BA5D-1907F433440F}" type="slidenum">
              <a:rPr lang="en-US" altLang="en-US">
                <a:solidFill>
                  <a:srgbClr val="898989"/>
                </a:solidFill>
                <a:latin typeface="Calibri" panose="020F0502020204030204" pitchFamily="34" charset="0"/>
              </a:rPr>
              <a:pPr/>
              <a:t>29</a:t>
            </a:fld>
            <a:endParaRPr lang="en-US" altLang="en-US">
              <a:solidFill>
                <a:srgbClr val="898989"/>
              </a:solidFill>
              <a:latin typeface="Calibri" panose="020F0502020204030204" pitchFamily="34" charset="0"/>
            </a:endParaRPr>
          </a:p>
        </p:txBody>
      </p:sp>
      <p:sp>
        <p:nvSpPr>
          <p:cNvPr id="12" name="Content Placeholder 6"/>
          <p:cNvSpPr>
            <a:spLocks noGrp="1"/>
          </p:cNvSpPr>
          <p:nvPr>
            <p:ph sz="half" idx="1"/>
          </p:nvPr>
        </p:nvSpPr>
        <p:spPr>
          <a:xfrm>
            <a:off x="3907872" y="914400"/>
            <a:ext cx="5257800" cy="5181600"/>
          </a:xfrm>
        </p:spPr>
        <p:txBody>
          <a:bodyPr/>
          <a:lstStyle/>
          <a:p>
            <a:pPr lvl="1">
              <a:buFontTx/>
              <a:buChar char="•"/>
              <a:defRPr/>
            </a:pPr>
            <a:r>
              <a:rPr lang="en-US" sz="2000" kern="0" dirty="0">
                <a:solidFill>
                  <a:srgbClr val="000000"/>
                </a:solidFill>
              </a:rPr>
              <a:t>Initial filling stations 1905 to 1907</a:t>
            </a:r>
          </a:p>
          <a:p>
            <a:pPr lvl="1">
              <a:buFontTx/>
              <a:buChar char="•"/>
              <a:defRPr/>
            </a:pPr>
            <a:r>
              <a:rPr lang="en-US" sz="2000" kern="0" dirty="0">
                <a:solidFill>
                  <a:srgbClr val="000000"/>
                </a:solidFill>
              </a:rPr>
              <a:t>1908 – 300,000 vehicles in operation</a:t>
            </a:r>
          </a:p>
          <a:p>
            <a:pPr lvl="1">
              <a:buFontTx/>
              <a:buChar char="•"/>
              <a:defRPr/>
            </a:pPr>
            <a:r>
              <a:rPr lang="en-US" sz="2000" kern="0" dirty="0">
                <a:solidFill>
                  <a:srgbClr val="000000"/>
                </a:solidFill>
              </a:rPr>
              <a:t>1913 – 1</a:t>
            </a:r>
            <a:r>
              <a:rPr lang="en-US" sz="2000" kern="0" baseline="30000" dirty="0">
                <a:solidFill>
                  <a:srgbClr val="000000"/>
                </a:solidFill>
              </a:rPr>
              <a:t>st</a:t>
            </a:r>
            <a:r>
              <a:rPr lang="en-US" sz="2000" kern="0" dirty="0">
                <a:solidFill>
                  <a:srgbClr val="000000"/>
                </a:solidFill>
              </a:rPr>
              <a:t> drive-up station opens</a:t>
            </a:r>
          </a:p>
          <a:p>
            <a:pPr lvl="2">
              <a:buFontTx/>
              <a:buChar char="•"/>
              <a:defRPr/>
            </a:pPr>
            <a:r>
              <a:rPr lang="en-US" sz="1600" kern="0" dirty="0">
                <a:solidFill>
                  <a:srgbClr val="000000"/>
                </a:solidFill>
              </a:rPr>
              <a:t>Gulf Refining - Pittsburgh, Pennsylvania</a:t>
            </a:r>
          </a:p>
          <a:p>
            <a:pPr lvl="2">
              <a:buFontTx/>
              <a:buChar char="•"/>
              <a:defRPr/>
            </a:pPr>
            <a:r>
              <a:rPr lang="en-US" sz="1600" kern="0" dirty="0">
                <a:solidFill>
                  <a:srgbClr val="000000"/>
                </a:solidFill>
              </a:rPr>
              <a:t>Provided road maps</a:t>
            </a:r>
          </a:p>
          <a:p>
            <a:pPr lvl="1">
              <a:buFontTx/>
              <a:buChar char="•"/>
              <a:defRPr/>
            </a:pPr>
            <a:r>
              <a:rPr lang="en-US" sz="2000" kern="0" dirty="0">
                <a:solidFill>
                  <a:srgbClr val="000000"/>
                </a:solidFill>
              </a:rPr>
              <a:t>1924 – 1</a:t>
            </a:r>
            <a:r>
              <a:rPr lang="en-US" sz="2000" kern="0" baseline="30000" dirty="0">
                <a:solidFill>
                  <a:srgbClr val="000000"/>
                </a:solidFill>
              </a:rPr>
              <a:t>st</a:t>
            </a:r>
            <a:r>
              <a:rPr lang="en-US" sz="2000" kern="0" dirty="0">
                <a:solidFill>
                  <a:srgbClr val="000000"/>
                </a:solidFill>
              </a:rPr>
              <a:t> gas credit cards issued</a:t>
            </a:r>
          </a:p>
          <a:p>
            <a:pPr lvl="1">
              <a:buFontTx/>
              <a:buChar char="•"/>
              <a:defRPr/>
            </a:pPr>
            <a:r>
              <a:rPr lang="en-US" sz="2000" kern="0" dirty="0">
                <a:solidFill>
                  <a:srgbClr val="000000"/>
                </a:solidFill>
              </a:rPr>
              <a:t>1927 – 1</a:t>
            </a:r>
            <a:r>
              <a:rPr lang="en-US" sz="2000" kern="0" baseline="30000" dirty="0">
                <a:solidFill>
                  <a:srgbClr val="000000"/>
                </a:solidFill>
              </a:rPr>
              <a:t>st</a:t>
            </a:r>
            <a:r>
              <a:rPr lang="en-US" sz="2000" kern="0" dirty="0">
                <a:solidFill>
                  <a:srgbClr val="000000"/>
                </a:solidFill>
              </a:rPr>
              <a:t> convenience store opens</a:t>
            </a:r>
          </a:p>
          <a:p>
            <a:pPr lvl="2">
              <a:buFontTx/>
              <a:buChar char="•"/>
              <a:defRPr/>
            </a:pPr>
            <a:r>
              <a:rPr lang="en-US" sz="1600" kern="0" dirty="0">
                <a:solidFill>
                  <a:srgbClr val="000000"/>
                </a:solidFill>
              </a:rPr>
              <a:t>Southland Ice Co. – Dallas, Texas</a:t>
            </a:r>
          </a:p>
          <a:p>
            <a:pPr lvl="2">
              <a:buFontTx/>
              <a:buChar char="•"/>
              <a:defRPr/>
            </a:pPr>
            <a:r>
              <a:rPr lang="en-US" sz="1600" kern="0" dirty="0">
                <a:solidFill>
                  <a:srgbClr val="000000"/>
                </a:solidFill>
              </a:rPr>
              <a:t>Changes name to 7-Eleven</a:t>
            </a:r>
          </a:p>
          <a:p>
            <a:pPr lvl="1">
              <a:buFontTx/>
              <a:buChar char="•"/>
              <a:defRPr/>
            </a:pPr>
            <a:r>
              <a:rPr lang="en-US" sz="2000" kern="0" dirty="0">
                <a:solidFill>
                  <a:srgbClr val="000000"/>
                </a:solidFill>
              </a:rPr>
              <a:t>1947 – 1</a:t>
            </a:r>
            <a:r>
              <a:rPr lang="en-US" sz="2000" kern="0" baseline="30000" dirty="0">
                <a:solidFill>
                  <a:srgbClr val="000000"/>
                </a:solidFill>
              </a:rPr>
              <a:t>st</a:t>
            </a:r>
            <a:r>
              <a:rPr lang="en-US" sz="2000" kern="0" dirty="0">
                <a:solidFill>
                  <a:srgbClr val="000000"/>
                </a:solidFill>
              </a:rPr>
              <a:t> self-serve store opens</a:t>
            </a:r>
          </a:p>
          <a:p>
            <a:pPr lvl="2">
              <a:buFontTx/>
              <a:buChar char="•"/>
              <a:defRPr/>
            </a:pPr>
            <a:r>
              <a:rPr lang="en-US" sz="1600" kern="0" dirty="0">
                <a:solidFill>
                  <a:srgbClr val="000000"/>
                </a:solidFill>
              </a:rPr>
              <a:t>Frank Urich – Los Angeles, California</a:t>
            </a:r>
          </a:p>
          <a:p>
            <a:pPr lvl="1">
              <a:buFontTx/>
              <a:buChar char="•"/>
              <a:defRPr/>
            </a:pPr>
            <a:r>
              <a:rPr lang="en-US" sz="2000" kern="0" dirty="0">
                <a:solidFill>
                  <a:srgbClr val="000000"/>
                </a:solidFill>
              </a:rPr>
              <a:t>1964 – 1</a:t>
            </a:r>
            <a:r>
              <a:rPr lang="en-US" sz="2000" kern="0" baseline="30000" dirty="0">
                <a:solidFill>
                  <a:srgbClr val="000000"/>
                </a:solidFill>
              </a:rPr>
              <a:t>st</a:t>
            </a:r>
            <a:r>
              <a:rPr lang="en-US" sz="2000" kern="0" dirty="0">
                <a:solidFill>
                  <a:srgbClr val="000000"/>
                </a:solidFill>
              </a:rPr>
              <a:t> self-serve auto dispensers</a:t>
            </a:r>
          </a:p>
          <a:p>
            <a:pPr lvl="2">
              <a:buFontTx/>
              <a:buChar char="•"/>
              <a:defRPr/>
            </a:pPr>
            <a:r>
              <a:rPr lang="en-US" sz="1600" kern="0" dirty="0">
                <a:solidFill>
                  <a:srgbClr val="000000"/>
                </a:solidFill>
              </a:rPr>
              <a:t>No attendant needed – Westminster, Colorado</a:t>
            </a:r>
          </a:p>
          <a:p>
            <a:pPr lvl="1">
              <a:buFontTx/>
              <a:buChar char="•"/>
              <a:defRPr/>
            </a:pPr>
            <a:r>
              <a:rPr lang="en-US" sz="2000" kern="0" dirty="0">
                <a:solidFill>
                  <a:srgbClr val="000000"/>
                </a:solidFill>
              </a:rPr>
              <a:t>1986 – 1</a:t>
            </a:r>
            <a:r>
              <a:rPr lang="en-US" sz="2000" kern="0" baseline="30000" dirty="0">
                <a:solidFill>
                  <a:srgbClr val="000000"/>
                </a:solidFill>
              </a:rPr>
              <a:t>st</a:t>
            </a:r>
            <a:r>
              <a:rPr lang="en-US" sz="2000" kern="0" dirty="0">
                <a:solidFill>
                  <a:srgbClr val="000000"/>
                </a:solidFill>
              </a:rPr>
              <a:t> pay-at-the-pump dispensers</a:t>
            </a:r>
          </a:p>
          <a:p>
            <a:pPr lvl="2">
              <a:buFontTx/>
              <a:buChar char="•"/>
              <a:defRPr/>
            </a:pPr>
            <a:r>
              <a:rPr lang="en-US" sz="1600" kern="0" dirty="0">
                <a:solidFill>
                  <a:srgbClr val="000000"/>
                </a:solidFill>
              </a:rPr>
              <a:t>AutoGas – Abilene, Texas</a:t>
            </a:r>
          </a:p>
          <a:p>
            <a:pPr lvl="2">
              <a:buFontTx/>
              <a:buChar char="•"/>
              <a:defRPr/>
            </a:pPr>
            <a:endParaRPr lang="en-US" sz="1600" kern="0" dirty="0">
              <a:solidFill>
                <a:srgbClr val="000000"/>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4" name="TextBox 13"/>
          <p:cNvSpPr txBox="1"/>
          <p:nvPr/>
        </p:nvSpPr>
        <p:spPr>
          <a:xfrm>
            <a:off x="295275" y="5238778"/>
            <a:ext cx="2152650" cy="261610"/>
          </a:xfrm>
          <a:prstGeom prst="rect">
            <a:avLst/>
          </a:prstGeom>
          <a:noFill/>
        </p:spPr>
        <p:txBody>
          <a:bodyPr wrap="square" rtlCol="0">
            <a:spAutoFit/>
          </a:bodyPr>
          <a:lstStyle/>
          <a:p>
            <a:r>
              <a:rPr lang="en-US" sz="1100" dirty="0"/>
              <a:t>Source: Theoldmotor.com</a:t>
            </a:r>
          </a:p>
        </p:txBody>
      </p:sp>
      <p:sp>
        <p:nvSpPr>
          <p:cNvPr id="2" name="TextBox 1">
            <a:extLst>
              <a:ext uri="{FF2B5EF4-FFF2-40B4-BE49-F238E27FC236}">
                <a16:creationId xmlns:a16="http://schemas.microsoft.com/office/drawing/2014/main" id="{ADAB9518-4AE0-45C9-818B-918A075862D7}"/>
              </a:ext>
            </a:extLst>
          </p:cNvPr>
          <p:cNvSpPr txBox="1"/>
          <p:nvPr/>
        </p:nvSpPr>
        <p:spPr>
          <a:xfrm>
            <a:off x="287583" y="1814162"/>
            <a:ext cx="4132017" cy="307777"/>
          </a:xfrm>
          <a:prstGeom prst="rect">
            <a:avLst/>
          </a:prstGeom>
          <a:noFill/>
        </p:spPr>
        <p:txBody>
          <a:bodyPr wrap="square" rtlCol="0">
            <a:spAutoFit/>
          </a:bodyPr>
          <a:lstStyle/>
          <a:p>
            <a:r>
              <a:rPr lang="en-US" sz="1400" dirty="0" err="1"/>
              <a:t>Servi</a:t>
            </a:r>
            <a:r>
              <a:rPr lang="en-US" sz="1400" dirty="0"/>
              <a:t>-car Service at Union Oil Gas Station - 1932 </a:t>
            </a:r>
          </a:p>
        </p:txBody>
      </p:sp>
      <p:pic>
        <p:nvPicPr>
          <p:cNvPr id="13" name="Picture 12" descr="C:\Users\Gordon Schremp\AppData\Local\Microsoft\Windows\INetCache\Content.Word\Service_bike_at_a_Union_Oil_station_4004_Wilshire_Los_Angeles_1932.jpg">
            <a:extLst>
              <a:ext uri="{FF2B5EF4-FFF2-40B4-BE49-F238E27FC236}">
                <a16:creationId xmlns:a16="http://schemas.microsoft.com/office/drawing/2014/main" id="{9AE1AB49-3C09-4998-97CA-2D66F626419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4515" y="2133640"/>
            <a:ext cx="4093528" cy="3018155"/>
          </a:xfrm>
          <a:prstGeom prst="rect">
            <a:avLst/>
          </a:prstGeom>
          <a:noFill/>
          <a:ln>
            <a:noFill/>
          </a:ln>
        </p:spPr>
      </p:pic>
      <p:sp>
        <p:nvSpPr>
          <p:cNvPr id="16" name="TextBox 15">
            <a:extLst>
              <a:ext uri="{FF2B5EF4-FFF2-40B4-BE49-F238E27FC236}">
                <a16:creationId xmlns:a16="http://schemas.microsoft.com/office/drawing/2014/main" id="{10E70A05-DAF3-40B1-81DD-EF7F4345B405}"/>
              </a:ext>
            </a:extLst>
          </p:cNvPr>
          <p:cNvSpPr txBox="1"/>
          <p:nvPr/>
        </p:nvSpPr>
        <p:spPr>
          <a:xfrm>
            <a:off x="4953000" y="5994356"/>
            <a:ext cx="2819400" cy="261610"/>
          </a:xfrm>
          <a:prstGeom prst="rect">
            <a:avLst/>
          </a:prstGeom>
          <a:noFill/>
        </p:spPr>
        <p:txBody>
          <a:bodyPr wrap="square" rtlCol="0">
            <a:spAutoFit/>
          </a:bodyPr>
          <a:lstStyle/>
          <a:p>
            <a:r>
              <a:rPr lang="en-US" sz="1100" dirty="0"/>
              <a:t>Source: NACS History of Fuels Retailing</a:t>
            </a:r>
          </a:p>
        </p:txBody>
      </p:sp>
    </p:spTree>
    <p:extLst>
      <p:ext uri="{BB962C8B-B14F-4D97-AF65-F5344CB8AC3E}">
        <p14:creationId xmlns:p14="http://schemas.microsoft.com/office/powerpoint/2010/main" val="3044418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EC9191-6219-478A-A500-539AC1E9F4C5}"/>
              </a:ext>
            </a:extLst>
          </p:cNvPr>
          <p:cNvPicPr>
            <a:picLocks noChangeAspect="1"/>
          </p:cNvPicPr>
          <p:nvPr/>
        </p:nvPicPr>
        <p:blipFill>
          <a:blip r:embed="rId2"/>
          <a:stretch>
            <a:fillRect/>
          </a:stretch>
        </p:blipFill>
        <p:spPr>
          <a:xfrm>
            <a:off x="0" y="712719"/>
            <a:ext cx="7315200" cy="5316659"/>
          </a:xfrm>
          <a:prstGeom prst="rect">
            <a:avLst/>
          </a:prstGeom>
        </p:spPr>
      </p:pic>
      <p:sp>
        <p:nvSpPr>
          <p:cNvPr id="14339" name="Title 1"/>
          <p:cNvSpPr>
            <a:spLocks noGrp="1"/>
          </p:cNvSpPr>
          <p:nvPr>
            <p:ph type="title" idx="4294967295"/>
          </p:nvPr>
        </p:nvSpPr>
        <p:spPr>
          <a:xfrm>
            <a:off x="838200" y="-70918"/>
            <a:ext cx="8229600" cy="1143000"/>
          </a:xfrm>
        </p:spPr>
        <p:txBody>
          <a:bodyPr/>
          <a:lstStyle/>
          <a:p>
            <a:pPr eaLnBrk="1" hangingPunct="1"/>
            <a:r>
              <a:rPr lang="en-US" sz="3200" dirty="0"/>
              <a:t>U.S. Convenience Store Ownership (2016)</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6248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NACS/Nielsen 2017 Convenience Industry Store Count</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30</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5715000" y="2959791"/>
            <a:ext cx="2971800" cy="2069409"/>
          </a:xfrm>
          <a:prstGeom prst="rect">
            <a:avLst/>
          </a:prstGeom>
          <a:solidFill>
            <a:schemeClr val="accent1">
              <a:lumMod val="20000"/>
              <a:lumOff val="80000"/>
            </a:schemeClr>
          </a:solidFill>
          <a:ln>
            <a:solidFill>
              <a:schemeClr val="tx1"/>
            </a:solidFill>
          </a:ln>
        </p:spPr>
        <p:txBody>
          <a:bodyPr wrap="square" rtlCol="0">
            <a:spAutoFit/>
          </a:bodyPr>
          <a:lstStyle/>
          <a:p>
            <a:r>
              <a:rPr lang="en-US" sz="1600" dirty="0"/>
              <a:t>As of June 2016, the top five vertically integrated oil companies (Chevron, Shell, ExxonMobil, BP, and ConocoPhillips) only owned and operated 0.25 percent of the convenience stores selling transportation fuel.</a:t>
            </a:r>
          </a:p>
        </p:txBody>
      </p:sp>
      <p:sp>
        <p:nvSpPr>
          <p:cNvPr id="12" name="TextBox 11">
            <a:extLst>
              <a:ext uri="{FF2B5EF4-FFF2-40B4-BE49-F238E27FC236}">
                <a16:creationId xmlns:a16="http://schemas.microsoft.com/office/drawing/2014/main" id="{91397701-7FFF-45EC-9D9B-0CE776BB2D03}"/>
              </a:ext>
            </a:extLst>
          </p:cNvPr>
          <p:cNvSpPr txBox="1"/>
          <p:nvPr/>
        </p:nvSpPr>
        <p:spPr>
          <a:xfrm>
            <a:off x="5715000" y="1097340"/>
            <a:ext cx="2971800" cy="1569660"/>
          </a:xfrm>
          <a:prstGeom prst="rect">
            <a:avLst/>
          </a:prstGeom>
          <a:solidFill>
            <a:schemeClr val="accent1">
              <a:lumMod val="20000"/>
              <a:lumOff val="80000"/>
            </a:schemeClr>
          </a:solidFill>
          <a:ln>
            <a:solidFill>
              <a:schemeClr val="tx1"/>
            </a:solidFill>
          </a:ln>
        </p:spPr>
        <p:txBody>
          <a:bodyPr wrap="square" rtlCol="0">
            <a:spAutoFit/>
          </a:bodyPr>
          <a:lstStyle/>
          <a:p>
            <a:r>
              <a:rPr lang="en-US" sz="1600" dirty="0"/>
              <a:t>154,535 convenience stores of which 123,807 were selling transportation fuels. These sales represented over 80 percent of the fuel sold in the U.S. during 2016.</a:t>
            </a:r>
          </a:p>
        </p:txBody>
      </p:sp>
    </p:spTree>
    <p:extLst>
      <p:ext uri="{BB962C8B-B14F-4D97-AF65-F5344CB8AC3E}">
        <p14:creationId xmlns:p14="http://schemas.microsoft.com/office/powerpoint/2010/main" val="2436284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9700B4-0514-4D94-99E1-79947A020191}"/>
              </a:ext>
            </a:extLst>
          </p:cNvPr>
          <p:cNvPicPr>
            <a:picLocks noChangeAspect="1"/>
          </p:cNvPicPr>
          <p:nvPr/>
        </p:nvPicPr>
        <p:blipFill>
          <a:blip r:embed="rId2"/>
          <a:stretch>
            <a:fillRect/>
          </a:stretch>
        </p:blipFill>
        <p:spPr>
          <a:xfrm>
            <a:off x="829889" y="692130"/>
            <a:ext cx="7331822" cy="5336802"/>
          </a:xfrm>
          <a:prstGeom prst="rect">
            <a:avLst/>
          </a:prstGeom>
        </p:spPr>
      </p:pic>
      <p:sp>
        <p:nvSpPr>
          <p:cNvPr id="14339" name="Title 1"/>
          <p:cNvSpPr>
            <a:spLocks noGrp="1"/>
          </p:cNvSpPr>
          <p:nvPr>
            <p:ph type="title" idx="4294967295"/>
          </p:nvPr>
        </p:nvSpPr>
        <p:spPr>
          <a:xfrm>
            <a:off x="838200" y="-70918"/>
            <a:ext cx="8229600" cy="1143000"/>
          </a:xfrm>
        </p:spPr>
        <p:txBody>
          <a:bodyPr/>
          <a:lstStyle/>
          <a:p>
            <a:pPr eaLnBrk="1" hangingPunct="1"/>
            <a:r>
              <a:rPr lang="en-US" sz="3200" dirty="0"/>
              <a:t>U.S. Convenience Stores – Pretax Profits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6248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NACS State of the Industry Reports data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057400" y="1103832"/>
            <a:ext cx="4114800" cy="1077218"/>
          </a:xfrm>
          <a:prstGeom prst="rect">
            <a:avLst/>
          </a:prstGeom>
          <a:solidFill>
            <a:schemeClr val="accent6">
              <a:lumMod val="20000"/>
              <a:lumOff val="80000"/>
            </a:schemeClr>
          </a:solidFill>
          <a:ln>
            <a:solidFill>
              <a:schemeClr val="tx1"/>
            </a:solidFill>
          </a:ln>
        </p:spPr>
        <p:txBody>
          <a:bodyPr wrap="square" rtlCol="0">
            <a:spAutoFit/>
          </a:bodyPr>
          <a:lstStyle/>
          <a:p>
            <a:r>
              <a:rPr lang="en-US" sz="1600" dirty="0"/>
              <a:t>Pretax profits have jumped 42.3 percent from the 2011-13 average of $47,480 per store to the 2014-16 average of $67,605 per store. </a:t>
            </a:r>
          </a:p>
        </p:txBody>
      </p:sp>
    </p:spTree>
    <p:extLst>
      <p:ext uri="{BB962C8B-B14F-4D97-AF65-F5344CB8AC3E}">
        <p14:creationId xmlns:p14="http://schemas.microsoft.com/office/powerpoint/2010/main" val="16221993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5AEF55-2008-416F-8F62-64568D62C5CA}"/>
              </a:ext>
            </a:extLst>
          </p:cNvPr>
          <p:cNvPicPr>
            <a:picLocks noChangeAspect="1"/>
          </p:cNvPicPr>
          <p:nvPr/>
        </p:nvPicPr>
        <p:blipFill>
          <a:blip r:embed="rId2"/>
          <a:stretch>
            <a:fillRect/>
          </a:stretch>
        </p:blipFill>
        <p:spPr>
          <a:xfrm>
            <a:off x="1158712" y="762000"/>
            <a:ext cx="7223288" cy="5257800"/>
          </a:xfrm>
          <a:prstGeom prst="rect">
            <a:avLst/>
          </a:prstGeom>
        </p:spPr>
      </p:pic>
      <p:sp>
        <p:nvSpPr>
          <p:cNvPr id="14339" name="Title 1"/>
          <p:cNvSpPr>
            <a:spLocks noGrp="1"/>
          </p:cNvSpPr>
          <p:nvPr>
            <p:ph type="title" idx="4294967295"/>
          </p:nvPr>
        </p:nvSpPr>
        <p:spPr>
          <a:xfrm>
            <a:off x="838200" y="-70918"/>
            <a:ext cx="8229600" cy="1143000"/>
          </a:xfrm>
        </p:spPr>
        <p:txBody>
          <a:bodyPr/>
          <a:lstStyle/>
          <a:p>
            <a:pPr eaLnBrk="1" hangingPunct="1"/>
            <a:r>
              <a:rPr lang="en-US" sz="3200" dirty="0"/>
              <a:t>U.S. C-Stores – Revenue &amp; Fuel Profits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986790"/>
            <a:ext cx="6248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NACS State of the Industry Reports data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2590800" y="4652065"/>
            <a:ext cx="4419600" cy="830997"/>
          </a:xfrm>
          <a:prstGeom prst="rect">
            <a:avLst/>
          </a:prstGeom>
          <a:solidFill>
            <a:srgbClr val="CCFFFF"/>
          </a:solidFill>
          <a:ln>
            <a:solidFill>
              <a:schemeClr val="tx1"/>
            </a:solidFill>
          </a:ln>
        </p:spPr>
        <p:txBody>
          <a:bodyPr wrap="square" rtlCol="0">
            <a:spAutoFit/>
          </a:bodyPr>
          <a:lstStyle/>
          <a:p>
            <a:r>
              <a:rPr lang="en-US" sz="1600" dirty="0"/>
              <a:t>Fuel sales represent majority of revenue but are less than 40 percent of pretax profits. Contribution has been growing since 2010. </a:t>
            </a:r>
          </a:p>
        </p:txBody>
      </p:sp>
    </p:spTree>
    <p:extLst>
      <p:ext uri="{BB962C8B-B14F-4D97-AF65-F5344CB8AC3E}">
        <p14:creationId xmlns:p14="http://schemas.microsoft.com/office/powerpoint/2010/main" val="25336840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p:cNvSpPr>
            <a:spLocks noGrp="1"/>
          </p:cNvSpPr>
          <p:nvPr>
            <p:ph type="title"/>
          </p:nvPr>
        </p:nvSpPr>
        <p:spPr/>
        <p:txBody>
          <a:bodyPr/>
          <a:lstStyle/>
          <a:p>
            <a:pPr eaLnBrk="1" hangingPunct="1"/>
            <a:r>
              <a:rPr lang="en-US" sz="3200" dirty="0"/>
              <a:t>California Annual Retail Fuel Survey</a:t>
            </a:r>
          </a:p>
        </p:txBody>
      </p:sp>
      <p:sp>
        <p:nvSpPr>
          <p:cNvPr id="10" name="Date Placeholder 9"/>
          <p:cNvSpPr>
            <a:spLocks noGrp="1"/>
          </p:cNvSpPr>
          <p:nvPr>
            <p:ph type="dt" sz="half"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33</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pic>
        <p:nvPicPr>
          <p:cNvPr id="12" name="Picture 11">
            <a:extLst>
              <a:ext uri="{FF2B5EF4-FFF2-40B4-BE49-F238E27FC236}">
                <a16:creationId xmlns:a16="http://schemas.microsoft.com/office/drawing/2014/main" id="{ECDB5047-E13D-455B-9E84-D766170B250C}"/>
              </a:ext>
            </a:extLst>
          </p:cNvPr>
          <p:cNvPicPr/>
          <p:nvPr/>
        </p:nvPicPr>
        <p:blipFill>
          <a:blip r:embed="rId3"/>
          <a:stretch>
            <a:fillRect/>
          </a:stretch>
        </p:blipFill>
        <p:spPr>
          <a:xfrm>
            <a:off x="1143000" y="1300261"/>
            <a:ext cx="6781800" cy="2382205"/>
          </a:xfrm>
          <a:prstGeom prst="rect">
            <a:avLst/>
          </a:prstGeom>
        </p:spPr>
      </p:pic>
      <p:sp>
        <p:nvSpPr>
          <p:cNvPr id="14" name="Content Placeholder 6">
            <a:extLst>
              <a:ext uri="{FF2B5EF4-FFF2-40B4-BE49-F238E27FC236}">
                <a16:creationId xmlns:a16="http://schemas.microsoft.com/office/drawing/2014/main" id="{CFA6D86E-3317-4F76-B3B7-C1F2286B7369}"/>
              </a:ext>
            </a:extLst>
          </p:cNvPr>
          <p:cNvSpPr>
            <a:spLocks noGrp="1"/>
          </p:cNvSpPr>
          <p:nvPr>
            <p:ph idx="1"/>
          </p:nvPr>
        </p:nvSpPr>
        <p:spPr>
          <a:xfrm>
            <a:off x="114300" y="3910645"/>
            <a:ext cx="8915400" cy="1794078"/>
          </a:xfrm>
        </p:spPr>
        <p:txBody>
          <a:bodyPr/>
          <a:lstStyle/>
          <a:p>
            <a:pPr lvl="1">
              <a:buFontTx/>
              <a:buChar char="•"/>
              <a:defRPr/>
            </a:pPr>
            <a:r>
              <a:rPr lang="en-US" sz="2000" kern="0" dirty="0">
                <a:solidFill>
                  <a:srgbClr val="000000"/>
                </a:solidFill>
              </a:rPr>
              <a:t>California Energy Commission conducts annual survey of locations dispensing transportation fuels to public</a:t>
            </a:r>
          </a:p>
          <a:p>
            <a:pPr lvl="2">
              <a:buFontTx/>
              <a:buChar char="•"/>
              <a:defRPr/>
            </a:pPr>
            <a:r>
              <a:rPr lang="en-US" sz="1800" kern="0" dirty="0"/>
              <a:t>Traditional gas stations, card locks, marinas &amp; municipal airports</a:t>
            </a:r>
          </a:p>
          <a:p>
            <a:pPr lvl="2">
              <a:buFontTx/>
              <a:buChar char="•"/>
              <a:defRPr/>
            </a:pPr>
            <a:r>
              <a:rPr lang="en-US" sz="1800" kern="0" dirty="0"/>
              <a:t>Estimate total number of operating stations based on survey results</a:t>
            </a:r>
          </a:p>
          <a:p>
            <a:pPr lvl="1">
              <a:buFontTx/>
              <a:buChar char="•"/>
              <a:defRPr/>
            </a:pPr>
            <a:r>
              <a:rPr lang="en-US" sz="2000" kern="0" dirty="0"/>
              <a:t>Can calculate average sales by county and type of station</a:t>
            </a:r>
          </a:p>
          <a:p>
            <a:pPr lvl="1">
              <a:buFontTx/>
              <a:buChar char="•"/>
              <a:defRPr/>
            </a:pPr>
            <a:endParaRPr lang="en-US" sz="2000" kern="0" dirty="0">
              <a:solidFill>
                <a:srgbClr val="000000"/>
              </a:solidFill>
            </a:endParaRPr>
          </a:p>
        </p:txBody>
      </p:sp>
    </p:spTree>
    <p:extLst>
      <p:ext uri="{BB962C8B-B14F-4D97-AF65-F5344CB8AC3E}">
        <p14:creationId xmlns:p14="http://schemas.microsoft.com/office/powerpoint/2010/main" val="2224937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FB616E-EB63-441B-998E-D0DF6A802F6E}"/>
              </a:ext>
            </a:extLst>
          </p:cNvPr>
          <p:cNvPicPr>
            <a:picLocks noChangeAspect="1"/>
          </p:cNvPicPr>
          <p:nvPr/>
        </p:nvPicPr>
        <p:blipFill>
          <a:blip r:embed="rId2"/>
          <a:stretch>
            <a:fillRect/>
          </a:stretch>
        </p:blipFill>
        <p:spPr>
          <a:xfrm>
            <a:off x="3768115" y="739099"/>
            <a:ext cx="4690085" cy="5585501"/>
          </a:xfrm>
          <a:prstGeom prst="rect">
            <a:avLst/>
          </a:prstGeom>
        </p:spPr>
      </p:pic>
      <p:sp>
        <p:nvSpPr>
          <p:cNvPr id="12290" name="Title 1"/>
          <p:cNvSpPr>
            <a:spLocks noGrp="1"/>
          </p:cNvSpPr>
          <p:nvPr>
            <p:ph type="title"/>
          </p:nvPr>
        </p:nvSpPr>
        <p:spPr>
          <a:xfrm>
            <a:off x="914400" y="0"/>
            <a:ext cx="8229600" cy="1143000"/>
          </a:xfrm>
        </p:spPr>
        <p:txBody>
          <a:bodyPr/>
          <a:lstStyle/>
          <a:p>
            <a:pPr eaLnBrk="1" hangingPunct="1"/>
            <a:r>
              <a:rPr lang="en-US" altLang="en-US" sz="3200" dirty="0"/>
              <a:t>California Gasoline Sales by County (2015)</a:t>
            </a:r>
          </a:p>
        </p:txBody>
      </p:sp>
      <p:sp>
        <p:nvSpPr>
          <p:cNvPr id="6147" name="Content Placeholder 6"/>
          <p:cNvSpPr>
            <a:spLocks noGrp="1"/>
          </p:cNvSpPr>
          <p:nvPr>
            <p:ph idx="1"/>
          </p:nvPr>
        </p:nvSpPr>
        <p:spPr>
          <a:xfrm>
            <a:off x="-208616" y="1811181"/>
            <a:ext cx="4000500" cy="3141819"/>
          </a:xfrm>
        </p:spPr>
        <p:txBody>
          <a:bodyPr/>
          <a:lstStyle/>
          <a:p>
            <a:pPr lvl="2">
              <a:buFontTx/>
              <a:buChar char="•"/>
              <a:defRPr/>
            </a:pPr>
            <a:r>
              <a:rPr lang="en-US" sz="1800" kern="0" dirty="0"/>
              <a:t>Los Angeles County top sales volume – 3.465 billion gallons or 22.9 percent of statewide totals</a:t>
            </a:r>
          </a:p>
          <a:p>
            <a:pPr lvl="2">
              <a:buFontTx/>
              <a:buChar char="•"/>
              <a:defRPr/>
            </a:pPr>
            <a:r>
              <a:rPr lang="en-US" sz="1800" kern="0" dirty="0"/>
              <a:t>Top 5 counties are located in Southern California and account for 8.191 billion gallons or 54.2percent of statewide totals</a:t>
            </a:r>
          </a:p>
          <a:p>
            <a:pPr lvl="2">
              <a:buFontTx/>
              <a:buChar char="•"/>
              <a:defRPr/>
            </a:pPr>
            <a:r>
              <a:rPr lang="en-US" sz="1800" kern="0" dirty="0"/>
              <a:t>Chart volumes in millions of gallons</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34</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33400" y="6019206"/>
            <a:ext cx="2590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Tree>
    <p:extLst>
      <p:ext uri="{BB962C8B-B14F-4D97-AF65-F5344CB8AC3E}">
        <p14:creationId xmlns:p14="http://schemas.microsoft.com/office/powerpoint/2010/main" val="38127157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FAD0322-0BF2-46F2-B899-2DBA328B604E}"/>
              </a:ext>
            </a:extLst>
          </p:cNvPr>
          <p:cNvPicPr>
            <a:picLocks noChangeAspect="1"/>
          </p:cNvPicPr>
          <p:nvPr/>
        </p:nvPicPr>
        <p:blipFill>
          <a:blip r:embed="rId2"/>
          <a:stretch>
            <a:fillRect/>
          </a:stretch>
        </p:blipFill>
        <p:spPr>
          <a:xfrm>
            <a:off x="467126" y="914400"/>
            <a:ext cx="4485874" cy="5342303"/>
          </a:xfrm>
          <a:prstGeom prst="rect">
            <a:avLst/>
          </a:prstGeom>
        </p:spPr>
      </p:pic>
      <p:sp>
        <p:nvSpPr>
          <p:cNvPr id="12290" name="Title 1"/>
          <p:cNvSpPr>
            <a:spLocks noGrp="1"/>
          </p:cNvSpPr>
          <p:nvPr>
            <p:ph type="title"/>
          </p:nvPr>
        </p:nvSpPr>
        <p:spPr>
          <a:xfrm>
            <a:off x="1524000" y="-26405"/>
            <a:ext cx="7010400" cy="1143000"/>
          </a:xfrm>
        </p:spPr>
        <p:txBody>
          <a:bodyPr/>
          <a:lstStyle/>
          <a:p>
            <a:pPr eaLnBrk="1" hangingPunct="1"/>
            <a:r>
              <a:rPr lang="en-US" altLang="en-US" sz="3200" dirty="0"/>
              <a:t>California Average Monthly Gasoline Sales by Site (2015)</a:t>
            </a:r>
          </a:p>
        </p:txBody>
      </p:sp>
      <p:sp>
        <p:nvSpPr>
          <p:cNvPr id="6147" name="Content Placeholder 6"/>
          <p:cNvSpPr>
            <a:spLocks noGrp="1"/>
          </p:cNvSpPr>
          <p:nvPr>
            <p:ph idx="1"/>
          </p:nvPr>
        </p:nvSpPr>
        <p:spPr>
          <a:xfrm>
            <a:off x="4437800" y="1734981"/>
            <a:ext cx="4000500" cy="3141819"/>
          </a:xfrm>
        </p:spPr>
        <p:txBody>
          <a:bodyPr/>
          <a:lstStyle/>
          <a:p>
            <a:pPr lvl="2">
              <a:buFontTx/>
              <a:buChar char="•"/>
              <a:defRPr/>
            </a:pPr>
            <a:r>
              <a:rPr lang="en-US" sz="1800" kern="0" dirty="0"/>
              <a:t>Statewide average gasoline sales – 133,500 gallons per month by retail location</a:t>
            </a:r>
          </a:p>
          <a:p>
            <a:pPr lvl="2">
              <a:buFontTx/>
              <a:buChar char="•"/>
              <a:defRPr/>
            </a:pPr>
            <a:r>
              <a:rPr lang="en-US" sz="1800" kern="0" dirty="0"/>
              <a:t>Orange County top average – 184,200 gallons per month per station</a:t>
            </a:r>
          </a:p>
          <a:p>
            <a:pPr lvl="2">
              <a:buFontTx/>
              <a:buChar char="•"/>
              <a:defRPr/>
            </a:pPr>
            <a:r>
              <a:rPr lang="en-US" sz="1800" kern="0" dirty="0"/>
              <a:t>Majority of the counties above the statewide average sales volume are urban</a:t>
            </a:r>
          </a:p>
          <a:p>
            <a:pPr lvl="2">
              <a:buFontTx/>
              <a:buChar char="•"/>
              <a:defRPr/>
            </a:pPr>
            <a:r>
              <a:rPr lang="en-US" sz="1800" kern="0" dirty="0"/>
              <a:t>Chart volumes in thousands of gallons per month by location</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35</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823032" y="6045915"/>
            <a:ext cx="2590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Tree>
    <p:extLst>
      <p:ext uri="{BB962C8B-B14F-4D97-AF65-F5344CB8AC3E}">
        <p14:creationId xmlns:p14="http://schemas.microsoft.com/office/powerpoint/2010/main" val="24067727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19BCCB-B082-4286-848E-BF2702A59C2F}"/>
              </a:ext>
            </a:extLst>
          </p:cNvPr>
          <p:cNvPicPr>
            <a:picLocks noChangeAspect="1"/>
          </p:cNvPicPr>
          <p:nvPr/>
        </p:nvPicPr>
        <p:blipFill>
          <a:blip r:embed="rId2"/>
          <a:stretch>
            <a:fillRect/>
          </a:stretch>
        </p:blipFill>
        <p:spPr>
          <a:xfrm>
            <a:off x="3657600" y="685800"/>
            <a:ext cx="4761499" cy="5670550"/>
          </a:xfrm>
          <a:prstGeom prst="rect">
            <a:avLst/>
          </a:prstGeom>
        </p:spPr>
      </p:pic>
      <p:sp>
        <p:nvSpPr>
          <p:cNvPr id="12290" name="Title 1"/>
          <p:cNvSpPr>
            <a:spLocks noGrp="1"/>
          </p:cNvSpPr>
          <p:nvPr>
            <p:ph type="title"/>
          </p:nvPr>
        </p:nvSpPr>
        <p:spPr>
          <a:xfrm>
            <a:off x="914400" y="0"/>
            <a:ext cx="8229600" cy="1143000"/>
          </a:xfrm>
        </p:spPr>
        <p:txBody>
          <a:bodyPr/>
          <a:lstStyle/>
          <a:p>
            <a:pPr eaLnBrk="1" hangingPunct="1"/>
            <a:r>
              <a:rPr lang="en-US" altLang="en-US" sz="3200" dirty="0"/>
              <a:t>California Diesel Sales by County (2015)</a:t>
            </a:r>
          </a:p>
        </p:txBody>
      </p:sp>
      <p:sp>
        <p:nvSpPr>
          <p:cNvPr id="6147" name="Content Placeholder 6"/>
          <p:cNvSpPr>
            <a:spLocks noGrp="1"/>
          </p:cNvSpPr>
          <p:nvPr>
            <p:ph idx="1"/>
          </p:nvPr>
        </p:nvSpPr>
        <p:spPr>
          <a:xfrm>
            <a:off x="-208616" y="1811181"/>
            <a:ext cx="4000500" cy="3141819"/>
          </a:xfrm>
        </p:spPr>
        <p:txBody>
          <a:bodyPr/>
          <a:lstStyle/>
          <a:p>
            <a:pPr lvl="2">
              <a:buFontTx/>
              <a:buChar char="•"/>
              <a:defRPr/>
            </a:pPr>
            <a:r>
              <a:rPr lang="en-US" sz="1800" kern="0" dirty="0"/>
              <a:t>Los Angeles County again top sales volume – 313 million gallons or 16.1 percent of statewide totals</a:t>
            </a:r>
          </a:p>
          <a:p>
            <a:pPr lvl="2">
              <a:buFontTx/>
              <a:buChar char="•"/>
              <a:defRPr/>
            </a:pPr>
            <a:r>
              <a:rPr lang="en-US" sz="1800" kern="0" dirty="0"/>
              <a:t>Unlike gasoline, most of the top counties have significant agricultural activities (like Kern and San Joaquin)</a:t>
            </a:r>
          </a:p>
          <a:p>
            <a:pPr lvl="2">
              <a:buFontTx/>
              <a:buChar char="•"/>
              <a:defRPr/>
            </a:pPr>
            <a:r>
              <a:rPr lang="en-US" sz="1800" kern="0" dirty="0"/>
              <a:t>Chart volumes in millions of gallons</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36</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33400" y="6019206"/>
            <a:ext cx="2590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Tree>
    <p:extLst>
      <p:ext uri="{BB962C8B-B14F-4D97-AF65-F5344CB8AC3E}">
        <p14:creationId xmlns:p14="http://schemas.microsoft.com/office/powerpoint/2010/main" val="6074820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FF21A9-3C9E-4040-B58C-EBE8B981AE1F}"/>
              </a:ext>
            </a:extLst>
          </p:cNvPr>
          <p:cNvPicPr>
            <a:picLocks noChangeAspect="1"/>
          </p:cNvPicPr>
          <p:nvPr/>
        </p:nvPicPr>
        <p:blipFill>
          <a:blip r:embed="rId2"/>
          <a:stretch>
            <a:fillRect/>
          </a:stretch>
        </p:blipFill>
        <p:spPr>
          <a:xfrm>
            <a:off x="228600" y="985629"/>
            <a:ext cx="4502567" cy="5362183"/>
          </a:xfrm>
          <a:prstGeom prst="rect">
            <a:avLst/>
          </a:prstGeom>
        </p:spPr>
      </p:pic>
      <p:sp>
        <p:nvSpPr>
          <p:cNvPr id="12290" name="Title 1"/>
          <p:cNvSpPr>
            <a:spLocks noGrp="1"/>
          </p:cNvSpPr>
          <p:nvPr>
            <p:ph type="title"/>
          </p:nvPr>
        </p:nvSpPr>
        <p:spPr>
          <a:xfrm>
            <a:off x="1644941" y="0"/>
            <a:ext cx="6629400" cy="1143000"/>
          </a:xfrm>
        </p:spPr>
        <p:txBody>
          <a:bodyPr/>
          <a:lstStyle/>
          <a:p>
            <a:pPr eaLnBrk="1" hangingPunct="1"/>
            <a:r>
              <a:rPr lang="en-US" altLang="en-US" sz="3200" dirty="0"/>
              <a:t>California Average Monthly Diesel Sales by Site (2015)</a:t>
            </a:r>
          </a:p>
        </p:txBody>
      </p:sp>
      <p:sp>
        <p:nvSpPr>
          <p:cNvPr id="6147" name="Content Placeholder 6"/>
          <p:cNvSpPr>
            <a:spLocks noGrp="1"/>
          </p:cNvSpPr>
          <p:nvPr>
            <p:ph idx="1"/>
          </p:nvPr>
        </p:nvSpPr>
        <p:spPr>
          <a:xfrm>
            <a:off x="4335361" y="1524000"/>
            <a:ext cx="4000500" cy="3141819"/>
          </a:xfrm>
        </p:spPr>
        <p:txBody>
          <a:bodyPr/>
          <a:lstStyle/>
          <a:p>
            <a:pPr lvl="2">
              <a:buFontTx/>
              <a:buChar char="•"/>
              <a:defRPr/>
            </a:pPr>
            <a:r>
              <a:rPr lang="en-US" sz="1800" kern="0" dirty="0"/>
              <a:t>Statewide average diesel sales – 17,700 gallons per month by retail location</a:t>
            </a:r>
          </a:p>
          <a:p>
            <a:pPr lvl="2">
              <a:buFontTx/>
              <a:buChar char="•"/>
              <a:defRPr/>
            </a:pPr>
            <a:r>
              <a:rPr lang="en-US" sz="1800" kern="0" dirty="0"/>
              <a:t>Tehama County top average – 96,300 gallons per month per station</a:t>
            </a:r>
          </a:p>
          <a:p>
            <a:pPr lvl="2">
              <a:buFontTx/>
              <a:buChar char="•"/>
              <a:defRPr/>
            </a:pPr>
            <a:r>
              <a:rPr lang="en-US" sz="1800" kern="0" dirty="0"/>
              <a:t>Majority of the counties above the statewide average sales volume are rural in nature &amp; have agricultural activity</a:t>
            </a:r>
          </a:p>
          <a:p>
            <a:pPr lvl="2">
              <a:buFontTx/>
              <a:buChar char="•"/>
              <a:defRPr/>
            </a:pPr>
            <a:r>
              <a:rPr lang="en-US" sz="1800" kern="0" dirty="0"/>
              <a:t>Chart volumes in thousands of gallons per month by location</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37</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823032" y="6045915"/>
            <a:ext cx="2590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Tree>
    <p:extLst>
      <p:ext uri="{BB962C8B-B14F-4D97-AF65-F5344CB8AC3E}">
        <p14:creationId xmlns:p14="http://schemas.microsoft.com/office/powerpoint/2010/main" val="3388246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185815-C540-4663-A202-94CB37CBD1FB}"/>
              </a:ext>
            </a:extLst>
          </p:cNvPr>
          <p:cNvPicPr>
            <a:picLocks noChangeAspect="1"/>
          </p:cNvPicPr>
          <p:nvPr/>
        </p:nvPicPr>
        <p:blipFill>
          <a:blip r:embed="rId2"/>
          <a:stretch>
            <a:fillRect/>
          </a:stretch>
        </p:blipFill>
        <p:spPr>
          <a:xfrm>
            <a:off x="0" y="914400"/>
            <a:ext cx="7086600" cy="5150513"/>
          </a:xfrm>
          <a:prstGeom prst="rect">
            <a:avLst/>
          </a:prstGeom>
        </p:spPr>
      </p:pic>
      <p:sp>
        <p:nvSpPr>
          <p:cNvPr id="14339" name="Title 1"/>
          <p:cNvSpPr>
            <a:spLocks noGrp="1"/>
          </p:cNvSpPr>
          <p:nvPr>
            <p:ph type="title" idx="4294967295"/>
          </p:nvPr>
        </p:nvSpPr>
        <p:spPr>
          <a:xfrm>
            <a:off x="838200" y="-70918"/>
            <a:ext cx="8229600" cy="1143000"/>
          </a:xfrm>
        </p:spPr>
        <p:txBody>
          <a:bodyPr/>
          <a:lstStyle/>
          <a:p>
            <a:pPr eaLnBrk="1" hangingPunct="1"/>
            <a:r>
              <a:rPr lang="en-US" sz="3200" dirty="0"/>
              <a:t>Top Five Hypermarket Companies Selling Fuel</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295400" y="5948060"/>
            <a:ext cx="3200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NACS/Energy Analysts International</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Box 12">
            <a:extLst>
              <a:ext uri="{FF2B5EF4-FFF2-40B4-BE49-F238E27FC236}">
                <a16:creationId xmlns:a16="http://schemas.microsoft.com/office/drawing/2014/main" id="{3659DD3B-F865-465C-A7EA-8153CAEE1860}"/>
              </a:ext>
            </a:extLst>
          </p:cNvPr>
          <p:cNvSpPr txBox="1"/>
          <p:nvPr/>
        </p:nvSpPr>
        <p:spPr>
          <a:xfrm>
            <a:off x="5791200" y="2032932"/>
            <a:ext cx="2766969" cy="2554545"/>
          </a:xfrm>
          <a:prstGeom prst="rect">
            <a:avLst/>
          </a:prstGeom>
          <a:solidFill>
            <a:schemeClr val="accent1">
              <a:lumMod val="20000"/>
              <a:lumOff val="80000"/>
            </a:schemeClr>
          </a:solidFill>
          <a:ln>
            <a:solidFill>
              <a:schemeClr val="tx1"/>
            </a:solidFill>
          </a:ln>
        </p:spPr>
        <p:txBody>
          <a:bodyPr wrap="square" rtlCol="0">
            <a:spAutoFit/>
          </a:bodyPr>
          <a:lstStyle/>
          <a:p>
            <a:r>
              <a:rPr lang="en-US" sz="1600" dirty="0"/>
              <a:t>Hypermarketers are a more recent entrant to the retail fuels business. These locations dispense twice as much fuel as a typical service station in the U.S. Greater volumes and lower overhead usually enable very competitive pricing for consumers.</a:t>
            </a:r>
          </a:p>
        </p:txBody>
      </p:sp>
    </p:spTree>
    <p:extLst>
      <p:ext uri="{BB962C8B-B14F-4D97-AF65-F5344CB8AC3E}">
        <p14:creationId xmlns:p14="http://schemas.microsoft.com/office/powerpoint/2010/main" val="38518176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6BC03F-417B-4FE5-A07B-AB9A23702D98}"/>
              </a:ext>
            </a:extLst>
          </p:cNvPr>
          <p:cNvPicPr>
            <a:picLocks noChangeAspect="1"/>
          </p:cNvPicPr>
          <p:nvPr/>
        </p:nvPicPr>
        <p:blipFill>
          <a:blip r:embed="rId2"/>
          <a:stretch>
            <a:fillRect/>
          </a:stretch>
        </p:blipFill>
        <p:spPr>
          <a:xfrm>
            <a:off x="4108033" y="962417"/>
            <a:ext cx="4502567" cy="5362183"/>
          </a:xfrm>
          <a:prstGeom prst="rect">
            <a:avLst/>
          </a:prstGeom>
        </p:spPr>
      </p:pic>
      <p:sp>
        <p:nvSpPr>
          <p:cNvPr id="12290" name="Title 1"/>
          <p:cNvSpPr>
            <a:spLocks noGrp="1"/>
          </p:cNvSpPr>
          <p:nvPr>
            <p:ph type="title"/>
          </p:nvPr>
        </p:nvSpPr>
        <p:spPr>
          <a:xfrm>
            <a:off x="914400" y="0"/>
            <a:ext cx="8229600" cy="1143000"/>
          </a:xfrm>
        </p:spPr>
        <p:txBody>
          <a:bodyPr/>
          <a:lstStyle/>
          <a:p>
            <a:pPr eaLnBrk="1" hangingPunct="1"/>
            <a:r>
              <a:rPr lang="en-US" altLang="en-US" sz="3200" dirty="0"/>
              <a:t>California Gasoline Sales by County – Non-Hypermarts vs. Hypermarts (2015)</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39</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533400" y="6050096"/>
            <a:ext cx="2590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California Energy Commission</a:t>
            </a:r>
          </a:p>
        </p:txBody>
      </p:sp>
      <p:sp>
        <p:nvSpPr>
          <p:cNvPr id="14" name="Content Placeholder 6">
            <a:extLst>
              <a:ext uri="{FF2B5EF4-FFF2-40B4-BE49-F238E27FC236}">
                <a16:creationId xmlns:a16="http://schemas.microsoft.com/office/drawing/2014/main" id="{67C15902-2DA3-4A76-B502-8836F1D357C6}"/>
              </a:ext>
            </a:extLst>
          </p:cNvPr>
          <p:cNvSpPr>
            <a:spLocks noGrp="1"/>
          </p:cNvSpPr>
          <p:nvPr>
            <p:ph idx="1"/>
          </p:nvPr>
        </p:nvSpPr>
        <p:spPr>
          <a:xfrm>
            <a:off x="-838200" y="1066800"/>
            <a:ext cx="5105400" cy="4848876"/>
          </a:xfrm>
        </p:spPr>
        <p:txBody>
          <a:bodyPr/>
          <a:lstStyle/>
          <a:p>
            <a:pPr lvl="2">
              <a:buFontTx/>
              <a:buChar char="•"/>
              <a:defRPr/>
            </a:pPr>
            <a:r>
              <a:rPr lang="en-US" sz="1800" kern="0" dirty="0"/>
              <a:t>California Hypermarketers or Hypermarts sell even more gasoline compared to the U.S. locations – an average of 5.3 times more compared to non-hypermart locations</a:t>
            </a:r>
          </a:p>
          <a:p>
            <a:pPr lvl="2">
              <a:buFontTx/>
              <a:buChar char="•"/>
              <a:defRPr/>
            </a:pPr>
            <a:r>
              <a:rPr lang="en-US" sz="1800" kern="0" dirty="0"/>
              <a:t>Excludes marinas, resorts, card locks &amp; general aviation airports not normally accessible to the typical motorist</a:t>
            </a:r>
          </a:p>
          <a:p>
            <a:pPr lvl="2">
              <a:buFontTx/>
              <a:buChar char="•"/>
              <a:defRPr/>
            </a:pPr>
            <a:r>
              <a:rPr lang="en-US" sz="1800" kern="0" dirty="0"/>
              <a:t>San Mateo County has the highest average volume – 1.171 million gallons per month per site</a:t>
            </a:r>
          </a:p>
          <a:p>
            <a:pPr lvl="2">
              <a:buFontTx/>
              <a:buChar char="•"/>
              <a:defRPr/>
            </a:pPr>
            <a:r>
              <a:rPr lang="en-US" sz="1800" kern="0" dirty="0"/>
              <a:t>Tulare County shows the largest ratio – 16.8 times greater than the non-hypermart locations</a:t>
            </a:r>
          </a:p>
          <a:p>
            <a:pPr lvl="2">
              <a:buFontTx/>
              <a:buChar char="•"/>
              <a:defRPr/>
            </a:pPr>
            <a:r>
              <a:rPr lang="en-US" sz="1800" kern="0" dirty="0"/>
              <a:t>San Mateo County has the largest ratio for an urban region at 8.7 times</a:t>
            </a:r>
          </a:p>
          <a:p>
            <a:pPr lvl="2">
              <a:buFontTx/>
              <a:buChar char="•"/>
              <a:defRPr/>
            </a:pPr>
            <a:r>
              <a:rPr lang="en-US" sz="1800" kern="0" dirty="0"/>
              <a:t>Chart volumes in thousands of gallons</a:t>
            </a:r>
          </a:p>
        </p:txBody>
      </p:sp>
    </p:spTree>
    <p:extLst>
      <p:ext uri="{BB962C8B-B14F-4D97-AF65-F5344CB8AC3E}">
        <p14:creationId xmlns:p14="http://schemas.microsoft.com/office/powerpoint/2010/main" val="29691759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762000" y="0"/>
            <a:ext cx="8229600" cy="1143000"/>
          </a:xfrm>
        </p:spPr>
        <p:txBody>
          <a:bodyPr/>
          <a:lstStyle/>
          <a:p>
            <a:pPr eaLnBrk="1" hangingPunct="1"/>
            <a:r>
              <a:rPr lang="en-US" altLang="en-US" sz="3200" dirty="0"/>
              <a:t>U.S. Fueling Costs for Gasoline Declining</a:t>
            </a:r>
          </a:p>
        </p:txBody>
      </p:sp>
      <p:sp>
        <p:nvSpPr>
          <p:cNvPr id="10" name="Date Placeholder 9"/>
          <p:cNvSpPr>
            <a:spLocks noGrp="1"/>
          </p:cNvSpPr>
          <p:nvPr>
            <p:ph type="dt" sz="quarter" idx="10"/>
          </p:nvPr>
        </p:nvSpPr>
        <p:spPr/>
        <p:txBody>
          <a:bodyPr/>
          <a:lstStyle/>
          <a:p>
            <a:pPr>
              <a:defRPr/>
            </a:pPr>
            <a:r>
              <a:rPr lang="en-US"/>
              <a:t>7/6/2017</a:t>
            </a:r>
          </a:p>
        </p:txBody>
      </p:sp>
      <p:sp>
        <p:nvSpPr>
          <p:cNvPr id="12293"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E28A45-C18C-440A-AD44-CAD78DA93253}" type="slidenum">
              <a:rPr lang="en-US" altLang="en-US">
                <a:solidFill>
                  <a:srgbClr val="898989"/>
                </a:solidFill>
                <a:latin typeface="Calibri" panose="020F0502020204030204" pitchFamily="34" charset="0"/>
              </a:rPr>
              <a:pPr/>
              <a:t>40</a:t>
            </a:fld>
            <a:endParaRPr lang="en-US" altLang="en-US">
              <a:solidFill>
                <a:srgbClr val="898989"/>
              </a:solidFill>
              <a:latin typeface="Calibri" panose="020F0502020204030204" pitchFamily="34" charset="0"/>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2"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3" name="Text Box 15">
            <a:extLst>
              <a:ext uri="{FF2B5EF4-FFF2-40B4-BE49-F238E27FC236}">
                <a16:creationId xmlns:a16="http://schemas.microsoft.com/office/drawing/2014/main" id="{6E2685A5-C89C-4DD1-BCF8-36E1175EBA8D}"/>
              </a:ext>
            </a:extLst>
          </p:cNvPr>
          <p:cNvSpPr txBox="1">
            <a:spLocks noChangeArrowheads="1"/>
          </p:cNvSpPr>
          <p:nvPr/>
        </p:nvSpPr>
        <p:spPr bwMode="auto">
          <a:xfrm>
            <a:off x="381000" y="5734866"/>
            <a:ext cx="5257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Oil Price Information Service (OPIS) and CSP Magazine – May 2017 </a:t>
            </a:r>
          </a:p>
        </p:txBody>
      </p:sp>
      <p:pic>
        <p:nvPicPr>
          <p:cNvPr id="5" name="Picture 4">
            <a:extLst>
              <a:ext uri="{FF2B5EF4-FFF2-40B4-BE49-F238E27FC236}">
                <a16:creationId xmlns:a16="http://schemas.microsoft.com/office/drawing/2014/main" id="{79EACBB1-8860-4B1D-83B3-BA004603D8D3}"/>
              </a:ext>
            </a:extLst>
          </p:cNvPr>
          <p:cNvPicPr>
            <a:picLocks noChangeAspect="1"/>
          </p:cNvPicPr>
          <p:nvPr/>
        </p:nvPicPr>
        <p:blipFill>
          <a:blip r:embed="rId3"/>
          <a:stretch>
            <a:fillRect/>
          </a:stretch>
        </p:blipFill>
        <p:spPr>
          <a:xfrm>
            <a:off x="204758" y="1463434"/>
            <a:ext cx="8466662" cy="4187233"/>
          </a:xfrm>
          <a:prstGeom prst="rect">
            <a:avLst/>
          </a:prstGeom>
        </p:spPr>
      </p:pic>
    </p:spTree>
    <p:extLst>
      <p:ext uri="{BB962C8B-B14F-4D97-AF65-F5344CB8AC3E}">
        <p14:creationId xmlns:p14="http://schemas.microsoft.com/office/powerpoint/2010/main" val="31243999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itle 1"/>
          <p:cNvSpPr>
            <a:spLocks noGrp="1"/>
          </p:cNvSpPr>
          <p:nvPr>
            <p:ph type="title" idx="4294967295"/>
          </p:nvPr>
        </p:nvSpPr>
        <p:spPr>
          <a:xfrm>
            <a:off x="381000" y="0"/>
            <a:ext cx="8229600" cy="1143000"/>
          </a:xfrm>
        </p:spPr>
        <p:txBody>
          <a:bodyPr/>
          <a:lstStyle/>
          <a:p>
            <a:pPr eaLnBrk="1" hangingPunct="1"/>
            <a:r>
              <a:rPr lang="en-US" sz="3200" dirty="0"/>
              <a:t>Additional Q &amp; A</a:t>
            </a:r>
          </a:p>
        </p:txBody>
      </p:sp>
      <p:sp>
        <p:nvSpPr>
          <p:cNvPr id="12" name="TextBox 11"/>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6153"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B41F3A7-7CB1-46F7-8A21-C68B2FA15928}" type="slidenum">
              <a:rPr lang="en-US" sz="1200" smtClean="0">
                <a:solidFill>
                  <a:srgbClr val="898989"/>
                </a:solidFill>
              </a:rPr>
              <a:pPr>
                <a:spcBef>
                  <a:spcPct val="0"/>
                </a:spcBef>
                <a:buFontTx/>
                <a:buNone/>
              </a:pPr>
              <a:t>41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pic>
        <p:nvPicPr>
          <p:cNvPr id="13" name="Picture 6" descr="Union Service Station 1936 revised">
            <a:extLst>
              <a:ext uri="{FF2B5EF4-FFF2-40B4-BE49-F238E27FC236}">
                <a16:creationId xmlns:a16="http://schemas.microsoft.com/office/drawing/2014/main" id="{58CAE579-B8F2-4B07-982A-CF38693C64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2543" y="1170556"/>
            <a:ext cx="3231806" cy="24379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EFF46BC-A271-417D-8623-A25D460944C1}"/>
              </a:ext>
            </a:extLst>
          </p:cNvPr>
          <p:cNvPicPr>
            <a:picLocks noChangeAspect="1"/>
          </p:cNvPicPr>
          <p:nvPr/>
        </p:nvPicPr>
        <p:blipFill>
          <a:blip r:embed="rId5"/>
          <a:stretch>
            <a:fillRect/>
          </a:stretch>
        </p:blipFill>
        <p:spPr>
          <a:xfrm>
            <a:off x="838200" y="1066800"/>
            <a:ext cx="4168093" cy="2529077"/>
          </a:xfrm>
          <a:prstGeom prst="rect">
            <a:avLst/>
          </a:prstGeom>
        </p:spPr>
      </p:pic>
      <p:sp>
        <p:nvSpPr>
          <p:cNvPr id="3" name="TextBox 2">
            <a:extLst>
              <a:ext uri="{FF2B5EF4-FFF2-40B4-BE49-F238E27FC236}">
                <a16:creationId xmlns:a16="http://schemas.microsoft.com/office/drawing/2014/main" id="{1C273C48-65FC-4434-8A7C-8705834FFCCA}"/>
              </a:ext>
            </a:extLst>
          </p:cNvPr>
          <p:cNvSpPr txBox="1"/>
          <p:nvPr/>
        </p:nvSpPr>
        <p:spPr>
          <a:xfrm>
            <a:off x="1392922" y="1084720"/>
            <a:ext cx="3238500" cy="276999"/>
          </a:xfrm>
          <a:prstGeom prst="rect">
            <a:avLst/>
          </a:prstGeom>
          <a:noFill/>
        </p:spPr>
        <p:txBody>
          <a:bodyPr wrap="square" rtlCol="0">
            <a:spAutoFit/>
          </a:bodyPr>
          <a:lstStyle/>
          <a:p>
            <a:r>
              <a:rPr lang="en-US" sz="1200" dirty="0"/>
              <a:t>1896 - Pacific Coast Oil Co. – 1</a:t>
            </a:r>
            <a:r>
              <a:rPr lang="en-US" sz="1200" baseline="30000" dirty="0"/>
              <a:t>st</a:t>
            </a:r>
            <a:r>
              <a:rPr lang="en-US" sz="1200" dirty="0"/>
              <a:t> Oil Tanker</a:t>
            </a:r>
          </a:p>
        </p:txBody>
      </p:sp>
      <p:pic>
        <p:nvPicPr>
          <p:cNvPr id="14" name="Picture 4" descr="121">
            <a:extLst>
              <a:ext uri="{FF2B5EF4-FFF2-40B4-BE49-F238E27FC236}">
                <a16:creationId xmlns:a16="http://schemas.microsoft.com/office/drawing/2014/main" id="{58CDC660-8460-43C9-A675-2979451E7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48206" y="3810000"/>
            <a:ext cx="3538594" cy="226314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4D2AACF-B129-45FA-9531-8C0ABA3CB831}"/>
              </a:ext>
            </a:extLst>
          </p:cNvPr>
          <p:cNvSpPr txBox="1"/>
          <p:nvPr/>
        </p:nvSpPr>
        <p:spPr>
          <a:xfrm>
            <a:off x="5192543" y="3810000"/>
            <a:ext cx="2717334" cy="276999"/>
          </a:xfrm>
          <a:prstGeom prst="rect">
            <a:avLst/>
          </a:prstGeom>
          <a:noFill/>
        </p:spPr>
        <p:txBody>
          <a:bodyPr wrap="square" rtlCol="0">
            <a:spAutoFit/>
          </a:bodyPr>
          <a:lstStyle/>
          <a:p>
            <a:r>
              <a:rPr lang="en-US" sz="1200" dirty="0"/>
              <a:t>Circa 1900s – 750 Gallon Capacity</a:t>
            </a:r>
          </a:p>
        </p:txBody>
      </p:sp>
      <p:pic>
        <p:nvPicPr>
          <p:cNvPr id="16" name="Picture 4" descr="Chevron Richmond_Refinery_1902">
            <a:extLst>
              <a:ext uri="{FF2B5EF4-FFF2-40B4-BE49-F238E27FC236}">
                <a16:creationId xmlns:a16="http://schemas.microsoft.com/office/drawing/2014/main" id="{3BF935D1-A010-4A3F-9111-AD48281303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200" y="3810000"/>
            <a:ext cx="4140829" cy="226916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60F1B425-7216-48D3-80F5-A549CF480295}"/>
              </a:ext>
            </a:extLst>
          </p:cNvPr>
          <p:cNvSpPr txBox="1"/>
          <p:nvPr/>
        </p:nvSpPr>
        <p:spPr>
          <a:xfrm>
            <a:off x="934836" y="3832555"/>
            <a:ext cx="4038600" cy="276999"/>
          </a:xfrm>
          <a:prstGeom prst="rect">
            <a:avLst/>
          </a:prstGeom>
          <a:noFill/>
        </p:spPr>
        <p:txBody>
          <a:bodyPr wrap="square" rtlCol="0">
            <a:spAutoFit/>
          </a:bodyPr>
          <a:lstStyle/>
          <a:p>
            <a:r>
              <a:rPr lang="en-US" sz="1200" dirty="0"/>
              <a:t>1902 – Richmond Refinery Opens – 3,000 b/d Capacity</a:t>
            </a:r>
          </a:p>
        </p:txBody>
      </p:sp>
      <p:sp>
        <p:nvSpPr>
          <p:cNvPr id="18" name="TextBox 17">
            <a:extLst>
              <a:ext uri="{FF2B5EF4-FFF2-40B4-BE49-F238E27FC236}">
                <a16:creationId xmlns:a16="http://schemas.microsoft.com/office/drawing/2014/main" id="{21FA18D4-4A74-49E2-BDA1-1A029FA903F2}"/>
              </a:ext>
            </a:extLst>
          </p:cNvPr>
          <p:cNvSpPr txBox="1"/>
          <p:nvPr/>
        </p:nvSpPr>
        <p:spPr>
          <a:xfrm>
            <a:off x="5638800" y="3378627"/>
            <a:ext cx="2133600" cy="276999"/>
          </a:xfrm>
          <a:prstGeom prst="rect">
            <a:avLst/>
          </a:prstGeom>
          <a:noFill/>
        </p:spPr>
        <p:txBody>
          <a:bodyPr wrap="square" rtlCol="0">
            <a:spAutoFit/>
          </a:bodyPr>
          <a:lstStyle/>
          <a:p>
            <a:r>
              <a:rPr lang="en-US" sz="1200" dirty="0"/>
              <a:t>1936 – Service With A Smile</a:t>
            </a:r>
          </a:p>
        </p:txBody>
      </p:sp>
    </p:spTree>
    <p:extLst>
      <p:ext uri="{BB962C8B-B14F-4D97-AF65-F5344CB8AC3E}">
        <p14:creationId xmlns:p14="http://schemas.microsoft.com/office/powerpoint/2010/main" val="27269314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17-IEPR-06</Docket_x0020_Number>
    <TaxCatchAll xmlns="8eef3743-c7b3-4cbe-8837-b6e805be353c">
      <Value>61</Value>
      <Value>6</Value>
      <Value>105</Value>
      <Value>3</Value>
      <Value>41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Energy Commission</TermName>
          <TermId xmlns="http://schemas.microsoft.com/office/infopath/2007/PartnerControls">99bc44f1-30ef-4612-bd74-490e804c5029</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2016-07-11 Workshop</TermName>
          <TermId xmlns="http://schemas.microsoft.com/office/infopath/2007/PartnerControls">bd75c25a-fa8d-4599-bb03-3ab67bd1d4c0</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Z5JXHV6S7NA6-3-111812</_dlc_DocId>
    <_dlc_DocIdUrl xmlns="8eef3743-c7b3-4cbe-8837-b6e805be353c">
      <Url>http://efilingspinternal/_layouts/DocIdRedir.aspx?ID=Z5JXHV6S7NA6-3-111812</Url>
      <Description>Z5JXHV6S7NA6-3-111812</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35C683-4EBE-4A87-A337-408CA4E8E56E}"/>
</file>

<file path=customXml/itemProps2.xml><?xml version="1.0" encoding="utf-8"?>
<ds:datastoreItem xmlns:ds="http://schemas.openxmlformats.org/officeDocument/2006/customXml" ds:itemID="{6BD38316-DB49-4D7F-9BE0-00BE0889B2E3}"/>
</file>

<file path=customXml/itemProps3.xml><?xml version="1.0" encoding="utf-8"?>
<ds:datastoreItem xmlns:ds="http://schemas.openxmlformats.org/officeDocument/2006/customXml" ds:itemID="{840F4A9E-97B5-40DF-BDBC-D41E960BCD45}"/>
</file>

<file path=customXml/itemProps4.xml><?xml version="1.0" encoding="utf-8"?>
<ds:datastoreItem xmlns:ds="http://schemas.openxmlformats.org/officeDocument/2006/customXml" ds:itemID="{1C8A4949-E2D1-44E6-921A-53D64543E7FA}"/>
</file>

<file path=docProps/app.xml><?xml version="1.0" encoding="utf-8"?>
<Properties xmlns="http://schemas.openxmlformats.org/officeDocument/2006/extended-properties" xmlns:vt="http://schemas.openxmlformats.org/officeDocument/2006/docPropsVTypes">
  <TotalTime>94277</TotalTime>
  <Words>2597</Words>
  <Application>Microsoft Office PowerPoint</Application>
  <PresentationFormat>On-screen Show (4:3)</PresentationFormat>
  <Paragraphs>393</Paragraphs>
  <Slides>41</Slides>
  <Notes>5</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5" baseType="lpstr">
      <vt:lpstr>Arial</vt:lpstr>
      <vt:lpstr>Calibri</vt:lpstr>
      <vt:lpstr>Office Theme</vt:lpstr>
      <vt:lpstr>Worksheet</vt:lpstr>
      <vt:lpstr>PowerPoint Presentation</vt:lpstr>
      <vt:lpstr>Presentation Topics</vt:lpstr>
      <vt:lpstr>PowerPoint Presentation</vt:lpstr>
      <vt:lpstr>Refineries – Historical Changes</vt:lpstr>
      <vt:lpstr>Refineries – Must Maintain Balance</vt:lpstr>
      <vt:lpstr>California Refineries - Overview</vt:lpstr>
      <vt:lpstr>Refinery Locations – Northern California</vt:lpstr>
      <vt:lpstr>Refinery Locations – Southern California</vt:lpstr>
      <vt:lpstr>Product Slate of California Refineries (2016)</vt:lpstr>
      <vt:lpstr>PowerPoint Presentation</vt:lpstr>
      <vt:lpstr>California Gasoline &amp; Ethanol Consumption</vt:lpstr>
      <vt:lpstr>California Diesel Fuel, Biodiesel &amp; Renewable Diesel Consumption</vt:lpstr>
      <vt:lpstr>California Jet Fuels and Aviation Gasoline Consumption</vt:lpstr>
      <vt:lpstr>California Gaseous Fuel Consumption</vt:lpstr>
      <vt:lpstr>California LCFS Credit Portion by Fuel Type</vt:lpstr>
      <vt:lpstr>California Transportation Electricity Consumption</vt:lpstr>
      <vt:lpstr>PowerPoint Presentation</vt:lpstr>
      <vt:lpstr>Western States More Isolated than Rest of U.S.</vt:lpstr>
      <vt:lpstr>California Gasoline Market - Isolated</vt:lpstr>
      <vt:lpstr>Balance of Other Regions Varies</vt:lpstr>
      <vt:lpstr>Product Pipelines – Northern California</vt:lpstr>
      <vt:lpstr>Gasolines Flows – Northern California</vt:lpstr>
      <vt:lpstr>Diesel Flows – Northern California</vt:lpstr>
      <vt:lpstr>Product Pipelines – Southern California</vt:lpstr>
      <vt:lpstr>UNEV System – Utah to Las Vegas</vt:lpstr>
      <vt:lpstr>Gasolines Flows – Southern California</vt:lpstr>
      <vt:lpstr>Diesel Flows – Southern California</vt:lpstr>
      <vt:lpstr>PowerPoint Presentation</vt:lpstr>
      <vt:lpstr>Retail – Historical Changes</vt:lpstr>
      <vt:lpstr>U.S. Convenience Store Ownership (2016)</vt:lpstr>
      <vt:lpstr>U.S. Convenience Stores – Pretax Profits</vt:lpstr>
      <vt:lpstr>U.S. C-Stores – Revenue &amp; Fuel Profits</vt:lpstr>
      <vt:lpstr>California Annual Retail Fuel Survey</vt:lpstr>
      <vt:lpstr>California Gasoline Sales by County (2015)</vt:lpstr>
      <vt:lpstr>California Average Monthly Gasoline Sales by Site (2015)</vt:lpstr>
      <vt:lpstr>California Diesel Sales by County (2015)</vt:lpstr>
      <vt:lpstr>California Average Monthly Diesel Sales by Site (2015)</vt:lpstr>
      <vt:lpstr>Top Five Hypermarket Companies Selling Fuel</vt:lpstr>
      <vt:lpstr>California Gasoline Sales by County – Non-Hypermarts vs. Hypermarts (2015)</vt:lpstr>
      <vt:lpstr>U.S. Fueling Costs for Gasoline Declining</vt:lpstr>
      <vt:lpstr>Additional Q &amp; 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Refinery Operations, Fuel, Supply, and Retail</dc:title>
  <dc:creator>Gordon</dc:creator>
  <cp:lastModifiedBy>Gordon Schremp</cp:lastModifiedBy>
  <cp:revision>5073</cp:revision>
  <dcterms:created xsi:type="dcterms:W3CDTF">2010-09-06T21:52:40Z</dcterms:created>
  <dcterms:modified xsi:type="dcterms:W3CDTF">2017-07-03T16:29:21Z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ff92927e-ed82-4649-ae84-8ffa6d0478f6</vt:lpwstr>
  </property>
  <property fmtid="{D5CDD505-2E9C-101B-9397-08002B2CF9AE}" pid="4" name="Subject_x0020_Areas">
    <vt:lpwstr>105;#IEPR 2016-07-11 Workshop|bd75c25a-fa8d-4599-bb03-3ab67bd1d4c0;#61;#IEPR Presentations|51277923-a549-4352-9cc5-bcce892adf24</vt:lpwstr>
  </property>
  <property fmtid="{D5CDD505-2E9C-101B-9397-08002B2CF9AE}" pid="5" name="_CopySource">
    <vt:lpwstr>http://efilingspinternal/PendingDocuments/17-IEPR-06/20170705T145537_California_Refinery_Operations_Fuel_Supply_and_Retail.pptx</vt:lpwstr>
  </property>
  <property fmtid="{D5CDD505-2E9C-101B-9397-08002B2CF9AE}" pid="6" name="Subject Areas">
    <vt:lpwstr>105;#IEPR 2016-07-11 Workshop|bd75c25a-fa8d-4599-bb03-3ab67bd1d4c0;#61;#IEPR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41;#Energy Commission|99bc44f1-30ef-4612-bd74-490e804c5029</vt:lpwstr>
  </property>
  <property fmtid="{D5CDD505-2E9C-101B-9397-08002B2CF9AE}" pid="9" name="Order">
    <vt:r8>2308400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