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4211" r:id="rId1"/>
    <p:sldMasterId id="2147487263" r:id="rId2"/>
  </p:sldMasterIdLst>
  <p:notesMasterIdLst>
    <p:notesMasterId r:id="rId12"/>
  </p:notesMasterIdLst>
  <p:handoutMasterIdLst>
    <p:handoutMasterId r:id="rId13"/>
  </p:handoutMasterIdLst>
  <p:sldIdLst>
    <p:sldId id="1288" r:id="rId3"/>
    <p:sldId id="1290" r:id="rId4"/>
    <p:sldId id="1292" r:id="rId5"/>
    <p:sldId id="1289" r:id="rId6"/>
    <p:sldId id="1287" r:id="rId7"/>
    <p:sldId id="1274" r:id="rId8"/>
    <p:sldId id="1286" r:id="rId9"/>
    <p:sldId id="1284" r:id="rId10"/>
    <p:sldId id="1291" r:id="rId11"/>
  </p:sldIdLst>
  <p:sldSz cx="10287000" cy="6858000" type="35mm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4025" indent="1588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1225" indent="1588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68425" indent="1588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5625" indent="1588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36">
          <p15:clr>
            <a:srgbClr val="A4A3A4"/>
          </p15:clr>
        </p15:guide>
        <p15:guide id="2" pos="218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an Kohler" initials="" lastIdx="7" clrIdx="0"/>
  <p:cmAuthor id="2" name="Dragan C. Curcija" initials="DCC" lastIdx="5" clrIdx="1"/>
  <p:cmAuthor id="3" name="Stephen Selkowitz" initials="S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6699"/>
    <a:srgbClr val="B7FC64"/>
    <a:srgbClr val="669900"/>
    <a:srgbClr val="CCCC00"/>
    <a:srgbClr val="FFCC66"/>
    <a:srgbClr val="FF9933"/>
    <a:srgbClr val="99CCFF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558" y="114"/>
      </p:cViewPr>
      <p:guideLst>
        <p:guide orient="horz" pos="2736"/>
        <p:guide pos="21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1" d="100"/>
        <a:sy n="111" d="100"/>
      </p:scale>
      <p:origin x="0" y="27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4313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1813"/>
            <a:ext cx="5027613" cy="41163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3662" tIns="46037" rIns="93662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Body Text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638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6762782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20750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Helvetica" charset="0"/>
        <a:ea typeface="MS PGothic" pitchFamily="34" charset="-128"/>
        <a:cs typeface="MS PGothic" charset="0"/>
      </a:defRPr>
    </a:lvl1pPr>
    <a:lvl2pPr marL="458788" algn="l" defTabSz="920750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Helvetica" charset="0"/>
        <a:ea typeface="MS PGothic" pitchFamily="34" charset="-128"/>
        <a:cs typeface="MS PGothic" charset="0"/>
      </a:defRPr>
    </a:lvl2pPr>
    <a:lvl3pPr marL="920750" algn="l" defTabSz="920750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Helvetica" charset="0"/>
        <a:ea typeface="MS PGothic" pitchFamily="34" charset="-128"/>
        <a:cs typeface="MS PGothic" charset="0"/>
      </a:defRPr>
    </a:lvl3pPr>
    <a:lvl4pPr marL="1382713" algn="l" defTabSz="920750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Helvetica" charset="0"/>
        <a:ea typeface="MS PGothic" pitchFamily="34" charset="-128"/>
        <a:cs typeface="MS PGothic" charset="0"/>
      </a:defRPr>
    </a:lvl4pPr>
    <a:lvl5pPr marL="1844675" algn="l" defTabSz="920750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Helvetica" charset="0"/>
        <a:ea typeface="MS PGothic" pitchFamily="34" charset="-128"/>
        <a:cs typeface="MS PGothic" charset="0"/>
      </a:defRPr>
    </a:lvl5pPr>
    <a:lvl6pPr marL="2285543" algn="l" defTabSz="457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53" algn="l" defTabSz="457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0" algn="l" defTabSz="457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68" algn="l" defTabSz="457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44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=</a:t>
            </a:r>
          </a:p>
          <a:p>
            <a:r>
              <a:rPr lang="en-US" dirty="0" smtClean="0"/>
              <a:t>R2 double </a:t>
            </a:r>
            <a:r>
              <a:rPr lang="en-US" dirty="0" smtClean="0">
                <a:sym typeface="Wingdings"/>
              </a:rPr>
              <a:t>R3 </a:t>
            </a:r>
            <a:r>
              <a:rPr lang="en-US" dirty="0" err="1" smtClean="0">
                <a:sym typeface="Wingdings"/>
              </a:rPr>
              <a:t>lowE</a:t>
            </a:r>
            <a:r>
              <a:rPr lang="en-US" dirty="0" smtClean="0">
                <a:sym typeface="Wingdings"/>
              </a:rPr>
              <a:t> with drop</a:t>
            </a:r>
            <a:r>
              <a:rPr lang="en-US" baseline="0" dirty="0" smtClean="0">
                <a:sym typeface="Wingdings"/>
              </a:rPr>
              <a:t> in R4 IGIU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86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Currently in</a:t>
            </a:r>
            <a:r>
              <a:rPr lang="en-US" baseline="0" dirty="0" smtClean="0"/>
              <a:t> the stage with Window partners. Utilities can help in the highlighted stage though and in this stage by asking for analysis </a:t>
            </a:r>
            <a:r>
              <a:rPr lang="en-US" baseline="0" smtClean="0"/>
              <a:t>in their areas.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2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48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1525" y="2130469"/>
            <a:ext cx="874395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453D712D-328F-4B24-BB9F-179ED041373E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2A103F04-2DB8-471B-A75D-65CBCDA56C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8829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11F5A5F3-5903-4A1A-B9EC-60F5F6D5362C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C53E197B-68C4-4972-A9DB-3E9416130C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0226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602" y="440694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602" y="2906713"/>
            <a:ext cx="87439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1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8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41E58443-FC4F-4A06-8BCF-7D220B6D4523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F03E6FDC-B3FD-4128-A8AA-0CC3532D5F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2425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00206"/>
            <a:ext cx="45434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9225" y="1600206"/>
            <a:ext cx="45434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AC6C81FF-8C2C-4593-9A6F-A0ACA3FC3B52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35287038-3CF2-49BE-9732-56787244C65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3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535116"/>
            <a:ext cx="4545212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0" indent="0">
              <a:buNone/>
              <a:defRPr sz="2000" b="1"/>
            </a:lvl2pPr>
            <a:lvl3pPr marL="914220" indent="0">
              <a:buNone/>
              <a:defRPr sz="1800" b="1"/>
            </a:lvl3pPr>
            <a:lvl4pPr marL="1371328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3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680" y="1535116"/>
            <a:ext cx="454699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0" indent="0">
              <a:buNone/>
              <a:defRPr sz="2000" b="1"/>
            </a:lvl2pPr>
            <a:lvl3pPr marL="914220" indent="0">
              <a:buNone/>
              <a:defRPr sz="1800" b="1"/>
            </a:lvl3pPr>
            <a:lvl4pPr marL="1371328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3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680" y="2174875"/>
            <a:ext cx="45469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B1500ACF-C6E2-4DD4-B821-4DA10F5C11E9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285304BC-23B1-4665-A600-00EA3C2B58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2046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C63B4973-DFBA-49E1-BDB1-42056BF3B307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083CF22A-B894-4F29-A8E7-7891E27E8D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7917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AA903AA6-FB2E-446D-A66F-AA2F3728396F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30D6D7DA-3FDE-4F42-93C5-868DB124CA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1298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5" y="273052"/>
            <a:ext cx="338435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931" y="273093"/>
            <a:ext cx="575071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5" y="1435104"/>
            <a:ext cx="338435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10" indent="0">
              <a:buNone/>
              <a:defRPr sz="1200"/>
            </a:lvl2pPr>
            <a:lvl3pPr marL="914220" indent="0">
              <a:buNone/>
              <a:defRPr sz="1000"/>
            </a:lvl3pPr>
            <a:lvl4pPr marL="1371328" indent="0">
              <a:buNone/>
              <a:defRPr sz="800"/>
            </a:lvl4pPr>
            <a:lvl5pPr marL="1828434" indent="0">
              <a:buNone/>
              <a:defRPr sz="800"/>
            </a:lvl5pPr>
            <a:lvl6pPr marL="2285543" indent="0">
              <a:buNone/>
              <a:defRPr sz="800"/>
            </a:lvl6pPr>
            <a:lvl7pPr marL="2742653" indent="0">
              <a:buNone/>
              <a:defRPr sz="800"/>
            </a:lvl7pPr>
            <a:lvl8pPr marL="3199760" indent="0">
              <a:buNone/>
              <a:defRPr sz="800"/>
            </a:lvl8pPr>
            <a:lvl9pPr marL="365686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9D8A6495-E7F4-4375-95EF-AC8D63260048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E1465F83-1396-4CBE-89D9-295029CCD28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708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324" y="4800604"/>
            <a:ext cx="6172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6324" y="612775"/>
            <a:ext cx="6172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10" indent="0">
              <a:buNone/>
              <a:defRPr sz="2800"/>
            </a:lvl2pPr>
            <a:lvl3pPr marL="914220" indent="0">
              <a:buNone/>
              <a:defRPr sz="2400"/>
            </a:lvl3pPr>
            <a:lvl4pPr marL="1371328" indent="0">
              <a:buNone/>
              <a:defRPr sz="2000"/>
            </a:lvl4pPr>
            <a:lvl5pPr marL="1828434" indent="0">
              <a:buNone/>
              <a:defRPr sz="2000"/>
            </a:lvl5pPr>
            <a:lvl6pPr marL="2285543" indent="0">
              <a:buNone/>
              <a:defRPr sz="2000"/>
            </a:lvl6pPr>
            <a:lvl7pPr marL="2742653" indent="0">
              <a:buNone/>
              <a:defRPr sz="2000"/>
            </a:lvl7pPr>
            <a:lvl8pPr marL="3199760" indent="0">
              <a:buNone/>
              <a:defRPr sz="2000"/>
            </a:lvl8pPr>
            <a:lvl9pPr marL="3656868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6324" y="5367346"/>
            <a:ext cx="6172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10" indent="0">
              <a:buNone/>
              <a:defRPr sz="1200"/>
            </a:lvl2pPr>
            <a:lvl3pPr marL="914220" indent="0">
              <a:buNone/>
              <a:defRPr sz="1000"/>
            </a:lvl3pPr>
            <a:lvl4pPr marL="1371328" indent="0">
              <a:buNone/>
              <a:defRPr sz="800"/>
            </a:lvl4pPr>
            <a:lvl5pPr marL="1828434" indent="0">
              <a:buNone/>
              <a:defRPr sz="800"/>
            </a:lvl5pPr>
            <a:lvl6pPr marL="2285543" indent="0">
              <a:buNone/>
              <a:defRPr sz="800"/>
            </a:lvl6pPr>
            <a:lvl7pPr marL="2742653" indent="0">
              <a:buNone/>
              <a:defRPr sz="800"/>
            </a:lvl7pPr>
            <a:lvl8pPr marL="3199760" indent="0">
              <a:buNone/>
              <a:defRPr sz="800"/>
            </a:lvl8pPr>
            <a:lvl9pPr marL="365686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0D22F9DF-AFBF-4D94-B676-5CAAFBF098DE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A7116560-7E44-4EF1-BE9D-7F20A1D7B4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0175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B189B957-F149-45B5-BC6A-4CE46E159013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CEFFAB80-55E1-4058-ADA3-6AE7DA3E51D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6423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58075" y="274679"/>
            <a:ext cx="2314575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274679"/>
            <a:ext cx="6772275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1E582905-6480-4A2D-80A3-BBFA98D9098E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220" eaLnBrk="0" hangingPunct="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1225" eaLnBrk="0" hangingPunct="0">
              <a:defRPr>
                <a:ea typeface="MS PGothic" panose="020B0600070205080204" pitchFamily="34" charset="-128"/>
              </a:defRPr>
            </a:lvl1pPr>
          </a:lstStyle>
          <a:p>
            <a:fld id="{529AFFB7-4F55-4725-B241-8348EF53C4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6019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1525" y="2130534"/>
            <a:ext cx="874395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516" indent="0" algn="ctr">
              <a:buNone/>
              <a:defRPr/>
            </a:lvl2pPr>
            <a:lvl3pPr marL="913032" indent="0" algn="ctr">
              <a:buNone/>
              <a:defRPr/>
            </a:lvl3pPr>
            <a:lvl4pPr marL="1369546" indent="0" algn="ctr">
              <a:buNone/>
              <a:defRPr/>
            </a:lvl4pPr>
            <a:lvl5pPr marL="1826018" indent="0" algn="ctr">
              <a:buNone/>
              <a:defRPr/>
            </a:lvl5pPr>
            <a:lvl6pPr marL="2282532" indent="0" algn="ctr">
              <a:buNone/>
              <a:defRPr/>
            </a:lvl6pPr>
            <a:lvl7pPr marL="2739040" indent="0" algn="ctr">
              <a:buNone/>
              <a:defRPr/>
            </a:lvl7pPr>
            <a:lvl8pPr marL="3195536" indent="0" algn="ctr">
              <a:buNone/>
              <a:defRPr/>
            </a:lvl8pPr>
            <a:lvl9pPr marL="365204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07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875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4406961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516" indent="0">
              <a:buNone/>
              <a:defRPr sz="1800"/>
            </a:lvl2pPr>
            <a:lvl3pPr marL="913032" indent="0">
              <a:buNone/>
              <a:defRPr sz="1600"/>
            </a:lvl3pPr>
            <a:lvl4pPr marL="1369546" indent="0">
              <a:buNone/>
              <a:defRPr sz="1400"/>
            </a:lvl4pPr>
            <a:lvl5pPr marL="1826018" indent="0">
              <a:buNone/>
              <a:defRPr sz="1400"/>
            </a:lvl5pPr>
            <a:lvl6pPr marL="2282532" indent="0">
              <a:buNone/>
              <a:defRPr sz="1400"/>
            </a:lvl6pPr>
            <a:lvl7pPr marL="2739040" indent="0">
              <a:buNone/>
              <a:defRPr sz="1400"/>
            </a:lvl7pPr>
            <a:lvl8pPr marL="3195536" indent="0">
              <a:buNone/>
              <a:defRPr sz="1400"/>
            </a:lvl8pPr>
            <a:lvl9pPr marL="3652044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3256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62101" y="19812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1" y="19812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648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74639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535117"/>
            <a:ext cx="4545014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16" indent="0">
              <a:buNone/>
              <a:defRPr sz="2000" b="1"/>
            </a:lvl2pPr>
            <a:lvl3pPr marL="913032" indent="0">
              <a:buNone/>
              <a:defRPr sz="1800" b="1"/>
            </a:lvl3pPr>
            <a:lvl4pPr marL="1369546" indent="0">
              <a:buNone/>
              <a:defRPr sz="1600" b="1"/>
            </a:lvl4pPr>
            <a:lvl5pPr marL="1826018" indent="0">
              <a:buNone/>
              <a:defRPr sz="1600" b="1"/>
            </a:lvl5pPr>
            <a:lvl6pPr marL="2282532" indent="0">
              <a:buNone/>
              <a:defRPr sz="1600" b="1"/>
            </a:lvl6pPr>
            <a:lvl7pPr marL="2739040" indent="0">
              <a:buNone/>
              <a:defRPr sz="1600" b="1"/>
            </a:lvl7pPr>
            <a:lvl8pPr marL="3195536" indent="0">
              <a:buNone/>
              <a:defRPr sz="1600" b="1"/>
            </a:lvl8pPr>
            <a:lvl9pPr marL="365204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6050" y="1535117"/>
            <a:ext cx="454660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16" indent="0">
              <a:buNone/>
              <a:defRPr sz="2000" b="1"/>
            </a:lvl2pPr>
            <a:lvl3pPr marL="913032" indent="0">
              <a:buNone/>
              <a:defRPr sz="1800" b="1"/>
            </a:lvl3pPr>
            <a:lvl4pPr marL="1369546" indent="0">
              <a:buNone/>
              <a:defRPr sz="1600" b="1"/>
            </a:lvl4pPr>
            <a:lvl5pPr marL="1826018" indent="0">
              <a:buNone/>
              <a:defRPr sz="1600" b="1"/>
            </a:lvl5pPr>
            <a:lvl6pPr marL="2282532" indent="0">
              <a:buNone/>
              <a:defRPr sz="1600" b="1"/>
            </a:lvl6pPr>
            <a:lvl7pPr marL="2739040" indent="0">
              <a:buNone/>
              <a:defRPr sz="1600" b="1"/>
            </a:lvl7pPr>
            <a:lvl8pPr marL="3195536" indent="0">
              <a:buNone/>
              <a:defRPr sz="1600" b="1"/>
            </a:lvl8pPr>
            <a:lvl9pPr marL="365204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670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7435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28911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5" y="273061"/>
            <a:ext cx="3384550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2725" y="273158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5" y="1435104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516" indent="0">
              <a:buNone/>
              <a:defRPr sz="1200"/>
            </a:lvl2pPr>
            <a:lvl3pPr marL="913032" indent="0">
              <a:buNone/>
              <a:defRPr sz="1000"/>
            </a:lvl3pPr>
            <a:lvl4pPr marL="1369546" indent="0">
              <a:buNone/>
              <a:defRPr sz="800"/>
            </a:lvl4pPr>
            <a:lvl5pPr marL="1826018" indent="0">
              <a:buNone/>
              <a:defRPr sz="800"/>
            </a:lvl5pPr>
            <a:lvl6pPr marL="2282532" indent="0">
              <a:buNone/>
              <a:defRPr sz="800"/>
            </a:lvl6pPr>
            <a:lvl7pPr marL="2739040" indent="0">
              <a:buNone/>
              <a:defRPr sz="800"/>
            </a:lvl7pPr>
            <a:lvl8pPr marL="3195536" indent="0">
              <a:buNone/>
              <a:defRPr sz="800"/>
            </a:lvl8pPr>
            <a:lvl9pPr marL="3652044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69213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125" y="4800613"/>
            <a:ext cx="6172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16" indent="0">
              <a:buNone/>
              <a:defRPr sz="2800"/>
            </a:lvl2pPr>
            <a:lvl3pPr marL="913032" indent="0">
              <a:buNone/>
              <a:defRPr sz="2400"/>
            </a:lvl3pPr>
            <a:lvl4pPr marL="1369546" indent="0">
              <a:buNone/>
              <a:defRPr sz="2000"/>
            </a:lvl4pPr>
            <a:lvl5pPr marL="1826018" indent="0">
              <a:buNone/>
              <a:defRPr sz="2000"/>
            </a:lvl5pPr>
            <a:lvl6pPr marL="2282532" indent="0">
              <a:buNone/>
              <a:defRPr sz="2000"/>
            </a:lvl6pPr>
            <a:lvl7pPr marL="2739040" indent="0">
              <a:buNone/>
              <a:defRPr sz="2000"/>
            </a:lvl7pPr>
            <a:lvl8pPr marL="3195536" indent="0">
              <a:buNone/>
              <a:defRPr sz="2000"/>
            </a:lvl8pPr>
            <a:lvl9pPr marL="365204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6125" y="5367399"/>
            <a:ext cx="6172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6516" indent="0">
              <a:buNone/>
              <a:defRPr sz="1200"/>
            </a:lvl2pPr>
            <a:lvl3pPr marL="913032" indent="0">
              <a:buNone/>
              <a:defRPr sz="1000"/>
            </a:lvl3pPr>
            <a:lvl4pPr marL="1369546" indent="0">
              <a:buNone/>
              <a:defRPr sz="800"/>
            </a:lvl4pPr>
            <a:lvl5pPr marL="1826018" indent="0">
              <a:buNone/>
              <a:defRPr sz="800"/>
            </a:lvl5pPr>
            <a:lvl6pPr marL="2282532" indent="0">
              <a:buNone/>
              <a:defRPr sz="800"/>
            </a:lvl6pPr>
            <a:lvl7pPr marL="2739040" indent="0">
              <a:buNone/>
              <a:defRPr sz="800"/>
            </a:lvl7pPr>
            <a:lvl8pPr marL="3195536" indent="0">
              <a:buNone/>
              <a:defRPr sz="800"/>
            </a:lvl8pPr>
            <a:lvl9pPr marL="3652044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9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3760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27850" y="177800"/>
            <a:ext cx="1797050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6700" y="177800"/>
            <a:ext cx="5238750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9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514350" y="274638"/>
            <a:ext cx="9258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2" tIns="45710" rIns="91422" bIns="4571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14350" y="1600200"/>
            <a:ext cx="92583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2" tIns="45710" rIns="91422" bIns="457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350" y="6356350"/>
            <a:ext cx="2400300" cy="365125"/>
          </a:xfrm>
          <a:prstGeom prst="rect">
            <a:avLst/>
          </a:prstGeom>
        </p:spPr>
        <p:txBody>
          <a:bodyPr vert="horz" wrap="square" lIns="91422" tIns="45710" rIns="91422" bIns="45710" numCol="1" anchor="ctr" anchorCtr="0" compatLnSpc="1">
            <a:prstTxWarp prst="textNoShape">
              <a:avLst/>
            </a:prstTxWarp>
          </a:bodyPr>
          <a:lstStyle>
            <a:lvl1pPr defTabSz="454025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  <a:ea typeface="ヒラギノ角ゴ Pro W3" charset="-128"/>
              </a:defRPr>
            </a:lvl1pPr>
          </a:lstStyle>
          <a:p>
            <a:fld id="{E257BB43-937D-41E0-9571-575C04D78C45}" type="datetime1">
              <a:rPr lang="en-US" altLang="en-US" smtClean="0"/>
              <a:t>12/4/2018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4725" y="6356350"/>
            <a:ext cx="3257550" cy="365125"/>
          </a:xfrm>
          <a:prstGeom prst="rect">
            <a:avLst/>
          </a:prstGeom>
        </p:spPr>
        <p:txBody>
          <a:bodyPr vert="horz" lIns="91422" tIns="45710" rIns="91422" bIns="45710" rtlCol="0" anchor="ctr"/>
          <a:lstStyle>
            <a:lvl1pPr algn="ctr" defTabSz="45711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2350" y="6356350"/>
            <a:ext cx="2400300" cy="365125"/>
          </a:xfrm>
          <a:prstGeom prst="rect">
            <a:avLst/>
          </a:prstGeom>
        </p:spPr>
        <p:txBody>
          <a:bodyPr vert="horz" wrap="square" lIns="91422" tIns="45710" rIns="91422" bIns="45710" numCol="1" anchor="ctr" anchorCtr="0" compatLnSpc="1">
            <a:prstTxWarp prst="textNoShape">
              <a:avLst/>
            </a:prstTxWarp>
          </a:bodyPr>
          <a:lstStyle>
            <a:lvl1pPr algn="r" defTabSz="454025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  <a:ea typeface="ヒラギノ角ゴ Pro W3" charset="-128"/>
              </a:defRPr>
            </a:lvl1pPr>
          </a:lstStyle>
          <a:p>
            <a:fld id="{76B2A639-6917-4D63-A87D-FD2D0C490A1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252" r:id="rId1"/>
    <p:sldLayoutId id="2147487253" r:id="rId2"/>
    <p:sldLayoutId id="2147487254" r:id="rId3"/>
    <p:sldLayoutId id="2147487255" r:id="rId4"/>
    <p:sldLayoutId id="2147487256" r:id="rId5"/>
    <p:sldLayoutId id="2147487257" r:id="rId6"/>
    <p:sldLayoutId id="2147487258" r:id="rId7"/>
    <p:sldLayoutId id="2147487259" r:id="rId8"/>
    <p:sldLayoutId id="2147487260" r:id="rId9"/>
    <p:sldLayoutId id="2147487261" r:id="rId10"/>
    <p:sldLayoutId id="2147487262" r:id="rId11"/>
  </p:sldLayoutIdLst>
  <p:hf hdr="0" ftr="0" dt="0"/>
  <p:txStyles>
    <p:titleStyle>
      <a:lvl1pPr algn="ctr" defTabSz="454025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-128"/>
          <a:cs typeface="ヒラギノ角ゴ Pro W3" charset="-128"/>
        </a:defRPr>
      </a:lvl1pPr>
      <a:lvl2pPr algn="ctr" defTabSz="4540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2pPr>
      <a:lvl3pPr algn="ctr" defTabSz="4540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3pPr>
      <a:lvl4pPr algn="ctr" defTabSz="4540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4pPr>
      <a:lvl5pPr algn="ctr" defTabSz="4540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5pPr>
      <a:lvl6pPr marL="457110" algn="ctr" defTabSz="45711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6pPr>
      <a:lvl7pPr marL="914220" algn="ctr" defTabSz="45711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7pPr>
      <a:lvl8pPr marL="1371328" algn="ctr" defTabSz="45711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8pPr>
      <a:lvl9pPr marL="1828434" algn="ctr" defTabSz="45711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9pPr>
    </p:titleStyle>
    <p:bodyStyle>
      <a:lvl1pPr marL="339725" indent="-339725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1pPr>
      <a:lvl2pPr marL="739775" indent="-282575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ヒラギノ角ゴ Pro W3" charset="-128"/>
          <a:cs typeface="ヒラギノ角ゴ Pro W3" charset="0"/>
        </a:defRPr>
      </a:lvl2pPr>
      <a:lvl3pPr marL="1139825" indent="-225425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Geneva" charset="0"/>
        </a:defRPr>
      </a:lvl3pPr>
      <a:lvl4pPr marL="1597025" indent="-225425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Geneva" pitchFamily="1" charset="-128"/>
          <a:cs typeface="Geneva" charset="0"/>
        </a:defRPr>
      </a:lvl4pPr>
      <a:lvl5pPr marL="2054225" indent="-225425" algn="l" defTabSz="45402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Geneva" pitchFamily="1" charset="-128"/>
          <a:cs typeface="Geneva" charset="0"/>
        </a:defRPr>
      </a:lvl5pPr>
      <a:lvl6pPr marL="2514097" indent="-228554" algn="l" defTabSz="4571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6" indent="-228554" algn="l" defTabSz="4571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2" indent="-228554" algn="l" defTabSz="4571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0" indent="-228554" algn="l" defTabSz="4571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0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20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8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3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8" algn="l" defTabSz="457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36703" y="177800"/>
            <a:ext cx="716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350" tIns="44393" rIns="90350" bIns="4439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62101" y="1981200"/>
            <a:ext cx="7162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350" tIns="44393" rIns="90350" bIns="4439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76" name="Line 5"/>
          <p:cNvSpPr>
            <a:spLocks noChangeShapeType="1"/>
          </p:cNvSpPr>
          <p:nvPr/>
        </p:nvSpPr>
        <p:spPr bwMode="auto">
          <a:xfrm flipV="1">
            <a:off x="8853488" y="6515209"/>
            <a:ext cx="138112" cy="3175"/>
          </a:xfrm>
          <a:prstGeom prst="line">
            <a:avLst/>
          </a:prstGeom>
          <a:noFill/>
          <a:ln w="25400">
            <a:solidFill>
              <a:srgbClr val="B0B0B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303" tIns="45644" rIns="91303" bIns="45644" anchor="ctr"/>
          <a:lstStyle/>
          <a:p>
            <a:endParaRPr lang="en-US">
              <a:solidFill>
                <a:srgbClr val="000000"/>
              </a:solidFill>
              <a:latin typeface="Arial" charset="0"/>
              <a:ea typeface="MS PGothic" charset="0"/>
              <a:cs typeface="MS PGothic" charset="0"/>
            </a:endParaRPr>
          </a:p>
        </p:txBody>
      </p:sp>
      <p:sp>
        <p:nvSpPr>
          <p:cNvPr id="3077" name="Line 6"/>
          <p:cNvSpPr>
            <a:spLocks noChangeShapeType="1"/>
          </p:cNvSpPr>
          <p:nvPr/>
        </p:nvSpPr>
        <p:spPr bwMode="auto">
          <a:xfrm>
            <a:off x="1373187" y="6516797"/>
            <a:ext cx="2671763" cy="3175"/>
          </a:xfrm>
          <a:prstGeom prst="line">
            <a:avLst/>
          </a:prstGeom>
          <a:noFill/>
          <a:ln w="25400">
            <a:solidFill>
              <a:srgbClr val="B0B0B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303" tIns="45644" rIns="91303" bIns="45644" anchor="ctr"/>
          <a:lstStyle/>
          <a:p>
            <a:endParaRPr lang="en-US">
              <a:solidFill>
                <a:srgbClr val="000000"/>
              </a:solidFill>
              <a:latin typeface="Arial" charset="0"/>
              <a:ea typeface="MS PGothic" charset="0"/>
              <a:cs typeface="MS PGothic" charset="0"/>
            </a:endParaRPr>
          </a:p>
        </p:txBody>
      </p:sp>
      <p:sp useBgFill="1">
        <p:nvSpPr>
          <p:cNvPr id="3078" name="Rectangle 7"/>
          <p:cNvSpPr>
            <a:spLocks noChangeArrowheads="1"/>
          </p:cNvSpPr>
          <p:nvPr/>
        </p:nvSpPr>
        <p:spPr bwMode="auto">
          <a:xfrm>
            <a:off x="5054605" y="6362703"/>
            <a:ext cx="2819400" cy="3175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350" tIns="44393" rIns="90350" bIns="44393"/>
          <a:lstStyle/>
          <a:p>
            <a:pPr algn="ctr"/>
            <a:r>
              <a:rPr lang="en-US" sz="1800">
                <a:solidFill>
                  <a:srgbClr val="B0B0B0"/>
                </a:solidFill>
                <a:latin typeface="Helvetica" charset="0"/>
                <a:ea typeface="MS PGothic" charset="0"/>
                <a:cs typeface="MS PGothic" charset="0"/>
              </a:rPr>
              <a:t>Lawrence Berkeley National Laboratory</a:t>
            </a:r>
          </a:p>
        </p:txBody>
      </p:sp>
      <p:pic>
        <p:nvPicPr>
          <p:cNvPr id="3079" name="Picture 8"/>
          <p:cNvPicPr>
            <a:picLocks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34500" y="6197600"/>
            <a:ext cx="9525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082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264" r:id="rId1"/>
    <p:sldLayoutId id="2147487265" r:id="rId2"/>
    <p:sldLayoutId id="2147487266" r:id="rId3"/>
    <p:sldLayoutId id="2147487267" r:id="rId4"/>
    <p:sldLayoutId id="2147487268" r:id="rId5"/>
    <p:sldLayoutId id="2147487269" r:id="rId6"/>
    <p:sldLayoutId id="2147487270" r:id="rId7"/>
    <p:sldLayoutId id="2147487271" r:id="rId8"/>
    <p:sldLayoutId id="2147487272" r:id="rId9"/>
    <p:sldLayoutId id="2147487273" r:id="rId10"/>
    <p:sldLayoutId id="2147487274" r:id="rId11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+mj-lt"/>
          <a:ea typeface="MS PGothic" pitchFamily="34" charset="-128"/>
          <a:cs typeface="MS PGothic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  <a:ea typeface="MS PGothic" pitchFamily="34" charset="-128"/>
          <a:cs typeface="MS PGothic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  <a:ea typeface="MS PGothic" pitchFamily="34" charset="-128"/>
          <a:cs typeface="MS PGothic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  <a:ea typeface="MS PGothic" pitchFamily="34" charset="-128"/>
          <a:cs typeface="MS PGothic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  <a:ea typeface="MS PGothic" pitchFamily="34" charset="-128"/>
          <a:cs typeface="MS PGothic" charset="0"/>
        </a:defRPr>
      </a:lvl5pPr>
      <a:lvl6pPr marL="456516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</a:defRPr>
      </a:lvl6pPr>
      <a:lvl7pPr marL="913032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</a:defRPr>
      </a:lvl7pPr>
      <a:lvl8pPr marL="1369546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</a:defRPr>
      </a:lvl8pPr>
      <a:lvl9pPr marL="1826018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279F"/>
          </a:solidFill>
          <a:latin typeface="Arial" charset="0"/>
        </a:defRPr>
      </a:lvl9pPr>
    </p:titleStyle>
    <p:bodyStyle>
      <a:lvl1pPr marL="285294" indent="-285294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684757" indent="-228257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1267" indent="-228257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-"/>
        <a:defRPr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540714" indent="-17122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•"/>
        <a:defRPr sz="1400" b="1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1997210" indent="-17122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sz="1400" b="1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453716" indent="-17122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sz="1400" b="1">
          <a:solidFill>
            <a:schemeClr val="tx1"/>
          </a:solidFill>
          <a:latin typeface="+mn-lt"/>
          <a:ea typeface="ＭＳ Ｐゴシック" charset="-128"/>
        </a:defRPr>
      </a:lvl6pPr>
      <a:lvl7pPr marL="2910227" indent="-17122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sz="1400" b="1">
          <a:solidFill>
            <a:schemeClr val="tx1"/>
          </a:solidFill>
          <a:latin typeface="+mn-lt"/>
          <a:ea typeface="ＭＳ Ｐゴシック" charset="-128"/>
        </a:defRPr>
      </a:lvl7pPr>
      <a:lvl8pPr marL="3366722" indent="-17122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sz="1400" b="1">
          <a:solidFill>
            <a:schemeClr val="tx1"/>
          </a:solidFill>
          <a:latin typeface="+mn-lt"/>
          <a:ea typeface="ＭＳ Ｐゴシック" charset="-128"/>
        </a:defRPr>
      </a:lvl8pPr>
      <a:lvl9pPr marL="3823235" indent="-17122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sz="1400" b="1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16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032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546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018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532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040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536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044" algn="l" defTabSz="45651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968" y="725423"/>
            <a:ext cx="9258300" cy="2438400"/>
          </a:xfrm>
        </p:spPr>
        <p:txBody>
          <a:bodyPr/>
          <a:lstStyle/>
          <a:p>
            <a:r>
              <a:rPr lang="en-US" sz="2700" b="1" dirty="0" smtClean="0">
                <a:solidFill>
                  <a:srgbClr val="FF0000"/>
                </a:solidFill>
              </a:rPr>
              <a:t>California Partnership for Advanced </a:t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sz="2700" b="1" dirty="0" smtClean="0">
                <a:solidFill>
                  <a:srgbClr val="FF0000"/>
                </a:solidFill>
              </a:rPr>
              <a:t>Windows (C-PAW)</a:t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sz="2700" b="1" dirty="0" smtClean="0">
                <a:solidFill>
                  <a:srgbClr val="FF0000"/>
                </a:solidFill>
              </a:rPr>
              <a:t/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sz="2700" b="1" dirty="0" smtClean="0">
                <a:solidFill>
                  <a:srgbClr val="FF0000"/>
                </a:solidFill>
              </a:rPr>
              <a:t>Thin Center Glass Triple Pane Windows</a:t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sz="2700" b="1" dirty="0" smtClean="0">
                <a:solidFill>
                  <a:srgbClr val="FF0000"/>
                </a:solidFill>
              </a:rPr>
              <a:t/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sz="2700" b="1" dirty="0" smtClean="0">
                <a:solidFill>
                  <a:srgbClr val="FF0000"/>
                </a:solidFill>
              </a:rPr>
              <a:t>A Window Into Protecting the</a:t>
            </a:r>
            <a:br>
              <a:rPr lang="en-US" sz="2700" b="1" dirty="0" smtClean="0">
                <a:solidFill>
                  <a:srgbClr val="FF0000"/>
                </a:solidFill>
              </a:rPr>
            </a:br>
            <a:r>
              <a:rPr lang="en-US" sz="2700" b="1" dirty="0" smtClean="0">
                <a:solidFill>
                  <a:srgbClr val="FF0000"/>
                </a:solidFill>
              </a:rPr>
              <a:t>Pale Blue Dot</a:t>
            </a:r>
            <a:br>
              <a:rPr lang="en-US" sz="2700" b="1" dirty="0" smtClean="0">
                <a:solidFill>
                  <a:srgbClr val="FF0000"/>
                </a:solidFill>
              </a:rPr>
            </a:br>
            <a:endParaRPr lang="en-US" sz="27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18" y="937418"/>
            <a:ext cx="10287000" cy="4525963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endParaRPr lang="en-US" sz="16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4800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0"/>
            <a:ext cx="9258300" cy="639762"/>
          </a:xfrm>
        </p:spPr>
        <p:txBody>
          <a:bodyPr/>
          <a:lstStyle/>
          <a:p>
            <a:r>
              <a:rPr lang="en-US" sz="2800" b="1" dirty="0" smtClean="0"/>
              <a:t>Organizations Supporting C-PAW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" y="685800"/>
            <a:ext cx="9829800" cy="45720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C-PAW was formed in summer of 2018 to facilitate widespread market transformation to advanced thin center glass (skinny) triple pane windows, this effort is supported by:</a:t>
            </a:r>
          </a:p>
          <a:p>
            <a:r>
              <a:rPr lang="en-US" sz="2000" dirty="0" smtClean="0"/>
              <a:t>California Energy Commission (CEC)</a:t>
            </a:r>
          </a:p>
          <a:p>
            <a:r>
              <a:rPr lang="en-US" sz="2000" dirty="0" smtClean="0"/>
              <a:t>Lawrence Berkeley National Labs (LBNL)</a:t>
            </a:r>
          </a:p>
          <a:p>
            <a:r>
              <a:rPr lang="en-US" sz="2000" dirty="0" smtClean="0"/>
              <a:t>California Building Industry Association (CBIA)</a:t>
            </a:r>
          </a:p>
          <a:p>
            <a:r>
              <a:rPr lang="en-US" sz="2000" dirty="0" smtClean="0"/>
              <a:t>Pacific Gas and Electricity (PG&amp;E)</a:t>
            </a:r>
          </a:p>
          <a:p>
            <a:r>
              <a:rPr lang="en-US" sz="2000" dirty="0" smtClean="0"/>
              <a:t>Southern California Edison (SCE)</a:t>
            </a:r>
          </a:p>
          <a:p>
            <a:r>
              <a:rPr lang="en-US" sz="2000" dirty="0" smtClean="0"/>
              <a:t>Sacramento Municipal Utility District (SMUD)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Cooperating Window Manufacturers Include:</a:t>
            </a:r>
          </a:p>
          <a:p>
            <a:r>
              <a:rPr lang="en-US" sz="2000" dirty="0" smtClean="0"/>
              <a:t>Anderson Windows</a:t>
            </a:r>
          </a:p>
          <a:p>
            <a:r>
              <a:rPr lang="en-US" sz="2000" dirty="0" smtClean="0"/>
              <a:t>Alpen Windows</a:t>
            </a:r>
          </a:p>
          <a:p>
            <a:r>
              <a:rPr lang="en-US" sz="2000" dirty="0" smtClean="0"/>
              <a:t>Anlin Windows</a:t>
            </a:r>
          </a:p>
          <a:p>
            <a:r>
              <a:rPr lang="en-US" sz="2000" dirty="0" err="1" smtClean="0"/>
              <a:t>PlyGem</a:t>
            </a:r>
            <a:r>
              <a:rPr lang="en-US" sz="2000" dirty="0" smtClean="0"/>
              <a:t> Windows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Builder support is offered by De Young Properties</a:t>
            </a:r>
          </a:p>
          <a:p>
            <a:endParaRPr lang="en-US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847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0"/>
            <a:ext cx="9258300" cy="639762"/>
          </a:xfrm>
        </p:spPr>
        <p:txBody>
          <a:bodyPr/>
          <a:lstStyle/>
          <a:p>
            <a:r>
              <a:rPr lang="en-US" sz="2800" b="1" dirty="0" smtClean="0"/>
              <a:t>Skinny Triple Pane Versus Chunky Triple Pane Windows</a:t>
            </a:r>
            <a:endParaRPr lang="en-US" sz="28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3</a:t>
            </a:fld>
            <a:endParaRPr lang="en-US" alt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1124073"/>
            <a:ext cx="2971800" cy="5733927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073"/>
            <a:ext cx="3467100" cy="57339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1096345"/>
            <a:ext cx="3848100" cy="5761656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38100" y="1124073"/>
            <a:ext cx="1676400" cy="116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2" tIns="45710" rIns="91422" bIns="45710" numCol="1" anchor="t" anchorCtr="0" compatLnSpc="1">
            <a:prstTxWarp prst="textNoShape">
              <a:avLst/>
            </a:prstTxWarp>
          </a:bodyPr>
          <a:lstStyle>
            <a:lvl1pPr marL="339725" indent="-3397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defRPr>
            </a:lvl1pPr>
            <a:lvl2pPr marL="739775" indent="-28257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0"/>
              </a:defRPr>
            </a:lvl2pPr>
            <a:lvl3pPr marL="11398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Geneva" charset="0"/>
              </a:defRPr>
            </a:lvl3pPr>
            <a:lvl4pPr marL="15970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Geneva" pitchFamily="1" charset="-128"/>
                <a:cs typeface="Geneva" charset="0"/>
              </a:defRPr>
            </a:lvl4pPr>
            <a:lvl5pPr marL="20542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Geneva" pitchFamily="1" charset="-128"/>
                <a:cs typeface="Geneva" charset="0"/>
              </a:defRPr>
            </a:lvl5pPr>
            <a:lvl6pPr marL="2514097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206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312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420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 smtClean="0">
                <a:solidFill>
                  <a:schemeClr val="bg1"/>
                </a:solidFill>
              </a:rPr>
              <a:t>Standard Center Glass “Chunky” Triple Pane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3314700" y="1124073"/>
            <a:ext cx="1447800" cy="116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2" tIns="45710" rIns="91422" bIns="45710" numCol="1" anchor="t" anchorCtr="0" compatLnSpc="1">
            <a:prstTxWarp prst="textNoShape">
              <a:avLst/>
            </a:prstTxWarp>
          </a:bodyPr>
          <a:lstStyle>
            <a:lvl1pPr marL="339725" indent="-3397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defRPr>
            </a:lvl1pPr>
            <a:lvl2pPr marL="739775" indent="-28257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0"/>
              </a:defRPr>
            </a:lvl2pPr>
            <a:lvl3pPr marL="11398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Geneva" charset="0"/>
              </a:defRPr>
            </a:lvl3pPr>
            <a:lvl4pPr marL="15970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Geneva" pitchFamily="1" charset="-128"/>
                <a:cs typeface="Geneva" charset="0"/>
              </a:defRPr>
            </a:lvl4pPr>
            <a:lvl5pPr marL="20542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Geneva" pitchFamily="1" charset="-128"/>
                <a:cs typeface="Geneva" charset="0"/>
              </a:defRPr>
            </a:lvl5pPr>
            <a:lvl6pPr marL="2514097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206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312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420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 smtClean="0">
                <a:solidFill>
                  <a:schemeClr val="bg1"/>
                </a:solidFill>
              </a:rPr>
              <a:t>Thin Center Glass “Skinny” Triple Pane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8522329" y="1219200"/>
            <a:ext cx="1579075" cy="116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2" tIns="45710" rIns="91422" bIns="45710" numCol="1" anchor="t" anchorCtr="0" compatLnSpc="1">
            <a:prstTxWarp prst="textNoShape">
              <a:avLst/>
            </a:prstTxWarp>
          </a:bodyPr>
          <a:lstStyle>
            <a:lvl1pPr marL="339725" indent="-3397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defRPr>
            </a:lvl1pPr>
            <a:lvl2pPr marL="739775" indent="-28257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0"/>
              </a:defRPr>
            </a:lvl2pPr>
            <a:lvl3pPr marL="11398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Geneva" charset="0"/>
              </a:defRPr>
            </a:lvl3pPr>
            <a:lvl4pPr marL="15970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Geneva" pitchFamily="1" charset="-128"/>
                <a:cs typeface="Geneva" charset="0"/>
              </a:defRPr>
            </a:lvl4pPr>
            <a:lvl5pPr marL="2054225" indent="-225425" algn="l" defTabSz="454025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Geneva" pitchFamily="1" charset="-128"/>
                <a:cs typeface="Geneva" charset="0"/>
              </a:defRPr>
            </a:lvl5pPr>
            <a:lvl6pPr marL="2514097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206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312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420" indent="-228554" algn="l" defTabSz="45711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 smtClean="0">
                <a:solidFill>
                  <a:srgbClr val="C00000"/>
                </a:solidFill>
              </a:rPr>
              <a:t>Standard Double Pane</a:t>
            </a:r>
          </a:p>
        </p:txBody>
      </p:sp>
    </p:spTree>
    <p:extLst>
      <p:ext uri="{BB962C8B-B14F-4D97-AF65-F5344CB8AC3E}">
        <p14:creationId xmlns:p14="http://schemas.microsoft.com/office/powerpoint/2010/main" val="219774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0"/>
            <a:ext cx="9258300" cy="639762"/>
          </a:xfrm>
        </p:spPr>
        <p:txBody>
          <a:bodyPr/>
          <a:lstStyle/>
          <a:p>
            <a:r>
              <a:rPr lang="en-US" sz="2800" b="1" dirty="0" smtClean="0"/>
              <a:t>2019 Standards and Advanced Windows (AW)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" y="685800"/>
            <a:ext cx="102870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The 2019 Standards have several features that may encourage builders consider AW</a:t>
            </a:r>
          </a:p>
          <a:p>
            <a:r>
              <a:rPr lang="en-US" sz="2000" dirty="0" smtClean="0"/>
              <a:t>Stricter high performance attics and walls (HPA and HPW) requirements</a:t>
            </a:r>
          </a:p>
          <a:p>
            <a:r>
              <a:rPr lang="en-US" sz="2000" dirty="0" smtClean="0"/>
              <a:t>Quality insulation installation (QII) as a prescriptive requirement</a:t>
            </a:r>
          </a:p>
          <a:p>
            <a:r>
              <a:rPr lang="en-US" sz="2000" dirty="0" smtClean="0"/>
              <a:t>Removing the PV tradeoff against building envelope efficiency features</a:t>
            </a:r>
          </a:p>
          <a:p>
            <a:r>
              <a:rPr lang="en-US" sz="2000" dirty="0" smtClean="0"/>
              <a:t>Overall fewer viable compliance options available for performance compliance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As a result, AW may emerged as a potential compliance option that builders can use to trade away other envelope features, such as 2x6 framing for HPW, or to help achieve overall compliance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Thin triple pane windows offer the best opportunity for AW to be used for tradeoffs</a:t>
            </a:r>
          </a:p>
          <a:p>
            <a:pPr lvl="1"/>
            <a:r>
              <a:rPr lang="en-US" sz="2000" dirty="0" smtClean="0"/>
              <a:t>Same dimensions as double pane windows – no change in construction practice</a:t>
            </a:r>
          </a:p>
          <a:p>
            <a:pPr lvl="1"/>
            <a:r>
              <a:rPr lang="en-US" sz="2000" dirty="0" smtClean="0"/>
              <a:t>Reasonable costs and very high performance in terms of U-factor and SHGC</a:t>
            </a:r>
          </a:p>
          <a:p>
            <a:pPr lvl="1"/>
            <a:r>
              <a:rPr lang="en-US" sz="2000" dirty="0" smtClean="0"/>
              <a:t>Significant compliance credit for tradeoffs</a:t>
            </a:r>
          </a:p>
          <a:p>
            <a:pPr lvl="1"/>
            <a:r>
              <a:rPr lang="en-US" sz="2000" b="1" dirty="0" smtClean="0">
                <a:solidFill>
                  <a:srgbClr val="FF0000"/>
                </a:solidFill>
              </a:rPr>
              <a:t>Suitable for new construction, existing building retrofits, and residential and nonresidential buildings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068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0"/>
            <a:ext cx="9258300" cy="639762"/>
          </a:xfrm>
        </p:spPr>
        <p:txBody>
          <a:bodyPr/>
          <a:lstStyle/>
          <a:p>
            <a:r>
              <a:rPr lang="en-US" sz="2800" b="1" dirty="0" smtClean="0"/>
              <a:t>2019 Standards High Performance Attics and Walls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" y="685800"/>
            <a:ext cx="102870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1700" dirty="0" smtClean="0"/>
              <a:t>HPA:</a:t>
            </a:r>
          </a:p>
          <a:p>
            <a:r>
              <a:rPr lang="en-US" sz="1700" dirty="0" smtClean="0"/>
              <a:t>Requires R19 below deck cavity insulation – </a:t>
            </a:r>
            <a:r>
              <a:rPr lang="en-US" sz="1700" dirty="0" smtClean="0">
                <a:solidFill>
                  <a:srgbClr val="FF0000"/>
                </a:solidFill>
              </a:rPr>
              <a:t>Limited to southwest hot dry climates</a:t>
            </a:r>
          </a:p>
          <a:p>
            <a:r>
              <a:rPr lang="en-US" sz="1700" dirty="0" smtClean="0"/>
              <a:t>Some builders view this as a big change in construction practice and may want to trade away</a:t>
            </a:r>
          </a:p>
          <a:p>
            <a:r>
              <a:rPr lang="en-US" sz="1700" dirty="0" smtClean="0"/>
              <a:t>R19 roof deck contributes </a:t>
            </a:r>
            <a:r>
              <a:rPr lang="en-US" sz="1700" dirty="0" smtClean="0">
                <a:solidFill>
                  <a:srgbClr val="FF0000"/>
                </a:solidFill>
              </a:rPr>
              <a:t>4.2</a:t>
            </a:r>
            <a:r>
              <a:rPr lang="en-US" sz="1700" dirty="0" smtClean="0"/>
              <a:t> Energy Design Rating (EDR) points in the performance path</a:t>
            </a:r>
          </a:p>
          <a:p>
            <a:pPr marL="0" indent="0">
              <a:buNone/>
            </a:pPr>
            <a:endParaRPr lang="en-US" sz="1700" dirty="0" smtClean="0"/>
          </a:p>
          <a:p>
            <a:pPr marL="0" indent="0">
              <a:buNone/>
            </a:pPr>
            <a:r>
              <a:rPr lang="en-US" sz="1700" dirty="0" smtClean="0"/>
              <a:t>HPW:</a:t>
            </a:r>
          </a:p>
          <a:p>
            <a:r>
              <a:rPr lang="en-US" sz="1700" dirty="0" smtClean="0"/>
              <a:t>Requires R20 in 2x6 framing and R5 continuous insulation – Works across </a:t>
            </a:r>
            <a:r>
              <a:rPr lang="en-US" sz="1700" dirty="0"/>
              <a:t>all </a:t>
            </a:r>
            <a:r>
              <a:rPr lang="en-US" sz="1700" dirty="0" smtClean="0"/>
              <a:t> climate </a:t>
            </a:r>
            <a:r>
              <a:rPr lang="en-US" sz="1700" dirty="0"/>
              <a:t>zones</a:t>
            </a:r>
            <a:endParaRPr lang="en-US" sz="1700" dirty="0" smtClean="0"/>
          </a:p>
          <a:p>
            <a:r>
              <a:rPr lang="en-US" sz="1700" dirty="0" smtClean="0"/>
              <a:t>Some builders view switching to 2x6 framing as a significant change in construction practice</a:t>
            </a:r>
          </a:p>
          <a:p>
            <a:r>
              <a:rPr lang="en-US" sz="1700" dirty="0" smtClean="0"/>
              <a:t>2x6 framing with R20 cavity insulation contribute </a:t>
            </a:r>
            <a:r>
              <a:rPr lang="en-US" sz="1700" dirty="0" smtClean="0">
                <a:solidFill>
                  <a:srgbClr val="FF0000"/>
                </a:solidFill>
              </a:rPr>
              <a:t>1.7 EDR </a:t>
            </a:r>
            <a:r>
              <a:rPr lang="en-US" sz="1700" dirty="0" smtClean="0"/>
              <a:t>points in the performance path</a:t>
            </a:r>
          </a:p>
          <a:p>
            <a:endParaRPr lang="en-US" sz="1700" dirty="0"/>
          </a:p>
          <a:p>
            <a:pPr marL="0" indent="0">
              <a:buNone/>
            </a:pPr>
            <a:r>
              <a:rPr lang="en-US" sz="1700" dirty="0" smtClean="0"/>
              <a:t>Quality Insulation Installation (QII) – Works across </a:t>
            </a:r>
            <a:r>
              <a:rPr lang="en-US" sz="1700" dirty="0"/>
              <a:t>all </a:t>
            </a:r>
            <a:r>
              <a:rPr lang="en-US" sz="1700" dirty="0" smtClean="0"/>
              <a:t>severe climate </a:t>
            </a:r>
            <a:r>
              <a:rPr lang="en-US" sz="1700" dirty="0"/>
              <a:t>zones</a:t>
            </a:r>
            <a:endParaRPr lang="en-US" sz="1700" dirty="0" smtClean="0"/>
          </a:p>
          <a:p>
            <a:r>
              <a:rPr lang="en-US" sz="1700" dirty="0" smtClean="0"/>
              <a:t>Requires third party HERS verification of all insulation</a:t>
            </a:r>
          </a:p>
          <a:p>
            <a:r>
              <a:rPr lang="en-US" sz="1700" dirty="0" smtClean="0"/>
              <a:t>Unable to verify once drywall goes up</a:t>
            </a:r>
          </a:p>
          <a:p>
            <a:r>
              <a:rPr lang="en-US" sz="1700" dirty="0" smtClean="0"/>
              <a:t>Contributes </a:t>
            </a:r>
            <a:r>
              <a:rPr lang="en-US" sz="1700" dirty="0" smtClean="0">
                <a:solidFill>
                  <a:srgbClr val="FF0000"/>
                </a:solidFill>
              </a:rPr>
              <a:t>2 EDR </a:t>
            </a:r>
            <a:r>
              <a:rPr lang="en-US" sz="1700" dirty="0" smtClean="0"/>
              <a:t>points in the performance path</a:t>
            </a:r>
          </a:p>
          <a:p>
            <a:pPr marL="0" indent="0">
              <a:buNone/>
            </a:pPr>
            <a:endParaRPr lang="en-US" sz="1700" dirty="0" smtClean="0"/>
          </a:p>
          <a:p>
            <a:pPr marL="0" indent="0">
              <a:buNone/>
            </a:pPr>
            <a:r>
              <a:rPr lang="en-US" sz="1700" dirty="0" smtClean="0"/>
              <a:t>Thin center glass triple pane windows:</a:t>
            </a:r>
          </a:p>
          <a:p>
            <a:r>
              <a:rPr lang="en-US" sz="1700" dirty="0" smtClean="0"/>
              <a:t>Represent no change in construction practice – </a:t>
            </a:r>
            <a:r>
              <a:rPr lang="en-US" sz="1700" dirty="0" smtClean="0">
                <a:solidFill>
                  <a:srgbClr val="FF0000"/>
                </a:solidFill>
              </a:rPr>
              <a:t>Widespread application across North America and beyond</a:t>
            </a:r>
          </a:p>
          <a:p>
            <a:r>
              <a:rPr lang="en-US" sz="1700" dirty="0" smtClean="0"/>
              <a:t>0.20 U-factor and SHGC window contribute </a:t>
            </a:r>
            <a:r>
              <a:rPr lang="en-US" sz="1700" dirty="0" smtClean="0">
                <a:solidFill>
                  <a:srgbClr val="FF0000"/>
                </a:solidFill>
              </a:rPr>
              <a:t>2.2 EDR </a:t>
            </a:r>
            <a:r>
              <a:rPr lang="en-US" sz="1700" dirty="0" smtClean="0"/>
              <a:t>points, enough to go back to 2x4 construction, not require QII, or trade away the attic insulation in combination with another efficiency measures</a:t>
            </a:r>
            <a:endParaRPr lang="en-US" sz="17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189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0"/>
            <a:ext cx="9258300" cy="639762"/>
          </a:xfrm>
        </p:spPr>
        <p:txBody>
          <a:bodyPr/>
          <a:lstStyle/>
          <a:p>
            <a:r>
              <a:rPr lang="en-US" sz="4000" b="1" dirty="0" smtClean="0"/>
              <a:t>LBNL Highly Insulating Windows RD&amp;D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" y="685800"/>
            <a:ext cx="10287000" cy="4525963"/>
          </a:xfrm>
        </p:spPr>
        <p:txBody>
          <a:bodyPr/>
          <a:lstStyle/>
          <a:p>
            <a:r>
              <a:rPr lang="en-US" altLang="en-US" sz="2400" dirty="0" smtClean="0"/>
              <a:t>40+ year history of engagement with window industry</a:t>
            </a:r>
          </a:p>
          <a:p>
            <a:pPr lvl="1"/>
            <a:r>
              <a:rPr lang="en-US" altLang="en-US" sz="2000" dirty="0" smtClean="0"/>
              <a:t>Technology, Test facilities, Design and Rating tools,…</a:t>
            </a:r>
          </a:p>
          <a:p>
            <a:r>
              <a:rPr lang="en-US" altLang="en-US" sz="2400" dirty="0" smtClean="0"/>
              <a:t>Essential Partnership Role in bringing Low-E to Market</a:t>
            </a:r>
          </a:p>
          <a:p>
            <a:pPr lvl="1"/>
            <a:r>
              <a:rPr lang="en-US" altLang="en-US" sz="2000" dirty="0" smtClean="0"/>
              <a:t>Now ~90% residential market share; $150B savings</a:t>
            </a:r>
            <a:endParaRPr lang="en-US" altLang="en-US" sz="2000" dirty="0"/>
          </a:p>
          <a:p>
            <a:r>
              <a:rPr lang="en-US" altLang="en-US" sz="2400" dirty="0" smtClean="0"/>
              <a:t>Heat Loss from Windows:  </a:t>
            </a:r>
          </a:p>
          <a:p>
            <a:pPr lvl="1"/>
            <a:r>
              <a:rPr lang="en-US" altLang="en-US" sz="2000" dirty="0" smtClean="0"/>
              <a:t>Low</a:t>
            </a:r>
            <a:r>
              <a:rPr lang="en-US" altLang="en-US" sz="2000" dirty="0"/>
              <a:t>-E Market </a:t>
            </a:r>
            <a:r>
              <a:rPr lang="en-US" altLang="en-US" sz="2000" dirty="0" smtClean="0"/>
              <a:t>Saturation</a:t>
            </a:r>
            <a:r>
              <a:rPr lang="en-US" altLang="en-US" sz="2000" dirty="0"/>
              <a:t> </a:t>
            </a:r>
            <a:r>
              <a:rPr lang="en-US" altLang="en-US" sz="2000" dirty="0" smtClean="0"/>
              <a:t>- but “Stalled” </a:t>
            </a:r>
            <a:r>
              <a:rPr lang="en-US" altLang="en-US" sz="2000" dirty="0"/>
              <a:t>at </a:t>
            </a:r>
            <a:r>
              <a:rPr lang="en-US" altLang="en-US" sz="2000" dirty="0" smtClean="0"/>
              <a:t>R3/double-glazed platform</a:t>
            </a:r>
            <a:endParaRPr lang="en-US" altLang="en-US" sz="2000" dirty="0"/>
          </a:p>
          <a:p>
            <a:pPr lvl="1"/>
            <a:r>
              <a:rPr lang="en-US" altLang="en-US" sz="2000" dirty="0"/>
              <a:t>R6+ Windows -&gt;  Net Zero envelope, </a:t>
            </a:r>
            <a:r>
              <a:rPr lang="en-US" altLang="en-US" sz="2000" dirty="0" smtClean="0"/>
              <a:t>$20B/</a:t>
            </a:r>
            <a:r>
              <a:rPr lang="en-US" altLang="en-US" sz="2000" dirty="0" err="1" smtClean="0"/>
              <a:t>yr</a:t>
            </a:r>
            <a:r>
              <a:rPr lang="en-US" altLang="en-US" sz="2000" dirty="0" smtClean="0"/>
              <a:t> savings </a:t>
            </a:r>
            <a:endParaRPr lang="en-US" altLang="en-US" sz="2000" dirty="0"/>
          </a:p>
          <a:p>
            <a:r>
              <a:rPr lang="en-US" altLang="en-US" sz="2400" dirty="0" smtClean="0">
                <a:solidFill>
                  <a:srgbClr val="FF0000"/>
                </a:solidFill>
              </a:rPr>
              <a:t>Create “Alliance” </a:t>
            </a:r>
            <a:r>
              <a:rPr lang="en-US" altLang="en-US" sz="2400" dirty="0">
                <a:solidFill>
                  <a:srgbClr val="FF0000"/>
                </a:solidFill>
              </a:rPr>
              <a:t>to Advance Near Term, Cost Effective, </a:t>
            </a:r>
            <a:r>
              <a:rPr lang="en-US" altLang="en-US" sz="2400" dirty="0" smtClean="0">
                <a:solidFill>
                  <a:srgbClr val="FF0000"/>
                </a:solidFill>
              </a:rPr>
              <a:t>Scalable Solutions, transform markets to “high R”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lvl="1"/>
            <a:r>
              <a:rPr lang="en-US" altLang="en-US" sz="2000" dirty="0" smtClean="0">
                <a:cs typeface="ヒラギノ角ゴ Pro W3" charset="-128"/>
              </a:rPr>
              <a:t>DOE Project support: “</a:t>
            </a:r>
            <a:r>
              <a:rPr lang="en-US" altLang="en-US" sz="2000" dirty="0">
                <a:cs typeface="ヒラギノ角ゴ Pro W3" charset="-128"/>
              </a:rPr>
              <a:t>R8 Thin Glass/IGU” Innovation </a:t>
            </a:r>
            <a:r>
              <a:rPr lang="en-US" altLang="en-US" sz="2000" dirty="0" smtClean="0">
                <a:cs typeface="ヒラギノ角ゴ Pro W3" charset="-128"/>
              </a:rPr>
              <a:t>Platform</a:t>
            </a:r>
          </a:p>
          <a:p>
            <a:pPr lvl="1"/>
            <a:r>
              <a:rPr lang="en-US" altLang="en-US" sz="2000" dirty="0" smtClean="0">
                <a:cs typeface="ヒラギノ角ゴ Pro W3" charset="-128"/>
              </a:rPr>
              <a:t>Technology agnostic: conventional triples, vacuum insulating glass, </a:t>
            </a:r>
            <a:r>
              <a:rPr lang="en-US" altLang="en-US" sz="2000" dirty="0" err="1" smtClean="0">
                <a:cs typeface="ヒラギノ角ゴ Pro W3" charset="-128"/>
              </a:rPr>
              <a:t>etc</a:t>
            </a:r>
            <a:endParaRPr lang="en-US" altLang="en-US" sz="2000" dirty="0">
              <a:cs typeface="ヒラギノ角ゴ Pro W3" charset="-128"/>
            </a:endParaRPr>
          </a:p>
          <a:p>
            <a:r>
              <a:rPr lang="en-US" altLang="en-US" sz="2400" dirty="0" smtClean="0">
                <a:solidFill>
                  <a:srgbClr val="FF0000"/>
                </a:solidFill>
              </a:rPr>
              <a:t>Build Business Case: Energy, Comfort, Grid, Resilience,… </a:t>
            </a:r>
          </a:p>
          <a:p>
            <a:pPr lvl="1"/>
            <a:r>
              <a:rPr lang="en-US" altLang="en-US" sz="2000" dirty="0" smtClean="0">
                <a:solidFill>
                  <a:srgbClr val="FF0000"/>
                </a:solidFill>
              </a:rPr>
              <a:t>New and Retrofit;   Residential and Commercial</a:t>
            </a:r>
            <a:endParaRPr lang="en-US" altLang="en-US" sz="2000" dirty="0">
              <a:solidFill>
                <a:srgbClr val="FF0000"/>
              </a:solidFill>
            </a:endParaRPr>
          </a:p>
          <a:p>
            <a:r>
              <a:rPr lang="en-US" altLang="en-US" sz="2400" dirty="0" smtClean="0">
                <a:solidFill>
                  <a:srgbClr val="FF0000"/>
                </a:solidFill>
              </a:rPr>
              <a:t>Market Pull Programs: Validation, Tools, Codes, Demos, Rebates, Grid impacts, Zero Energy homes, Passive House ...</a:t>
            </a:r>
            <a:endParaRPr lang="en-US" altLang="en-US" sz="2400" dirty="0">
              <a:solidFill>
                <a:srgbClr val="FF0000"/>
              </a:solidFill>
            </a:endParaRP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612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"/>
          <p:cNvSpPr>
            <a:spLocks noChangeArrowheads="1"/>
          </p:cNvSpPr>
          <p:nvPr/>
        </p:nvSpPr>
        <p:spPr bwMode="auto">
          <a:xfrm>
            <a:off x="266105" y="6172200"/>
            <a:ext cx="10020895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6043" tIns="38020" rIns="76043" bIns="38020"/>
          <a:lstStyle/>
          <a:p>
            <a:endParaRPr lang="en-US">
              <a:solidFill>
                <a:srgbClr val="000000"/>
              </a:solidFill>
              <a:latin typeface="Arial" charset="0"/>
              <a:ea typeface="MS PGothic" charset="0"/>
              <a:cs typeface="MS PGothic" charset="0"/>
            </a:endParaRPr>
          </a:p>
        </p:txBody>
      </p:sp>
      <p:sp>
        <p:nvSpPr>
          <p:cNvPr id="198657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10287000" cy="762000"/>
          </a:xfrm>
        </p:spPr>
        <p:txBody>
          <a:bodyPr/>
          <a:lstStyle/>
          <a:p>
            <a:r>
              <a:rPr lang="en-US" dirty="0" smtClean="0">
                <a:solidFill>
                  <a:srgbClr val="000090"/>
                </a:solidFill>
                <a:latin typeface="Arial" charset="0"/>
                <a:ea typeface="MS PGothic" charset="0"/>
              </a:rPr>
              <a:t>Drop-In </a:t>
            </a:r>
            <a:r>
              <a:rPr lang="en-US" dirty="0">
                <a:solidFill>
                  <a:srgbClr val="000090"/>
                </a:solidFill>
                <a:latin typeface="Arial" charset="0"/>
                <a:ea typeface="MS PGothic" charset="0"/>
              </a:rPr>
              <a:t>“Thin Lightweight Triple</a:t>
            </a:r>
            <a:r>
              <a:rPr lang="en-US" dirty="0" smtClean="0">
                <a:solidFill>
                  <a:srgbClr val="000090"/>
                </a:solidFill>
                <a:latin typeface="Arial" charset="0"/>
                <a:ea typeface="MS PGothic" charset="0"/>
              </a:rPr>
              <a:t>”</a:t>
            </a:r>
            <a:br>
              <a:rPr lang="en-US" dirty="0" smtClean="0">
                <a:solidFill>
                  <a:srgbClr val="000090"/>
                </a:solidFill>
                <a:latin typeface="Arial" charset="0"/>
                <a:ea typeface="MS PGothic" charset="0"/>
              </a:rPr>
            </a:br>
            <a:r>
              <a:rPr lang="en-US" dirty="0" smtClean="0">
                <a:solidFill>
                  <a:srgbClr val="000090"/>
                </a:solidFill>
                <a:latin typeface="Arial" charset="0"/>
                <a:ea typeface="MS PGothic" charset="0"/>
              </a:rPr>
              <a:t>“</a:t>
            </a:r>
            <a:r>
              <a:rPr lang="en-US" sz="2400" i="1" dirty="0" smtClean="0">
                <a:solidFill>
                  <a:srgbClr val="000090"/>
                </a:solidFill>
              </a:rPr>
              <a:t>upgrade” all R3 double </a:t>
            </a:r>
            <a:r>
              <a:rPr lang="en-US" sz="2400" i="1" dirty="0">
                <a:solidFill>
                  <a:srgbClr val="000090"/>
                </a:solidFill>
              </a:rPr>
              <a:t>glazed windows </a:t>
            </a:r>
            <a:r>
              <a:rPr lang="en-US" sz="2400" i="1" dirty="0" smtClean="0">
                <a:solidFill>
                  <a:srgbClr val="000090"/>
                </a:solidFill>
              </a:rPr>
              <a:t>to </a:t>
            </a:r>
            <a:r>
              <a:rPr lang="en-US" sz="2400" i="1" dirty="0">
                <a:solidFill>
                  <a:srgbClr val="000090"/>
                </a:solidFill>
              </a:rPr>
              <a:t>R4-7 without </a:t>
            </a:r>
            <a:r>
              <a:rPr lang="en-US" sz="2400" i="1" dirty="0" smtClean="0">
                <a:solidFill>
                  <a:srgbClr val="000090"/>
                </a:solidFill>
              </a:rPr>
              <a:t>redesign</a:t>
            </a:r>
            <a:r>
              <a:rPr lang="en-US" sz="2400" i="1" dirty="0">
                <a:solidFill>
                  <a:srgbClr val="000090"/>
                </a:solidFill>
              </a:rPr>
              <a:t/>
            </a:r>
            <a:br>
              <a:rPr lang="en-US" sz="2400" i="1" dirty="0">
                <a:solidFill>
                  <a:srgbClr val="000090"/>
                </a:solidFill>
              </a:rPr>
            </a:br>
            <a:r>
              <a:rPr lang="en-US" dirty="0" smtClean="0">
                <a:solidFill>
                  <a:srgbClr val="000090"/>
                </a:solidFill>
                <a:latin typeface="Arial" charset="0"/>
                <a:ea typeface="MS PGothic" charset="0"/>
              </a:rPr>
              <a:t>  </a:t>
            </a:r>
            <a:endParaRPr lang="en-US" dirty="0">
              <a:solidFill>
                <a:srgbClr val="000090"/>
              </a:solidFill>
              <a:latin typeface="Arial" charset="0"/>
              <a:ea typeface="MS PGothic" charset="0"/>
            </a:endParaRPr>
          </a:p>
        </p:txBody>
      </p:sp>
      <p:sp>
        <p:nvSpPr>
          <p:cNvPr id="198658" name="Content Placeholder 2"/>
          <p:cNvSpPr>
            <a:spLocks noGrp="1"/>
          </p:cNvSpPr>
          <p:nvPr>
            <p:ph idx="1"/>
          </p:nvPr>
        </p:nvSpPr>
        <p:spPr>
          <a:xfrm>
            <a:off x="7277100" y="1600200"/>
            <a:ext cx="3009900" cy="3962400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en-US" b="1" dirty="0">
                <a:latin typeface="Arial" charset="0"/>
                <a:ea typeface="MS PGothic" charset="0"/>
              </a:rPr>
              <a:t>Platform: U: </a:t>
            </a:r>
            <a:r>
              <a:rPr lang="en-US" b="1" dirty="0" smtClean="0">
                <a:latin typeface="Arial" charset="0"/>
                <a:ea typeface="MS PGothic" charset="0"/>
              </a:rPr>
              <a:t>~.10-.15</a:t>
            </a:r>
            <a:endParaRPr lang="en-US" b="1" dirty="0">
              <a:latin typeface="Arial" charset="0"/>
              <a:ea typeface="MS PGothic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Arial" charset="0"/>
                <a:ea typeface="MS PGothic" charset="0"/>
              </a:rPr>
              <a:t>Thin float glass</a:t>
            </a:r>
          </a:p>
          <a:p>
            <a:pPr lvl="1"/>
            <a:r>
              <a:rPr lang="en-US" dirty="0">
                <a:latin typeface="Arial" charset="0"/>
                <a:ea typeface="MS PGothic" charset="0"/>
              </a:rPr>
              <a:t>.3, .5, .7, 1.1 mm</a:t>
            </a:r>
          </a:p>
          <a:p>
            <a:r>
              <a:rPr lang="en-US" dirty="0">
                <a:latin typeface="Arial" charset="0"/>
                <a:ea typeface="MS PGothic" charset="0"/>
              </a:rPr>
              <a:t>Multiple suppliers</a:t>
            </a:r>
          </a:p>
          <a:p>
            <a:r>
              <a:rPr lang="en-US" b="1" dirty="0">
                <a:solidFill>
                  <a:srgbClr val="FF0000"/>
                </a:solidFill>
                <a:latin typeface="Arial" charset="0"/>
                <a:ea typeface="MS PGothic" charset="0"/>
              </a:rPr>
              <a:t>2 Low-E coatings</a:t>
            </a:r>
          </a:p>
          <a:p>
            <a:r>
              <a:rPr lang="en-US" b="1" dirty="0">
                <a:solidFill>
                  <a:srgbClr val="FF0000"/>
                </a:solidFill>
                <a:latin typeface="Arial" charset="0"/>
                <a:ea typeface="MS PGothic" charset="0"/>
              </a:rPr>
              <a:t>Krypton gas fill</a:t>
            </a:r>
          </a:p>
          <a:p>
            <a:r>
              <a:rPr lang="en-US" dirty="0">
                <a:latin typeface="Arial" charset="0"/>
                <a:ea typeface="MS PGothic" charset="0"/>
              </a:rPr>
              <a:t>Non-structural center</a:t>
            </a:r>
          </a:p>
          <a:p>
            <a:pPr lvl="1"/>
            <a:r>
              <a:rPr lang="en-US" dirty="0">
                <a:latin typeface="Arial" charset="0"/>
                <a:ea typeface="MS PGothic" charset="0"/>
              </a:rPr>
              <a:t>2 seals, not 4</a:t>
            </a:r>
          </a:p>
          <a:p>
            <a:r>
              <a:rPr lang="en-US" dirty="0">
                <a:solidFill>
                  <a:srgbClr val="FF0000"/>
                </a:solidFill>
                <a:latin typeface="Arial" charset="0"/>
                <a:ea typeface="MS PGothic" charset="0"/>
              </a:rPr>
              <a:t>Infrastructure exists</a:t>
            </a:r>
          </a:p>
          <a:p>
            <a:r>
              <a:rPr lang="en-US" dirty="0" smtClean="0">
                <a:solidFill>
                  <a:srgbClr val="FF0000"/>
                </a:solidFill>
                <a:latin typeface="Arial" charset="0"/>
                <a:ea typeface="MS PGothic" charset="0"/>
              </a:rPr>
              <a:t>“Affordable”</a:t>
            </a:r>
            <a:endParaRPr lang="en-US" dirty="0">
              <a:solidFill>
                <a:srgbClr val="FF0000"/>
              </a:solidFill>
              <a:latin typeface="Arial" charset="0"/>
              <a:ea typeface="MS PGothic" charset="0"/>
            </a:endParaRPr>
          </a:p>
        </p:txBody>
      </p:sp>
      <p:pic>
        <p:nvPicPr>
          <p:cNvPr id="198659" name="Picture 5" descr="IMG_20101007_12021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1900" y="1905000"/>
            <a:ext cx="3402623" cy="3276600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98661" name="Group 12"/>
          <p:cNvGrpSpPr>
            <a:grpSpLocks/>
          </p:cNvGrpSpPr>
          <p:nvPr/>
        </p:nvGrpSpPr>
        <p:grpSpPr bwMode="auto">
          <a:xfrm>
            <a:off x="-114301" y="1752600"/>
            <a:ext cx="4011616" cy="4508543"/>
            <a:chOff x="5022268" y="1589088"/>
            <a:chExt cx="4121733" cy="4206562"/>
          </a:xfrm>
        </p:grpSpPr>
        <p:grpSp>
          <p:nvGrpSpPr>
            <p:cNvPr id="198663" name="Group 32"/>
            <p:cNvGrpSpPr>
              <a:grpSpLocks/>
            </p:cNvGrpSpPr>
            <p:nvPr/>
          </p:nvGrpSpPr>
          <p:grpSpPr bwMode="auto">
            <a:xfrm>
              <a:off x="5676900" y="1816100"/>
              <a:ext cx="1828800" cy="3662363"/>
              <a:chOff x="3241675" y="1528235"/>
              <a:chExt cx="1828800" cy="3661832"/>
            </a:xfrm>
          </p:grpSpPr>
          <p:sp>
            <p:nvSpPr>
              <p:cNvPr id="198679" name="Rectangle 13"/>
              <p:cNvSpPr>
                <a:spLocks noChangeArrowheads="1"/>
              </p:cNvSpPr>
              <p:nvPr/>
            </p:nvSpPr>
            <p:spPr bwMode="auto">
              <a:xfrm>
                <a:off x="4841875" y="1532467"/>
                <a:ext cx="228600" cy="3657600"/>
              </a:xfrm>
              <a:prstGeom prst="rect">
                <a:avLst/>
              </a:prstGeom>
              <a:solidFill>
                <a:schemeClr val="accent1">
                  <a:alpha val="25098"/>
                </a:schemeClr>
              </a:solidFill>
              <a:ln w="9525">
                <a:solidFill>
                  <a:schemeClr val="tx2">
                    <a:alpha val="32156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400">
                  <a:solidFill>
                    <a:srgbClr val="000000"/>
                  </a:solidFill>
                  <a:latin typeface="Arial" charset="0"/>
                  <a:ea typeface="MS PGothic" charset="0"/>
                  <a:cs typeface="MS PGothic" charset="0"/>
                </a:endParaRPr>
              </a:p>
            </p:txBody>
          </p:sp>
          <p:sp>
            <p:nvSpPr>
              <p:cNvPr id="198680" name="Rectangle 14"/>
              <p:cNvSpPr>
                <a:spLocks noChangeArrowheads="1"/>
              </p:cNvSpPr>
              <p:nvPr/>
            </p:nvSpPr>
            <p:spPr bwMode="auto">
              <a:xfrm>
                <a:off x="4132517" y="1532467"/>
                <a:ext cx="54864" cy="3200400"/>
              </a:xfrm>
              <a:prstGeom prst="rect">
                <a:avLst/>
              </a:prstGeom>
              <a:solidFill>
                <a:schemeClr val="accent1">
                  <a:alpha val="25098"/>
                </a:schemeClr>
              </a:solidFill>
              <a:ln w="9525">
                <a:solidFill>
                  <a:schemeClr val="tx2">
                    <a:alpha val="32156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400">
                  <a:solidFill>
                    <a:srgbClr val="000000"/>
                  </a:solidFill>
                  <a:latin typeface="Arial" charset="0"/>
                  <a:ea typeface="MS PGothic" charset="0"/>
                  <a:cs typeface="MS PGothic" charset="0"/>
                </a:endParaRPr>
              </a:p>
            </p:txBody>
          </p:sp>
          <p:sp>
            <p:nvSpPr>
              <p:cNvPr id="198681" name="Rectangle 15"/>
              <p:cNvSpPr>
                <a:spLocks noChangeArrowheads="1"/>
              </p:cNvSpPr>
              <p:nvPr/>
            </p:nvSpPr>
            <p:spPr bwMode="auto">
              <a:xfrm>
                <a:off x="3241675" y="1532467"/>
                <a:ext cx="228600" cy="3657600"/>
              </a:xfrm>
              <a:prstGeom prst="rect">
                <a:avLst/>
              </a:prstGeom>
              <a:solidFill>
                <a:schemeClr val="accent1">
                  <a:alpha val="25098"/>
                </a:schemeClr>
              </a:solidFill>
              <a:ln w="9525">
                <a:solidFill>
                  <a:schemeClr val="tx2">
                    <a:alpha val="32156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400">
                  <a:solidFill>
                    <a:srgbClr val="000000"/>
                  </a:solidFill>
                  <a:latin typeface="Arial" charset="0"/>
                  <a:ea typeface="MS PGothic" charset="0"/>
                  <a:cs typeface="MS PGothic" charset="0"/>
                </a:endParaRPr>
              </a:p>
            </p:txBody>
          </p:sp>
          <p:cxnSp>
            <p:nvCxnSpPr>
              <p:cNvPr id="198682" name="Straight Connector 20"/>
              <p:cNvCxnSpPr>
                <a:cxnSpLocks noChangeShapeType="1"/>
              </p:cNvCxnSpPr>
              <p:nvPr/>
            </p:nvCxnSpPr>
            <p:spPr bwMode="auto">
              <a:xfrm rot="10800000">
                <a:off x="4187381" y="4614333"/>
                <a:ext cx="654494" cy="15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98683" name="Straight Connector 22"/>
              <p:cNvCxnSpPr>
                <a:cxnSpLocks noChangeShapeType="1"/>
              </p:cNvCxnSpPr>
              <p:nvPr/>
            </p:nvCxnSpPr>
            <p:spPr bwMode="auto">
              <a:xfrm rot="10800000" flipV="1">
                <a:off x="3470275" y="4614332"/>
                <a:ext cx="662242" cy="15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sp>
            <p:nvSpPr>
              <p:cNvPr id="198684" name="Rectangle 26"/>
              <p:cNvSpPr>
                <a:spLocks noChangeArrowheads="1"/>
              </p:cNvSpPr>
              <p:nvPr/>
            </p:nvSpPr>
            <p:spPr bwMode="auto">
              <a:xfrm>
                <a:off x="3471333" y="4944533"/>
                <a:ext cx="1370542" cy="245534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400">
                  <a:solidFill>
                    <a:srgbClr val="000000"/>
                  </a:solidFill>
                  <a:latin typeface="Arial" charset="0"/>
                  <a:ea typeface="MS PGothic" charset="0"/>
                  <a:cs typeface="MS PGothic" charset="0"/>
                </a:endParaRPr>
              </a:p>
            </p:txBody>
          </p:sp>
          <p:sp>
            <p:nvSpPr>
              <p:cNvPr id="36" name="Freeform 35"/>
              <p:cNvSpPr/>
              <p:nvPr/>
            </p:nvSpPr>
            <p:spPr bwMode="auto">
              <a:xfrm>
                <a:off x="3471090" y="4611191"/>
                <a:ext cx="1371735" cy="330253"/>
              </a:xfrm>
              <a:custGeom>
                <a:avLst/>
                <a:gdLst>
                  <a:gd name="connsiteX0" fmla="*/ 0 w 1371600"/>
                  <a:gd name="connsiteY0" fmla="*/ 0 h 330200"/>
                  <a:gd name="connsiteX1" fmla="*/ 0 w 1371600"/>
                  <a:gd name="connsiteY1" fmla="*/ 330200 h 330200"/>
                  <a:gd name="connsiteX2" fmla="*/ 1371600 w 1371600"/>
                  <a:gd name="connsiteY2" fmla="*/ 330200 h 330200"/>
                  <a:gd name="connsiteX3" fmla="*/ 1367367 w 1371600"/>
                  <a:gd name="connsiteY3" fmla="*/ 4233 h 330200"/>
                  <a:gd name="connsiteX4" fmla="*/ 715434 w 1371600"/>
                  <a:gd name="connsiteY4" fmla="*/ 4233 h 330200"/>
                  <a:gd name="connsiteX5" fmla="*/ 715434 w 1371600"/>
                  <a:gd name="connsiteY5" fmla="*/ 122767 h 330200"/>
                  <a:gd name="connsiteX6" fmla="*/ 656167 w 1371600"/>
                  <a:gd name="connsiteY6" fmla="*/ 122767 h 330200"/>
                  <a:gd name="connsiteX7" fmla="*/ 660400 w 1371600"/>
                  <a:gd name="connsiteY7" fmla="*/ 0 h 330200"/>
                  <a:gd name="connsiteX8" fmla="*/ 0 w 1371600"/>
                  <a:gd name="connsiteY8" fmla="*/ 0 h 33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71600" h="330200">
                    <a:moveTo>
                      <a:pt x="0" y="0"/>
                    </a:moveTo>
                    <a:lnTo>
                      <a:pt x="0" y="330200"/>
                    </a:lnTo>
                    <a:lnTo>
                      <a:pt x="1371600" y="330200"/>
                    </a:lnTo>
                    <a:lnTo>
                      <a:pt x="1367367" y="4233"/>
                    </a:lnTo>
                    <a:lnTo>
                      <a:pt x="715434" y="4233"/>
                    </a:lnTo>
                    <a:lnTo>
                      <a:pt x="715434" y="122767"/>
                    </a:lnTo>
                    <a:lnTo>
                      <a:pt x="656167" y="122767"/>
                    </a:lnTo>
                    <a:lnTo>
                      <a:pt x="6604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 cap="flat" cmpd="sng" algn="ctr">
                <a:solidFill>
                  <a:schemeClr val="bg1">
                    <a:lumMod val="5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 sz="2400">
                  <a:solidFill>
                    <a:srgbClr val="000000"/>
                  </a:solidFill>
                  <a:latin typeface="Arial" charset="0"/>
                  <a:ea typeface="MS PGothic" charset="0"/>
                  <a:cs typeface="MS PGothic" charset="0"/>
                </a:endParaRPr>
              </a:p>
            </p:txBody>
          </p:sp>
          <p:cxnSp>
            <p:nvCxnSpPr>
              <p:cNvPr id="198686" name="Straight Connector 29"/>
              <p:cNvCxnSpPr>
                <a:cxnSpLocks noChangeShapeType="1"/>
              </p:cNvCxnSpPr>
              <p:nvPr/>
            </p:nvCxnSpPr>
            <p:spPr bwMode="auto">
              <a:xfrm rot="5400000">
                <a:off x="1975379" y="3067580"/>
                <a:ext cx="3081866" cy="3175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lg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98687" name="Straight Connector 31"/>
              <p:cNvCxnSpPr>
                <a:cxnSpLocks noChangeShapeType="1"/>
              </p:cNvCxnSpPr>
              <p:nvPr/>
            </p:nvCxnSpPr>
            <p:spPr bwMode="auto">
              <a:xfrm rot="5400000">
                <a:off x="3245379" y="3067582"/>
                <a:ext cx="3081866" cy="3175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lg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sp>
          <p:nvSpPr>
            <p:cNvPr id="198664" name="Text Box 56"/>
            <p:cNvSpPr txBox="1">
              <a:spLocks noChangeArrowheads="1"/>
            </p:cNvSpPr>
            <p:nvPr/>
          </p:nvSpPr>
          <p:spPr bwMode="auto">
            <a:xfrm>
              <a:off x="5022268" y="1589088"/>
              <a:ext cx="1087438" cy="430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 dirty="0">
                  <a:solidFill>
                    <a:srgbClr val="000000"/>
                  </a:solidFill>
                </a:rPr>
                <a:t>Surface </a:t>
              </a:r>
              <a:endParaRPr lang="en-US" sz="1200" b="1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en-US" sz="1200" b="1" dirty="0" smtClean="0">
                  <a:solidFill>
                    <a:srgbClr val="000000"/>
                  </a:solidFill>
                </a:rPr>
                <a:t>#</a:t>
              </a:r>
              <a:r>
                <a:rPr lang="en-US" sz="1200" b="1" dirty="0">
                  <a:solidFill>
                    <a:srgbClr val="000000"/>
                  </a:solidFill>
                </a:rPr>
                <a:t>1</a:t>
              </a:r>
            </a:p>
          </p:txBody>
        </p:sp>
        <p:sp>
          <p:nvSpPr>
            <p:cNvPr id="198665" name="Text Box 56"/>
            <p:cNvSpPr txBox="1">
              <a:spLocks noChangeArrowheads="1"/>
            </p:cNvSpPr>
            <p:nvPr/>
          </p:nvSpPr>
          <p:spPr bwMode="auto">
            <a:xfrm>
              <a:off x="5862639" y="1774825"/>
              <a:ext cx="403224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#2</a:t>
              </a:r>
            </a:p>
          </p:txBody>
        </p:sp>
        <p:sp>
          <p:nvSpPr>
            <p:cNvPr id="198666" name="Text Box 56"/>
            <p:cNvSpPr txBox="1">
              <a:spLocks noChangeArrowheads="1"/>
            </p:cNvSpPr>
            <p:nvPr/>
          </p:nvSpPr>
          <p:spPr bwMode="auto">
            <a:xfrm>
              <a:off x="6262688" y="1774825"/>
              <a:ext cx="401637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#3</a:t>
              </a:r>
            </a:p>
          </p:txBody>
        </p:sp>
        <p:sp>
          <p:nvSpPr>
            <p:cNvPr id="198667" name="Text Box 56"/>
            <p:cNvSpPr txBox="1">
              <a:spLocks noChangeArrowheads="1"/>
            </p:cNvSpPr>
            <p:nvPr/>
          </p:nvSpPr>
          <p:spPr bwMode="auto">
            <a:xfrm>
              <a:off x="6534148" y="1774825"/>
              <a:ext cx="401637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#4</a:t>
              </a:r>
            </a:p>
          </p:txBody>
        </p:sp>
        <p:sp>
          <p:nvSpPr>
            <p:cNvPr id="198668" name="Text Box 56"/>
            <p:cNvSpPr txBox="1">
              <a:spLocks noChangeArrowheads="1"/>
            </p:cNvSpPr>
            <p:nvPr/>
          </p:nvSpPr>
          <p:spPr bwMode="auto">
            <a:xfrm>
              <a:off x="6910387" y="1774825"/>
              <a:ext cx="403224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#5</a:t>
              </a:r>
            </a:p>
          </p:txBody>
        </p:sp>
        <p:sp>
          <p:nvSpPr>
            <p:cNvPr id="198669" name="Text Box 56"/>
            <p:cNvSpPr txBox="1">
              <a:spLocks noChangeArrowheads="1"/>
            </p:cNvSpPr>
            <p:nvPr/>
          </p:nvSpPr>
          <p:spPr bwMode="auto">
            <a:xfrm>
              <a:off x="7404099" y="1774825"/>
              <a:ext cx="401637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#6</a:t>
              </a:r>
            </a:p>
          </p:txBody>
        </p:sp>
        <p:sp>
          <p:nvSpPr>
            <p:cNvPr id="198670" name="Text Box 56"/>
            <p:cNvSpPr txBox="1">
              <a:spLocks noChangeArrowheads="1"/>
            </p:cNvSpPr>
            <p:nvPr/>
          </p:nvSpPr>
          <p:spPr bwMode="auto">
            <a:xfrm>
              <a:off x="7662864" y="2865435"/>
              <a:ext cx="1481137" cy="430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0.7mm thin glass center layer</a:t>
              </a:r>
            </a:p>
          </p:txBody>
        </p:sp>
        <p:sp>
          <p:nvSpPr>
            <p:cNvPr id="198671" name="Line 79"/>
            <p:cNvSpPr>
              <a:spLocks noChangeShapeType="1"/>
            </p:cNvSpPr>
            <p:nvPr/>
          </p:nvSpPr>
          <p:spPr bwMode="auto">
            <a:xfrm flipV="1">
              <a:off x="6623050" y="3022600"/>
              <a:ext cx="1100138" cy="1603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rgbClr val="000000"/>
                </a:solidFill>
                <a:latin typeface="Arial" charset="0"/>
                <a:ea typeface="MS PGothic" charset="0"/>
                <a:cs typeface="MS PGothic" charset="0"/>
              </a:endParaRPr>
            </a:p>
          </p:txBody>
        </p:sp>
        <p:sp>
          <p:nvSpPr>
            <p:cNvPr id="198672" name="Text Box 56"/>
            <p:cNvSpPr txBox="1">
              <a:spLocks noChangeArrowheads="1"/>
            </p:cNvSpPr>
            <p:nvPr/>
          </p:nvSpPr>
          <p:spPr bwMode="auto">
            <a:xfrm>
              <a:off x="7737475" y="4759324"/>
              <a:ext cx="1346202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Foam spacer</a:t>
              </a:r>
            </a:p>
          </p:txBody>
        </p:sp>
        <p:sp>
          <p:nvSpPr>
            <p:cNvPr id="198673" name="Line 79"/>
            <p:cNvSpPr>
              <a:spLocks noChangeShapeType="1"/>
            </p:cNvSpPr>
            <p:nvPr/>
          </p:nvSpPr>
          <p:spPr bwMode="auto">
            <a:xfrm flipV="1">
              <a:off x="7043738" y="4922838"/>
              <a:ext cx="846137" cy="984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rgbClr val="000000"/>
                </a:solidFill>
                <a:latin typeface="Arial" charset="0"/>
                <a:ea typeface="MS PGothic" charset="0"/>
                <a:cs typeface="MS PGothic" charset="0"/>
              </a:endParaRPr>
            </a:p>
          </p:txBody>
        </p:sp>
        <p:sp>
          <p:nvSpPr>
            <p:cNvPr id="198674" name="Text Box 56"/>
            <p:cNvSpPr txBox="1">
              <a:spLocks noChangeArrowheads="1"/>
            </p:cNvSpPr>
            <p:nvPr/>
          </p:nvSpPr>
          <p:spPr bwMode="auto">
            <a:xfrm>
              <a:off x="7662862" y="3638550"/>
              <a:ext cx="1023936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Low-e</a:t>
              </a:r>
            </a:p>
          </p:txBody>
        </p:sp>
        <p:sp>
          <p:nvSpPr>
            <p:cNvPr id="198675" name="Line 79"/>
            <p:cNvSpPr>
              <a:spLocks noChangeShapeType="1"/>
            </p:cNvSpPr>
            <p:nvPr/>
          </p:nvSpPr>
          <p:spPr bwMode="auto">
            <a:xfrm flipV="1">
              <a:off x="7219950" y="3795713"/>
              <a:ext cx="6699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rgbClr val="000000"/>
                </a:solidFill>
                <a:latin typeface="Arial" charset="0"/>
                <a:ea typeface="MS PGothic" charset="0"/>
                <a:cs typeface="MS PGothic" charset="0"/>
              </a:endParaRPr>
            </a:p>
          </p:txBody>
        </p:sp>
        <p:sp>
          <p:nvSpPr>
            <p:cNvPr id="198676" name="Line 79"/>
            <p:cNvSpPr>
              <a:spLocks noChangeShapeType="1"/>
            </p:cNvSpPr>
            <p:nvPr/>
          </p:nvSpPr>
          <p:spPr bwMode="auto">
            <a:xfrm flipV="1">
              <a:off x="5953125" y="3795713"/>
              <a:ext cx="1936750" cy="3444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rgbClr val="000000"/>
                </a:solidFill>
                <a:latin typeface="Arial" charset="0"/>
                <a:ea typeface="MS PGothic" charset="0"/>
                <a:cs typeface="MS PGothic" charset="0"/>
              </a:endParaRPr>
            </a:p>
          </p:txBody>
        </p:sp>
        <p:sp>
          <p:nvSpPr>
            <p:cNvPr id="198677" name="Text Box 56"/>
            <p:cNvSpPr txBox="1">
              <a:spLocks noChangeArrowheads="1"/>
            </p:cNvSpPr>
            <p:nvPr/>
          </p:nvSpPr>
          <p:spPr bwMode="auto">
            <a:xfrm>
              <a:off x="7821612" y="5537204"/>
              <a:ext cx="1262062" cy="258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/>
              <a:r>
                <a:rPr lang="en-US" sz="1200" b="1">
                  <a:solidFill>
                    <a:srgbClr val="000000"/>
                  </a:solidFill>
                </a:rPr>
                <a:t>Butyl sealant</a:t>
              </a:r>
            </a:p>
          </p:txBody>
        </p:sp>
        <p:sp>
          <p:nvSpPr>
            <p:cNvPr id="198678" name="Line 79"/>
            <p:cNvSpPr>
              <a:spLocks noChangeShapeType="1"/>
            </p:cNvSpPr>
            <p:nvPr/>
          </p:nvSpPr>
          <p:spPr bwMode="auto">
            <a:xfrm>
              <a:off x="7043738" y="5478463"/>
              <a:ext cx="846137" cy="2159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rgbClr val="000000"/>
                </a:solidFill>
                <a:latin typeface="Arial" charset="0"/>
                <a:ea typeface="MS PGothic" charset="0"/>
                <a:cs typeface="MS PGothic" charset="0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4300" y="5582215"/>
            <a:ext cx="12573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7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952500" y="3665618"/>
            <a:ext cx="8424799" cy="3039982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952500" y="152400"/>
            <a:ext cx="8424799" cy="3039982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23266" y="842948"/>
            <a:ext cx="2644398" cy="20622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schemeClr val="tx1"/>
                </a:solidFill>
                <a:latin typeface="Calibri"/>
              </a:rPr>
              <a:t>Technical Validation</a:t>
            </a:r>
            <a:endParaRPr lang="en-US" b="1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/>
              </a:rPr>
              <a:t>Simulation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/>
              </a:rPr>
              <a:t>Optimization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</a:rPr>
              <a:t>Climate </a:t>
            </a:r>
            <a:r>
              <a:rPr lang="en-US" sz="1600" dirty="0" smtClean="0">
                <a:solidFill>
                  <a:schemeClr val="tx1"/>
                </a:solidFill>
              </a:rPr>
              <a:t>Modeling</a:t>
            </a:r>
            <a:endParaRPr lang="en-US" sz="1600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P</a:t>
            </a:r>
            <a:r>
              <a:rPr lang="en-US" sz="1600" dirty="0" smtClean="0">
                <a:solidFill>
                  <a:schemeClr val="tx1"/>
                </a:solidFill>
                <a:latin typeface="Calibri"/>
              </a:rPr>
              <a:t>rototypes</a:t>
            </a:r>
            <a:endParaRPr lang="en-US" sz="1600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/>
              </a:rPr>
              <a:t>Coatings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09820" y="843799"/>
            <a:ext cx="2648238" cy="20622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schemeClr val="tx1"/>
                </a:solidFill>
                <a:latin typeface="Calibri"/>
              </a:rPr>
              <a:t>Supply chain Partners</a:t>
            </a:r>
            <a:endParaRPr lang="en-US" sz="1600" b="1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Thin Glass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Coatings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Gas supply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Gas fill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Spacer design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IGU </a:t>
            </a:r>
            <a:r>
              <a:rPr lang="en-US" sz="1600" dirty="0" smtClean="0">
                <a:solidFill>
                  <a:schemeClr val="tx1"/>
                </a:solidFill>
                <a:latin typeface="Calibri"/>
              </a:rPr>
              <a:t>fabrication</a:t>
            </a:r>
            <a:endParaRPr lang="en-US" sz="16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99219" y="4329666"/>
            <a:ext cx="2669439" cy="203755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chemeClr val="tx1"/>
                </a:solidFill>
                <a:latin typeface="Calibri"/>
              </a:rPr>
              <a:t>Window </a:t>
            </a:r>
            <a:r>
              <a:rPr lang="en-US" b="1" dirty="0" smtClean="0">
                <a:solidFill>
                  <a:schemeClr val="tx1"/>
                </a:solidFill>
                <a:latin typeface="Calibri"/>
              </a:rPr>
              <a:t>Partners</a:t>
            </a:r>
            <a:endParaRPr lang="en-US" b="1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chemeClr val="tx1"/>
                </a:solidFill>
                <a:latin typeface="Calibri"/>
              </a:rPr>
              <a:t>Andersen Windows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chemeClr val="tx1"/>
                </a:solidFill>
                <a:latin typeface="Calibri"/>
              </a:rPr>
              <a:t>Alpen Windows</a:t>
            </a:r>
            <a:endParaRPr lang="en-US" sz="1600" b="1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Market Intelligence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tx1"/>
                </a:solidFill>
                <a:latin typeface="Calibri"/>
              </a:rPr>
              <a:t>Cost </a:t>
            </a:r>
            <a:r>
              <a:rPr lang="en-US" sz="1600" dirty="0" smtClean="0">
                <a:solidFill>
                  <a:schemeClr val="tx1"/>
                </a:solidFill>
                <a:latin typeface="Calibri"/>
              </a:rPr>
              <a:t>Optimization</a:t>
            </a:r>
            <a:endParaRPr lang="en-US" sz="1600" dirty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23266" y="4317314"/>
            <a:ext cx="2642404" cy="20622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schemeClr val="tx1"/>
                </a:solidFill>
                <a:latin typeface="Calibri"/>
              </a:rPr>
              <a:t>Technical Evaluation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b="1" dirty="0" smtClean="0">
              <a:solidFill>
                <a:schemeClr val="tx1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rgbClr val="FF0000"/>
                </a:solidFill>
                <a:latin typeface="Calibri"/>
              </a:rPr>
              <a:t>Laboratory Testing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0000"/>
                </a:solidFill>
                <a:latin typeface="Calibri"/>
              </a:rPr>
              <a:t>Field Demonstrations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0000"/>
                </a:solidFill>
                <a:latin typeface="Calibri"/>
              </a:rPr>
              <a:t>Utility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Incentives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0000"/>
                </a:solidFill>
                <a:latin typeface="Calibri"/>
              </a:rPr>
              <a:t>Codes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and </a:t>
            </a:r>
            <a:r>
              <a:rPr lang="en-US" sz="1600" b="1" dirty="0" smtClean="0">
                <a:solidFill>
                  <a:srgbClr val="FF0000"/>
                </a:solidFill>
                <a:latin typeface="Calibri"/>
              </a:rPr>
              <a:t>Standards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0000"/>
                </a:solidFill>
                <a:latin typeface="Calibri"/>
              </a:rPr>
              <a:t>Net Zero advocates</a:t>
            </a:r>
            <a:endParaRPr lang="en-US" sz="1600" b="1" dirty="0">
              <a:solidFill>
                <a:srgbClr val="FF0000"/>
              </a:solidFill>
              <a:latin typeface="Calibri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rgbClr val="FF0000"/>
                </a:solidFill>
                <a:latin typeface="Calibri"/>
              </a:rPr>
              <a:t>ENERGYSTAR Criteria</a:t>
            </a:r>
          </a:p>
        </p:txBody>
      </p:sp>
      <p:sp>
        <p:nvSpPr>
          <p:cNvPr id="11" name="Right Arrow 10"/>
          <p:cNvSpPr/>
          <p:nvPr/>
        </p:nvSpPr>
        <p:spPr>
          <a:xfrm rot="5400000">
            <a:off x="7071119" y="3326599"/>
            <a:ext cx="322439" cy="203200"/>
          </a:xfrm>
          <a:prstGeom prst="rightArrow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39290" y="1371600"/>
            <a:ext cx="1542410" cy="58477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Collaborative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R&amp;D </a:t>
            </a:r>
            <a:endParaRPr lang="en-US" sz="1600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73804" y="228600"/>
            <a:ext cx="4512023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Emerging </a:t>
            </a:r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Technology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 (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R6-R10 IGU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)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70783" y="3741818"/>
            <a:ext cx="416086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Market Scale </a:t>
            </a:r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Up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 (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R4-R8 window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)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5" name="Left-Right Arrow 14"/>
          <p:cNvSpPr/>
          <p:nvPr/>
        </p:nvSpPr>
        <p:spPr>
          <a:xfrm>
            <a:off x="4511726" y="1986562"/>
            <a:ext cx="1326468" cy="184631"/>
          </a:xfrm>
          <a:prstGeom prst="leftRightArrow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361239" y="4884818"/>
            <a:ext cx="1542410" cy="58477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Collaborative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R&amp;D </a:t>
            </a:r>
            <a:endParaRPr lang="en-US" sz="1600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7" name="Left-Right Arrow 16"/>
          <p:cNvSpPr/>
          <p:nvPr/>
        </p:nvSpPr>
        <p:spPr>
          <a:xfrm>
            <a:off x="4437014" y="5418217"/>
            <a:ext cx="1326468" cy="184631"/>
          </a:xfrm>
          <a:prstGeom prst="leftRightArrow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Right Arrow 17"/>
          <p:cNvSpPr/>
          <p:nvPr/>
        </p:nvSpPr>
        <p:spPr>
          <a:xfrm rot="5400000">
            <a:off x="2908484" y="3326599"/>
            <a:ext cx="322439" cy="203200"/>
          </a:xfrm>
          <a:prstGeom prst="rightArrow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11430" y="1660708"/>
            <a:ext cx="242374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I</a:t>
            </a:r>
            <a:endParaRPr lang="en-US" sz="1600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82576" y="5007928"/>
            <a:ext cx="300083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II</a:t>
            </a:r>
            <a:endParaRPr lang="en-US" sz="1600" dirty="0">
              <a:solidFill>
                <a:prstClr val="black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197B-68C4-4972-A9DB-3E9416130CCC}" type="slidenum">
              <a:rPr lang="en-US" altLang="en-US" smtClean="0"/>
              <a:pPr/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3272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 descr="25%">
            <a:extLst/>
          </p:cNvPr>
          <p:cNvSpPr txBox="1">
            <a:spLocks noChangeArrowheads="1"/>
          </p:cNvSpPr>
          <p:nvPr/>
        </p:nvSpPr>
        <p:spPr>
          <a:xfrm>
            <a:off x="723900" y="249238"/>
            <a:ext cx="8763000" cy="476250"/>
          </a:xfrm>
          <a:prstGeom prst="rect">
            <a:avLst/>
          </a:prstGeom>
        </p:spPr>
        <p:txBody>
          <a:bodyPr lIns="91301" tIns="45652" rIns="91301" bIns="45652"/>
          <a:lstStyle/>
          <a:p>
            <a:pPr defTabSz="456506" eaLnBrk="1" hangingPunct="1">
              <a:buClr>
                <a:srgbClr val="000000"/>
              </a:buClr>
              <a:buSzPct val="100000"/>
              <a:defRPr/>
            </a:pPr>
            <a:endParaRPr lang="en-US" sz="3200" b="1" kern="0" dirty="0">
              <a:solidFill>
                <a:srgbClr val="FFFFFF"/>
              </a:solidFill>
              <a:latin typeface="Palatino Linotype" pitchFamily="18" charset="0"/>
              <a:ea typeface="+mj-ea"/>
              <a:cs typeface="+mj-cs"/>
            </a:endParaRPr>
          </a:p>
        </p:txBody>
      </p:sp>
      <p:sp>
        <p:nvSpPr>
          <p:cNvPr id="348163" name="TextBox 6"/>
          <p:cNvSpPr txBox="1">
            <a:spLocks noChangeArrowheads="1"/>
          </p:cNvSpPr>
          <p:nvPr/>
        </p:nvSpPr>
        <p:spPr bwMode="auto">
          <a:xfrm>
            <a:off x="800100" y="6400801"/>
            <a:ext cx="381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1" tIns="45652" rIns="91301" bIns="45652">
            <a:spAutoFit/>
          </a:bodyPr>
          <a:lstStyle/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A490DDB5-412A-40F2-8B35-85DFACC0D133}" type="slidenum">
              <a:rPr lang="en-US" altLang="en-US" sz="1200">
                <a:latin typeface="Palatino Linotype" panose="02040502050505030304" pitchFamily="18" charset="0"/>
              </a:rPr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9</a:t>
            </a:fld>
            <a:endParaRPr lang="en-US" altLang="en-US" sz="1200">
              <a:latin typeface="Palatino Linotype" panose="02040502050505030304" pitchFamily="18" charset="0"/>
            </a:endParaRPr>
          </a:p>
        </p:txBody>
      </p:sp>
      <p:sp>
        <p:nvSpPr>
          <p:cNvPr id="348164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3781426" y="-322263"/>
            <a:ext cx="2200275" cy="1143001"/>
          </a:xfrm>
        </p:spPr>
        <p:txBody>
          <a:bodyPr/>
          <a:lstStyle/>
          <a:p>
            <a:pPr marL="53975" indent="-53975"/>
            <a:endParaRPr lang="en-US" altLang="en-US" sz="1700">
              <a:latin typeface="Palatino Linotype" panose="02040502050505030304" pitchFamily="18" charset="0"/>
            </a:endParaRPr>
          </a:p>
          <a:p>
            <a:pPr marL="53975" indent="-53975"/>
            <a:r>
              <a:rPr lang="en-US" altLang="en-US" b="0" smtClean="0">
                <a:solidFill>
                  <a:srgbClr val="FFFF00"/>
                </a:solidFill>
                <a:latin typeface="Palatino Linotype" panose="02040502050505030304" pitchFamily="18" charset="0"/>
              </a:rPr>
              <a:t>Questions?</a:t>
            </a:r>
          </a:p>
        </p:txBody>
      </p:sp>
      <p:pic>
        <p:nvPicPr>
          <p:cNvPr id="348165" name="Picture 7" descr="C:\Users\mshirakh\Desktop\20170610_1955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61" y="0"/>
            <a:ext cx="103195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>
            <a:extLst/>
          </p:cNvPr>
          <p:cNvSpPr txBox="1">
            <a:spLocks/>
          </p:cNvSpPr>
          <p:nvPr/>
        </p:nvSpPr>
        <p:spPr bwMode="auto">
          <a:xfrm>
            <a:off x="538163" y="125413"/>
            <a:ext cx="8686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9865" tIns="46729" rIns="89865" bIns="46729"/>
          <a:lstStyle>
            <a:lvl1pPr marL="342900" indent="-342900" algn="l" defTabSz="457200" rtl="0" eaLnBrk="0" fontAlgn="base" hangingPunct="0">
              <a:lnSpc>
                <a:spcPct val="105000"/>
              </a:lnSpc>
              <a:spcBef>
                <a:spcPts val="12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000" b="1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ts val="1888"/>
              </a:lnSpc>
              <a:spcBef>
                <a:spcPts val="788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lnSpc>
                <a:spcPct val="8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16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lnSpc>
                <a:spcPct val="80000"/>
              </a:lnSpc>
              <a:spcBef>
                <a:spcPts val="87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lnSpc>
                <a:spcPct val="80000"/>
              </a:lnSpc>
              <a:spcBef>
                <a:spcPts val="7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0" fontAlgn="base" hangingPunct="0">
              <a:lnSpc>
                <a:spcPct val="80000"/>
              </a:lnSpc>
              <a:spcBef>
                <a:spcPts val="7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0" fontAlgn="base" hangingPunct="0">
              <a:lnSpc>
                <a:spcPct val="80000"/>
              </a:lnSpc>
              <a:spcBef>
                <a:spcPts val="7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0" fontAlgn="base" hangingPunct="0">
              <a:lnSpc>
                <a:spcPct val="80000"/>
              </a:lnSpc>
              <a:spcBef>
                <a:spcPts val="7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0" fontAlgn="base" hangingPunct="0">
              <a:lnSpc>
                <a:spcPct val="80000"/>
              </a:lnSpc>
              <a:spcBef>
                <a:spcPts val="7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7762" lvl="2" indent="0"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defRPr/>
            </a:pPr>
            <a:r>
              <a:rPr lang="en-US" sz="3200" b="1" kern="0" dirty="0" smtClean="0">
                <a:solidFill>
                  <a:srgbClr val="FF0000"/>
                </a:solidFill>
                <a:latin typeface="Palatino Linotype" pitchFamily="18" charset="0"/>
              </a:rPr>
              <a:t>Questions?</a:t>
            </a:r>
            <a:endParaRPr lang="en-US" sz="3200" b="1" kern="0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74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icrosoft Office 98">
  <a:themeElements>
    <a:clrScheme name="">
      <a:dk1>
        <a:srgbClr val="000000"/>
      </a:dk1>
      <a:lt1>
        <a:srgbClr val="FFFFFF"/>
      </a:lt1>
      <a:dk2>
        <a:srgbClr val="004E47"/>
      </a:dk2>
      <a:lt2>
        <a:srgbClr val="676767"/>
      </a:lt2>
      <a:accent1>
        <a:srgbClr val="009688"/>
      </a:accent1>
      <a:accent2>
        <a:srgbClr val="E5405D"/>
      </a:accent2>
      <a:accent3>
        <a:srgbClr val="FFFFFF"/>
      </a:accent3>
      <a:accent4>
        <a:srgbClr val="000000"/>
      </a:accent4>
      <a:accent5>
        <a:srgbClr val="AAC9C3"/>
      </a:accent5>
      <a:accent6>
        <a:srgbClr val="CF3953"/>
      </a:accent6>
      <a:hlink>
        <a:srgbClr val="767900"/>
      </a:hlink>
      <a:folHlink>
        <a:srgbClr val="3365FB"/>
      </a:folHlink>
    </a:clrScheme>
    <a:fontScheme name="Microsoft Office 9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20008</TotalTime>
  <Words>816</Words>
  <Application>Microsoft Office PowerPoint</Application>
  <PresentationFormat>35mm Slides</PresentationFormat>
  <Paragraphs>142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MS PGothic</vt:lpstr>
      <vt:lpstr>MS PGothic</vt:lpstr>
      <vt:lpstr>Arial</vt:lpstr>
      <vt:lpstr>Calibri</vt:lpstr>
      <vt:lpstr>Geneva</vt:lpstr>
      <vt:lpstr>Helvetica</vt:lpstr>
      <vt:lpstr>Palatino Linotype</vt:lpstr>
      <vt:lpstr>Times New Roman</vt:lpstr>
      <vt:lpstr>Wingdings</vt:lpstr>
      <vt:lpstr>ヒラギノ角ゴ Pro W3</vt:lpstr>
      <vt:lpstr>Office Theme</vt:lpstr>
      <vt:lpstr>Microsoft Office 98</vt:lpstr>
      <vt:lpstr>California Partnership for Advanced  Windows (C-PAW)  Thin Center Glass Triple Pane Windows  A Window Into Protecting the Pale Blue Dot </vt:lpstr>
      <vt:lpstr>Organizations Supporting C-PAW</vt:lpstr>
      <vt:lpstr>Skinny Triple Pane Versus Chunky Triple Pane Windows</vt:lpstr>
      <vt:lpstr>2019 Standards and Advanced Windows (AW)</vt:lpstr>
      <vt:lpstr>2019 Standards High Performance Attics and Walls</vt:lpstr>
      <vt:lpstr>LBNL Highly Insulating Windows RD&amp;D</vt:lpstr>
      <vt:lpstr>Drop-In “Thin Lightweight Triple” “upgrade” all R3 double glazed windows to R4-7 without redesign   </vt:lpstr>
      <vt:lpstr>PowerPoint Presentation</vt:lpstr>
      <vt:lpstr>PowerPoint Presentation</vt:lpstr>
    </vt:vector>
  </TitlesOfParts>
  <Company>Lawrence Berkeley National Laboratory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ARPA-E Workshop Arlington, VA 12/15/09</dc:title>
  <dc:creator>Stephen Selkowitz</dc:creator>
  <cp:lastModifiedBy>Shirakh, Maziar@Energy</cp:lastModifiedBy>
  <cp:revision>713</cp:revision>
  <cp:lastPrinted>2013-01-06T17:15:55Z</cp:lastPrinted>
  <dcterms:created xsi:type="dcterms:W3CDTF">2011-10-03T05:58:30Z</dcterms:created>
  <dcterms:modified xsi:type="dcterms:W3CDTF">2018-12-05T00:37:04Z</dcterms:modified>
</cp:coreProperties>
</file>