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handoutMasterIdLst>
    <p:handoutMasterId r:id="rId10"/>
  </p:handoutMasterIdLst>
  <p:sldIdLst>
    <p:sldId id="349" r:id="rId2"/>
    <p:sldId id="470" r:id="rId3"/>
    <p:sldId id="475" r:id="rId4"/>
    <p:sldId id="471" r:id="rId5"/>
    <p:sldId id="472" r:id="rId6"/>
    <p:sldId id="473" r:id="rId7"/>
    <p:sldId id="476" r:id="rId8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762C"/>
    <a:srgbClr val="2B83BA"/>
    <a:srgbClr val="000000"/>
    <a:srgbClr val="FC8C1C"/>
    <a:srgbClr val="8BD082"/>
    <a:srgbClr val="ABDDA4"/>
    <a:srgbClr val="FDAE6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67813" autoAdjust="0"/>
  </p:normalViewPr>
  <p:slideViewPr>
    <p:cSldViewPr>
      <p:cViewPr>
        <p:scale>
          <a:sx n="70" d="100"/>
          <a:sy n="70" d="100"/>
        </p:scale>
        <p:origin x="-894" y="-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1998" y="-84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18" Type="http://schemas.openxmlformats.org/officeDocument/2006/relationships/customXml" Target="../customXml/item4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038475" cy="465138"/>
          </a:xfrm>
          <a:prstGeom prst="rect">
            <a:avLst/>
          </a:prstGeom>
        </p:spPr>
        <p:txBody>
          <a:bodyPr vert="horz" lIns="91404" tIns="45703" rIns="91404" bIns="45703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40" y="0"/>
            <a:ext cx="3038475" cy="465138"/>
          </a:xfrm>
          <a:prstGeom prst="rect">
            <a:avLst/>
          </a:prstGeom>
        </p:spPr>
        <p:txBody>
          <a:bodyPr vert="horz" lIns="91404" tIns="45703" rIns="91404" bIns="45703" rtlCol="0"/>
          <a:lstStyle>
            <a:lvl1pPr algn="r">
              <a:defRPr sz="1200"/>
            </a:lvl1pPr>
          </a:lstStyle>
          <a:p>
            <a:fld id="{3CCE653B-4852-45CB-B3F8-3E6B44E4AE64}" type="datetimeFigureOut">
              <a:rPr lang="en-US" smtClean="0"/>
              <a:pPr/>
              <a:t>4/6/2015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8829675"/>
            <a:ext cx="3038475" cy="465138"/>
          </a:xfrm>
          <a:prstGeom prst="rect">
            <a:avLst/>
          </a:prstGeom>
        </p:spPr>
        <p:txBody>
          <a:bodyPr vert="horz" lIns="91404" tIns="45703" rIns="91404" bIns="45703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40" y="8829675"/>
            <a:ext cx="3038475" cy="465138"/>
          </a:xfrm>
          <a:prstGeom prst="rect">
            <a:avLst/>
          </a:prstGeom>
        </p:spPr>
        <p:txBody>
          <a:bodyPr vert="horz" lIns="91404" tIns="45703" rIns="91404" bIns="45703" rtlCol="0" anchor="b"/>
          <a:lstStyle>
            <a:lvl1pPr algn="r">
              <a:defRPr sz="1200"/>
            </a:lvl1pPr>
          </a:lstStyle>
          <a:p>
            <a:fld id="{20352171-817F-4D1A-96D4-E704CAB2AE2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84675548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41" tIns="46571" rIns="93141" bIns="4657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3141" tIns="46571" rIns="93141" bIns="46571" rtlCol="0"/>
          <a:lstStyle>
            <a:lvl1pPr algn="r">
              <a:defRPr sz="1200"/>
            </a:lvl1pPr>
          </a:lstStyle>
          <a:p>
            <a:fld id="{F4929CE4-C267-4731-9095-1114BB8F5D77}" type="datetimeFigureOut">
              <a:rPr lang="en-US" smtClean="0"/>
              <a:pPr/>
              <a:t>4/6/2015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41" tIns="46571" rIns="93141" bIns="4657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1"/>
            <a:ext cx="5608320" cy="4183380"/>
          </a:xfrm>
          <a:prstGeom prst="rect">
            <a:avLst/>
          </a:prstGeom>
        </p:spPr>
        <p:txBody>
          <a:bodyPr vert="horz" lIns="93141" tIns="46571" rIns="93141" bIns="4657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41" tIns="46571" rIns="93141" bIns="4657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3141" tIns="46571" rIns="93141" bIns="46571" rtlCol="0" anchor="b"/>
          <a:lstStyle>
            <a:lvl1pPr algn="r">
              <a:defRPr sz="1200"/>
            </a:lvl1pPr>
          </a:lstStyle>
          <a:p>
            <a:fld id="{6B9F4801-69AF-4288-98AB-88FD83C108F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8838470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Thank you for the opportunity to present additional information about the proposed Building Energy Saving Ordinance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Billi Romain.  Al Murray…</a:t>
            </a:r>
          </a:p>
          <a:p>
            <a:pPr>
              <a:buFont typeface="Arial" pitchFamily="34" charset="0"/>
              <a:buNone/>
            </a:pPr>
            <a:endParaRPr 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9F4801-69AF-4288-98AB-88FD83C108FA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Increasing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energy efficiency across all building types is a key component of achieving the CAP goals</a:t>
            </a:r>
          </a:p>
          <a:p>
            <a:pPr lvl="0">
              <a:buFont typeface="Arial" pitchFamily="34" charset="0"/>
              <a:buChar char="•"/>
            </a:pP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 you know, the CAP goals (REPRESENTED BY DOTTED LINE) are ambitious, and the current RECO and CECO are not consistent with the scale of reductions required</a:t>
            </a:r>
          </a:p>
          <a:p>
            <a:pPr lvl="0">
              <a:buFont typeface="Arial" pitchFamily="34" charset="0"/>
              <a:buChar char="•"/>
            </a:pP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Community-wide emissions are not on track to achieve the 2020 target (BLUE LINE)</a:t>
            </a:r>
          </a:p>
          <a:p>
            <a:pPr lvl="0">
              <a:buFont typeface="Arial" pitchFamily="34" charset="0"/>
              <a:buChar char="•"/>
            </a:pP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Additional action is needed to fill the gap</a:t>
            </a:r>
          </a:p>
          <a:p>
            <a:pPr lvl="0">
              <a:buFont typeface="Arial" pitchFamily="34" charset="0"/>
              <a:buChar char="•"/>
            </a:pPr>
            <a:endParaRPr lang="en-US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9F4801-69AF-4288-98AB-88FD83C108FA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9F4801-69AF-4288-98AB-88FD83C108FA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9F4801-69AF-4288-98AB-88FD83C108FA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15B34-248D-4888-81C3-CFC9FA13DB07}" type="datetime1">
              <a:rPr lang="en-US" smtClean="0"/>
              <a:pPr/>
              <a:t>4/6/2015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92EFF-3551-4C90-A0BC-DC8ACF4B2FB6}" type="datetime1">
              <a:rPr lang="en-US" smtClean="0"/>
              <a:pPr/>
              <a:t>4/6/2015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30D2C-B357-4EC2-A29B-E85B593383FC}" type="datetime1">
              <a:rPr lang="en-US" smtClean="0"/>
              <a:pPr/>
              <a:t>4/6/2015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416A-6A02-4754-97E2-D746D7B11A4A}" type="datetime1">
              <a:rPr lang="en-US" smtClean="0"/>
              <a:pPr/>
              <a:t>4/6/2015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DF72B-FB61-4EBE-934B-6A597409FCA1}" type="datetime1">
              <a:rPr lang="en-US" smtClean="0"/>
              <a:pPr/>
              <a:t>4/6/2015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C8393-A743-4863-B0F0-3D65EFACEB14}" type="datetime1">
              <a:rPr lang="en-US" smtClean="0"/>
              <a:pPr/>
              <a:t>4/6/2015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6B768-D978-49E4-BBC7-88586170023E}" type="datetime1">
              <a:rPr lang="en-US" smtClean="0"/>
              <a:pPr/>
              <a:t>4/6/2015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5707F-17F7-4C2B-8A52-45B3F26B1FA2}" type="datetime1">
              <a:rPr lang="en-US" smtClean="0"/>
              <a:pPr/>
              <a:t>4/6/2015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D3C7-96CB-4A2D-8AF4-0D8D2327A741}" type="datetime1">
              <a:rPr lang="en-US" smtClean="0"/>
              <a:pPr/>
              <a:t>4/6/2015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FBB8-7462-4F52-BD0C-E1D30B80AAAD}" type="datetime1">
              <a:rPr lang="en-US" smtClean="0"/>
              <a:pPr/>
              <a:t>4/6/2015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A4ABB-5249-4AA5-99EB-C122C93658AB}" type="datetime1">
              <a:rPr lang="en-US" smtClean="0"/>
              <a:pPr/>
              <a:t>4/6/2015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A03EA-7097-4D42-865B-29B4EAA1684C}" type="datetime1">
              <a:rPr lang="en-US" smtClean="0"/>
              <a:pPr/>
              <a:t>4/6/2015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DD305E-93F0-402A-9AE0-1BC8EF7CF0D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ityofberkeley.info/BESO" TargetMode="External"/><Relationship Id="rId2" Type="http://schemas.openxmlformats.org/officeDocument/2006/relationships/hyperlink" Target="mailto:BRomain@CityofBerkeley.info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838200" y="1905000"/>
            <a:ext cx="7696200" cy="2301240"/>
          </a:xfrm>
        </p:spPr>
        <p:txBody>
          <a:bodyPr>
            <a:normAutofit fontScale="90000"/>
          </a:bodyPr>
          <a:lstStyle/>
          <a:p>
            <a:r>
              <a:rPr lang="en-US" b="1" i="1" dirty="0" smtClean="0"/>
              <a:t>Building Energy Saving Ordinance (BESO): </a:t>
            </a:r>
            <a:br>
              <a:rPr lang="en-US" b="1" i="1" dirty="0" smtClean="0"/>
            </a:br>
            <a:r>
              <a:rPr lang="en-US" b="1" i="1" dirty="0" smtClean="0"/>
              <a:t>Using Information to Accelerate Savings</a:t>
            </a:r>
            <a:endParaRPr lang="en-US" b="1" i="1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533400" y="4648200"/>
            <a:ext cx="7924800" cy="990600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US" dirty="0" smtClean="0"/>
              <a:t>California Energy Commission</a:t>
            </a:r>
          </a:p>
          <a:p>
            <a:pPr algn="l"/>
            <a:r>
              <a:rPr lang="en-US" dirty="0" smtClean="0"/>
              <a:t>April 7, 2015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5" name="Picture 2" descr="G:\ESD\Admin\ADMIN TEMPLATES\BrklyClassicOffi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76200"/>
            <a:ext cx="1066800" cy="1066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458200" cy="1020762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Climate Action Plan (CAP) Target: </a:t>
            </a:r>
            <a:br>
              <a:rPr lang="en-US" sz="3200" b="1" dirty="0" smtClean="0"/>
            </a:br>
            <a:r>
              <a:rPr lang="en-US" sz="3200" b="1" dirty="0" smtClean="0"/>
              <a:t>Additional GHG Reductions Needed</a:t>
            </a:r>
            <a:endParaRPr lang="en-US" sz="3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8" name="Picture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447800"/>
            <a:ext cx="84582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owchart: Process 10"/>
          <p:cNvSpPr/>
          <p:nvPr/>
        </p:nvSpPr>
        <p:spPr>
          <a:xfrm>
            <a:off x="3429000" y="1143000"/>
            <a:ext cx="2209800" cy="14478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Flowchart: Process 4"/>
          <p:cNvSpPr/>
          <p:nvPr/>
        </p:nvSpPr>
        <p:spPr>
          <a:xfrm>
            <a:off x="533400" y="1143000"/>
            <a:ext cx="2209800" cy="14478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971800" y="3810000"/>
            <a:ext cx="3124200" cy="28194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295400"/>
            <a:ext cx="213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Building Energy Information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05200" y="1295400"/>
            <a:ext cx="2057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Efficiency Action Plan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2" name="Flowchart: Process 11"/>
          <p:cNvSpPr/>
          <p:nvPr/>
        </p:nvSpPr>
        <p:spPr>
          <a:xfrm>
            <a:off x="6324600" y="1143000"/>
            <a:ext cx="2209800" cy="14478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324600" y="1295400"/>
            <a:ext cx="2057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Incentives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&amp; Assistance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5" name="Plus 14"/>
          <p:cNvSpPr/>
          <p:nvPr/>
        </p:nvSpPr>
        <p:spPr>
          <a:xfrm>
            <a:off x="2819400" y="1524000"/>
            <a:ext cx="533400" cy="685800"/>
          </a:xfrm>
          <a:prstGeom prst="mathPlus">
            <a:avLst/>
          </a:prstGeom>
          <a:solidFill>
            <a:schemeClr val="accent1">
              <a:alpha val="6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Down Arrow 16"/>
          <p:cNvSpPr/>
          <p:nvPr/>
        </p:nvSpPr>
        <p:spPr>
          <a:xfrm>
            <a:off x="4267200" y="2819400"/>
            <a:ext cx="484632" cy="762000"/>
          </a:xfrm>
          <a:prstGeom prst="downArrow">
            <a:avLst/>
          </a:prstGeom>
          <a:solidFill>
            <a:schemeClr val="accent1">
              <a:alpha val="6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lus 17"/>
          <p:cNvSpPr/>
          <p:nvPr/>
        </p:nvSpPr>
        <p:spPr>
          <a:xfrm>
            <a:off x="5715000" y="1524000"/>
            <a:ext cx="533400" cy="685800"/>
          </a:xfrm>
          <a:prstGeom prst="mathPlus">
            <a:avLst/>
          </a:prstGeom>
          <a:solidFill>
            <a:schemeClr val="accent1">
              <a:alpha val="6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3200400" y="4648200"/>
            <a:ext cx="2895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  </a:t>
            </a:r>
            <a:r>
              <a:rPr lang="en-US" sz="2400" b="1" dirty="0" smtClean="0">
                <a:solidFill>
                  <a:schemeClr val="bg1"/>
                </a:solidFill>
              </a:rPr>
              <a:t>Energy Upgrades</a:t>
            </a: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chemeClr val="bg1"/>
                </a:solidFill>
              </a:rPr>
              <a:t>  Reduced Emissions  </a:t>
            </a: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solidFill>
                  <a:schemeClr val="bg1"/>
                </a:solidFill>
              </a:rPr>
              <a:t>  Energy Bill Savings   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001000" cy="1162050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>BESO  for Berkeley Homes</a:t>
            </a:r>
            <a:endParaRPr lang="en-US" sz="4000" dirty="0"/>
          </a:p>
        </p:txBody>
      </p:sp>
      <p:pic>
        <p:nvPicPr>
          <p:cNvPr id="5" name="Content Placeholder 4" descr="foxcottag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953000" y="3810000"/>
            <a:ext cx="3810000" cy="2514600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5124" name="Picture 4" descr="House For Sale Sign Templa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5334000"/>
            <a:ext cx="755869" cy="65760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81000" y="1447800"/>
            <a:ext cx="723900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/>
              <a:t>  Energy Assessment  prior to sale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/>
              <a:t>  Exemption for High Performance Homes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/>
              <a:t>  Deferrals to Buyers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/>
              <a:t>  Rebates for early compliance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  Rebates  and financing </a:t>
            </a:r>
          </a:p>
          <a:p>
            <a:r>
              <a:rPr lang="en-US" sz="3200" dirty="0" smtClean="0"/>
              <a:t>    for upgrades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BESO for Commercial &amp;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Multifamily </a:t>
            </a:r>
            <a:r>
              <a:rPr lang="en-US" b="1" dirty="0" smtClean="0"/>
              <a:t>Buildings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029200" cy="4525963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Energy Assessments every 5 - 10 years based on building size</a:t>
            </a:r>
          </a:p>
          <a:p>
            <a:r>
              <a:rPr lang="en-US" dirty="0" smtClean="0"/>
              <a:t>Report Energy Star Performance Score</a:t>
            </a:r>
          </a:p>
          <a:p>
            <a:r>
              <a:rPr lang="en-US" dirty="0" smtClean="0"/>
              <a:t>Access to free &amp; low cost energy assessment services  </a:t>
            </a:r>
          </a:p>
          <a:p>
            <a:r>
              <a:rPr lang="en-US" dirty="0" smtClean="0"/>
              <a:t>Rebates and  financing for upgrades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638800" y="4419600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Ed Roberts Campus </a:t>
            </a:r>
          </a:p>
          <a:p>
            <a:r>
              <a:rPr lang="en-US" dirty="0" smtClean="0"/>
              <a:t>Energy Star Certified Score of 96  </a:t>
            </a:r>
            <a:endParaRPr lang="en-US" dirty="0"/>
          </a:p>
        </p:txBody>
      </p:sp>
      <p:pic>
        <p:nvPicPr>
          <p:cNvPr id="9" name="Picture 8" descr="Ed Roberts Campus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62600" y="1905000"/>
            <a:ext cx="3255390" cy="24384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Benefits of Energy Assessment Reporting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Shows property owners how to reduce energy costs &amp; increase property values.</a:t>
            </a:r>
          </a:p>
          <a:p>
            <a:r>
              <a:rPr lang="en-US" dirty="0" smtClean="0"/>
              <a:t>Provides building-specific recommendations to maximize efficiency, health, safety &amp; comfort.</a:t>
            </a:r>
          </a:p>
          <a:p>
            <a:r>
              <a:rPr lang="en-US" dirty="0" smtClean="0"/>
              <a:t>Teaches owners how to access valuable financing &amp; incentive opportunities.</a:t>
            </a:r>
          </a:p>
          <a:p>
            <a:r>
              <a:rPr lang="en-US" dirty="0" smtClean="0"/>
              <a:t>Motivates property owners to invest in energy saving improvements.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 More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Contact</a:t>
            </a:r>
            <a:endParaRPr lang="en-US" b="1" dirty="0" smtClean="0"/>
          </a:p>
          <a:p>
            <a:pPr>
              <a:buNone/>
            </a:pPr>
            <a:r>
              <a:rPr lang="en-US" dirty="0" smtClean="0"/>
              <a:t>Billi </a:t>
            </a:r>
            <a:r>
              <a:rPr lang="en-US" dirty="0" smtClean="0"/>
              <a:t>Romain, Sustainability Program Manager</a:t>
            </a:r>
          </a:p>
          <a:p>
            <a:pPr>
              <a:buNone/>
            </a:pPr>
            <a:r>
              <a:rPr lang="en-US" dirty="0" smtClean="0"/>
              <a:t>City of Berkeley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510-981-7432</a:t>
            </a:r>
            <a:endParaRPr lang="en-US" dirty="0" smtClean="0"/>
          </a:p>
          <a:p>
            <a:pPr>
              <a:buNone/>
            </a:pPr>
            <a:r>
              <a:rPr lang="en-US" dirty="0" smtClean="0">
                <a:hlinkClick r:id="rId2"/>
              </a:rPr>
              <a:t>BRomain@CityofBerkeley.info</a:t>
            </a:r>
            <a:endParaRPr lang="en-US" dirty="0" smtClean="0"/>
          </a:p>
          <a:p>
            <a:pPr>
              <a:buNone/>
            </a:pPr>
            <a:endParaRPr lang="en-US" u="sng" dirty="0" smtClean="0">
              <a:hlinkClick r:id="rId3"/>
            </a:endParaRPr>
          </a:p>
          <a:p>
            <a:pPr>
              <a:buNone/>
            </a:pPr>
            <a:r>
              <a:rPr lang="en-US" sz="3600" u="sng" dirty="0" smtClean="0">
                <a:hlinkClick r:id="rId3"/>
              </a:rPr>
              <a:t>www.cityofberkeley.info/BESO</a:t>
            </a:r>
            <a:endParaRPr lang="en-US" sz="3600" u="sng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D305E-93F0-402A-9AE0-1BC8EF7CF0DE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5" name="Picture 2" descr="G:\ESD\Admin\ADMIN TEMPLATES\BrklyClassicOffi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76200"/>
            <a:ext cx="1066800" cy="106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City of Berkeley</Received_x0020_From>
    <Docket_x0020_Number xmlns="8eef3743-c7b3-4cbe-8837-b6e805be353c">15-IEPR-05</Docket_x0020_Number>
    <TaxCatchAll xmlns="8eef3743-c7b3-4cbe-8837-b6e805be353c">
      <Value>54</Value>
      <Value>6</Value>
      <Value>18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2015-04-07 Workshop</TermName>
          <TermId xmlns="http://schemas.microsoft.com/office/infopath/2007/PartnerControls">5ee32a59-a75e-4b09-a2ea-594becd7635c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Z5JXHV6S7NA6-3-71686</_dlc_DocId>
    <_dlc_DocIdUrl xmlns="8eef3743-c7b3-4cbe-8837-b6e805be353c">
      <Url>http://efilingspinternal/_layouts/DocIdRedir.aspx?ID=Z5JXHV6S7NA6-3-71686</Url>
      <Description>Z5JXHV6S7NA6-3-71686</Description>
    </_dlc_DocIdUrl>
  </documentManagement>
</p:properties>
</file>

<file path=customXml/itemProps1.xml><?xml version="1.0" encoding="utf-8"?>
<ds:datastoreItem xmlns:ds="http://schemas.openxmlformats.org/officeDocument/2006/customXml" ds:itemID="{1E722B4C-AEDD-44EE-8527-1A6D0AC0BA37}"/>
</file>

<file path=customXml/itemProps2.xml><?xml version="1.0" encoding="utf-8"?>
<ds:datastoreItem xmlns:ds="http://schemas.openxmlformats.org/officeDocument/2006/customXml" ds:itemID="{2ABA722A-AD49-4D84-A7F7-72CD2E434D8D}"/>
</file>

<file path=customXml/itemProps3.xml><?xml version="1.0" encoding="utf-8"?>
<ds:datastoreItem xmlns:ds="http://schemas.openxmlformats.org/officeDocument/2006/customXml" ds:itemID="{5FF57E6A-2B3A-43A4-98CE-7711A402DF3F}"/>
</file>

<file path=customXml/itemProps4.xml><?xml version="1.0" encoding="utf-8"?>
<ds:datastoreItem xmlns:ds="http://schemas.openxmlformats.org/officeDocument/2006/customXml" ds:itemID="{1E20B5C1-AAC8-4A4C-ADBB-32A1238F93C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14269</TotalTime>
  <Words>288</Words>
  <Application>Microsoft Office PowerPoint</Application>
  <PresentationFormat>On-screen Show (4:3)</PresentationFormat>
  <Paragraphs>56</Paragraphs>
  <Slides>7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Building Energy Saving Ordinance (BESO):  Using Information to Accelerate Savings</vt:lpstr>
      <vt:lpstr>Climate Action Plan (CAP) Target:  Additional GHG Reductions Needed</vt:lpstr>
      <vt:lpstr>Slide 3</vt:lpstr>
      <vt:lpstr>BESO  for Berkeley Homes</vt:lpstr>
      <vt:lpstr>BESO for Commercial &amp;  Multifamily Buildings</vt:lpstr>
      <vt:lpstr>Benefits of Energy Assessment Reporting</vt:lpstr>
      <vt:lpstr>For More information</vt:lpstr>
    </vt:vector>
  </TitlesOfParts>
  <Company>City of Berkeley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Billi Romain of City of Berkeley Presentation </dc:title>
  <dc:creator>tburroughs</dc:creator>
  <cp:lastModifiedBy>bromain</cp:lastModifiedBy>
  <cp:revision>1380</cp:revision>
  <dcterms:created xsi:type="dcterms:W3CDTF">2013-09-06T15:52:32Z</dcterms:created>
  <dcterms:modified xsi:type="dcterms:W3CDTF">2015-04-07T00:34:31Z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1ee0e9a2-a52d-4483-9b3b-4fbb58cd51e2</vt:lpwstr>
  </property>
  <property fmtid="{D5CDD505-2E9C-101B-9397-08002B2CF9AE}" pid="4" name="Subject_x0020_Areas">
    <vt:lpwstr>54;#_IEPR 2015-04-07 Workshop|5ee32a59-a75e-4b09-a2ea-594becd7635c</vt:lpwstr>
  </property>
  <property fmtid="{D5CDD505-2E9C-101B-9397-08002B2CF9AE}" pid="5" name="_CopySource">
    <vt:lpwstr>http://efilingspinternal/PendingDocuments/15-IEPR-05/20150409T080006_Building_Energy_Savings_Ordinance_BESO_Using_Information_to_Acc.pptx</vt:lpwstr>
  </property>
  <property fmtid="{D5CDD505-2E9C-101B-9397-08002B2CF9AE}" pid="6" name="Subject Areas">
    <vt:lpwstr>54;#IEPR 2015-04-07 Workshop|5ee32a59-a75e-4b09-a2ea-594becd7635c;#61;#IEPR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454300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