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4"/>
  </p:notesMasterIdLst>
  <p:sldIdLst>
    <p:sldId id="256" r:id="rId2"/>
    <p:sldId id="263" r:id="rId3"/>
    <p:sldId id="265" r:id="rId4"/>
    <p:sldId id="267" r:id="rId5"/>
    <p:sldId id="269" r:id="rId6"/>
    <p:sldId id="270" r:id="rId7"/>
    <p:sldId id="274" r:id="rId8"/>
    <p:sldId id="273" r:id="rId9"/>
    <p:sldId id="275" r:id="rId10"/>
    <p:sldId id="268" r:id="rId11"/>
    <p:sldId id="276" r:id="rId12"/>
    <p:sldId id="277" r:id="rId13"/>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99" autoAdjust="0"/>
    <p:restoredTop sz="86429" autoAdjust="0"/>
  </p:normalViewPr>
  <p:slideViewPr>
    <p:cSldViewPr snapToGrid="0" snapToObjects="1">
      <p:cViewPr varScale="1">
        <p:scale>
          <a:sx n="81" d="100"/>
          <a:sy n="81" d="100"/>
        </p:scale>
        <p:origin x="126" y="810"/>
      </p:cViewPr>
      <p:guideLst>
        <p:guide orient="horz" pos="2160"/>
        <p:guide pos="3840"/>
      </p:guideLst>
    </p:cSldViewPr>
  </p:slideViewPr>
  <p:outlineViewPr>
    <p:cViewPr>
      <p:scale>
        <a:sx n="33" d="100"/>
        <a:sy n="33" d="100"/>
      </p:scale>
      <p:origin x="0" y="-300"/>
    </p:cViewPr>
  </p:outlineViewPr>
  <p:notesTextViewPr>
    <p:cViewPr>
      <p:scale>
        <a:sx n="100" d="100"/>
        <a:sy n="100" d="100"/>
      </p:scale>
      <p:origin x="0" y="0"/>
    </p:cViewPr>
  </p:notesTextViewPr>
  <p:notesViewPr>
    <p:cSldViewPr snapToGrid="0" snapToObjects="1">
      <p:cViewPr varScale="1">
        <p:scale>
          <a:sx n="75" d="100"/>
          <a:sy n="75" d="100"/>
        </p:scale>
        <p:origin x="3090" y="-91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10BBBC34-1609-2F4B-B1B4-CA762E9FB424}" type="datetimeFigureOut">
              <a:rPr lang="en-US" smtClean="0"/>
              <a:t>12/18/2019</a:t>
            </a:fld>
            <a:endParaRPr lang="en-US" dirty="0"/>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0B67BDF7-E776-6644-B0FD-0131F7606DCF}" type="slidenum">
              <a:rPr lang="en-US" smtClean="0"/>
              <a:t>‹#›</a:t>
            </a:fld>
            <a:endParaRPr lang="en-US" dirty="0"/>
          </a:p>
        </p:txBody>
      </p:sp>
    </p:spTree>
    <p:extLst>
      <p:ext uri="{BB962C8B-B14F-4D97-AF65-F5344CB8AC3E}">
        <p14:creationId xmlns:p14="http://schemas.microsoft.com/office/powerpoint/2010/main" val="34739248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Good morning. I am California Energy Commissioner Janea Scott. Welcome to our Water and Energy workshop.  </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Just a few years ago we were in a 5 year drought. </a:t>
            </a:r>
          </a:p>
          <a:p>
            <a:endParaRPr lang="en-US"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With a changing climate, we can expect to see more extreme weather with swings between rain and drought.  </a:t>
            </a:r>
            <a:endParaRPr lang="es-PA" sz="1600" kern="1200" dirty="0" smtClean="0">
              <a:solidFill>
                <a:schemeClr val="tx1"/>
              </a:solidFill>
              <a:effectLst/>
              <a:latin typeface="+mn-lt"/>
              <a:ea typeface="+mn-ea"/>
              <a:cs typeface="+mn-cs"/>
            </a:endParaRPr>
          </a:p>
          <a:p>
            <a:endParaRPr lang="en-US"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As a result, water and energy are high priority areas. </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Today’s workshop will provide an opportunity to hear from some of our researchers and public agencies who are working on innovative projects.  </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We look forward to the conversation on how these projects are working, identify pathways to market and future research needs. </a:t>
            </a:r>
          </a:p>
          <a:p>
            <a:endParaRPr lang="en-US" sz="1600" kern="1200" dirty="0" smtClean="0">
              <a:solidFill>
                <a:schemeClr val="tx1"/>
              </a:solidFill>
              <a:effectLst/>
              <a:latin typeface="+mn-lt"/>
              <a:ea typeface="+mn-ea"/>
              <a:cs typeface="+mn-cs"/>
            </a:endParaRPr>
          </a:p>
          <a:p>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1</a:t>
            </a:fld>
            <a:endParaRPr lang="en-US" dirty="0"/>
          </a:p>
        </p:txBody>
      </p:sp>
    </p:spTree>
    <p:extLst>
      <p:ext uri="{BB962C8B-B14F-4D97-AF65-F5344CB8AC3E}">
        <p14:creationId xmlns:p14="http://schemas.microsoft.com/office/powerpoint/2010/main" val="6299060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Water use accounts for about 20% of CA’s electricity use and 30% of the natural gas use.</a:t>
            </a:r>
          </a:p>
          <a:p>
            <a:r>
              <a:rPr lang="en-US" sz="1600" kern="1200" dirty="0" smtClean="0">
                <a:solidFill>
                  <a:schemeClr val="tx1"/>
                </a:solidFill>
                <a:effectLst/>
                <a:latin typeface="+mn-lt"/>
                <a:ea typeface="+mn-ea"/>
                <a:cs typeface="+mn-cs"/>
              </a:rPr>
              <a:t>  </a:t>
            </a:r>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This is used to supply, convey, treat and heat water.</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The water system is under pressure due to population growth and changing climates.</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This emphasizes the need to continue adopting polices and innovative technologies to improve our water and energy management, increase water supplies from non-traditional sources and reduce overall energy use and cost and greenhouse gas emissions. </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2</a:t>
            </a:fld>
            <a:endParaRPr lang="en-US" dirty="0"/>
          </a:p>
        </p:txBody>
      </p:sp>
    </p:spTree>
    <p:extLst>
      <p:ext uri="{BB962C8B-B14F-4D97-AF65-F5344CB8AC3E}">
        <p14:creationId xmlns:p14="http://schemas.microsoft.com/office/powerpoint/2010/main" val="458370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This slide shows how much energy is used by the water sector. The right side focuses on water supply, conveyance and treatment, which uses about 12% of the energy used.</a:t>
            </a:r>
          </a:p>
          <a:p>
            <a:r>
              <a:rPr lang="en-US" sz="1600" kern="1200" dirty="0" smtClean="0">
                <a:solidFill>
                  <a:schemeClr val="tx1"/>
                </a:solidFill>
                <a:effectLst/>
                <a:latin typeface="+mn-lt"/>
                <a:ea typeface="+mn-ea"/>
                <a:cs typeface="+mn-cs"/>
              </a:rPr>
              <a:t>  </a:t>
            </a:r>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By far the largest are the end users with residential being the biggest energy user.</a:t>
            </a:r>
            <a:r>
              <a:rPr lang="en-US" sz="1600" kern="1200" baseline="0" dirty="0" smtClean="0">
                <a:solidFill>
                  <a:schemeClr val="tx1"/>
                </a:solidFill>
                <a:effectLst/>
                <a:latin typeface="+mn-lt"/>
                <a:ea typeface="+mn-ea"/>
                <a:cs typeface="+mn-cs"/>
              </a:rPr>
              <a:t> </a:t>
            </a:r>
            <a:r>
              <a:rPr lang="en-US" sz="1600" kern="1200" dirty="0" smtClean="0">
                <a:solidFill>
                  <a:schemeClr val="tx1"/>
                </a:solidFill>
                <a:effectLst/>
                <a:latin typeface="+mn-lt"/>
                <a:ea typeface="+mn-ea"/>
                <a:cs typeface="+mn-cs"/>
              </a:rPr>
              <a:t>The 175,000 GWh/year includes water-related electricity and natural gas.</a:t>
            </a:r>
          </a:p>
          <a:p>
            <a:r>
              <a:rPr lang="en-US" sz="1600" kern="1200" dirty="0" smtClean="0">
                <a:solidFill>
                  <a:schemeClr val="tx1"/>
                </a:solidFill>
                <a:effectLst/>
                <a:latin typeface="+mn-lt"/>
                <a:ea typeface="+mn-ea"/>
                <a:cs typeface="+mn-cs"/>
              </a:rPr>
              <a:t> </a:t>
            </a:r>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Conveyance includes energy used in the California State Water Project, the Central Valley Project, the Colorado River Aqueduct and several regional water systems.  </a:t>
            </a:r>
            <a:endParaRPr lang="es-PA" sz="1600" kern="1200" dirty="0" smtClean="0">
              <a:solidFill>
                <a:schemeClr val="tx1"/>
              </a:solidFill>
              <a:effectLst/>
              <a:latin typeface="+mn-lt"/>
              <a:ea typeface="+mn-ea"/>
              <a:cs typeface="+mn-cs"/>
            </a:endParaRPr>
          </a:p>
          <a:p>
            <a:endParaRPr lang="en-US"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Ground water pumping is for urban and farm uses.</a:t>
            </a:r>
            <a:r>
              <a:rPr lang="en-US" sz="1600" kern="1200" baseline="0" dirty="0" smtClean="0">
                <a:solidFill>
                  <a:schemeClr val="tx1"/>
                </a:solidFill>
                <a:effectLst/>
                <a:latin typeface="+mn-lt"/>
                <a:ea typeface="+mn-ea"/>
                <a:cs typeface="+mn-cs"/>
              </a:rPr>
              <a:t>  </a:t>
            </a:r>
            <a:r>
              <a:rPr lang="en-US" sz="1600" kern="1200" dirty="0" smtClean="0">
                <a:solidFill>
                  <a:schemeClr val="tx1"/>
                </a:solidFill>
                <a:effectLst/>
                <a:latin typeface="+mn-lt"/>
                <a:ea typeface="+mn-ea"/>
                <a:cs typeface="+mn-cs"/>
              </a:rPr>
              <a:t>Irrigation system management, such as pressurization, is an agricultural water end use.</a:t>
            </a:r>
          </a:p>
          <a:p>
            <a:r>
              <a:rPr lang="en-US" sz="1600" kern="1200" dirty="0" smtClean="0">
                <a:solidFill>
                  <a:schemeClr val="tx1"/>
                </a:solidFill>
                <a:effectLst/>
                <a:latin typeface="+mn-lt"/>
                <a:ea typeface="+mn-ea"/>
                <a:cs typeface="+mn-cs"/>
              </a:rPr>
              <a:t> </a:t>
            </a:r>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Residential end uses include energy used in heating water and running appliances, but not the embedded energy for supplying or treating water. </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3</a:t>
            </a:fld>
            <a:endParaRPr lang="en-US" dirty="0"/>
          </a:p>
        </p:txBody>
      </p:sp>
    </p:spTree>
    <p:extLst>
      <p:ext uri="{BB962C8B-B14F-4D97-AF65-F5344CB8AC3E}">
        <p14:creationId xmlns:p14="http://schemas.microsoft.com/office/powerpoint/2010/main" val="40452529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kern="1200" dirty="0" smtClean="0">
                <a:solidFill>
                  <a:schemeClr val="tx1"/>
                </a:solidFill>
                <a:effectLst/>
                <a:latin typeface="+mn-lt"/>
                <a:ea typeface="+mn-ea"/>
                <a:cs typeface="+mn-cs"/>
              </a:rPr>
              <a:t>Our programs are driven by the state energy policy goals, such as the one listed here—increasing electricity from renewables, reducing greenhouse gas emissions, doubling of energy efficiency and increasing assess to clean energy for disadvantaged and low come communities.</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4</a:t>
            </a:fld>
            <a:endParaRPr lang="en-US" dirty="0"/>
          </a:p>
        </p:txBody>
      </p:sp>
    </p:spTree>
    <p:extLst>
      <p:ext uri="{BB962C8B-B14F-4D97-AF65-F5344CB8AC3E}">
        <p14:creationId xmlns:p14="http://schemas.microsoft.com/office/powerpoint/2010/main" val="40534738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10325" cy="3605212"/>
          </a:xfrm>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The Energy Commission has a number of programs that strategically invest funds to catalyze change and accelerate achievement of state policy goals.</a:t>
            </a:r>
            <a:endParaRPr lang="es-PA" sz="1600" kern="1200" dirty="0" smtClean="0">
              <a:solidFill>
                <a:schemeClr val="tx1"/>
              </a:solidFill>
              <a:effectLst/>
              <a:latin typeface="+mn-lt"/>
              <a:ea typeface="+mn-ea"/>
              <a:cs typeface="+mn-cs"/>
            </a:endParaRPr>
          </a:p>
          <a:p>
            <a:endParaRPr lang="en-US"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We have a number of programs that advance energy technology</a:t>
            </a:r>
            <a:r>
              <a:rPr lang="en-US" sz="1600" kern="1200" baseline="0" dirty="0" smtClean="0">
                <a:solidFill>
                  <a:schemeClr val="tx1"/>
                </a:solidFill>
                <a:effectLst/>
                <a:latin typeface="+mn-lt"/>
                <a:ea typeface="+mn-ea"/>
                <a:cs typeface="+mn-cs"/>
              </a:rPr>
              <a:t> and facilitate customer learning. </a:t>
            </a:r>
            <a:r>
              <a:rPr lang="en-US" sz="1600" kern="1200" dirty="0" smtClean="0">
                <a:solidFill>
                  <a:schemeClr val="tx1"/>
                </a:solidFill>
                <a:effectLst/>
                <a:latin typeface="+mn-lt"/>
                <a:ea typeface="+mn-ea"/>
                <a:cs typeface="+mn-cs"/>
              </a:rPr>
              <a:t> </a:t>
            </a:r>
            <a:endParaRPr lang="es-PA" sz="1600" kern="1200" dirty="0" smtClean="0">
              <a:solidFill>
                <a:schemeClr val="tx1"/>
              </a:solidFill>
              <a:effectLst/>
              <a:latin typeface="+mn-lt"/>
              <a:ea typeface="+mn-ea"/>
              <a:cs typeface="+mn-cs"/>
            </a:endParaRPr>
          </a:p>
          <a:p>
            <a:endParaRPr lang="en-US" baseline="0" dirty="0" smtClean="0"/>
          </a:p>
        </p:txBody>
      </p:sp>
      <p:sp>
        <p:nvSpPr>
          <p:cNvPr id="4" name="Slide Number Placeholder 3"/>
          <p:cNvSpPr>
            <a:spLocks noGrp="1"/>
          </p:cNvSpPr>
          <p:nvPr>
            <p:ph type="sldNum" sz="quarter" idx="10"/>
          </p:nvPr>
        </p:nvSpPr>
        <p:spPr/>
        <p:txBody>
          <a:bodyPr/>
          <a:lstStyle/>
          <a:p>
            <a:fld id="{0B67BDF7-E776-6644-B0FD-0131F7606DCF}" type="slidenum">
              <a:rPr lang="en-US" smtClean="0"/>
              <a:t>5</a:t>
            </a:fld>
            <a:endParaRPr lang="en-US" dirty="0"/>
          </a:p>
        </p:txBody>
      </p:sp>
    </p:spTree>
    <p:extLst>
      <p:ext uri="{BB962C8B-B14F-4D97-AF65-F5344CB8AC3E}">
        <p14:creationId xmlns:p14="http://schemas.microsoft.com/office/powerpoint/2010/main" val="710039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Our program funds projects through the innovation pipeline from proof of concept, to pilot to demonstrations and help with facilitating introduction into the marketplace.</a:t>
            </a:r>
            <a:endParaRPr lang="es-PA" sz="1600" kern="1200" dirty="0" smtClean="0">
              <a:solidFill>
                <a:schemeClr val="tx1"/>
              </a:solidFill>
              <a:effectLst/>
              <a:latin typeface="+mn-lt"/>
              <a:ea typeface="+mn-ea"/>
              <a:cs typeface="+mn-cs"/>
            </a:endParaRPr>
          </a:p>
          <a:p>
            <a:endParaRPr lang="en-US"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Our core grants are applied research (studies and prototypes) and demonstration (large scale deployment in actual commercial applications)</a:t>
            </a:r>
            <a:endParaRPr lang="es-PA" sz="1600" kern="1200" dirty="0" smtClean="0">
              <a:solidFill>
                <a:schemeClr val="tx1"/>
              </a:solidFill>
              <a:effectLst/>
              <a:latin typeface="+mn-lt"/>
              <a:ea typeface="+mn-ea"/>
              <a:cs typeface="+mn-cs"/>
            </a:endParaRPr>
          </a:p>
          <a:p>
            <a:endParaRPr lang="en-US"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We also have grants for early stage research and market intervention programs to help entrepreneurs get over the valley of death.</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6</a:t>
            </a:fld>
            <a:endParaRPr lang="en-US" dirty="0"/>
          </a:p>
        </p:txBody>
      </p:sp>
    </p:spTree>
    <p:extLst>
      <p:ext uri="{BB962C8B-B14F-4D97-AF65-F5344CB8AC3E}">
        <p14:creationId xmlns:p14="http://schemas.microsoft.com/office/powerpoint/2010/main" val="366265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Our core programs are EPIC and natural gas research.</a:t>
            </a:r>
          </a:p>
          <a:p>
            <a:r>
              <a:rPr lang="en-US" sz="1600" kern="1200" dirty="0" smtClean="0">
                <a:solidFill>
                  <a:schemeClr val="tx1"/>
                </a:solidFill>
                <a:effectLst/>
                <a:latin typeface="+mn-lt"/>
                <a:ea typeface="+mn-ea"/>
                <a:cs typeface="+mn-cs"/>
              </a:rPr>
              <a:t>  </a:t>
            </a:r>
          </a:p>
          <a:p>
            <a:r>
              <a:rPr lang="en-US" sz="1600" kern="1200" dirty="0" smtClean="0">
                <a:solidFill>
                  <a:schemeClr val="tx1"/>
                </a:solidFill>
                <a:effectLst/>
                <a:latin typeface="+mn-lt"/>
                <a:ea typeface="+mn-ea"/>
                <a:cs typeface="+mn-cs"/>
              </a:rPr>
              <a:t>This slide shows the different areas that we have or are currently funding.</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Water energy related projects are funded under the energy efficiency activities.</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All projects must benefit investor owned utility ratepayers.</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All funds are competitively awarded</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7</a:t>
            </a:fld>
            <a:endParaRPr lang="en-US" dirty="0"/>
          </a:p>
        </p:txBody>
      </p:sp>
    </p:spTree>
    <p:extLst>
      <p:ext uri="{BB962C8B-B14F-4D97-AF65-F5344CB8AC3E}">
        <p14:creationId xmlns:p14="http://schemas.microsoft.com/office/powerpoint/2010/main" val="3682367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Our water energy research focuses on testing and demonstrating innovative technologies and strategies that can reduce energy use or demand associated with:</a:t>
            </a:r>
            <a:endParaRPr lang="es-PA" sz="1600" kern="1200" dirty="0" smtClean="0">
              <a:solidFill>
                <a:schemeClr val="tx1"/>
              </a:solidFill>
              <a:effectLst/>
              <a:latin typeface="+mn-lt"/>
              <a:ea typeface="+mn-ea"/>
              <a:cs typeface="+mn-cs"/>
            </a:endParaRPr>
          </a:p>
          <a:p>
            <a:pPr lvl="1"/>
            <a:endParaRPr lang="en-US" sz="1600" kern="1200" dirty="0" smtClean="0">
              <a:solidFill>
                <a:schemeClr val="tx1"/>
              </a:solidFill>
              <a:effectLst/>
              <a:latin typeface="+mn-lt"/>
              <a:ea typeface="+mn-ea"/>
              <a:cs typeface="+mn-cs"/>
            </a:endParaRPr>
          </a:p>
          <a:p>
            <a:pPr lvl="1"/>
            <a:r>
              <a:rPr lang="en-US" sz="1600" kern="1200" dirty="0" smtClean="0">
                <a:solidFill>
                  <a:schemeClr val="tx1"/>
                </a:solidFill>
                <a:effectLst/>
                <a:latin typeface="+mn-lt"/>
                <a:ea typeface="+mn-ea"/>
                <a:cs typeface="+mn-cs"/>
              </a:rPr>
              <a:t>Water/wastewater treatment</a:t>
            </a:r>
          </a:p>
          <a:p>
            <a:pPr lvl="1"/>
            <a:endParaRPr lang="es-PA" sz="1600" kern="1200" dirty="0" smtClean="0">
              <a:solidFill>
                <a:schemeClr val="tx1"/>
              </a:solidFill>
              <a:effectLst/>
              <a:latin typeface="+mn-lt"/>
              <a:ea typeface="+mn-ea"/>
              <a:cs typeface="+mn-cs"/>
            </a:endParaRPr>
          </a:p>
          <a:p>
            <a:pPr lvl="1"/>
            <a:r>
              <a:rPr lang="en-US" sz="1600" kern="1200" dirty="0" smtClean="0">
                <a:solidFill>
                  <a:schemeClr val="tx1"/>
                </a:solidFill>
                <a:effectLst/>
                <a:latin typeface="+mn-lt"/>
                <a:ea typeface="+mn-ea"/>
                <a:cs typeface="+mn-cs"/>
              </a:rPr>
              <a:t>Recover wastewater for on-site or municipal reuse</a:t>
            </a:r>
          </a:p>
          <a:p>
            <a:pPr lvl="1"/>
            <a:endParaRPr lang="es-PA" sz="1600" kern="1200" dirty="0" smtClean="0">
              <a:solidFill>
                <a:schemeClr val="tx1"/>
              </a:solidFill>
              <a:effectLst/>
              <a:latin typeface="+mn-lt"/>
              <a:ea typeface="+mn-ea"/>
              <a:cs typeface="+mn-cs"/>
            </a:endParaRPr>
          </a:p>
          <a:p>
            <a:pPr lvl="1"/>
            <a:r>
              <a:rPr lang="en-US" sz="1600" kern="1200" dirty="0" smtClean="0">
                <a:solidFill>
                  <a:schemeClr val="tx1"/>
                </a:solidFill>
                <a:effectLst/>
                <a:latin typeface="+mn-lt"/>
                <a:ea typeface="+mn-ea"/>
                <a:cs typeface="+mn-cs"/>
              </a:rPr>
              <a:t>Improve the efficiency or irrigation practices</a:t>
            </a:r>
          </a:p>
          <a:p>
            <a:pPr lvl="1"/>
            <a:endParaRPr lang="es-PA" sz="1600" kern="1200" dirty="0" smtClean="0">
              <a:solidFill>
                <a:schemeClr val="tx1"/>
              </a:solidFill>
              <a:effectLst/>
              <a:latin typeface="+mn-lt"/>
              <a:ea typeface="+mn-ea"/>
              <a:cs typeface="+mn-cs"/>
            </a:endParaRPr>
          </a:p>
          <a:p>
            <a:pPr lvl="1"/>
            <a:r>
              <a:rPr lang="en-US" sz="1600" kern="1200" dirty="0" smtClean="0">
                <a:solidFill>
                  <a:schemeClr val="tx1"/>
                </a:solidFill>
                <a:effectLst/>
                <a:latin typeface="+mn-lt"/>
                <a:ea typeface="+mn-ea"/>
                <a:cs typeface="+mn-cs"/>
              </a:rPr>
              <a:t>Management of water and energy demand</a:t>
            </a:r>
            <a:endParaRPr lang="es-PA" sz="1600" kern="1200" dirty="0" smtClean="0">
              <a:solidFill>
                <a:schemeClr val="tx1"/>
              </a:solidFill>
              <a:effectLst/>
              <a:latin typeface="+mn-lt"/>
              <a:ea typeface="+mn-ea"/>
              <a:cs typeface="+mn-cs"/>
            </a:endParaRPr>
          </a:p>
          <a:p>
            <a:r>
              <a:rPr lang="en-US" sz="1600" b="1" kern="1200" dirty="0" smtClean="0">
                <a:solidFill>
                  <a:schemeClr val="tx1"/>
                </a:solidFill>
                <a:effectLst/>
                <a:latin typeface="+mn-lt"/>
                <a:ea typeface="+mn-ea"/>
                <a:cs typeface="+mn-cs"/>
              </a:rPr>
              <a:t> </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8</a:t>
            </a:fld>
            <a:endParaRPr lang="en-US" dirty="0"/>
          </a:p>
        </p:txBody>
      </p:sp>
    </p:spTree>
    <p:extLst>
      <p:ext uri="{BB962C8B-B14F-4D97-AF65-F5344CB8AC3E}">
        <p14:creationId xmlns:p14="http://schemas.microsoft.com/office/powerpoint/2010/main" val="2254539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Since 2003, we have funded 48 water-related research projects.</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The picture on the right is the project at the Silicon Valley Clean Water Facility that is using a new anaerobic process to replace the energy intensive secondary treatment.  </a:t>
            </a:r>
            <a:endParaRPr lang="es-PA" sz="1600" kern="1200" dirty="0" smtClean="0">
              <a:solidFill>
                <a:schemeClr val="tx1"/>
              </a:solidFill>
              <a:effectLst/>
              <a:latin typeface="+mn-lt"/>
              <a:ea typeface="+mn-ea"/>
              <a:cs typeface="+mn-cs"/>
            </a:endParaRPr>
          </a:p>
          <a:p>
            <a:endParaRPr lang="en-US"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You’ll hear more about this project today.</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9</a:t>
            </a:fld>
            <a:endParaRPr lang="en-US" dirty="0"/>
          </a:p>
        </p:txBody>
      </p:sp>
    </p:spTree>
    <p:extLst>
      <p:ext uri="{BB962C8B-B14F-4D97-AF65-F5344CB8AC3E}">
        <p14:creationId xmlns:p14="http://schemas.microsoft.com/office/powerpoint/2010/main" val="18696858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There are many challenges (</a:t>
            </a:r>
            <a:r>
              <a:rPr lang="en-US" sz="1600" i="1" kern="1200" dirty="0" smtClean="0">
                <a:solidFill>
                  <a:schemeClr val="tx1"/>
                </a:solidFill>
                <a:effectLst/>
                <a:latin typeface="+mn-lt"/>
                <a:ea typeface="+mn-ea"/>
                <a:cs typeface="+mn-cs"/>
              </a:rPr>
              <a:t>note: they are listed on the slide</a:t>
            </a:r>
            <a:r>
              <a:rPr lang="en-US" sz="1600" kern="1200" dirty="0" smtClean="0">
                <a:solidFill>
                  <a:schemeClr val="tx1"/>
                </a:solidFill>
                <a:effectLst/>
                <a:latin typeface="+mn-lt"/>
                <a:ea typeface="+mn-ea"/>
                <a:cs typeface="+mn-cs"/>
              </a:rPr>
              <a:t>) to implementing new energy and water saving technologies and our program seeks to address some of these challenges.</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At today’s workshop you’ll hear from our researchers and water agencies discuss some of these areas and how they have overcome these challenges.</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10</a:t>
            </a:fld>
            <a:endParaRPr lang="en-US" dirty="0"/>
          </a:p>
        </p:txBody>
      </p:sp>
    </p:spTree>
    <p:extLst>
      <p:ext uri="{BB962C8B-B14F-4D97-AF65-F5344CB8AC3E}">
        <p14:creationId xmlns:p14="http://schemas.microsoft.com/office/powerpoint/2010/main" val="7056430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There are many challenges (</a:t>
            </a:r>
            <a:r>
              <a:rPr lang="en-US" sz="1600" i="1" kern="1200" dirty="0" smtClean="0">
                <a:solidFill>
                  <a:schemeClr val="tx1"/>
                </a:solidFill>
                <a:effectLst/>
                <a:latin typeface="+mn-lt"/>
                <a:ea typeface="+mn-ea"/>
                <a:cs typeface="+mn-cs"/>
              </a:rPr>
              <a:t>note: they are listed on the slide</a:t>
            </a:r>
            <a:r>
              <a:rPr lang="en-US" sz="1600" kern="1200" dirty="0" smtClean="0">
                <a:solidFill>
                  <a:schemeClr val="tx1"/>
                </a:solidFill>
                <a:effectLst/>
                <a:latin typeface="+mn-lt"/>
                <a:ea typeface="+mn-ea"/>
                <a:cs typeface="+mn-cs"/>
              </a:rPr>
              <a:t>) to implementing new energy and water saving technologies and our program seeks to address some of these challenges.</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At today’s workshop you’ll hear from our researchers and water agencies discuss some of these areas and how they have overcome these challenges.</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11</a:t>
            </a:fld>
            <a:endParaRPr lang="en-US" dirty="0"/>
          </a:p>
        </p:txBody>
      </p:sp>
    </p:spTree>
    <p:extLst>
      <p:ext uri="{BB962C8B-B14F-4D97-AF65-F5344CB8AC3E}">
        <p14:creationId xmlns:p14="http://schemas.microsoft.com/office/powerpoint/2010/main" val="2441198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mn-lt"/>
                <a:ea typeface="+mn-ea"/>
                <a:cs typeface="+mn-cs"/>
              </a:rPr>
              <a:t>There are many challenges (</a:t>
            </a:r>
            <a:r>
              <a:rPr lang="en-US" sz="1600" i="1" kern="1200" dirty="0" smtClean="0">
                <a:solidFill>
                  <a:schemeClr val="tx1"/>
                </a:solidFill>
                <a:effectLst/>
                <a:latin typeface="+mn-lt"/>
                <a:ea typeface="+mn-ea"/>
                <a:cs typeface="+mn-cs"/>
              </a:rPr>
              <a:t>note: they are listed on the slide</a:t>
            </a:r>
            <a:r>
              <a:rPr lang="en-US" sz="1600" kern="1200" dirty="0" smtClean="0">
                <a:solidFill>
                  <a:schemeClr val="tx1"/>
                </a:solidFill>
                <a:effectLst/>
                <a:latin typeface="+mn-lt"/>
                <a:ea typeface="+mn-ea"/>
                <a:cs typeface="+mn-cs"/>
              </a:rPr>
              <a:t>) to implementing new energy and water saving technologies and our program seeks to address some of these challenges.</a:t>
            </a:r>
          </a:p>
          <a:p>
            <a:endParaRPr lang="es-PA" sz="1600" kern="1200" dirty="0" smtClean="0">
              <a:solidFill>
                <a:schemeClr val="tx1"/>
              </a:solidFill>
              <a:effectLst/>
              <a:latin typeface="+mn-lt"/>
              <a:ea typeface="+mn-ea"/>
              <a:cs typeface="+mn-cs"/>
            </a:endParaRPr>
          </a:p>
          <a:p>
            <a:r>
              <a:rPr lang="en-US" sz="1600" kern="1200" dirty="0" smtClean="0">
                <a:solidFill>
                  <a:schemeClr val="tx1"/>
                </a:solidFill>
                <a:effectLst/>
                <a:latin typeface="+mn-lt"/>
                <a:ea typeface="+mn-ea"/>
                <a:cs typeface="+mn-cs"/>
              </a:rPr>
              <a:t>At today’s workshop you’ll hear from our researchers and water agencies discuss some of these areas and how they have overcome these challenges.</a:t>
            </a:r>
            <a:endParaRPr lang="es-PA" sz="16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12</a:t>
            </a:fld>
            <a:endParaRPr lang="en-US" dirty="0"/>
          </a:p>
        </p:txBody>
      </p:sp>
    </p:spTree>
    <p:extLst>
      <p:ext uri="{BB962C8B-B14F-4D97-AF65-F5344CB8AC3E}">
        <p14:creationId xmlns:p14="http://schemas.microsoft.com/office/powerpoint/2010/main" val="2202865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ABE2732-6CBE-47DD-91F9-B03BF82104B4}" type="datetime1">
              <a:rPr lang="en-US" smtClean="0"/>
              <a:t>12/18/2019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3658740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D101782-A6F5-4BA1-97AE-8CE2946F2D1E}" type="datetime1">
              <a:rPr lang="en-US" smtClean="0"/>
              <a:t>12/18/2019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2498231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107A8F-FE37-4CE5-A016-2C7034E3BC40}" type="datetime1">
              <a:rPr lang="en-US" smtClean="0"/>
              <a:t>12/18/2019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1497579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6A3ADBA-C999-45D4-8AD2-50EA884C54DD}" type="datetime1">
              <a:rPr lang="en-US" smtClean="0"/>
              <a:t>12/18/2019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3170567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5B4F425-DD40-4161-9EEA-EF568D895AAE}" type="datetime1">
              <a:rPr lang="en-US" smtClean="0"/>
              <a:t>12/18/2019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515657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643EC83-E74B-4723-AA3C-B86E122F3264}" type="datetime1">
              <a:rPr lang="en-US" smtClean="0"/>
              <a:t>12/18/2019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849165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12580F-769A-4EE8-8215-3F54ADA598CF}" type="datetime1">
              <a:rPr lang="en-US" smtClean="0"/>
              <a:t>12/18/2019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2467015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9A32513-A017-43E2-8316-31462EAC37F3}" type="datetime1">
              <a:rPr lang="en-US" smtClean="0"/>
              <a:t>12/18/2019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3053323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B2D867-81F0-47BA-B8A1-9A03B441B5DD}" type="datetime1">
              <a:rPr lang="en-US" smtClean="0"/>
              <a:t>12/18/2019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3730405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FD4796-A3F6-473E-A428-0F1C45FF69E1}" type="datetime1">
              <a:rPr lang="en-US" smtClean="0"/>
              <a:t>12/18/2019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215534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4FD2E1-7657-4FA4-A677-B712137D269B}" type="datetime1">
              <a:rPr lang="en-US" smtClean="0"/>
              <a:t>12/18/2019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dirty="0"/>
          </a:p>
        </p:txBody>
      </p:sp>
    </p:spTree>
    <p:extLst>
      <p:ext uri="{BB962C8B-B14F-4D97-AF65-F5344CB8AC3E}">
        <p14:creationId xmlns:p14="http://schemas.microsoft.com/office/powerpoint/2010/main" val="4095907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C771FD-1DFE-4E91-A12A-40E7FABA119B}" type="datetime1">
              <a:rPr lang="en-US" smtClean="0"/>
              <a:t>12/18/2019</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924B7-EDFF-824B-BCE9-3FAD438598D0}" type="slidenum">
              <a:rPr lang="en-US" smtClean="0"/>
              <a:t>‹#›</a:t>
            </a:fld>
            <a:endParaRPr lang="en-US" dirty="0"/>
          </a:p>
        </p:txBody>
      </p:sp>
    </p:spTree>
    <p:extLst>
      <p:ext uri="{BB962C8B-B14F-4D97-AF65-F5344CB8AC3E}">
        <p14:creationId xmlns:p14="http://schemas.microsoft.com/office/powerpoint/2010/main" val="2621069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mailto:Kevin.Mori@energy.ca.gov"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background image" title="background image">
            <a:extLst>
              <a:ext uri="{FF2B5EF4-FFF2-40B4-BE49-F238E27FC236}">
                <a16:creationId xmlns:a16="http://schemas.microsoft.com/office/drawing/2014/main" id="{2E668A14-16B8-4341-BBAD-B8F28A34A755}"/>
              </a:ext>
            </a:extLst>
          </p:cNvPr>
          <p:cNvPicPr>
            <a:picLocks noChangeAspect="1"/>
          </p:cNvPicPr>
          <p:nvPr/>
        </p:nvPicPr>
        <p:blipFill>
          <a:blip r:embed="rId3"/>
          <a:stretch>
            <a:fillRect/>
          </a:stretch>
        </p:blipFill>
        <p:spPr>
          <a:xfrm>
            <a:off x="0" y="0"/>
            <a:ext cx="12192000" cy="6858000"/>
          </a:xfrm>
          <a:prstGeom prst="rect">
            <a:avLst/>
          </a:prstGeom>
        </p:spPr>
      </p:pic>
      <p:sp>
        <p:nvSpPr>
          <p:cNvPr id="2" name="Title 1"/>
          <p:cNvSpPr>
            <a:spLocks noGrp="1"/>
          </p:cNvSpPr>
          <p:nvPr>
            <p:ph type="ctrTitle"/>
          </p:nvPr>
        </p:nvSpPr>
        <p:spPr>
          <a:xfrm>
            <a:off x="762000" y="496389"/>
            <a:ext cx="10652760" cy="1582415"/>
          </a:xfrm>
        </p:spPr>
        <p:txBody>
          <a:bodyPr>
            <a:noAutofit/>
          </a:bodyPr>
          <a:lstStyle/>
          <a:p>
            <a:pPr algn="l"/>
            <a:r>
              <a:rPr lang="en-US" sz="4300" b="1" dirty="0" smtClean="0">
                <a:solidFill>
                  <a:schemeClr val="accent1">
                    <a:lumMod val="50000"/>
                  </a:schemeClr>
                </a:solidFill>
                <a:latin typeface="Arial"/>
                <a:cs typeface="Arial"/>
              </a:rPr>
              <a:t>Water and Energy Innovations to Achieve a Low-Carbon Future</a:t>
            </a:r>
            <a:endParaRPr lang="en-US" sz="4300" b="1" dirty="0">
              <a:solidFill>
                <a:schemeClr val="accent1">
                  <a:lumMod val="50000"/>
                </a:schemeClr>
              </a:solidFill>
              <a:latin typeface="Arial"/>
              <a:cs typeface="Arial"/>
            </a:endParaRPr>
          </a:p>
        </p:txBody>
      </p:sp>
      <p:sp>
        <p:nvSpPr>
          <p:cNvPr id="6" name="Subtitle 2"/>
          <p:cNvSpPr txBox="1">
            <a:spLocks/>
          </p:cNvSpPr>
          <p:nvPr/>
        </p:nvSpPr>
        <p:spPr>
          <a:xfrm>
            <a:off x="2215736" y="5354968"/>
            <a:ext cx="6400800" cy="1145342"/>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r>
              <a:rPr lang="en-US" sz="1400" b="1" dirty="0" smtClean="0">
                <a:solidFill>
                  <a:schemeClr val="accent1">
                    <a:lumMod val="75000"/>
                  </a:schemeClr>
                </a:solidFill>
                <a:latin typeface="Arial"/>
                <a:cs typeface="Arial"/>
              </a:rPr>
              <a:t>Vice Chair Janea A. Scott</a:t>
            </a:r>
            <a:endParaRPr lang="en-US" sz="1400" b="1" dirty="0">
              <a:solidFill>
                <a:schemeClr val="accent1">
                  <a:lumMod val="75000"/>
                </a:schemeClr>
              </a:solidFill>
              <a:latin typeface="Arial"/>
              <a:cs typeface="Arial"/>
            </a:endParaRPr>
          </a:p>
          <a:p>
            <a:pPr algn="l"/>
            <a:r>
              <a:rPr lang="en-US" sz="1400" b="1" dirty="0" smtClean="0">
                <a:solidFill>
                  <a:schemeClr val="accent1">
                    <a:lumMod val="75000"/>
                  </a:schemeClr>
                </a:solidFill>
                <a:latin typeface="Arial"/>
                <a:cs typeface="Arial"/>
              </a:rPr>
              <a:t>November 19, 2019</a:t>
            </a:r>
            <a:endParaRPr lang="en-US" sz="1400" b="1" dirty="0">
              <a:solidFill>
                <a:schemeClr val="accent1">
                  <a:lumMod val="75000"/>
                </a:schemeClr>
              </a:solidFill>
              <a:latin typeface="Arial"/>
              <a:cs typeface="Arial"/>
            </a:endParaRPr>
          </a:p>
          <a:p>
            <a:pPr algn="l"/>
            <a:r>
              <a:rPr lang="en-US" sz="1400" b="1" dirty="0">
                <a:solidFill>
                  <a:schemeClr val="accent1">
                    <a:lumMod val="75000"/>
                  </a:schemeClr>
                </a:solidFill>
                <a:latin typeface="Arial"/>
                <a:cs typeface="Arial"/>
              </a:rPr>
              <a:t>California Energy Commission</a:t>
            </a:r>
          </a:p>
        </p:txBody>
      </p:sp>
      <p:cxnSp>
        <p:nvCxnSpPr>
          <p:cNvPr id="8" name="Straight Connector 7" title="rectangle">
            <a:extLst>
              <a:ext uri="{FF2B5EF4-FFF2-40B4-BE49-F238E27FC236}">
                <a16:creationId xmlns:a16="http://schemas.microsoft.com/office/drawing/2014/main" id="{9D6D16F4-1731-034A-BB41-739F616EDC76}"/>
              </a:ext>
            </a:extLst>
          </p:cNvPr>
          <p:cNvCxnSpPr/>
          <p:nvPr/>
        </p:nvCxnSpPr>
        <p:spPr>
          <a:xfrm>
            <a:off x="913040" y="2256312"/>
            <a:ext cx="10365921" cy="0"/>
          </a:xfrm>
          <a:prstGeom prst="line">
            <a:avLst/>
          </a:prstGeom>
          <a:ln w="95250" cap="rnd">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Subtitle 2"/>
          <p:cNvSpPr>
            <a:spLocks noGrp="1"/>
          </p:cNvSpPr>
          <p:nvPr>
            <p:ph type="subTitle" idx="1"/>
          </p:nvPr>
        </p:nvSpPr>
        <p:spPr>
          <a:xfrm>
            <a:off x="933450" y="2533486"/>
            <a:ext cx="10069830" cy="1752600"/>
          </a:xfrm>
        </p:spPr>
        <p:txBody>
          <a:bodyPr/>
          <a:lstStyle/>
          <a:p>
            <a:pPr algn="l"/>
            <a:r>
              <a:rPr lang="en-US" dirty="0" smtClean="0">
                <a:solidFill>
                  <a:schemeClr val="accent1">
                    <a:lumMod val="75000"/>
                  </a:schemeClr>
                </a:solidFill>
                <a:latin typeface="Arial"/>
                <a:cs typeface="Arial"/>
              </a:rPr>
              <a:t>Energy Research Innovations in Water Treatment, Delivery and Energy Recovery Workshop</a:t>
            </a:r>
            <a:endParaRPr lang="en-US" dirty="0">
              <a:solidFill>
                <a:schemeClr val="accent1">
                  <a:lumMod val="75000"/>
                </a:schemeClr>
              </a:solidFill>
              <a:latin typeface="Arial"/>
              <a:cs typeface="Arial"/>
            </a:endParaRPr>
          </a:p>
        </p:txBody>
      </p:sp>
    </p:spTree>
    <p:extLst>
      <p:ext uri="{BB962C8B-B14F-4D97-AF65-F5344CB8AC3E}">
        <p14:creationId xmlns:p14="http://schemas.microsoft.com/office/powerpoint/2010/main" val="30102464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title="background image">
            <a:extLst>
              <a:ext uri="{FF2B5EF4-FFF2-40B4-BE49-F238E27FC236}">
                <a16:creationId xmlns:a16="http://schemas.microsoft.com/office/drawing/2014/main" id="{9E744614-DDAC-3544-BC23-283A46340461}"/>
              </a:ext>
            </a:extLst>
          </p:cNvPr>
          <p:cNvPicPr>
            <a:picLocks noChangeAspect="1"/>
          </p:cNvPicPr>
          <p:nvPr/>
        </p:nvPicPr>
        <p:blipFill>
          <a:blip r:embed="rId3"/>
          <a:stretch>
            <a:fillRect/>
          </a:stretch>
        </p:blipFill>
        <p:spPr>
          <a:xfrm>
            <a:off x="-426720" y="0"/>
            <a:ext cx="12192000" cy="6858000"/>
          </a:xfrm>
          <a:prstGeom prst="rect">
            <a:avLst/>
          </a:prstGeom>
        </p:spPr>
      </p:pic>
      <p:sp>
        <p:nvSpPr>
          <p:cNvPr id="11" name="Title 1"/>
          <p:cNvSpPr>
            <a:spLocks noGrp="1"/>
          </p:cNvSpPr>
          <p:nvPr>
            <p:ph type="title"/>
          </p:nvPr>
        </p:nvSpPr>
        <p:spPr>
          <a:xfrm>
            <a:off x="1965960" y="290196"/>
            <a:ext cx="8702040" cy="1143000"/>
          </a:xfrm>
        </p:spPr>
        <p:txBody>
          <a:bodyPr>
            <a:noAutofit/>
          </a:bodyPr>
          <a:lstStyle/>
          <a:p>
            <a:pPr algn="l"/>
            <a:r>
              <a:rPr lang="en-US" sz="4000" b="1" dirty="0" smtClean="0">
                <a:solidFill>
                  <a:srgbClr val="254061"/>
                </a:solidFill>
                <a:latin typeface="Arial"/>
                <a:cs typeface="Arial"/>
              </a:rPr>
              <a:t>California’s Water System Is Energy Intensive </a:t>
            </a:r>
            <a:endParaRPr lang="en-US" sz="4000" b="1" dirty="0">
              <a:solidFill>
                <a:srgbClr val="254061"/>
              </a:solidFill>
              <a:latin typeface="Arial"/>
              <a:cs typeface="Arial"/>
            </a:endParaRPr>
          </a:p>
        </p:txBody>
      </p:sp>
      <p:sp>
        <p:nvSpPr>
          <p:cNvPr id="12" name="TextBox 11"/>
          <p:cNvSpPr txBox="1"/>
          <p:nvPr/>
        </p:nvSpPr>
        <p:spPr>
          <a:xfrm>
            <a:off x="205740" y="1739904"/>
            <a:ext cx="10927080" cy="3693319"/>
          </a:xfrm>
          <a:prstGeom prst="rect">
            <a:avLst/>
          </a:prstGeom>
          <a:noFill/>
        </p:spPr>
        <p:txBody>
          <a:bodyPr wrap="square" rtlCol="0">
            <a:spAutoFit/>
          </a:bodyPr>
          <a:lstStyle/>
          <a:p>
            <a:pPr marL="285750" indent="-285750" algn="l">
              <a:spcAft>
                <a:spcPts val="600"/>
              </a:spcAft>
              <a:buFont typeface="Arial" panose="020B0604020202020204" pitchFamily="34" charset="0"/>
              <a:buChar char="•"/>
            </a:pPr>
            <a:r>
              <a:rPr lang="en-US" sz="2800" dirty="0" smtClean="0">
                <a:solidFill>
                  <a:schemeClr val="accent1">
                    <a:lumMod val="75000"/>
                  </a:schemeClr>
                </a:solidFill>
                <a:latin typeface="Arial" panose="020B0604020202020204" pitchFamily="34" charset="0"/>
                <a:cs typeface="Arial" panose="020B0604020202020204" pitchFamily="34" charset="0"/>
              </a:rPr>
              <a:t>Water use accounts for about 20% of California’s electricity use and 30% of natural use by businesses and homes for supply, conveyance, treatment and heating of water.</a:t>
            </a:r>
            <a:r>
              <a:rPr lang="en-US" sz="2800" baseline="30000" dirty="0" smtClean="0">
                <a:solidFill>
                  <a:schemeClr val="accent1">
                    <a:lumMod val="75000"/>
                  </a:schemeClr>
                </a:solidFill>
                <a:latin typeface="Arial" panose="020B0604020202020204" pitchFamily="34" charset="0"/>
                <a:cs typeface="Arial" panose="020B0604020202020204" pitchFamily="34" charset="0"/>
              </a:rPr>
              <a:t>1</a:t>
            </a:r>
            <a:endParaRPr lang="en-US" sz="2800" baseline="30000" dirty="0">
              <a:solidFill>
                <a:schemeClr val="accent1">
                  <a:lumMod val="75000"/>
                </a:schemeClr>
              </a:solidFill>
              <a:latin typeface="Arial" panose="020B0604020202020204" pitchFamily="34" charset="0"/>
              <a:cs typeface="Arial" panose="020B0604020202020204" pitchFamily="34" charset="0"/>
            </a:endParaRPr>
          </a:p>
          <a:p>
            <a:pPr marL="285750" indent="-285750" algn="l">
              <a:spcAft>
                <a:spcPts val="600"/>
              </a:spcAft>
              <a:buFont typeface="Arial" panose="020B0604020202020204" pitchFamily="34" charset="0"/>
              <a:buChar char="•"/>
            </a:pPr>
            <a:r>
              <a:rPr lang="en-US" sz="2800" dirty="0" smtClean="0">
                <a:solidFill>
                  <a:schemeClr val="accent1">
                    <a:lumMod val="75000"/>
                  </a:schemeClr>
                </a:solidFill>
                <a:latin typeface="Arial" panose="020B0604020202020204" pitchFamily="34" charset="0"/>
                <a:cs typeface="Arial" panose="020B0604020202020204" pitchFamily="34" charset="0"/>
              </a:rPr>
              <a:t>Population </a:t>
            </a:r>
            <a:r>
              <a:rPr lang="en-US" sz="2800" dirty="0">
                <a:solidFill>
                  <a:schemeClr val="accent1">
                    <a:lumMod val="75000"/>
                  </a:schemeClr>
                </a:solidFill>
                <a:latin typeface="Arial" panose="020B0604020202020204" pitchFamily="34" charset="0"/>
                <a:cs typeface="Arial" panose="020B0604020202020204" pitchFamily="34" charset="0"/>
              </a:rPr>
              <a:t>growth and a changing climate </a:t>
            </a:r>
            <a:r>
              <a:rPr lang="en-US" sz="2800" dirty="0" smtClean="0">
                <a:solidFill>
                  <a:schemeClr val="accent1">
                    <a:lumMod val="75000"/>
                  </a:schemeClr>
                </a:solidFill>
                <a:latin typeface="Arial" panose="020B0604020202020204" pitchFamily="34" charset="0"/>
                <a:cs typeface="Arial" panose="020B0604020202020204" pitchFamily="34" charset="0"/>
              </a:rPr>
              <a:t>increase pressure </a:t>
            </a:r>
            <a:r>
              <a:rPr lang="en-US" sz="2800" dirty="0">
                <a:solidFill>
                  <a:schemeClr val="accent1">
                    <a:lumMod val="75000"/>
                  </a:schemeClr>
                </a:solidFill>
                <a:latin typeface="Arial" panose="020B0604020202020204" pitchFamily="34" charset="0"/>
                <a:cs typeface="Arial" panose="020B0604020202020204" pitchFamily="34" charset="0"/>
              </a:rPr>
              <a:t>on water and energy supplies. </a:t>
            </a:r>
          </a:p>
          <a:p>
            <a:pPr marL="285750" indent="-285750">
              <a:spcAft>
                <a:spcPts val="600"/>
              </a:spcAft>
              <a:buFont typeface="Arial" panose="020B0604020202020204" pitchFamily="34" charset="0"/>
              <a:buChar char="•"/>
            </a:pPr>
            <a:r>
              <a:rPr lang="en-US" sz="2800" dirty="0">
                <a:solidFill>
                  <a:schemeClr val="accent1">
                    <a:lumMod val="75000"/>
                  </a:schemeClr>
                </a:solidFill>
                <a:latin typeface="Arial" panose="020B0604020202020204" pitchFamily="34" charset="0"/>
                <a:cs typeface="Arial" panose="020B0604020202020204" pitchFamily="34" charset="0"/>
              </a:rPr>
              <a:t>Need </a:t>
            </a:r>
            <a:r>
              <a:rPr lang="en-US" sz="2800" dirty="0" smtClean="0">
                <a:solidFill>
                  <a:schemeClr val="accent1">
                    <a:lumMod val="75000"/>
                  </a:schemeClr>
                </a:solidFill>
                <a:latin typeface="Arial" panose="020B0604020202020204" pitchFamily="34" charset="0"/>
                <a:cs typeface="Arial" panose="020B0604020202020204" pitchFamily="34" charset="0"/>
              </a:rPr>
              <a:t>to </a:t>
            </a:r>
            <a:r>
              <a:rPr lang="en-US" sz="2800" dirty="0">
                <a:solidFill>
                  <a:schemeClr val="accent1">
                    <a:lumMod val="75000"/>
                  </a:schemeClr>
                </a:solidFill>
                <a:latin typeface="Arial" panose="020B0604020202020204" pitchFamily="34" charset="0"/>
                <a:cs typeface="Arial" panose="020B0604020202020204" pitchFamily="34" charset="0"/>
              </a:rPr>
              <a:t>continue adopting policies and </a:t>
            </a:r>
            <a:r>
              <a:rPr lang="en-US" sz="2800" dirty="0" smtClean="0">
                <a:solidFill>
                  <a:schemeClr val="accent1">
                    <a:lumMod val="75000"/>
                  </a:schemeClr>
                </a:solidFill>
                <a:latin typeface="Arial" panose="020B0604020202020204" pitchFamily="34" charset="0"/>
                <a:cs typeface="Arial" panose="020B0604020202020204" pitchFamily="34" charset="0"/>
              </a:rPr>
              <a:t>innovative technologies to improve </a:t>
            </a:r>
            <a:r>
              <a:rPr lang="en-US" sz="2800" dirty="0">
                <a:solidFill>
                  <a:schemeClr val="accent1">
                    <a:lumMod val="75000"/>
                  </a:schemeClr>
                </a:solidFill>
                <a:latin typeface="Arial" panose="020B0604020202020204" pitchFamily="34" charset="0"/>
                <a:cs typeface="Arial" panose="020B0604020202020204" pitchFamily="34" charset="0"/>
              </a:rPr>
              <a:t>water and energy </a:t>
            </a:r>
            <a:r>
              <a:rPr lang="en-US" sz="2800" dirty="0" smtClean="0">
                <a:solidFill>
                  <a:schemeClr val="accent1">
                    <a:lumMod val="75000"/>
                  </a:schemeClr>
                </a:solidFill>
                <a:latin typeface="Arial" panose="020B0604020202020204" pitchFamily="34" charset="0"/>
                <a:cs typeface="Arial" panose="020B0604020202020204" pitchFamily="34" charset="0"/>
              </a:rPr>
              <a:t>management, increase water supplies and reduce energy use and cost and GHG emissions.</a:t>
            </a:r>
          </a:p>
        </p:txBody>
      </p:sp>
      <p:sp>
        <p:nvSpPr>
          <p:cNvPr id="3" name="Slide Number Placeholder 2"/>
          <p:cNvSpPr>
            <a:spLocks noGrp="1"/>
          </p:cNvSpPr>
          <p:nvPr>
            <p:ph type="sldNum" sz="quarter" idx="12"/>
          </p:nvPr>
        </p:nvSpPr>
        <p:spPr/>
        <p:txBody>
          <a:bodyPr/>
          <a:lstStyle/>
          <a:p>
            <a:fld id="{1BC924B7-EDFF-824B-BCE9-3FAD438598D0}" type="slidenum">
              <a:rPr lang="en-US" smtClean="0"/>
              <a:t>2</a:t>
            </a:fld>
            <a:endParaRPr lang="en-US" dirty="0"/>
          </a:p>
        </p:txBody>
      </p:sp>
      <p:sp>
        <p:nvSpPr>
          <p:cNvPr id="4" name="TextBox 3"/>
          <p:cNvSpPr txBox="1"/>
          <p:nvPr/>
        </p:nvSpPr>
        <p:spPr>
          <a:xfrm>
            <a:off x="205740" y="5892582"/>
            <a:ext cx="10927080" cy="646331"/>
          </a:xfrm>
          <a:prstGeom prst="rect">
            <a:avLst/>
          </a:prstGeom>
          <a:noFill/>
        </p:spPr>
        <p:txBody>
          <a:bodyPr wrap="square" rtlCol="0">
            <a:spAutoFit/>
          </a:bodyPr>
          <a:lstStyle/>
          <a:p>
            <a:r>
              <a:rPr lang="en-US" baseline="30000" dirty="0" smtClean="0"/>
              <a:t>1</a:t>
            </a:r>
            <a:r>
              <a:rPr lang="en-US" dirty="0" smtClean="0"/>
              <a:t> Public Policy Institute, A Water Sector Energy Hog</a:t>
            </a:r>
            <a:r>
              <a:rPr lang="en-US" dirty="0"/>
              <a:t>, December 20, 2016, https://www.ppic.org/blog/a-water-sector-energy-hog/</a:t>
            </a:r>
          </a:p>
        </p:txBody>
      </p:sp>
    </p:spTree>
    <p:extLst>
      <p:ext uri="{BB962C8B-B14F-4D97-AF65-F5344CB8AC3E}">
        <p14:creationId xmlns:p14="http://schemas.microsoft.com/office/powerpoint/2010/main" val="8910853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title="background image">
            <a:extLst>
              <a:ext uri="{FF2B5EF4-FFF2-40B4-BE49-F238E27FC236}">
                <a16:creationId xmlns:a16="http://schemas.microsoft.com/office/drawing/2014/main" id="{9E744614-DDAC-3544-BC23-283A46340461}"/>
              </a:ext>
            </a:extLst>
          </p:cNvPr>
          <p:cNvPicPr>
            <a:picLocks noChangeAspect="1"/>
          </p:cNvPicPr>
          <p:nvPr/>
        </p:nvPicPr>
        <p:blipFill>
          <a:blip r:embed="rId3"/>
          <a:stretch>
            <a:fillRect/>
          </a:stretch>
        </p:blipFill>
        <p:spPr>
          <a:xfrm>
            <a:off x="-426720" y="0"/>
            <a:ext cx="12192000" cy="6858000"/>
          </a:xfrm>
          <a:prstGeom prst="rect">
            <a:avLst/>
          </a:prstGeom>
        </p:spPr>
      </p:pic>
      <p:sp>
        <p:nvSpPr>
          <p:cNvPr id="11" name="Title 1"/>
          <p:cNvSpPr>
            <a:spLocks noGrp="1"/>
          </p:cNvSpPr>
          <p:nvPr>
            <p:ph type="title"/>
          </p:nvPr>
        </p:nvSpPr>
        <p:spPr>
          <a:xfrm>
            <a:off x="2133600" y="274638"/>
            <a:ext cx="8702040" cy="1143000"/>
          </a:xfrm>
        </p:spPr>
        <p:txBody>
          <a:bodyPr>
            <a:noAutofit/>
          </a:bodyPr>
          <a:lstStyle/>
          <a:p>
            <a:pPr algn="l"/>
            <a:r>
              <a:rPr lang="en-US" sz="4000" b="1" dirty="0" smtClean="0">
                <a:solidFill>
                  <a:srgbClr val="254061"/>
                </a:solidFill>
                <a:latin typeface="Arial"/>
                <a:cs typeface="Arial"/>
              </a:rPr>
              <a:t>Energy Used by the Water Sector in California (175,950 GWh/year)</a:t>
            </a:r>
            <a:endParaRPr lang="en-US" sz="4000" b="1" dirty="0">
              <a:solidFill>
                <a:srgbClr val="254061"/>
              </a:solidFill>
              <a:latin typeface="Arial"/>
              <a:cs typeface="Arial"/>
            </a:endParaRPr>
          </a:p>
        </p:txBody>
      </p:sp>
      <p:pic>
        <p:nvPicPr>
          <p:cNvPr id="4" name="Picture 3" descr="88% water end users: 35% industrial, 2% agricultural, 9% commercial, 42% residential.&#10;&#10;12% water management: 4% water conveyance, 3% groundwater pumping, 2% wastewater tretament, 3% other. " title="chart of energy use by water sector"/>
          <p:cNvPicPr>
            <a:picLocks noChangeAspect="1"/>
          </p:cNvPicPr>
          <p:nvPr/>
        </p:nvPicPr>
        <p:blipFill>
          <a:blip r:embed="rId4"/>
          <a:stretch>
            <a:fillRect/>
          </a:stretch>
        </p:blipFill>
        <p:spPr>
          <a:xfrm>
            <a:off x="594360" y="1652953"/>
            <a:ext cx="10073640" cy="4281717"/>
          </a:xfrm>
          <a:prstGeom prst="rect">
            <a:avLst/>
          </a:prstGeom>
        </p:spPr>
      </p:pic>
      <p:sp>
        <p:nvSpPr>
          <p:cNvPr id="7" name="TextBox 6"/>
          <p:cNvSpPr txBox="1"/>
          <p:nvPr/>
        </p:nvSpPr>
        <p:spPr>
          <a:xfrm>
            <a:off x="-167640" y="5946398"/>
            <a:ext cx="11338560" cy="923330"/>
          </a:xfrm>
          <a:prstGeom prst="rect">
            <a:avLst/>
          </a:prstGeom>
          <a:noFill/>
        </p:spPr>
        <p:txBody>
          <a:bodyPr wrap="square" rtlCol="0">
            <a:spAutoFit/>
          </a:bodyPr>
          <a:lstStyle/>
          <a:p>
            <a:r>
              <a:rPr lang="en-US" dirty="0" smtClean="0"/>
              <a:t>Source: GEI Consultants/Navigant Consulting for the California Public Utilities Commission, Embedded Energy in Water Studies, Study 1: Statewide and Regional Water Energy Relationship, Table 3-1,  2010; </a:t>
            </a:r>
            <a:r>
              <a:rPr lang="en-US" dirty="0"/>
              <a:t>Public Policy Institute, A Water Sector Energy Hog, December 20, 2016</a:t>
            </a:r>
          </a:p>
        </p:txBody>
      </p:sp>
      <p:sp>
        <p:nvSpPr>
          <p:cNvPr id="12" name="Slide Number Placeholder 11"/>
          <p:cNvSpPr>
            <a:spLocks noGrp="1"/>
          </p:cNvSpPr>
          <p:nvPr>
            <p:ph type="sldNum" sz="quarter" idx="12"/>
          </p:nvPr>
        </p:nvSpPr>
        <p:spPr/>
        <p:txBody>
          <a:bodyPr/>
          <a:lstStyle/>
          <a:p>
            <a:fld id="{1BC924B7-EDFF-824B-BCE9-3FAD438598D0}" type="slidenum">
              <a:rPr lang="en-US" smtClean="0"/>
              <a:t>3</a:t>
            </a:fld>
            <a:endParaRPr lang="en-US" dirty="0"/>
          </a:p>
        </p:txBody>
      </p:sp>
    </p:spTree>
    <p:extLst>
      <p:ext uri="{BB962C8B-B14F-4D97-AF65-F5344CB8AC3E}">
        <p14:creationId xmlns:p14="http://schemas.microsoft.com/office/powerpoint/2010/main" val="25908033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spcBef>
                <a:spcPts val="0"/>
              </a:spcBef>
            </a:pPr>
            <a:r>
              <a:rPr lang="en-US" sz="4267" b="1" kern="0" dirty="0">
                <a:solidFill>
                  <a:srgbClr val="1F497D"/>
                </a:solidFill>
                <a:latin typeface="Century Gothic" panose="020B0502020202020204" pitchFamily="34" charset="0"/>
                <a:ea typeface="+mn-ea"/>
                <a:cs typeface="+mn-cs"/>
              </a:rPr>
              <a:t>State Policy Drives Need for </a:t>
            </a:r>
            <a:r>
              <a:rPr lang="en-US" sz="4267" b="1" kern="0" dirty="0" smtClean="0">
                <a:solidFill>
                  <a:srgbClr val="1F497D"/>
                </a:solidFill>
                <a:latin typeface="Century Gothic" panose="020B0502020202020204" pitchFamily="34" charset="0"/>
                <a:ea typeface="+mn-ea"/>
                <a:cs typeface="+mn-cs"/>
              </a:rPr>
              <a:t>Innovation</a:t>
            </a:r>
            <a:endParaRPr lang="en-US" dirty="0"/>
          </a:p>
        </p:txBody>
      </p:sp>
      <p:sp>
        <p:nvSpPr>
          <p:cNvPr id="4" name="Slide Number Placeholder 3"/>
          <p:cNvSpPr>
            <a:spLocks noGrp="1"/>
          </p:cNvSpPr>
          <p:nvPr>
            <p:ph type="sldNum" sz="quarter" idx="12"/>
          </p:nvPr>
        </p:nvSpPr>
        <p:spPr/>
        <p:txBody>
          <a:bodyPr/>
          <a:lstStyle/>
          <a:p>
            <a:fld id="{30B9F845-3D43-40D5-A8CA-42D52C3A409D}" type="slidenum">
              <a:rPr lang="en-US" altLang="en-US" smtClean="0"/>
              <a:pPr/>
              <a:t>4</a:t>
            </a:fld>
            <a:endParaRPr lang="en-US" altLang="en-US" dirty="0"/>
          </a:p>
        </p:txBody>
      </p:sp>
      <p:pic>
        <p:nvPicPr>
          <p:cNvPr id="6" name="Picture 5" descr="turbines, batteries, demand response, good stuff" title="diagram of smart grid"/>
          <p:cNvPicPr>
            <a:picLocks noChangeAspect="1"/>
          </p:cNvPicPr>
          <p:nvPr/>
        </p:nvPicPr>
        <p:blipFill>
          <a:blip r:embed="rId3" cstate="print"/>
          <a:stretch>
            <a:fillRect/>
          </a:stretch>
        </p:blipFill>
        <p:spPr>
          <a:xfrm>
            <a:off x="3601157" y="1951682"/>
            <a:ext cx="5339644" cy="3707483"/>
          </a:xfrm>
          <a:prstGeom prst="rect">
            <a:avLst/>
          </a:prstGeom>
          <a:ln>
            <a:noFill/>
          </a:ln>
          <a:effectLst>
            <a:softEdge rad="112500"/>
          </a:effectLst>
        </p:spPr>
      </p:pic>
      <p:sp>
        <p:nvSpPr>
          <p:cNvPr id="7" name="Rectangle 6"/>
          <p:cNvSpPr/>
          <p:nvPr/>
        </p:nvSpPr>
        <p:spPr>
          <a:xfrm>
            <a:off x="-412939" y="1629128"/>
            <a:ext cx="4264034" cy="4893647"/>
          </a:xfrm>
          <a:prstGeom prst="rect">
            <a:avLst/>
          </a:prstGeom>
        </p:spPr>
        <p:txBody>
          <a:bodyPr wrap="square">
            <a:spAutoFit/>
          </a:bodyPr>
          <a:lstStyle/>
          <a:p>
            <a:pPr marL="990575" lvl="1" indent="-380990">
              <a:buFont typeface="Arial" panose="020B0604020202020204" pitchFamily="34" charset="0"/>
              <a:buChar char="•"/>
              <a:defRPr/>
            </a:pPr>
            <a:r>
              <a:rPr lang="en-US" sz="2400" b="1" dirty="0">
                <a:solidFill>
                  <a:schemeClr val="tx2"/>
                </a:solidFill>
                <a:latin typeface="Segoe UI" panose="020B0502040204020203" pitchFamily="34" charset="0"/>
                <a:ea typeface="Segoe UI" panose="020B0502040204020203" pitchFamily="34" charset="0"/>
                <a:cs typeface="Segoe UI" panose="020B0502040204020203" pitchFamily="34" charset="0"/>
              </a:rPr>
              <a:t>Increase </a:t>
            </a:r>
            <a:r>
              <a:rPr lang="en-US" sz="2400" b="1" dirty="0" smtClean="0">
                <a:solidFill>
                  <a:schemeClr val="tx2"/>
                </a:solidFill>
                <a:latin typeface="Segoe UI" panose="020B0502040204020203" pitchFamily="34" charset="0"/>
                <a:ea typeface="Segoe UI" panose="020B0502040204020203" pitchFamily="34" charset="0"/>
                <a:cs typeface="Segoe UI" panose="020B0502040204020203" pitchFamily="34" charset="0"/>
              </a:rPr>
              <a:t>electricity from renewables </a:t>
            </a:r>
            <a:r>
              <a:rPr lang="en-US" sz="2400" dirty="0" smtClean="0">
                <a:solidFill>
                  <a:schemeClr val="tx2"/>
                </a:solidFill>
                <a:latin typeface="Segoe UI" panose="020B0502040204020203" pitchFamily="34" charset="0"/>
                <a:ea typeface="Segoe UI" panose="020B0502040204020203" pitchFamily="34" charset="0"/>
                <a:cs typeface="Segoe UI" panose="020B0502040204020203" pitchFamily="34" charset="0"/>
              </a:rPr>
              <a:t>to </a:t>
            </a:r>
            <a:r>
              <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rPr>
              <a:t>50% by </a:t>
            </a:r>
            <a:r>
              <a:rPr lang="en-US" sz="2400" dirty="0" smtClean="0">
                <a:solidFill>
                  <a:schemeClr val="tx2"/>
                </a:solidFill>
                <a:latin typeface="Segoe UI" panose="020B0502040204020203" pitchFamily="34" charset="0"/>
                <a:ea typeface="Segoe UI" panose="020B0502040204020203" pitchFamily="34" charset="0"/>
                <a:cs typeface="Segoe UI" panose="020B0502040204020203" pitchFamily="34" charset="0"/>
              </a:rPr>
              <a:t>2025, 60% by 2030 &amp; 100% by 2045</a:t>
            </a:r>
          </a:p>
          <a:p>
            <a:pPr marL="609585" lvl="1">
              <a:defRPr/>
            </a:pPr>
            <a:endPar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a:p>
            <a:pPr marL="990575" lvl="1" indent="-380990">
              <a:buFont typeface="Arial" panose="020B0604020202020204" pitchFamily="34" charset="0"/>
              <a:buChar char="•"/>
              <a:defRPr/>
            </a:pPr>
            <a:r>
              <a:rPr lang="en-US" sz="2400" b="1" dirty="0">
                <a:solidFill>
                  <a:schemeClr val="tx2"/>
                </a:solidFill>
                <a:latin typeface="Segoe UI" panose="020B0502040204020203" pitchFamily="34" charset="0"/>
                <a:ea typeface="Segoe UI" panose="020B0502040204020203" pitchFamily="34" charset="0"/>
                <a:cs typeface="Segoe UI" panose="020B0502040204020203" pitchFamily="34" charset="0"/>
              </a:rPr>
              <a:t>Reduce GHG </a:t>
            </a:r>
            <a:r>
              <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rPr>
              <a:t>to 40% below 1990 </a:t>
            </a:r>
            <a:r>
              <a:rPr lang="en-US" sz="2400" dirty="0" smtClean="0">
                <a:solidFill>
                  <a:schemeClr val="tx2"/>
                </a:solidFill>
                <a:latin typeface="Segoe UI" panose="020B0502040204020203" pitchFamily="34" charset="0"/>
                <a:ea typeface="Segoe UI" panose="020B0502040204020203" pitchFamily="34" charset="0"/>
                <a:cs typeface="Segoe UI" panose="020B0502040204020203" pitchFamily="34" charset="0"/>
              </a:rPr>
              <a:t>level </a:t>
            </a:r>
            <a:r>
              <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rPr>
              <a:t>by </a:t>
            </a:r>
            <a:r>
              <a:rPr lang="en-US" sz="2400" dirty="0" smtClean="0">
                <a:solidFill>
                  <a:schemeClr val="tx2"/>
                </a:solidFill>
                <a:latin typeface="Segoe UI" panose="020B0502040204020203" pitchFamily="34" charset="0"/>
                <a:ea typeface="Segoe UI" panose="020B0502040204020203" pitchFamily="34" charset="0"/>
                <a:cs typeface="Segoe UI" panose="020B0502040204020203" pitchFamily="34" charset="0"/>
              </a:rPr>
              <a:t>2030 and 80% below 1990 level by 2050</a:t>
            </a:r>
            <a:endPar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a:p>
            <a:pPr lvl="1">
              <a:defRPr/>
            </a:pPr>
            <a:endParaRPr lang="en-US" sz="2400" dirty="0" smtClean="0">
              <a:solidFill>
                <a:schemeClr val="tx2"/>
              </a:solidFill>
              <a:latin typeface="Segoe UI" panose="020B0502040204020203" pitchFamily="34" charset="0"/>
              <a:ea typeface="Segoe UI" panose="020B0502040204020203" pitchFamily="34" charset="0"/>
              <a:cs typeface="Segoe UI" panose="020B0502040204020203" pitchFamily="34" charset="0"/>
            </a:endParaRPr>
          </a:p>
          <a:p>
            <a:pPr marL="990575" lvl="1" indent="-380990">
              <a:buFont typeface="Arial" panose="020B0604020202020204" pitchFamily="34" charset="0"/>
              <a:buChar char="•"/>
              <a:defRPr/>
            </a:pPr>
            <a:r>
              <a:rPr lang="en-US" sz="2400" dirty="0" smtClean="0">
                <a:solidFill>
                  <a:schemeClr val="tx2"/>
                </a:solidFill>
                <a:latin typeface="Segoe UI" panose="020B0502040204020203" pitchFamily="34" charset="0"/>
                <a:ea typeface="Segoe UI" panose="020B0502040204020203" pitchFamily="34" charset="0"/>
                <a:cs typeface="Segoe UI" panose="020B0502040204020203" pitchFamily="34" charset="0"/>
              </a:rPr>
              <a:t>1.3 </a:t>
            </a:r>
            <a:r>
              <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rPr>
              <a:t>GW of storage by 2020</a:t>
            </a:r>
          </a:p>
          <a:p>
            <a:pPr marL="761981" indent="-761981">
              <a:buFont typeface="Arial" panose="020B0604020202020204" pitchFamily="34" charset="0"/>
              <a:buChar char="•"/>
            </a:pPr>
            <a:endParaRPr lang="en-US" sz="2400" dirty="0">
              <a:solidFill>
                <a:schemeClr val="tx2"/>
              </a:solidFill>
              <a:latin typeface="Times"/>
              <a:ea typeface="ＭＳ Ｐゴシック" charset="0"/>
            </a:endParaRPr>
          </a:p>
        </p:txBody>
      </p:sp>
      <p:sp>
        <p:nvSpPr>
          <p:cNvPr id="8" name="Rectangle 7"/>
          <p:cNvSpPr/>
          <p:nvPr/>
        </p:nvSpPr>
        <p:spPr>
          <a:xfrm>
            <a:off x="8286043" y="1657405"/>
            <a:ext cx="3510845" cy="4524315"/>
          </a:xfrm>
          <a:prstGeom prst="rect">
            <a:avLst/>
          </a:prstGeom>
        </p:spPr>
        <p:txBody>
          <a:bodyPr wrap="square">
            <a:spAutoFit/>
          </a:bodyPr>
          <a:lstStyle/>
          <a:p>
            <a:pPr marL="990575" lvl="1" indent="-380990">
              <a:buFont typeface="Arial" panose="020B0604020202020204" pitchFamily="34" charset="0"/>
              <a:buChar char="•"/>
              <a:defRPr/>
            </a:pPr>
            <a:r>
              <a:rPr lang="en-US" sz="2400" b="1" dirty="0">
                <a:solidFill>
                  <a:schemeClr val="tx2"/>
                </a:solidFill>
                <a:latin typeface="Segoe UI" panose="020B0502040204020203" pitchFamily="34" charset="0"/>
                <a:ea typeface="Segoe UI" panose="020B0502040204020203" pitchFamily="34" charset="0"/>
                <a:cs typeface="Segoe UI" panose="020B0502040204020203" pitchFamily="34" charset="0"/>
              </a:rPr>
              <a:t>Double energy efficiency </a:t>
            </a:r>
            <a:r>
              <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rPr>
              <a:t>savings by 50%</a:t>
            </a:r>
          </a:p>
          <a:p>
            <a:pPr marL="990575" lvl="1" indent="-380990">
              <a:buFont typeface="Arial" panose="020B0604020202020204" pitchFamily="34" charset="0"/>
              <a:buChar char="•"/>
              <a:defRPr/>
            </a:pPr>
            <a:endPar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a:p>
            <a:pPr marL="990575" lvl="1" indent="-380990">
              <a:buFont typeface="Arial" panose="020B0604020202020204" pitchFamily="34" charset="0"/>
              <a:buChar char="•"/>
              <a:defRPr/>
            </a:pPr>
            <a:r>
              <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rPr>
              <a:t>1.5 million ZEVs by 2025</a:t>
            </a:r>
          </a:p>
          <a:p>
            <a:pPr marL="990575" lvl="1" indent="-380990">
              <a:buFont typeface="Arial" panose="020B0604020202020204" pitchFamily="34" charset="0"/>
              <a:buChar char="•"/>
              <a:defRPr/>
            </a:pPr>
            <a:endPar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a:p>
            <a:pPr marL="990575" lvl="1" indent="-380990">
              <a:buFont typeface="Arial" panose="020B0604020202020204" pitchFamily="34" charset="0"/>
              <a:buChar char="•"/>
              <a:defRPr/>
            </a:pPr>
            <a:r>
              <a:rPr lang="en-US" sz="2400" b="1" dirty="0">
                <a:solidFill>
                  <a:schemeClr val="tx2"/>
                </a:solidFill>
                <a:latin typeface="Segoe UI" panose="020B0502040204020203" pitchFamily="34" charset="0"/>
                <a:ea typeface="Segoe UI" panose="020B0502040204020203" pitchFamily="34" charset="0"/>
                <a:cs typeface="Segoe UI" panose="020B0502040204020203" pitchFamily="34" charset="0"/>
              </a:rPr>
              <a:t>Increase access </a:t>
            </a:r>
            <a:r>
              <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rPr>
              <a:t>to clean energy in disadvantaged </a:t>
            </a:r>
            <a:r>
              <a:rPr lang="en-US" sz="2400" dirty="0" smtClean="0">
                <a:solidFill>
                  <a:schemeClr val="tx2"/>
                </a:solidFill>
                <a:latin typeface="Segoe UI" panose="020B0502040204020203" pitchFamily="34" charset="0"/>
                <a:ea typeface="Segoe UI" panose="020B0502040204020203" pitchFamily="34" charset="0"/>
                <a:cs typeface="Segoe UI" panose="020B0502040204020203" pitchFamily="34" charset="0"/>
              </a:rPr>
              <a:t>and low-income communities</a:t>
            </a:r>
            <a:endParaRPr lang="en-US" sz="2400" dirty="0">
              <a:solidFill>
                <a:schemeClr val="tx2"/>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9" name="Straight Connector 8" title="rectangle">
            <a:extLst>
              <a:ext uri="{FF2B5EF4-FFF2-40B4-BE49-F238E27FC236}">
                <a16:creationId xmlns:a16="http://schemas.microsoft.com/office/drawing/2014/main" id="{9D6D16F4-1731-034A-BB41-739F616EDC76}"/>
              </a:ext>
            </a:extLst>
          </p:cNvPr>
          <p:cNvCxnSpPr/>
          <p:nvPr/>
        </p:nvCxnSpPr>
        <p:spPr>
          <a:xfrm>
            <a:off x="679615" y="1482294"/>
            <a:ext cx="10365921" cy="0"/>
          </a:xfrm>
          <a:prstGeom prst="line">
            <a:avLst/>
          </a:prstGeom>
          <a:ln w="63500" cap="rnd">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8718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2028297"/>
            <a:ext cx="6850566" cy="3446951"/>
          </a:xfrm>
        </p:spPr>
        <p:txBody>
          <a:bodyPr>
            <a:normAutofit/>
          </a:bodyPr>
          <a:lstStyle/>
          <a:p>
            <a:r>
              <a:rPr lang="en-US" b="1" dirty="0" smtClean="0">
                <a:solidFill>
                  <a:schemeClr val="accent1">
                    <a:lumMod val="75000"/>
                  </a:schemeClr>
                </a:solidFill>
                <a:latin typeface="Arial"/>
                <a:cs typeface="Arial"/>
              </a:rPr>
              <a:t>Strategically invest funds </a:t>
            </a:r>
            <a:r>
              <a:rPr lang="en-US" dirty="0" smtClean="0">
                <a:solidFill>
                  <a:schemeClr val="accent1">
                    <a:lumMod val="75000"/>
                  </a:schemeClr>
                </a:solidFill>
                <a:latin typeface="Arial"/>
                <a:cs typeface="Arial"/>
              </a:rPr>
              <a:t>to catalyze change and accelerate achievement of state policy goals</a:t>
            </a:r>
          </a:p>
          <a:p>
            <a:r>
              <a:rPr lang="en-US" b="1" dirty="0" smtClean="0">
                <a:solidFill>
                  <a:schemeClr val="accent1">
                    <a:lumMod val="75000"/>
                  </a:schemeClr>
                </a:solidFill>
                <a:latin typeface="Arial"/>
                <a:cs typeface="Arial"/>
              </a:rPr>
              <a:t>Advance energy technology</a:t>
            </a:r>
            <a:r>
              <a:rPr lang="en-US" dirty="0">
                <a:solidFill>
                  <a:schemeClr val="accent1">
                    <a:lumMod val="75000"/>
                  </a:schemeClr>
                </a:solidFill>
                <a:latin typeface="Arial"/>
                <a:cs typeface="Arial"/>
              </a:rPr>
              <a:t> </a:t>
            </a:r>
            <a:r>
              <a:rPr lang="en-US" dirty="0" smtClean="0">
                <a:solidFill>
                  <a:schemeClr val="accent1">
                    <a:lumMod val="75000"/>
                  </a:schemeClr>
                </a:solidFill>
                <a:latin typeface="Arial"/>
                <a:cs typeface="Arial"/>
              </a:rPr>
              <a:t>and facilitate customer learning</a:t>
            </a:r>
            <a:endParaRPr lang="en-US" dirty="0">
              <a:solidFill>
                <a:schemeClr val="accent1">
                  <a:lumMod val="75000"/>
                </a:schemeClr>
              </a:solidFill>
              <a:latin typeface="Arial"/>
              <a:cs typeface="Arial"/>
            </a:endParaRPr>
          </a:p>
        </p:txBody>
      </p:sp>
      <p:sp>
        <p:nvSpPr>
          <p:cNvPr id="5" name="Title 1"/>
          <p:cNvSpPr>
            <a:spLocks noGrp="1"/>
          </p:cNvSpPr>
          <p:nvPr>
            <p:ph type="title"/>
          </p:nvPr>
        </p:nvSpPr>
        <p:spPr>
          <a:xfrm>
            <a:off x="2109449" y="274637"/>
            <a:ext cx="8707234" cy="1143000"/>
          </a:xfrm>
        </p:spPr>
        <p:txBody>
          <a:bodyPr>
            <a:noAutofit/>
          </a:bodyPr>
          <a:lstStyle/>
          <a:p>
            <a:pPr algn="l"/>
            <a:r>
              <a:rPr lang="en-US" sz="4000" b="1" dirty="0" smtClean="0">
                <a:solidFill>
                  <a:srgbClr val="254061"/>
                </a:solidFill>
                <a:latin typeface="Arial"/>
                <a:cs typeface="Arial"/>
              </a:rPr>
              <a:t>Foster Innovation Across the Energy Sector</a:t>
            </a:r>
            <a:endParaRPr lang="en-US" sz="4000" b="1" dirty="0">
              <a:solidFill>
                <a:srgbClr val="254061"/>
              </a:solidFill>
              <a:latin typeface="Arial"/>
              <a:cs typeface="Arial"/>
            </a:endParaRPr>
          </a:p>
        </p:txBody>
      </p:sp>
      <p:pic>
        <p:nvPicPr>
          <p:cNvPr id="7" name="Picture 6" title="picture of california with fun word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52398" y="1905634"/>
            <a:ext cx="3907370" cy="4556125"/>
          </a:xfrm>
          <a:prstGeom prst="rect">
            <a:avLst/>
          </a:prstGeom>
        </p:spPr>
      </p:pic>
      <p:sp>
        <p:nvSpPr>
          <p:cNvPr id="9" name="Slide Number Placeholder 8"/>
          <p:cNvSpPr>
            <a:spLocks noGrp="1"/>
          </p:cNvSpPr>
          <p:nvPr>
            <p:ph type="sldNum" sz="quarter" idx="12"/>
          </p:nvPr>
        </p:nvSpPr>
        <p:spPr/>
        <p:txBody>
          <a:bodyPr/>
          <a:lstStyle/>
          <a:p>
            <a:fld id="{1BC924B7-EDFF-824B-BCE9-3FAD438598D0}" type="slidenum">
              <a:rPr lang="en-US" smtClean="0"/>
              <a:t>5</a:t>
            </a:fld>
            <a:endParaRPr lang="en-US" dirty="0"/>
          </a:p>
        </p:txBody>
      </p:sp>
    </p:spTree>
    <p:extLst>
      <p:ext uri="{BB962C8B-B14F-4D97-AF65-F5344CB8AC3E}">
        <p14:creationId xmlns:p14="http://schemas.microsoft.com/office/powerpoint/2010/main" val="26837626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 and d to prototype to pilot to customers in first target market to customers in follow on markets to maturity." title="innovation process diagram"/>
          <p:cNvPicPr>
            <a:picLocks noChangeAspect="1"/>
          </p:cNvPicPr>
          <p:nvPr/>
        </p:nvPicPr>
        <p:blipFill>
          <a:blip r:embed="rId3"/>
          <a:stretch>
            <a:fillRect/>
          </a:stretch>
        </p:blipFill>
        <p:spPr>
          <a:xfrm>
            <a:off x="888314" y="216739"/>
            <a:ext cx="10878884" cy="2531629"/>
          </a:xfrm>
          <a:prstGeom prst="rect">
            <a:avLst/>
          </a:prstGeom>
        </p:spPr>
      </p:pic>
      <p:sp>
        <p:nvSpPr>
          <p:cNvPr id="5" name="TextBox 4"/>
          <p:cNvSpPr txBox="1"/>
          <p:nvPr/>
        </p:nvSpPr>
        <p:spPr>
          <a:xfrm>
            <a:off x="1833327" y="3332632"/>
            <a:ext cx="2834341" cy="830997"/>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CalSEED</a:t>
            </a:r>
          </a:p>
          <a:p>
            <a:pPr marL="285744" indent="-285744">
              <a:buFont typeface="Arial" panose="020B0604020202020204" pitchFamily="34" charset="0"/>
              <a:buChar char="•"/>
            </a:pPr>
            <a:r>
              <a:rPr lang="en-US" sz="1400" dirty="0">
                <a:latin typeface="Arial" panose="020B0604020202020204" pitchFamily="34" charset="0"/>
                <a:cs typeface="Arial" panose="020B0604020202020204" pitchFamily="34" charset="0"/>
              </a:rPr>
              <a:t>Concept award - $150,000</a:t>
            </a:r>
          </a:p>
          <a:p>
            <a:pPr marL="285744" indent="-285744">
              <a:buFont typeface="Arial" panose="020B0604020202020204" pitchFamily="34" charset="0"/>
              <a:buChar char="•"/>
            </a:pPr>
            <a:r>
              <a:rPr lang="en-US" sz="1400" dirty="0">
                <a:latin typeface="Arial" panose="020B0604020202020204" pitchFamily="34" charset="0"/>
                <a:cs typeface="Arial" panose="020B0604020202020204" pitchFamily="34" charset="0"/>
              </a:rPr>
              <a:t>Prototype award - $450,000</a:t>
            </a:r>
          </a:p>
        </p:txBody>
      </p:sp>
      <p:sp>
        <p:nvSpPr>
          <p:cNvPr id="6" name="TextBox 5"/>
          <p:cNvSpPr txBox="1"/>
          <p:nvPr/>
        </p:nvSpPr>
        <p:spPr>
          <a:xfrm>
            <a:off x="1833329" y="4696657"/>
            <a:ext cx="3189513" cy="104644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Innovation Clusters</a:t>
            </a:r>
          </a:p>
          <a:p>
            <a:pPr marL="285744" indent="-285744">
              <a:buFont typeface="Arial" panose="020B0604020202020204" pitchFamily="34" charset="0"/>
              <a:buChar char="•"/>
            </a:pPr>
            <a:r>
              <a:rPr lang="en-US" sz="1400" dirty="0">
                <a:latin typeface="Arial" panose="020B0604020202020204" pitchFamily="34" charset="0"/>
                <a:cs typeface="Arial" panose="020B0604020202020204" pitchFamily="34" charset="0"/>
              </a:rPr>
              <a:t>Identify 1</a:t>
            </a:r>
            <a:r>
              <a:rPr lang="en-US" sz="1400" baseline="30000" dirty="0">
                <a:latin typeface="Arial" panose="020B0604020202020204" pitchFamily="34" charset="0"/>
                <a:cs typeface="Arial" panose="020B0604020202020204" pitchFamily="34" charset="0"/>
              </a:rPr>
              <a:t>st</a:t>
            </a:r>
            <a:r>
              <a:rPr lang="en-US" sz="1400" dirty="0">
                <a:latin typeface="Arial" panose="020B0604020202020204" pitchFamily="34" charset="0"/>
                <a:cs typeface="Arial" panose="020B0604020202020204" pitchFamily="34" charset="0"/>
              </a:rPr>
              <a:t> target market</a:t>
            </a:r>
          </a:p>
          <a:p>
            <a:pPr marL="285744" indent="-285744">
              <a:buFont typeface="Arial" panose="020B0604020202020204" pitchFamily="34" charset="0"/>
              <a:buChar char="•"/>
            </a:pPr>
            <a:r>
              <a:rPr lang="en-US" sz="1400" dirty="0">
                <a:latin typeface="Arial" panose="020B0604020202020204" pitchFamily="34" charset="0"/>
                <a:cs typeface="Arial" panose="020B0604020202020204" pitchFamily="34" charset="0"/>
              </a:rPr>
              <a:t>Identify manufacturing and supply chain requirements</a:t>
            </a:r>
          </a:p>
        </p:txBody>
      </p:sp>
      <p:sp>
        <p:nvSpPr>
          <p:cNvPr id="7" name="TextBox 6"/>
          <p:cNvSpPr txBox="1"/>
          <p:nvPr/>
        </p:nvSpPr>
        <p:spPr>
          <a:xfrm>
            <a:off x="5229670" y="3335906"/>
            <a:ext cx="2536372" cy="1261884"/>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BRIDGE</a:t>
            </a:r>
          </a:p>
          <a:p>
            <a:pPr marL="285744" indent="-285744">
              <a:buFont typeface="Arial" panose="020B0604020202020204" pitchFamily="34" charset="0"/>
              <a:buChar char="•"/>
            </a:pPr>
            <a:r>
              <a:rPr lang="en-US" sz="1400" dirty="0">
                <a:latin typeface="Arial" panose="020B0604020202020204" pitchFamily="34" charset="0"/>
                <a:cs typeface="Arial" panose="020B0604020202020204" pitchFamily="34" charset="0"/>
              </a:rPr>
              <a:t>Awards follow-on funding for successful federal- or CEC-funded R&amp;D projects.</a:t>
            </a:r>
          </a:p>
        </p:txBody>
      </p:sp>
      <p:sp>
        <p:nvSpPr>
          <p:cNvPr id="8" name="TextBox 7"/>
          <p:cNvSpPr txBox="1"/>
          <p:nvPr/>
        </p:nvSpPr>
        <p:spPr>
          <a:xfrm>
            <a:off x="8081727" y="3335905"/>
            <a:ext cx="3058884" cy="830997"/>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RAMP</a:t>
            </a:r>
          </a:p>
          <a:p>
            <a:pPr marL="285744" indent="-285744">
              <a:buFont typeface="Arial" panose="020B0604020202020204" pitchFamily="34" charset="0"/>
              <a:buChar char="•"/>
            </a:pPr>
            <a:r>
              <a:rPr lang="en-US" sz="1400" dirty="0">
                <a:latin typeface="Arial" panose="020B0604020202020204" pitchFamily="34" charset="0"/>
                <a:cs typeface="Arial" panose="020B0604020202020204" pitchFamily="34" charset="0"/>
              </a:rPr>
              <a:t>Accelerate time to reach MRL 8 at CA manufacturing facilities.</a:t>
            </a:r>
          </a:p>
        </p:txBody>
      </p:sp>
      <p:sp>
        <p:nvSpPr>
          <p:cNvPr id="9" name="TextBox 8"/>
          <p:cNvSpPr txBox="1"/>
          <p:nvPr/>
        </p:nvSpPr>
        <p:spPr>
          <a:xfrm>
            <a:off x="5218783" y="4696657"/>
            <a:ext cx="2743200" cy="830997"/>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CalTestBed</a:t>
            </a:r>
          </a:p>
          <a:p>
            <a:pPr marL="285744" indent="-285744">
              <a:buFont typeface="Arial" panose="020B0604020202020204" pitchFamily="34" charset="0"/>
              <a:buChar char="•"/>
            </a:pPr>
            <a:r>
              <a:rPr lang="en-US" sz="1400" dirty="0">
                <a:latin typeface="Arial" panose="020B0604020202020204" pitchFamily="34" charset="0"/>
                <a:cs typeface="Arial" panose="020B0604020202020204" pitchFamily="34" charset="0"/>
              </a:rPr>
              <a:t>Statewide network of open-access testbeds for startups</a:t>
            </a:r>
          </a:p>
        </p:txBody>
      </p:sp>
      <p:sp>
        <p:nvSpPr>
          <p:cNvPr id="10" name="Rectangle 9" title="rectangle"/>
          <p:cNvSpPr/>
          <p:nvPr/>
        </p:nvSpPr>
        <p:spPr>
          <a:xfrm>
            <a:off x="1517641" y="3225800"/>
            <a:ext cx="3309257" cy="2975296"/>
          </a:xfrm>
          <a:prstGeom prst="rect">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2" name="Rectangle 11" title="rectangle"/>
          <p:cNvSpPr/>
          <p:nvPr/>
        </p:nvSpPr>
        <p:spPr>
          <a:xfrm>
            <a:off x="5142585" y="3225800"/>
            <a:ext cx="6611255" cy="2975296"/>
          </a:xfrm>
          <a:prstGeom prst="rect">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extBox 13"/>
          <p:cNvSpPr txBox="1"/>
          <p:nvPr/>
        </p:nvSpPr>
        <p:spPr>
          <a:xfrm>
            <a:off x="8081726" y="4692991"/>
            <a:ext cx="3195873" cy="104644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Procurement Assistance</a:t>
            </a:r>
          </a:p>
          <a:p>
            <a:pPr marL="285744" indent="-285744">
              <a:buFont typeface="Arial" panose="020B0604020202020204" pitchFamily="34" charset="0"/>
              <a:buChar char="•"/>
            </a:pPr>
            <a:r>
              <a:rPr lang="en-US" sz="1400" dirty="0">
                <a:latin typeface="Arial" panose="020B0604020202020204" pitchFamily="34" charset="0"/>
                <a:cs typeface="Arial" panose="020B0604020202020204" pitchFamily="34" charset="0"/>
              </a:rPr>
              <a:t>Overcome technology “lock in” barriers in customer procurement practices</a:t>
            </a:r>
          </a:p>
        </p:txBody>
      </p:sp>
      <p:sp>
        <p:nvSpPr>
          <p:cNvPr id="16" name="Title 1"/>
          <p:cNvSpPr>
            <a:spLocks noGrp="1"/>
          </p:cNvSpPr>
          <p:nvPr>
            <p:ph type="title"/>
          </p:nvPr>
        </p:nvSpPr>
        <p:spPr>
          <a:xfrm>
            <a:off x="609600" y="177800"/>
            <a:ext cx="10972800" cy="1016000"/>
          </a:xfrm>
        </p:spPr>
        <p:txBody>
          <a:bodyPr/>
          <a:lstStyle/>
          <a:p>
            <a:r>
              <a:rPr lang="en-US" b="1" dirty="0">
                <a:latin typeface="Arial" panose="020B0604020202020204" pitchFamily="34" charset="0"/>
                <a:cs typeface="Arial" panose="020B0604020202020204" pitchFamily="34" charset="0"/>
              </a:rPr>
              <a:t>Innovation Ecosystem | Overview</a:t>
            </a:r>
          </a:p>
        </p:txBody>
      </p:sp>
      <p:sp>
        <p:nvSpPr>
          <p:cNvPr id="17" name="Rectangle 16"/>
          <p:cNvSpPr/>
          <p:nvPr/>
        </p:nvSpPr>
        <p:spPr>
          <a:xfrm>
            <a:off x="3299187" y="2155435"/>
            <a:ext cx="2781655" cy="855403"/>
          </a:xfrm>
          <a:prstGeom prst="rect">
            <a:avLst/>
          </a:prstGeom>
          <a:solidFill>
            <a:schemeClr val="accent2"/>
          </a:solidFill>
          <a:ln>
            <a:solidFill>
              <a:srgbClr val="8EB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r>
              <a:rPr lang="en-US" sz="1600" dirty="0">
                <a:solidFill>
                  <a:prstClr val="white"/>
                </a:solidFill>
                <a:latin typeface="Arial" panose="020B0604020202020204" pitchFamily="34" charset="0"/>
                <a:cs typeface="Arial" panose="020B0604020202020204" pitchFamily="34" charset="0"/>
              </a:rPr>
              <a:t>Applied Research Grants</a:t>
            </a:r>
          </a:p>
          <a:p>
            <a:pPr algn="ctr" defTabSz="1219170">
              <a:defRPr/>
            </a:pPr>
            <a:r>
              <a:rPr lang="en-US" sz="1600" dirty="0">
                <a:solidFill>
                  <a:prstClr val="white"/>
                </a:solidFill>
                <a:latin typeface="Arial" panose="020B0604020202020204" pitchFamily="34" charset="0"/>
                <a:cs typeface="Arial" panose="020B0604020202020204" pitchFamily="34" charset="0"/>
              </a:rPr>
              <a:t>$53 M per year</a:t>
            </a:r>
          </a:p>
        </p:txBody>
      </p:sp>
      <p:sp>
        <p:nvSpPr>
          <p:cNvPr id="18" name="Rectangle 17"/>
          <p:cNvSpPr/>
          <p:nvPr/>
        </p:nvSpPr>
        <p:spPr>
          <a:xfrm>
            <a:off x="6595278" y="2170735"/>
            <a:ext cx="2718732" cy="845927"/>
          </a:xfrm>
          <a:prstGeom prst="rect">
            <a:avLst/>
          </a:prstGeom>
          <a:solidFill>
            <a:schemeClr val="accent2"/>
          </a:solidFill>
          <a:ln>
            <a:solidFill>
              <a:srgbClr val="8EB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r>
              <a:rPr lang="en-US" sz="1467" dirty="0">
                <a:solidFill>
                  <a:prstClr val="white"/>
                </a:solidFill>
                <a:latin typeface="Arial" panose="020B0604020202020204" pitchFamily="34" charset="0"/>
                <a:cs typeface="Arial" panose="020B0604020202020204" pitchFamily="34" charset="0"/>
              </a:rPr>
              <a:t>Technology Demonstration &amp; Deployment Grants</a:t>
            </a:r>
          </a:p>
          <a:p>
            <a:pPr algn="ctr" defTabSz="1219170">
              <a:defRPr/>
            </a:pPr>
            <a:r>
              <a:rPr lang="en-US" sz="1467" dirty="0">
                <a:solidFill>
                  <a:prstClr val="white"/>
                </a:solidFill>
                <a:latin typeface="Arial" panose="020B0604020202020204" pitchFamily="34" charset="0"/>
                <a:cs typeface="Arial" panose="020B0604020202020204" pitchFamily="34" charset="0"/>
              </a:rPr>
              <a:t>$50 M per year</a:t>
            </a:r>
          </a:p>
        </p:txBody>
      </p:sp>
      <p:sp>
        <p:nvSpPr>
          <p:cNvPr id="2" name="Left Bracket 1" title="rectangle"/>
          <p:cNvSpPr/>
          <p:nvPr/>
        </p:nvSpPr>
        <p:spPr>
          <a:xfrm>
            <a:off x="2293250" y="2155435"/>
            <a:ext cx="988257" cy="855403"/>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2400" dirty="0"/>
          </a:p>
        </p:txBody>
      </p:sp>
      <p:sp>
        <p:nvSpPr>
          <p:cNvPr id="20" name="TextBox 19"/>
          <p:cNvSpPr txBox="1"/>
          <p:nvPr/>
        </p:nvSpPr>
        <p:spPr>
          <a:xfrm>
            <a:off x="921593" y="2155435"/>
            <a:ext cx="1499951" cy="830997"/>
          </a:xfrm>
          <a:prstGeom prst="rect">
            <a:avLst/>
          </a:prstGeom>
          <a:noFill/>
        </p:spPr>
        <p:txBody>
          <a:bodyPr wrap="square" rtlCol="0">
            <a:spAutoFit/>
          </a:bodyPr>
          <a:lstStyle/>
          <a:p>
            <a:r>
              <a:rPr lang="en-US" sz="1600" dirty="0"/>
              <a:t>Core Development Grants </a:t>
            </a:r>
          </a:p>
        </p:txBody>
      </p:sp>
      <p:sp>
        <p:nvSpPr>
          <p:cNvPr id="21" name="Left Bracket 20" title="rectangle"/>
          <p:cNvSpPr/>
          <p:nvPr/>
        </p:nvSpPr>
        <p:spPr>
          <a:xfrm rot="10800000">
            <a:off x="9322782" y="2128948"/>
            <a:ext cx="988257" cy="908376"/>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2400" dirty="0"/>
          </a:p>
        </p:txBody>
      </p:sp>
      <p:sp>
        <p:nvSpPr>
          <p:cNvPr id="22" name="TextBox 21"/>
          <p:cNvSpPr txBox="1"/>
          <p:nvPr/>
        </p:nvSpPr>
        <p:spPr>
          <a:xfrm>
            <a:off x="10311039" y="2148329"/>
            <a:ext cx="1765061" cy="830997"/>
          </a:xfrm>
          <a:prstGeom prst="rect">
            <a:avLst/>
          </a:prstGeom>
          <a:noFill/>
        </p:spPr>
        <p:txBody>
          <a:bodyPr wrap="square" rtlCol="0">
            <a:spAutoFit/>
          </a:bodyPr>
          <a:lstStyle/>
          <a:p>
            <a:r>
              <a:rPr lang="en-US" sz="1600" dirty="0"/>
              <a:t>Core Demonstration Grants </a:t>
            </a:r>
          </a:p>
        </p:txBody>
      </p:sp>
      <p:sp>
        <p:nvSpPr>
          <p:cNvPr id="23" name="Left Bracket 22" title="rectangle"/>
          <p:cNvSpPr/>
          <p:nvPr/>
        </p:nvSpPr>
        <p:spPr>
          <a:xfrm>
            <a:off x="940703" y="3037325"/>
            <a:ext cx="588423" cy="3439676"/>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2400" dirty="0"/>
          </a:p>
        </p:txBody>
      </p:sp>
      <p:sp>
        <p:nvSpPr>
          <p:cNvPr id="26" name="TextBox 25"/>
          <p:cNvSpPr txBox="1"/>
          <p:nvPr/>
        </p:nvSpPr>
        <p:spPr>
          <a:xfrm rot="16200000">
            <a:off x="-771856" y="4609539"/>
            <a:ext cx="2951007" cy="338554"/>
          </a:xfrm>
          <a:prstGeom prst="rect">
            <a:avLst/>
          </a:prstGeom>
          <a:noFill/>
        </p:spPr>
        <p:txBody>
          <a:bodyPr wrap="square" rtlCol="0">
            <a:spAutoFit/>
          </a:bodyPr>
          <a:lstStyle/>
          <a:p>
            <a:pPr algn="ctr"/>
            <a:r>
              <a:rPr lang="en-US" sz="1600" dirty="0"/>
              <a:t>Targeted Intervention</a:t>
            </a:r>
          </a:p>
        </p:txBody>
      </p:sp>
      <p:sp>
        <p:nvSpPr>
          <p:cNvPr id="3" name="Slide Number Placeholder 2"/>
          <p:cNvSpPr>
            <a:spLocks noGrp="1"/>
          </p:cNvSpPr>
          <p:nvPr>
            <p:ph type="sldNum" sz="quarter" idx="12"/>
          </p:nvPr>
        </p:nvSpPr>
        <p:spPr/>
        <p:txBody>
          <a:bodyPr/>
          <a:lstStyle/>
          <a:p>
            <a:fld id="{8569167A-9D82-438A-BF70-1028D6A4A763}" type="slidenum">
              <a:rPr lang="en-US" smtClean="0"/>
              <a:t>6</a:t>
            </a:fld>
            <a:endParaRPr lang="en-US" dirty="0"/>
          </a:p>
        </p:txBody>
      </p:sp>
    </p:spTree>
    <p:extLst>
      <p:ext uri="{BB962C8B-B14F-4D97-AF65-F5344CB8AC3E}">
        <p14:creationId xmlns:p14="http://schemas.microsoft.com/office/powerpoint/2010/main" val="595385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animBg="1"/>
      <p:bldP spid="12" grpId="0" animBg="1"/>
      <p:bldP spid="14" grpId="0"/>
      <p:bldP spid="17" grpId="0" animBg="1"/>
      <p:bldP spid="18" grpId="0" animBg="1"/>
      <p:bldP spid="2" grpId="0" animBg="1"/>
      <p:bldP spid="20" grpId="0"/>
      <p:bldP spid="21" grpId="0" animBg="1"/>
      <p:bldP spid="22" grpId="0"/>
      <p:bldP spid="23" grpId="0" animBg="1"/>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9" name="Title 1"/>
          <p:cNvSpPr>
            <a:spLocks noGrp="1"/>
          </p:cNvSpPr>
          <p:nvPr>
            <p:ph type="title"/>
          </p:nvPr>
        </p:nvSpPr>
        <p:spPr>
          <a:xfrm>
            <a:off x="1970313" y="213439"/>
            <a:ext cx="9622971" cy="1143000"/>
          </a:xfrm>
        </p:spPr>
        <p:txBody>
          <a:bodyPr>
            <a:noAutofit/>
          </a:bodyPr>
          <a:lstStyle/>
          <a:p>
            <a:pPr algn="l"/>
            <a:r>
              <a:rPr lang="en-US" b="1" dirty="0">
                <a:solidFill>
                  <a:srgbClr val="254061"/>
                </a:solidFill>
                <a:latin typeface="Arial" panose="020B0604020202020204" pitchFamily="34" charset="0"/>
                <a:cs typeface="Arial" panose="020B0604020202020204" pitchFamily="34" charset="0"/>
              </a:rPr>
              <a:t>CEC’s Energy Research Drives Technology &amp; Strategic Innovation</a:t>
            </a:r>
            <a:endParaRPr lang="en-US" b="1" dirty="0">
              <a:solidFill>
                <a:srgbClr val="254061"/>
              </a:solidFill>
              <a:latin typeface="Arial"/>
              <a:cs typeface="Arial"/>
            </a:endParaRPr>
          </a:p>
        </p:txBody>
      </p:sp>
      <p:sp>
        <p:nvSpPr>
          <p:cNvPr id="2" name="Slide Number Placeholder 1"/>
          <p:cNvSpPr>
            <a:spLocks noGrp="1"/>
          </p:cNvSpPr>
          <p:nvPr>
            <p:ph type="sldNum" sz="quarter" idx="12"/>
          </p:nvPr>
        </p:nvSpPr>
        <p:spPr/>
        <p:txBody>
          <a:bodyPr/>
          <a:lstStyle/>
          <a:p>
            <a:fld id="{1BC924B7-EDFF-824B-BCE9-3FAD438598D0}" type="slidenum">
              <a:rPr lang="en-US" smtClean="0"/>
              <a:t>7</a:t>
            </a:fld>
            <a:endParaRPr lang="en-US" dirty="0"/>
          </a:p>
        </p:txBody>
      </p:sp>
      <p:sp>
        <p:nvSpPr>
          <p:cNvPr id="6" name="Content Placeholder 2"/>
          <p:cNvSpPr>
            <a:spLocks noGrp="1"/>
          </p:cNvSpPr>
          <p:nvPr>
            <p:ph sz="half" idx="1"/>
          </p:nvPr>
        </p:nvSpPr>
        <p:spPr>
          <a:xfrm>
            <a:off x="400105" y="1689087"/>
            <a:ext cx="5568696" cy="3954787"/>
          </a:xfrm>
        </p:spPr>
        <p:txBody>
          <a:bodyPr>
            <a:normAutofit lnSpcReduction="10000"/>
          </a:bodyPr>
          <a:lstStyle/>
          <a:p>
            <a:pPr marL="0" indent="0" algn="ctr">
              <a:lnSpc>
                <a:spcPct val="110000"/>
              </a:lnSpc>
              <a:spcAft>
                <a:spcPts val="1200"/>
              </a:spcAft>
              <a:buNone/>
            </a:pPr>
            <a:r>
              <a:rPr lang="en-US" sz="2000" b="1" dirty="0">
                <a:latin typeface="Arial" panose="020B0604020202020204" pitchFamily="34" charset="0"/>
                <a:ea typeface="Segoe UI" panose="020B0502040204020203" pitchFamily="34" charset="0"/>
                <a:cs typeface="Arial" panose="020B0604020202020204" pitchFamily="34" charset="0"/>
              </a:rPr>
              <a:t>Electric Program Investment Charge (EPIC</a:t>
            </a:r>
            <a:r>
              <a:rPr lang="en-US" sz="2000" b="1" dirty="0" smtClean="0">
                <a:latin typeface="Arial" panose="020B0604020202020204" pitchFamily="34" charset="0"/>
                <a:ea typeface="Segoe UI" panose="020B0502040204020203" pitchFamily="34" charset="0"/>
                <a:cs typeface="Arial" panose="020B0604020202020204" pitchFamily="34" charset="0"/>
              </a:rPr>
              <a:t>) </a:t>
            </a:r>
            <a:r>
              <a:rPr lang="en-US" sz="2000" dirty="0">
                <a:latin typeface="Arial" panose="020B0604020202020204" pitchFamily="34" charset="0"/>
                <a:ea typeface="Segoe UI" panose="020B0502040204020203" pitchFamily="34" charset="0"/>
                <a:cs typeface="Arial" panose="020B0604020202020204" pitchFamily="34" charset="0"/>
              </a:rPr>
              <a:t>$</a:t>
            </a:r>
            <a:r>
              <a:rPr lang="en-US" sz="2000" dirty="0" smtClean="0">
                <a:latin typeface="Arial" panose="020B0604020202020204" pitchFamily="34" charset="0"/>
                <a:ea typeface="Segoe UI" panose="020B0502040204020203" pitchFamily="34" charset="0"/>
                <a:cs typeface="Arial" panose="020B0604020202020204" pitchFamily="34" charset="0"/>
              </a:rPr>
              <a:t>133M/year</a:t>
            </a:r>
            <a:endParaRPr lang="en-US" sz="1100" dirty="0">
              <a:latin typeface="Arial" panose="020B0604020202020204" pitchFamily="34" charset="0"/>
              <a:ea typeface="Segoe UI" panose="020B0502040204020203" pitchFamily="34" charset="0"/>
              <a:cs typeface="Arial" panose="020B0604020202020204" pitchFamily="34" charset="0"/>
            </a:endParaRPr>
          </a:p>
          <a:p>
            <a:pPr>
              <a:lnSpc>
                <a:spcPct val="110000"/>
              </a:lnSpc>
              <a:buFont typeface="Arial" panose="020B0604020202020204" pitchFamily="34" charset="0"/>
              <a:buChar char="•"/>
            </a:pPr>
            <a:r>
              <a:rPr lang="en-US" sz="2000" dirty="0">
                <a:latin typeface="Arial" panose="020B0604020202020204" pitchFamily="34" charset="0"/>
                <a:ea typeface="Segoe UI" panose="020B0502040204020203" pitchFamily="34" charset="0"/>
                <a:cs typeface="Arial" panose="020B0604020202020204" pitchFamily="34" charset="0"/>
              </a:rPr>
              <a:t>Energy Efficiency &amp; Demand </a:t>
            </a:r>
            <a:r>
              <a:rPr lang="en-US" sz="2000" dirty="0" smtClean="0">
                <a:latin typeface="Arial" panose="020B0604020202020204" pitchFamily="34" charset="0"/>
                <a:ea typeface="Segoe UI" panose="020B0502040204020203" pitchFamily="34" charset="0"/>
                <a:cs typeface="Arial" panose="020B0604020202020204" pitchFamily="34" charset="0"/>
              </a:rPr>
              <a:t>Response</a:t>
            </a:r>
          </a:p>
          <a:p>
            <a:pPr lvl="1">
              <a:lnSpc>
                <a:spcPct val="110000"/>
              </a:lnSpc>
              <a:buClr>
                <a:srgbClr val="FF0000"/>
              </a:buClr>
              <a:buFont typeface="Arial" panose="020B0604020202020204" pitchFamily="34" charset="0"/>
              <a:buChar char="→"/>
            </a:pPr>
            <a:r>
              <a:rPr lang="en-US" sz="1800" dirty="0" smtClean="0">
                <a:solidFill>
                  <a:srgbClr val="FF0000"/>
                </a:solidFill>
                <a:latin typeface="Arial" panose="020B0604020202020204" pitchFamily="34" charset="0"/>
                <a:ea typeface="Segoe UI" panose="020B0502040204020203" pitchFamily="34" charset="0"/>
                <a:cs typeface="Arial" panose="020B0604020202020204" pitchFamily="34" charset="0"/>
              </a:rPr>
              <a:t>Water-energy related energy project research</a:t>
            </a:r>
            <a:endParaRPr lang="en-US" sz="1800" dirty="0">
              <a:solidFill>
                <a:srgbClr val="FF0000"/>
              </a:solidFill>
              <a:latin typeface="Arial" panose="020B0604020202020204" pitchFamily="34" charset="0"/>
              <a:ea typeface="Segoe UI" panose="020B0502040204020203" pitchFamily="34" charset="0"/>
              <a:cs typeface="Arial" panose="020B0604020202020204" pitchFamily="34" charset="0"/>
            </a:endParaRPr>
          </a:p>
          <a:p>
            <a:pPr>
              <a:lnSpc>
                <a:spcPct val="110000"/>
              </a:lnSpc>
            </a:pPr>
            <a:r>
              <a:rPr lang="en-US" sz="2000" dirty="0">
                <a:latin typeface="Arial" panose="020B0604020202020204" pitchFamily="34" charset="0"/>
                <a:ea typeface="Segoe UI" panose="020B0502040204020203" pitchFamily="34" charset="0"/>
                <a:cs typeface="Arial" panose="020B0604020202020204" pitchFamily="34" charset="0"/>
              </a:rPr>
              <a:t>Renewable Energy &amp; </a:t>
            </a:r>
            <a:r>
              <a:rPr lang="en-US" sz="2000" dirty="0" smtClean="0">
                <a:latin typeface="Arial" panose="020B0604020202020204" pitchFamily="34" charset="0"/>
                <a:ea typeface="Segoe UI" panose="020B0502040204020203" pitchFamily="34" charset="0"/>
                <a:cs typeface="Arial" panose="020B0604020202020204" pitchFamily="34" charset="0"/>
              </a:rPr>
              <a:t>Advanced Generation</a:t>
            </a:r>
            <a:endParaRPr lang="en-US" sz="2000" dirty="0">
              <a:latin typeface="Arial" panose="020B0604020202020204" pitchFamily="34" charset="0"/>
              <a:ea typeface="Segoe UI" panose="020B0502040204020203" pitchFamily="34" charset="0"/>
              <a:cs typeface="Arial" panose="020B0604020202020204" pitchFamily="34" charset="0"/>
            </a:endParaRPr>
          </a:p>
          <a:p>
            <a:pPr>
              <a:lnSpc>
                <a:spcPct val="110000"/>
              </a:lnSpc>
            </a:pPr>
            <a:r>
              <a:rPr lang="en-US" sz="2000" dirty="0" smtClean="0">
                <a:latin typeface="Arial" panose="020B0604020202020204" pitchFamily="34" charset="0"/>
                <a:ea typeface="Segoe UI" panose="020B0502040204020203" pitchFamily="34" charset="0"/>
                <a:cs typeface="Arial" panose="020B0604020202020204" pitchFamily="34" charset="0"/>
              </a:rPr>
              <a:t>Smart </a:t>
            </a:r>
            <a:r>
              <a:rPr lang="en-US" sz="2000" dirty="0">
                <a:latin typeface="Arial" panose="020B0604020202020204" pitchFamily="34" charset="0"/>
                <a:ea typeface="Segoe UI" panose="020B0502040204020203" pitchFamily="34" charset="0"/>
                <a:cs typeface="Arial" panose="020B0604020202020204" pitchFamily="34" charset="0"/>
              </a:rPr>
              <a:t>Grid, Storage, Distributed Energy Resources</a:t>
            </a:r>
          </a:p>
          <a:p>
            <a:pPr>
              <a:lnSpc>
                <a:spcPct val="110000"/>
              </a:lnSpc>
            </a:pPr>
            <a:r>
              <a:rPr lang="en-US" sz="2000" dirty="0">
                <a:latin typeface="Arial" panose="020B0604020202020204" pitchFamily="34" charset="0"/>
                <a:ea typeface="Segoe UI" panose="020B0502040204020203" pitchFamily="34" charset="0"/>
                <a:cs typeface="Arial" panose="020B0604020202020204" pitchFamily="34" charset="0"/>
              </a:rPr>
              <a:t>Environmental</a:t>
            </a:r>
          </a:p>
          <a:p>
            <a:pPr>
              <a:lnSpc>
                <a:spcPct val="110000"/>
              </a:lnSpc>
            </a:pPr>
            <a:r>
              <a:rPr lang="en-US" sz="2000" dirty="0" smtClean="0">
                <a:latin typeface="Arial" panose="020B0604020202020204" pitchFamily="34" charset="0"/>
                <a:ea typeface="Segoe UI" panose="020B0502040204020203" pitchFamily="34" charset="0"/>
                <a:cs typeface="Arial" panose="020B0604020202020204" pitchFamily="34" charset="0"/>
              </a:rPr>
              <a:t>Electric </a:t>
            </a:r>
            <a:r>
              <a:rPr lang="en-US" sz="2000" dirty="0">
                <a:latin typeface="Arial" panose="020B0604020202020204" pitchFamily="34" charset="0"/>
                <a:ea typeface="Segoe UI" panose="020B0502040204020203" pitchFamily="34" charset="0"/>
                <a:cs typeface="Arial" panose="020B0604020202020204" pitchFamily="34" charset="0"/>
              </a:rPr>
              <a:t>Vehicle Grid Integration</a:t>
            </a:r>
          </a:p>
          <a:p>
            <a:pPr>
              <a:lnSpc>
                <a:spcPct val="110000"/>
              </a:lnSpc>
            </a:pPr>
            <a:r>
              <a:rPr lang="en-US" sz="2000" dirty="0">
                <a:latin typeface="Arial" panose="020B0604020202020204" pitchFamily="34" charset="0"/>
                <a:ea typeface="Segoe UI" panose="020B0502040204020203" pitchFamily="34" charset="0"/>
                <a:cs typeface="Arial" panose="020B0604020202020204" pitchFamily="34" charset="0"/>
              </a:rPr>
              <a:t>Market Facilitation </a:t>
            </a:r>
          </a:p>
          <a:p>
            <a:endParaRPr lang="en-US" dirty="0">
              <a:latin typeface="Arial" panose="020B0604020202020204" pitchFamily="34" charset="0"/>
              <a:cs typeface="Arial" panose="020B0604020202020204" pitchFamily="34" charset="0"/>
            </a:endParaRPr>
          </a:p>
        </p:txBody>
      </p:sp>
      <p:sp>
        <p:nvSpPr>
          <p:cNvPr id="8" name="Content Placeholder 3"/>
          <p:cNvSpPr txBox="1">
            <a:spLocks/>
          </p:cNvSpPr>
          <p:nvPr/>
        </p:nvSpPr>
        <p:spPr>
          <a:xfrm>
            <a:off x="6368906" y="1687629"/>
            <a:ext cx="5588000" cy="3290611"/>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lvl="1" indent="0" algn="ctr">
              <a:spcBef>
                <a:spcPts val="0"/>
              </a:spcBef>
              <a:buFont typeface="Arial"/>
              <a:buNone/>
            </a:pPr>
            <a:r>
              <a:rPr lang="en-US" sz="2000" b="1" dirty="0" smtClean="0">
                <a:latin typeface="Arial" panose="020B0604020202020204" pitchFamily="34" charset="0"/>
                <a:ea typeface="Segoe UI" panose="020B0502040204020203" pitchFamily="34" charset="0"/>
                <a:cs typeface="Arial" panose="020B0604020202020204" pitchFamily="34" charset="0"/>
              </a:rPr>
              <a:t>Natural Gas R&amp;D</a:t>
            </a:r>
          </a:p>
          <a:p>
            <a:pPr marL="0" lvl="1" indent="0" algn="ctr">
              <a:spcBef>
                <a:spcPts val="0"/>
              </a:spcBef>
              <a:buFont typeface="Arial"/>
              <a:buNone/>
            </a:pPr>
            <a:r>
              <a:rPr lang="en-US" sz="2000" b="1" dirty="0" smtClean="0">
                <a:latin typeface="Arial" panose="020B0604020202020204" pitchFamily="34" charset="0"/>
                <a:ea typeface="Segoe UI" panose="020B0502040204020203" pitchFamily="34" charset="0"/>
                <a:cs typeface="Arial" panose="020B0604020202020204" pitchFamily="34" charset="0"/>
              </a:rPr>
              <a:t> </a:t>
            </a:r>
            <a:r>
              <a:rPr lang="en-US" sz="2000" dirty="0" smtClean="0">
                <a:latin typeface="Arial" panose="020B0604020202020204" pitchFamily="34" charset="0"/>
                <a:ea typeface="Segoe UI" panose="020B0502040204020203" pitchFamily="34" charset="0"/>
                <a:cs typeface="Arial" panose="020B0604020202020204" pitchFamily="34" charset="0"/>
              </a:rPr>
              <a:t>$24M/year </a:t>
            </a:r>
          </a:p>
          <a:p>
            <a:pPr marL="0" lvl="1" indent="0" algn="ctr">
              <a:spcBef>
                <a:spcPts val="0"/>
              </a:spcBef>
              <a:buFont typeface="Arial"/>
              <a:buNone/>
            </a:pPr>
            <a:endParaRPr lang="en-US" sz="1100" dirty="0" smtClean="0">
              <a:latin typeface="Arial" panose="020B0604020202020204" pitchFamily="34" charset="0"/>
              <a:ea typeface="Segoe UI" panose="020B0502040204020203" pitchFamily="34" charset="0"/>
              <a:cs typeface="Arial" panose="020B0604020202020204" pitchFamily="34" charset="0"/>
            </a:endParaRPr>
          </a:p>
          <a:p>
            <a:pPr lvl="1">
              <a:lnSpc>
                <a:spcPct val="110000"/>
              </a:lnSpc>
              <a:buFont typeface="Arial" panose="020B0604020202020204" pitchFamily="34" charset="0"/>
              <a:buChar char="•"/>
            </a:pPr>
            <a:r>
              <a:rPr lang="en-US" sz="2000" dirty="0">
                <a:latin typeface="Arial" panose="020B0604020202020204" pitchFamily="34" charset="0"/>
                <a:ea typeface="Segoe UI" panose="020B0502040204020203" pitchFamily="34" charset="0"/>
                <a:cs typeface="Arial" panose="020B0604020202020204" pitchFamily="34" charset="0"/>
              </a:rPr>
              <a:t>Energy Efficiency</a:t>
            </a:r>
          </a:p>
          <a:p>
            <a:pPr lvl="1">
              <a:lnSpc>
                <a:spcPct val="110000"/>
              </a:lnSpc>
              <a:buFont typeface="Arial" panose="020B0604020202020204" pitchFamily="34" charset="0"/>
              <a:buChar char="•"/>
            </a:pPr>
            <a:r>
              <a:rPr lang="en-US" sz="2000" dirty="0">
                <a:latin typeface="Arial" panose="020B0604020202020204" pitchFamily="34" charset="0"/>
                <a:ea typeface="Segoe UI" panose="020B0502040204020203" pitchFamily="34" charset="0"/>
                <a:cs typeface="Arial" panose="020B0604020202020204" pitchFamily="34" charset="0"/>
              </a:rPr>
              <a:t>Renewable Energy &amp; Adv. Gen.</a:t>
            </a:r>
          </a:p>
          <a:p>
            <a:pPr lvl="1">
              <a:lnSpc>
                <a:spcPct val="110000"/>
              </a:lnSpc>
              <a:buFont typeface="Arial" panose="020B0604020202020204" pitchFamily="34" charset="0"/>
              <a:buChar char="•"/>
            </a:pPr>
            <a:r>
              <a:rPr lang="en-US" sz="2000" dirty="0">
                <a:latin typeface="Arial" panose="020B0604020202020204" pitchFamily="34" charset="0"/>
                <a:ea typeface="Segoe UI" panose="020B0502040204020203" pitchFamily="34" charset="0"/>
                <a:cs typeface="Arial" panose="020B0604020202020204" pitchFamily="34" charset="0"/>
              </a:rPr>
              <a:t>Pipeline Safety</a:t>
            </a:r>
          </a:p>
          <a:p>
            <a:pPr lvl="1">
              <a:lnSpc>
                <a:spcPct val="110000"/>
              </a:lnSpc>
              <a:buFont typeface="Arial" panose="020B0604020202020204" pitchFamily="34" charset="0"/>
              <a:buChar char="•"/>
            </a:pPr>
            <a:r>
              <a:rPr lang="en-US" sz="2000" dirty="0">
                <a:latin typeface="Arial" panose="020B0604020202020204" pitchFamily="34" charset="0"/>
                <a:ea typeface="Segoe UI" panose="020B0502040204020203" pitchFamily="34" charset="0"/>
                <a:cs typeface="Arial" panose="020B0604020202020204" pitchFamily="34" charset="0"/>
              </a:rPr>
              <a:t>Environmental</a:t>
            </a:r>
          </a:p>
          <a:p>
            <a:pPr lvl="1">
              <a:lnSpc>
                <a:spcPct val="110000"/>
              </a:lnSpc>
              <a:buFont typeface="Arial" panose="020B0604020202020204" pitchFamily="34" charset="0"/>
              <a:buChar char="•"/>
            </a:pPr>
            <a:r>
              <a:rPr lang="en-US" sz="2000" dirty="0">
                <a:latin typeface="Arial" panose="020B0604020202020204" pitchFamily="34" charset="0"/>
                <a:ea typeface="Segoe UI" panose="020B0502040204020203" pitchFamily="34" charset="0"/>
                <a:cs typeface="Arial" panose="020B0604020202020204" pitchFamily="34" charset="0"/>
              </a:rPr>
              <a:t>Natural Gas Transportation</a:t>
            </a:r>
          </a:p>
          <a:p>
            <a:endParaRPr lang="en-US" dirty="0">
              <a:latin typeface="Arial" panose="020B0604020202020204" pitchFamily="34" charset="0"/>
              <a:cs typeface="Arial" panose="020B0604020202020204" pitchFamily="34" charset="0"/>
            </a:endParaRPr>
          </a:p>
        </p:txBody>
      </p:sp>
      <p:sp>
        <p:nvSpPr>
          <p:cNvPr id="10" name="TextBox 9"/>
          <p:cNvSpPr txBox="1"/>
          <p:nvPr/>
        </p:nvSpPr>
        <p:spPr>
          <a:xfrm>
            <a:off x="1030934" y="5858638"/>
            <a:ext cx="10940715" cy="666977"/>
          </a:xfrm>
          <a:prstGeom prst="rect">
            <a:avLst/>
          </a:prstGeom>
          <a:solidFill>
            <a:schemeClr val="accent3">
              <a:lumMod val="20000"/>
              <a:lumOff val="80000"/>
            </a:schemeClr>
          </a:solidFill>
        </p:spPr>
        <p:txBody>
          <a:bodyPr wrap="square" rtlCol="0">
            <a:spAutoFit/>
          </a:bodyPr>
          <a:lstStyle/>
          <a:p>
            <a:pPr marL="285744" indent="-285744">
              <a:buFont typeface="Arial" pitchFamily="34" charset="0"/>
              <a:buChar char="•"/>
            </a:pPr>
            <a:r>
              <a:rPr lang="en-US" sz="1867" dirty="0" smtClean="0">
                <a:latin typeface="Arial" panose="020B0604020202020204" pitchFamily="34" charset="0"/>
                <a:cs typeface="Arial" panose="020B0604020202020204" pitchFamily="34" charset="0"/>
              </a:rPr>
              <a:t>All </a:t>
            </a:r>
            <a:r>
              <a:rPr lang="en-US" sz="1867" dirty="0">
                <a:latin typeface="Arial" panose="020B0604020202020204" pitchFamily="34" charset="0"/>
                <a:cs typeface="Arial" panose="020B0604020202020204" pitchFamily="34" charset="0"/>
              </a:rPr>
              <a:t>funded projects must result in benefits </a:t>
            </a:r>
            <a:r>
              <a:rPr lang="en-US" sz="1867" dirty="0" smtClean="0">
                <a:latin typeface="Arial" panose="020B0604020202020204" pitchFamily="34" charset="0"/>
                <a:cs typeface="Arial" panose="020B0604020202020204" pitchFamily="34" charset="0"/>
              </a:rPr>
              <a:t>to </a:t>
            </a:r>
            <a:r>
              <a:rPr lang="en-US" sz="1867" dirty="0">
                <a:latin typeface="Arial" panose="020B0604020202020204" pitchFamily="34" charset="0"/>
                <a:cs typeface="Arial" panose="020B0604020202020204" pitchFamily="34" charset="0"/>
              </a:rPr>
              <a:t>investor owned utility ratepayers </a:t>
            </a:r>
          </a:p>
          <a:p>
            <a:pPr marL="285744" indent="-285744">
              <a:buFont typeface="Arial" pitchFamily="34" charset="0"/>
              <a:buChar char="•"/>
            </a:pPr>
            <a:r>
              <a:rPr lang="en-US" sz="1867" dirty="0">
                <a:latin typeface="Arial" panose="020B0604020202020204" pitchFamily="34" charset="0"/>
                <a:cs typeface="Arial" panose="020B0604020202020204" pitchFamily="34" charset="0"/>
              </a:rPr>
              <a:t>All funds are competitively awarded</a:t>
            </a:r>
          </a:p>
        </p:txBody>
      </p:sp>
    </p:spTree>
    <p:extLst>
      <p:ext uri="{BB962C8B-B14F-4D97-AF65-F5344CB8AC3E}">
        <p14:creationId xmlns:p14="http://schemas.microsoft.com/office/powerpoint/2010/main" val="3600220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9" name="Title 1"/>
          <p:cNvSpPr>
            <a:spLocks noGrp="1"/>
          </p:cNvSpPr>
          <p:nvPr>
            <p:ph type="title"/>
          </p:nvPr>
        </p:nvSpPr>
        <p:spPr>
          <a:xfrm>
            <a:off x="1970313" y="213439"/>
            <a:ext cx="9622971" cy="1143000"/>
          </a:xfrm>
        </p:spPr>
        <p:txBody>
          <a:bodyPr>
            <a:noAutofit/>
          </a:bodyPr>
          <a:lstStyle/>
          <a:p>
            <a:pPr algn="l"/>
            <a:r>
              <a:rPr lang="en-US" b="1" dirty="0">
                <a:solidFill>
                  <a:srgbClr val="254061"/>
                </a:solidFill>
                <a:latin typeface="Arial" panose="020B0604020202020204" pitchFamily="34" charset="0"/>
                <a:cs typeface="Arial" panose="020B0604020202020204" pitchFamily="34" charset="0"/>
              </a:rPr>
              <a:t>CEC Water Energy Research</a:t>
            </a:r>
            <a:endParaRPr lang="en-US" b="1" dirty="0">
              <a:solidFill>
                <a:srgbClr val="254061"/>
              </a:solidFill>
              <a:latin typeface="Arial"/>
              <a:cs typeface="Arial"/>
            </a:endParaRPr>
          </a:p>
        </p:txBody>
      </p:sp>
      <p:sp>
        <p:nvSpPr>
          <p:cNvPr id="2" name="Slide Number Placeholder 1"/>
          <p:cNvSpPr>
            <a:spLocks noGrp="1"/>
          </p:cNvSpPr>
          <p:nvPr>
            <p:ph type="sldNum" sz="quarter" idx="12"/>
          </p:nvPr>
        </p:nvSpPr>
        <p:spPr/>
        <p:txBody>
          <a:bodyPr/>
          <a:lstStyle/>
          <a:p>
            <a:fld id="{1BC924B7-EDFF-824B-BCE9-3FAD438598D0}" type="slidenum">
              <a:rPr lang="en-US" smtClean="0"/>
              <a:t>8</a:t>
            </a:fld>
            <a:endParaRPr lang="en-US" dirty="0"/>
          </a:p>
        </p:txBody>
      </p:sp>
      <p:sp>
        <p:nvSpPr>
          <p:cNvPr id="7" name="Content Placeholder 2"/>
          <p:cNvSpPr txBox="1">
            <a:spLocks/>
          </p:cNvSpPr>
          <p:nvPr/>
        </p:nvSpPr>
        <p:spPr>
          <a:xfrm>
            <a:off x="817756" y="1693864"/>
            <a:ext cx="10972800" cy="4525963"/>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z="3600" dirty="0" smtClean="0">
                <a:solidFill>
                  <a:schemeClr val="accent1">
                    <a:lumMod val="75000"/>
                  </a:schemeClr>
                </a:solidFill>
                <a:latin typeface="Arial" panose="020B0604020202020204" pitchFamily="34" charset="0"/>
                <a:cs typeface="Arial" panose="020B0604020202020204" pitchFamily="34" charset="0"/>
              </a:rPr>
              <a:t>Test and demonstrate innovative technologies that can reduce energy use or demand associated with the following:</a:t>
            </a:r>
          </a:p>
          <a:p>
            <a:pPr lvl="1">
              <a:buFont typeface="Arial" panose="020B0604020202020204" pitchFamily="34" charset="0"/>
              <a:buChar char="•"/>
            </a:pPr>
            <a:r>
              <a:rPr lang="en-US" sz="3200" dirty="0" smtClean="0">
                <a:solidFill>
                  <a:schemeClr val="accent1">
                    <a:lumMod val="75000"/>
                  </a:schemeClr>
                </a:solidFill>
                <a:latin typeface="Arial" panose="020B0604020202020204" pitchFamily="34" charset="0"/>
                <a:cs typeface="Arial" panose="020B0604020202020204" pitchFamily="34" charset="0"/>
              </a:rPr>
              <a:t>Water or wastewater treatment</a:t>
            </a:r>
          </a:p>
          <a:p>
            <a:pPr lvl="1">
              <a:buFont typeface="Arial" panose="020B0604020202020204" pitchFamily="34" charset="0"/>
              <a:buChar char="•"/>
            </a:pPr>
            <a:r>
              <a:rPr lang="en-US" sz="3200" dirty="0" smtClean="0">
                <a:solidFill>
                  <a:schemeClr val="accent1">
                    <a:lumMod val="75000"/>
                  </a:schemeClr>
                </a:solidFill>
                <a:latin typeface="Arial" panose="020B0604020202020204" pitchFamily="34" charset="0"/>
                <a:cs typeface="Arial" panose="020B0604020202020204" pitchFamily="34" charset="0"/>
              </a:rPr>
              <a:t>Recover waste or impaired water for on-site or municipal reuse</a:t>
            </a:r>
          </a:p>
          <a:p>
            <a:pPr lvl="1">
              <a:buFont typeface="Arial" panose="020B0604020202020204" pitchFamily="34" charset="0"/>
              <a:buChar char="•"/>
            </a:pPr>
            <a:r>
              <a:rPr lang="en-US" sz="3200" dirty="0" smtClean="0">
                <a:solidFill>
                  <a:schemeClr val="accent1">
                    <a:lumMod val="75000"/>
                  </a:schemeClr>
                </a:solidFill>
                <a:latin typeface="Arial" panose="020B0604020202020204" pitchFamily="34" charset="0"/>
                <a:cs typeface="Arial" panose="020B0604020202020204" pitchFamily="34" charset="0"/>
              </a:rPr>
              <a:t>Agriculture irrigation practices</a:t>
            </a:r>
          </a:p>
          <a:p>
            <a:pPr lvl="1">
              <a:buFont typeface="Arial" panose="020B0604020202020204" pitchFamily="34" charset="0"/>
              <a:buChar char="•"/>
            </a:pPr>
            <a:r>
              <a:rPr lang="en-US" sz="3200" dirty="0" smtClean="0">
                <a:solidFill>
                  <a:schemeClr val="accent1">
                    <a:lumMod val="75000"/>
                  </a:schemeClr>
                </a:solidFill>
                <a:latin typeface="Arial" panose="020B0604020202020204" pitchFamily="34" charset="0"/>
                <a:cs typeface="Arial" panose="020B0604020202020204" pitchFamily="34" charset="0"/>
              </a:rPr>
              <a:t>Water demand management</a:t>
            </a:r>
          </a:p>
        </p:txBody>
      </p:sp>
    </p:spTree>
    <p:extLst>
      <p:ext uri="{BB962C8B-B14F-4D97-AF65-F5344CB8AC3E}">
        <p14:creationId xmlns:p14="http://schemas.microsoft.com/office/powerpoint/2010/main" val="32926124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9" name="Title 1"/>
          <p:cNvSpPr>
            <a:spLocks noGrp="1"/>
          </p:cNvSpPr>
          <p:nvPr>
            <p:ph type="title"/>
          </p:nvPr>
        </p:nvSpPr>
        <p:spPr>
          <a:xfrm>
            <a:off x="1970313" y="213439"/>
            <a:ext cx="9622971" cy="1143000"/>
          </a:xfrm>
        </p:spPr>
        <p:txBody>
          <a:bodyPr>
            <a:noAutofit/>
          </a:bodyPr>
          <a:lstStyle/>
          <a:p>
            <a:pPr algn="l"/>
            <a:r>
              <a:rPr lang="en-US" b="1" dirty="0">
                <a:solidFill>
                  <a:srgbClr val="254061"/>
                </a:solidFill>
                <a:latin typeface="Arial" panose="020B0604020202020204" pitchFamily="34" charset="0"/>
                <a:cs typeface="Arial" panose="020B0604020202020204" pitchFamily="34" charset="0"/>
              </a:rPr>
              <a:t>CEC Water Energy </a:t>
            </a:r>
            <a:r>
              <a:rPr lang="en-US" b="1" dirty="0" smtClean="0">
                <a:solidFill>
                  <a:srgbClr val="254061"/>
                </a:solidFill>
                <a:latin typeface="Arial" panose="020B0604020202020204" pitchFamily="34" charset="0"/>
                <a:cs typeface="Arial" panose="020B0604020202020204" pitchFamily="34" charset="0"/>
              </a:rPr>
              <a:t>Research Project Preview</a:t>
            </a:r>
            <a:endParaRPr lang="en-US" b="1" dirty="0">
              <a:solidFill>
                <a:srgbClr val="254061"/>
              </a:solidFill>
              <a:latin typeface="Arial"/>
              <a:cs typeface="Arial"/>
            </a:endParaRPr>
          </a:p>
        </p:txBody>
      </p:sp>
      <p:sp>
        <p:nvSpPr>
          <p:cNvPr id="2" name="Slide Number Placeholder 1"/>
          <p:cNvSpPr>
            <a:spLocks noGrp="1"/>
          </p:cNvSpPr>
          <p:nvPr>
            <p:ph type="sldNum" sz="quarter" idx="12"/>
          </p:nvPr>
        </p:nvSpPr>
        <p:spPr/>
        <p:txBody>
          <a:bodyPr/>
          <a:lstStyle/>
          <a:p>
            <a:fld id="{1BC924B7-EDFF-824B-BCE9-3FAD438598D0}" type="slidenum">
              <a:rPr lang="en-US" smtClean="0"/>
              <a:t>9</a:t>
            </a:fld>
            <a:endParaRPr lang="en-US" dirty="0"/>
          </a:p>
        </p:txBody>
      </p:sp>
      <p:sp>
        <p:nvSpPr>
          <p:cNvPr id="7" name="Content Placeholder 2"/>
          <p:cNvSpPr txBox="1">
            <a:spLocks/>
          </p:cNvSpPr>
          <p:nvPr/>
        </p:nvSpPr>
        <p:spPr>
          <a:xfrm>
            <a:off x="386437" y="1631005"/>
            <a:ext cx="5099964" cy="4525963"/>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buFont typeface="Arial" panose="020B0604020202020204" pitchFamily="34" charset="0"/>
              <a:buChar char="•"/>
            </a:pPr>
            <a:r>
              <a:rPr lang="en-US" sz="3600" dirty="0" smtClean="0">
                <a:solidFill>
                  <a:schemeClr val="accent1">
                    <a:lumMod val="75000"/>
                  </a:schemeClr>
                </a:solidFill>
                <a:latin typeface="Arial" panose="020B0604020202020204" pitchFamily="34" charset="0"/>
                <a:cs typeface="Arial" panose="020B0604020202020204" pitchFamily="34" charset="0"/>
              </a:rPr>
              <a:t>Funded 48 projects</a:t>
            </a:r>
          </a:p>
          <a:p>
            <a:pPr lvl="1">
              <a:buFont typeface="Arial" panose="020B0604020202020204" pitchFamily="34" charset="0"/>
              <a:buChar char="•"/>
            </a:pPr>
            <a:r>
              <a:rPr lang="en-US" sz="3200" dirty="0" smtClean="0">
                <a:solidFill>
                  <a:schemeClr val="accent1">
                    <a:lumMod val="75000"/>
                  </a:schemeClr>
                </a:solidFill>
                <a:latin typeface="Arial" panose="020B0604020202020204" pitchFamily="34" charset="0"/>
                <a:cs typeface="Arial" panose="020B0604020202020204" pitchFamily="34" charset="0"/>
              </a:rPr>
              <a:t>Water or wastewater treatment</a:t>
            </a:r>
          </a:p>
          <a:p>
            <a:pPr lvl="1">
              <a:buFont typeface="Arial" panose="020B0604020202020204" pitchFamily="34" charset="0"/>
              <a:buChar char="•"/>
            </a:pPr>
            <a:r>
              <a:rPr lang="en-US" sz="3200" dirty="0" smtClean="0">
                <a:solidFill>
                  <a:schemeClr val="accent1">
                    <a:lumMod val="75000"/>
                  </a:schemeClr>
                </a:solidFill>
                <a:latin typeface="Arial" panose="020B0604020202020204" pitchFamily="34" charset="0"/>
                <a:cs typeface="Arial" panose="020B0604020202020204" pitchFamily="34" charset="0"/>
              </a:rPr>
              <a:t>Water reuse</a:t>
            </a:r>
          </a:p>
          <a:p>
            <a:pPr lvl="1">
              <a:buFont typeface="Arial" panose="020B0604020202020204" pitchFamily="34" charset="0"/>
              <a:buChar char="•"/>
            </a:pPr>
            <a:r>
              <a:rPr lang="en-US" sz="3200" dirty="0" smtClean="0">
                <a:solidFill>
                  <a:schemeClr val="accent1">
                    <a:lumMod val="75000"/>
                  </a:schemeClr>
                </a:solidFill>
                <a:latin typeface="Arial" panose="020B0604020202020204" pitchFamily="34" charset="0"/>
                <a:cs typeface="Arial" panose="020B0604020202020204" pitchFamily="34" charset="0"/>
              </a:rPr>
              <a:t>Agriculture</a:t>
            </a:r>
          </a:p>
          <a:p>
            <a:pPr lvl="1">
              <a:buFont typeface="Arial" panose="020B0604020202020204" pitchFamily="34" charset="0"/>
              <a:buChar char="•"/>
            </a:pPr>
            <a:r>
              <a:rPr lang="en-US" sz="3200" dirty="0">
                <a:solidFill>
                  <a:schemeClr val="accent1">
                    <a:lumMod val="75000"/>
                  </a:schemeClr>
                </a:solidFill>
                <a:latin typeface="Arial" panose="020B0604020202020204" pitchFamily="34" charset="0"/>
                <a:cs typeface="Arial" panose="020B0604020202020204" pitchFamily="34" charset="0"/>
              </a:rPr>
              <a:t>Demand management</a:t>
            </a:r>
          </a:p>
          <a:p>
            <a:pPr lvl="1">
              <a:buFont typeface="Arial" panose="020B0604020202020204" pitchFamily="34" charset="0"/>
              <a:buChar char="•"/>
            </a:pPr>
            <a:r>
              <a:rPr lang="en-US" sz="3200" dirty="0" smtClean="0">
                <a:solidFill>
                  <a:schemeClr val="accent1">
                    <a:lumMod val="75000"/>
                  </a:schemeClr>
                </a:solidFill>
                <a:latin typeface="Arial" panose="020B0604020202020204" pitchFamily="34" charset="0"/>
                <a:cs typeface="Arial" panose="020B0604020202020204" pitchFamily="34" charset="0"/>
              </a:rPr>
              <a:t>Tools and studies</a:t>
            </a:r>
          </a:p>
        </p:txBody>
      </p:sp>
      <p:pic>
        <p:nvPicPr>
          <p:cNvPr id="6" name="Content Placeholder 3" title="photo of project site"/>
          <p:cNvPicPr>
            <a:picLocks noChangeAspect="1"/>
          </p:cNvPicPr>
          <p:nvPr/>
        </p:nvPicPr>
        <p:blipFill>
          <a:blip r:embed="rId4"/>
          <a:stretch>
            <a:fillRect/>
          </a:stretch>
        </p:blipFill>
        <p:spPr>
          <a:xfrm>
            <a:off x="6538823" y="1631005"/>
            <a:ext cx="4742471" cy="3813748"/>
          </a:xfrm>
          <a:prstGeom prst="rect">
            <a:avLst/>
          </a:prstGeom>
        </p:spPr>
      </p:pic>
      <p:sp>
        <p:nvSpPr>
          <p:cNvPr id="8" name="TextBox 7"/>
          <p:cNvSpPr txBox="1"/>
          <p:nvPr/>
        </p:nvSpPr>
        <p:spPr>
          <a:xfrm>
            <a:off x="6096000" y="5668752"/>
            <a:ext cx="5336771" cy="369332"/>
          </a:xfrm>
          <a:prstGeom prst="rect">
            <a:avLst/>
          </a:prstGeom>
          <a:noFill/>
        </p:spPr>
        <p:txBody>
          <a:bodyPr wrap="square" rtlCol="0">
            <a:spAutoFit/>
          </a:bodyPr>
          <a:lstStyle/>
          <a:p>
            <a:r>
              <a:rPr lang="en-US" dirty="0" smtClean="0"/>
              <a:t>Silicon Valley Clean Water Facility in Redwood City, CA</a:t>
            </a:r>
            <a:endParaRPr lang="en-US" dirty="0"/>
          </a:p>
        </p:txBody>
      </p:sp>
    </p:spTree>
    <p:extLst>
      <p:ext uri="{BB962C8B-B14F-4D97-AF65-F5344CB8AC3E}">
        <p14:creationId xmlns:p14="http://schemas.microsoft.com/office/powerpoint/2010/main" val="39529425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599" y="1844238"/>
            <a:ext cx="10240538" cy="4512113"/>
          </a:xfrm>
        </p:spPr>
        <p:txBody>
          <a:bodyPr>
            <a:normAutofit fontScale="92500" lnSpcReduction="10000"/>
          </a:bodyPr>
          <a:lstStyle/>
          <a:p>
            <a:r>
              <a:rPr lang="en-US" sz="2800" dirty="0" smtClean="0">
                <a:solidFill>
                  <a:schemeClr val="accent1">
                    <a:lumMod val="75000"/>
                  </a:schemeClr>
                </a:solidFill>
                <a:latin typeface="Arial" panose="020B0604020202020204" pitchFamily="34" charset="0"/>
                <a:cs typeface="Arial" panose="020B0604020202020204" pitchFamily="34" charset="0"/>
              </a:rPr>
              <a:t>Lack of customer awareness of innovative technologies and approaches </a:t>
            </a:r>
          </a:p>
          <a:p>
            <a:r>
              <a:rPr lang="en-US" sz="2800" dirty="0" smtClean="0">
                <a:solidFill>
                  <a:schemeClr val="accent1">
                    <a:lumMod val="75000"/>
                  </a:schemeClr>
                </a:solidFill>
                <a:latin typeface="Arial" panose="020B0604020202020204" pitchFamily="34" charset="0"/>
                <a:cs typeface="Arial" panose="020B0604020202020204" pitchFamily="34" charset="0"/>
              </a:rPr>
              <a:t>Uncertainty of energy savings, performance and other benefits</a:t>
            </a:r>
          </a:p>
          <a:p>
            <a:r>
              <a:rPr lang="en-US" sz="2800" dirty="0" smtClean="0">
                <a:solidFill>
                  <a:schemeClr val="accent1">
                    <a:lumMod val="75000"/>
                  </a:schemeClr>
                </a:solidFill>
                <a:latin typeface="Arial" panose="020B0604020202020204" pitchFamily="34" charset="0"/>
                <a:cs typeface="Arial" panose="020B0604020202020204" pitchFamily="34" charset="0"/>
              </a:rPr>
              <a:t>Risk averse</a:t>
            </a:r>
          </a:p>
          <a:p>
            <a:r>
              <a:rPr lang="en-US" sz="2800" dirty="0" smtClean="0">
                <a:solidFill>
                  <a:schemeClr val="accent1">
                    <a:lumMod val="75000"/>
                  </a:schemeClr>
                </a:solidFill>
                <a:latin typeface="Arial" panose="020B0604020202020204" pitchFamily="34" charset="0"/>
                <a:cs typeface="Arial" panose="020B0604020202020204" pitchFamily="34" charset="0"/>
              </a:rPr>
              <a:t>Capital, implementation and maintenance costs</a:t>
            </a:r>
          </a:p>
          <a:p>
            <a:r>
              <a:rPr lang="en-US" sz="2800" dirty="0" smtClean="0">
                <a:solidFill>
                  <a:schemeClr val="accent1">
                    <a:lumMod val="75000"/>
                  </a:schemeClr>
                </a:solidFill>
                <a:latin typeface="Arial" panose="020B0604020202020204" pitchFamily="34" charset="0"/>
                <a:cs typeface="Arial" panose="020B0604020202020204" pitchFamily="34" charset="0"/>
              </a:rPr>
              <a:t>Scheduling and timing of retrofits</a:t>
            </a:r>
          </a:p>
          <a:p>
            <a:r>
              <a:rPr lang="en-US" sz="2800" dirty="0" smtClean="0">
                <a:solidFill>
                  <a:schemeClr val="accent1">
                    <a:lumMod val="75000"/>
                  </a:schemeClr>
                </a:solidFill>
                <a:latin typeface="Arial" panose="020B0604020202020204" pitchFamily="34" charset="0"/>
                <a:cs typeface="Arial" panose="020B0604020202020204" pitchFamily="34" charset="0"/>
              </a:rPr>
              <a:t>Future need for expansion may limit what can be done</a:t>
            </a:r>
          </a:p>
          <a:p>
            <a:r>
              <a:rPr lang="en-US" sz="2800" dirty="0" smtClean="0">
                <a:solidFill>
                  <a:schemeClr val="accent1">
                    <a:lumMod val="75000"/>
                  </a:schemeClr>
                </a:solidFill>
                <a:latin typeface="Arial" panose="020B0604020202020204" pitchFamily="34" charset="0"/>
                <a:cs typeface="Arial" panose="020B0604020202020204" pitchFamily="34" charset="0"/>
              </a:rPr>
              <a:t>Regulatory approval needed to enable direct potable reuse</a:t>
            </a:r>
          </a:p>
          <a:p>
            <a:endParaRPr lang="en-US" sz="2800" dirty="0">
              <a:solidFill>
                <a:schemeClr val="accent1">
                  <a:lumMod val="75000"/>
                </a:schemeClr>
              </a:solidFill>
              <a:latin typeface="Arial" panose="020B0604020202020204" pitchFamily="34" charset="0"/>
              <a:cs typeface="Arial" panose="020B0604020202020204" pitchFamily="34" charset="0"/>
            </a:endParaRPr>
          </a:p>
          <a:p>
            <a:pPr marL="0" indent="0" algn="ctr">
              <a:buNone/>
            </a:pPr>
            <a:r>
              <a:rPr lang="en-US" sz="2800" b="1" dirty="0" smtClean="0">
                <a:solidFill>
                  <a:schemeClr val="accent1">
                    <a:lumMod val="75000"/>
                  </a:schemeClr>
                </a:solidFill>
                <a:latin typeface="Arial" panose="020B0604020202020204" pitchFamily="34" charset="0"/>
                <a:cs typeface="Arial" panose="020B0604020202020204" pitchFamily="34" charset="0"/>
              </a:rPr>
              <a:t>These topics will be discussed at our workshop today</a:t>
            </a:r>
          </a:p>
          <a:p>
            <a:endParaRPr lang="en-US" dirty="0">
              <a:solidFill>
                <a:schemeClr val="accent1">
                  <a:lumMod val="75000"/>
                </a:schemeClr>
              </a:solidFill>
              <a:latin typeface="Arial"/>
              <a:cs typeface="Arial"/>
            </a:endParaRPr>
          </a:p>
        </p:txBody>
      </p:sp>
      <p:sp>
        <p:nvSpPr>
          <p:cNvPr id="9" name="Title 1"/>
          <p:cNvSpPr>
            <a:spLocks noGrp="1"/>
          </p:cNvSpPr>
          <p:nvPr>
            <p:ph type="title"/>
          </p:nvPr>
        </p:nvSpPr>
        <p:spPr>
          <a:xfrm>
            <a:off x="1970313" y="213439"/>
            <a:ext cx="9622971" cy="1143000"/>
          </a:xfrm>
        </p:spPr>
        <p:txBody>
          <a:bodyPr>
            <a:noAutofit/>
          </a:bodyPr>
          <a:lstStyle/>
          <a:p>
            <a:pPr algn="l"/>
            <a:r>
              <a:rPr lang="en-US" sz="3600" b="1" dirty="0" smtClean="0">
                <a:solidFill>
                  <a:srgbClr val="254061"/>
                </a:solidFill>
                <a:latin typeface="Arial"/>
                <a:cs typeface="Arial"/>
              </a:rPr>
              <a:t>Challenges to Implementing New Energy and Water Saving Technologies</a:t>
            </a:r>
            <a:endParaRPr lang="en-US" sz="3600" b="1" dirty="0">
              <a:solidFill>
                <a:srgbClr val="254061"/>
              </a:solidFill>
              <a:latin typeface="Arial"/>
              <a:cs typeface="Arial"/>
            </a:endParaRPr>
          </a:p>
        </p:txBody>
      </p:sp>
      <p:sp>
        <p:nvSpPr>
          <p:cNvPr id="2" name="Slide Number Placeholder 1"/>
          <p:cNvSpPr>
            <a:spLocks noGrp="1"/>
          </p:cNvSpPr>
          <p:nvPr>
            <p:ph type="sldNum" sz="quarter" idx="12"/>
          </p:nvPr>
        </p:nvSpPr>
        <p:spPr/>
        <p:txBody>
          <a:bodyPr/>
          <a:lstStyle/>
          <a:p>
            <a:fld id="{1BC924B7-EDFF-824B-BCE9-3FAD438598D0}" type="slidenum">
              <a:rPr lang="en-US" smtClean="0"/>
              <a:t>10</a:t>
            </a:fld>
            <a:endParaRPr lang="en-US" dirty="0"/>
          </a:p>
        </p:txBody>
      </p:sp>
    </p:spTree>
    <p:extLst>
      <p:ext uri="{BB962C8B-B14F-4D97-AF65-F5344CB8AC3E}">
        <p14:creationId xmlns:p14="http://schemas.microsoft.com/office/powerpoint/2010/main" val="9877059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599" y="1844238"/>
            <a:ext cx="10240538" cy="4512113"/>
          </a:xfrm>
        </p:spPr>
        <p:txBody>
          <a:bodyPr>
            <a:normAutofit lnSpcReduction="10000"/>
          </a:bodyPr>
          <a:lstStyle/>
          <a:p>
            <a:pPr lvl="0">
              <a:spcBef>
                <a:spcPts val="0"/>
              </a:spcBef>
              <a:spcAft>
                <a:spcPts val="600"/>
              </a:spcAft>
              <a:buFont typeface="Arial" panose="020B0604020202020204" pitchFamily="34" charset="0"/>
              <a:buChar char="•"/>
              <a:defRPr/>
            </a:pPr>
            <a:r>
              <a:rPr lang="en-US" sz="2400" b="1" dirty="0">
                <a:solidFill>
                  <a:prstClr val="black"/>
                </a:solidFill>
                <a:latin typeface="Arial" panose="020B0604020202020204" pitchFamily="34" charset="0"/>
                <a:cs typeface="Arial" panose="020B0604020202020204" pitchFamily="34" charset="0"/>
              </a:rPr>
              <a:t>To learn more about CEC’s R&amp;D projects- Energy Innovation Showcase:</a:t>
            </a:r>
            <a:r>
              <a:rPr lang="en-US" sz="2400" dirty="0">
                <a:solidFill>
                  <a:prstClr val="black"/>
                </a:solidFill>
                <a:latin typeface="Arial" panose="020B0604020202020204" pitchFamily="34" charset="0"/>
                <a:cs typeface="Arial" panose="020B0604020202020204" pitchFamily="34" charset="0"/>
              </a:rPr>
              <a:t/>
            </a:r>
            <a:br>
              <a:rPr lang="en-US" sz="2400" dirty="0">
                <a:solidFill>
                  <a:prstClr val="black"/>
                </a:solidFill>
                <a:latin typeface="Arial" panose="020B0604020202020204" pitchFamily="34" charset="0"/>
                <a:cs typeface="Arial" panose="020B0604020202020204" pitchFamily="34" charset="0"/>
              </a:rPr>
            </a:br>
            <a:r>
              <a:rPr lang="en-US" sz="2400" u="sng" dirty="0">
                <a:solidFill>
                  <a:srgbClr val="1F497D">
                    <a:lumMod val="60000"/>
                    <a:lumOff val="40000"/>
                  </a:srgbClr>
                </a:solidFill>
                <a:latin typeface="Arial" panose="020B0604020202020204" pitchFamily="34" charset="0"/>
                <a:cs typeface="Arial" panose="020B0604020202020204" pitchFamily="34" charset="0"/>
              </a:rPr>
              <a:t>innovation.energy.ca.gov</a:t>
            </a:r>
            <a:endParaRPr lang="en-US" sz="2400" dirty="0">
              <a:solidFill>
                <a:srgbClr val="1F497D">
                  <a:lumMod val="60000"/>
                  <a:lumOff val="40000"/>
                </a:srgbClr>
              </a:solidFill>
              <a:latin typeface="Arial" panose="020B0604020202020204" pitchFamily="34" charset="0"/>
              <a:cs typeface="Arial" panose="020B0604020202020204" pitchFamily="34" charset="0"/>
            </a:endParaRPr>
          </a:p>
          <a:p>
            <a:pPr lvl="0">
              <a:spcBef>
                <a:spcPts val="0"/>
              </a:spcBef>
              <a:buFont typeface="Arial" panose="020B0604020202020204" pitchFamily="34" charset="0"/>
              <a:buChar char="•"/>
              <a:defRPr/>
            </a:pPr>
            <a:r>
              <a:rPr lang="en-US" sz="2400" b="1" dirty="0">
                <a:solidFill>
                  <a:prstClr val="black"/>
                </a:solidFill>
                <a:latin typeface="Arial" panose="020B0604020202020204" pitchFamily="34" charset="0"/>
                <a:cs typeface="Arial" panose="020B0604020202020204" pitchFamily="34" charset="0"/>
              </a:rPr>
              <a:t>To sign up for future solicitations, Energy Commission </a:t>
            </a:r>
            <a:r>
              <a:rPr lang="en-US" sz="2400" b="1" dirty="0" err="1">
                <a:solidFill>
                  <a:prstClr val="black"/>
                </a:solidFill>
                <a:latin typeface="Arial" panose="020B0604020202020204" pitchFamily="34" charset="0"/>
                <a:cs typeface="Arial" panose="020B0604020202020204" pitchFamily="34" charset="0"/>
              </a:rPr>
              <a:t>Listserver</a:t>
            </a:r>
            <a:r>
              <a:rPr lang="en-US" sz="2400" b="1" dirty="0">
                <a:solidFill>
                  <a:prstClr val="black"/>
                </a:solidFill>
                <a:latin typeface="Arial" panose="020B0604020202020204" pitchFamily="34" charset="0"/>
                <a:cs typeface="Arial" panose="020B0604020202020204" pitchFamily="34" charset="0"/>
              </a:rPr>
              <a:t> and select “Opportunity”</a:t>
            </a:r>
          </a:p>
          <a:p>
            <a:pPr marL="342900" lvl="1" indent="0">
              <a:spcBef>
                <a:spcPts val="0"/>
              </a:spcBef>
              <a:spcAft>
                <a:spcPts val="600"/>
              </a:spcAft>
              <a:buNone/>
              <a:defRPr/>
            </a:pPr>
            <a:r>
              <a:rPr lang="en-US" sz="2400" u="sng" dirty="0">
                <a:solidFill>
                  <a:srgbClr val="1F497D">
                    <a:lumMod val="60000"/>
                    <a:lumOff val="40000"/>
                  </a:srgbClr>
                </a:solidFill>
                <a:latin typeface="Arial" panose="020B0604020202020204" pitchFamily="34" charset="0"/>
                <a:cs typeface="Arial" panose="020B0604020202020204" pitchFamily="34" charset="0"/>
              </a:rPr>
              <a:t>www.energy.ca.gov/listservers/ </a:t>
            </a:r>
          </a:p>
          <a:p>
            <a:pPr lvl="0">
              <a:spcBef>
                <a:spcPts val="0"/>
              </a:spcBef>
              <a:spcAft>
                <a:spcPts val="600"/>
              </a:spcAft>
              <a:buFont typeface="Arial" panose="020B0604020202020204" pitchFamily="34" charset="0"/>
              <a:buChar char="•"/>
              <a:defRPr/>
            </a:pPr>
            <a:r>
              <a:rPr lang="en-US" sz="2400" b="1" dirty="0">
                <a:solidFill>
                  <a:prstClr val="black"/>
                </a:solidFill>
                <a:latin typeface="Arial" panose="020B0604020202020204" pitchFamily="34" charset="0"/>
                <a:cs typeface="Arial" panose="020B0604020202020204" pitchFamily="34" charset="0"/>
              </a:rPr>
              <a:t>Information on the Energy Commission’s Research Programs</a:t>
            </a:r>
            <a:r>
              <a:rPr lang="en-US" sz="2400" dirty="0">
                <a:solidFill>
                  <a:prstClr val="black"/>
                </a:solidFill>
                <a:latin typeface="Arial" panose="020B0604020202020204" pitchFamily="34" charset="0"/>
                <a:cs typeface="Arial" panose="020B0604020202020204" pitchFamily="34" charset="0"/>
              </a:rPr>
              <a:t/>
            </a:r>
            <a:br>
              <a:rPr lang="en-US" sz="2400" dirty="0">
                <a:solidFill>
                  <a:prstClr val="black"/>
                </a:solidFill>
                <a:latin typeface="Arial" panose="020B0604020202020204" pitchFamily="34" charset="0"/>
                <a:cs typeface="Arial" panose="020B0604020202020204" pitchFamily="34" charset="0"/>
              </a:rPr>
            </a:br>
            <a:r>
              <a:rPr lang="en-US" sz="2400" u="sng" dirty="0">
                <a:solidFill>
                  <a:srgbClr val="1F497D">
                    <a:lumMod val="60000"/>
                    <a:lumOff val="40000"/>
                  </a:srgbClr>
                </a:solidFill>
                <a:latin typeface="Arial" panose="020B0604020202020204" pitchFamily="34" charset="0"/>
                <a:cs typeface="Arial" panose="020B0604020202020204" pitchFamily="34" charset="0"/>
              </a:rPr>
              <a:t>https://www.energy.ca.gov/programs-and-topics/topics/research-and-development</a:t>
            </a:r>
          </a:p>
          <a:p>
            <a:pPr lvl="0">
              <a:spcBef>
                <a:spcPts val="0"/>
              </a:spcBef>
              <a:spcAft>
                <a:spcPts val="600"/>
              </a:spcAft>
              <a:buFont typeface="Arial" panose="020B0604020202020204" pitchFamily="34" charset="0"/>
              <a:buChar char="•"/>
              <a:defRPr/>
            </a:pPr>
            <a:r>
              <a:rPr lang="en-US" sz="2400" b="1" dirty="0">
                <a:solidFill>
                  <a:prstClr val="black"/>
                </a:solidFill>
                <a:latin typeface="Arial" panose="020B0604020202020204" pitchFamily="34" charset="0"/>
                <a:cs typeface="Arial" panose="020B0604020202020204" pitchFamily="34" charset="0"/>
              </a:rPr>
              <a:t>Staff contacts</a:t>
            </a:r>
          </a:p>
          <a:p>
            <a:pPr marL="800100" lvl="1" indent="-342900">
              <a:spcBef>
                <a:spcPts val="0"/>
              </a:spcBef>
              <a:spcAft>
                <a:spcPts val="600"/>
              </a:spcAft>
              <a:buFont typeface="Arial" panose="020B0604020202020204" pitchFamily="34" charset="0"/>
              <a:buChar char="•"/>
              <a:defRPr/>
            </a:pPr>
            <a:r>
              <a:rPr lang="en-US" sz="2400" dirty="0">
                <a:solidFill>
                  <a:prstClr val="black"/>
                </a:solidFill>
                <a:latin typeface="Arial" panose="020B0604020202020204" pitchFamily="34" charset="0"/>
                <a:cs typeface="Arial" panose="020B0604020202020204" pitchFamily="34" charset="0"/>
              </a:rPr>
              <a:t>Kevin Mori, </a:t>
            </a:r>
            <a:r>
              <a:rPr lang="en-US" sz="2400" dirty="0">
                <a:solidFill>
                  <a:prstClr val="black"/>
                </a:solidFill>
                <a:latin typeface="Arial" panose="020B0604020202020204" pitchFamily="34" charset="0"/>
                <a:cs typeface="Arial" panose="020B0604020202020204" pitchFamily="34" charset="0"/>
                <a:hlinkClick r:id="rId4"/>
              </a:rPr>
              <a:t>Kevin.Mori@energy.ca.gov</a:t>
            </a:r>
            <a:r>
              <a:rPr lang="en-US" sz="2400" dirty="0">
                <a:solidFill>
                  <a:prstClr val="black"/>
                </a:solidFill>
                <a:latin typeface="Arial" panose="020B0604020202020204" pitchFamily="34" charset="0"/>
                <a:cs typeface="Arial" panose="020B0604020202020204" pitchFamily="34" charset="0"/>
              </a:rPr>
              <a:t> (Industrial, Agriculture, and Water Program)</a:t>
            </a:r>
          </a:p>
          <a:p>
            <a:endParaRPr lang="en-US" dirty="0">
              <a:solidFill>
                <a:schemeClr val="accent1">
                  <a:lumMod val="75000"/>
                </a:schemeClr>
              </a:solidFill>
              <a:latin typeface="Arial"/>
              <a:cs typeface="Arial"/>
            </a:endParaRPr>
          </a:p>
        </p:txBody>
      </p:sp>
      <p:sp>
        <p:nvSpPr>
          <p:cNvPr id="9" name="Title 1"/>
          <p:cNvSpPr>
            <a:spLocks noGrp="1"/>
          </p:cNvSpPr>
          <p:nvPr>
            <p:ph type="title"/>
          </p:nvPr>
        </p:nvSpPr>
        <p:spPr>
          <a:xfrm>
            <a:off x="1970313" y="213439"/>
            <a:ext cx="9622971" cy="1143000"/>
          </a:xfrm>
        </p:spPr>
        <p:txBody>
          <a:bodyPr>
            <a:noAutofit/>
          </a:bodyPr>
          <a:lstStyle/>
          <a:p>
            <a:pPr algn="l"/>
            <a:r>
              <a:rPr lang="en-US" sz="3600" b="1" dirty="0" smtClean="0">
                <a:solidFill>
                  <a:srgbClr val="254061"/>
                </a:solidFill>
                <a:latin typeface="Arial"/>
                <a:cs typeface="Arial"/>
              </a:rPr>
              <a:t>More Information</a:t>
            </a:r>
            <a:endParaRPr lang="en-US" sz="3600" b="1" dirty="0">
              <a:solidFill>
                <a:srgbClr val="254061"/>
              </a:solidFill>
              <a:latin typeface="Arial"/>
              <a:cs typeface="Arial"/>
            </a:endParaRPr>
          </a:p>
        </p:txBody>
      </p:sp>
      <p:sp>
        <p:nvSpPr>
          <p:cNvPr id="2" name="Slide Number Placeholder 1"/>
          <p:cNvSpPr>
            <a:spLocks noGrp="1"/>
          </p:cNvSpPr>
          <p:nvPr>
            <p:ph type="sldNum" sz="quarter" idx="12"/>
          </p:nvPr>
        </p:nvSpPr>
        <p:spPr/>
        <p:txBody>
          <a:bodyPr/>
          <a:lstStyle/>
          <a:p>
            <a:fld id="{1BC924B7-EDFF-824B-BCE9-3FAD438598D0}" type="slidenum">
              <a:rPr lang="en-US" smtClean="0"/>
              <a:t>11</a:t>
            </a:fld>
            <a:endParaRPr lang="en-US" dirty="0"/>
          </a:p>
        </p:txBody>
      </p:sp>
    </p:spTree>
    <p:extLst>
      <p:ext uri="{BB962C8B-B14F-4D97-AF65-F5344CB8AC3E}">
        <p14:creationId xmlns:p14="http://schemas.microsoft.com/office/powerpoint/2010/main" val="41361311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599" y="1844238"/>
            <a:ext cx="10240538" cy="4512113"/>
          </a:xfrm>
        </p:spPr>
        <p:txBody>
          <a:bodyPr>
            <a:normAutofit/>
          </a:bodyPr>
          <a:lstStyle/>
          <a:p>
            <a:pPr marL="342900" marR="0" lvl="0" indent="-342900" algn="l" defTabSz="457200" rtl="0" eaLnBrk="1" fontAlgn="auto" latinLnBrk="0" hangingPunct="1">
              <a:lnSpc>
                <a:spcPct val="100000"/>
              </a:lnSpc>
              <a:spcBef>
                <a:spcPct val="20000"/>
              </a:spcBef>
              <a:spcAft>
                <a:spcPts val="0"/>
              </a:spcAft>
              <a:buClrTx/>
              <a:buSzTx/>
              <a:buFont typeface="Arial"/>
              <a:buChar char="•"/>
              <a:tabLst/>
              <a:defRPr/>
            </a:pPr>
            <a:r>
              <a:rPr lang="en-US" sz="3200" kern="1200" dirty="0" smtClean="0">
                <a:solidFill>
                  <a:schemeClr val="tx1"/>
                </a:solidFill>
                <a:effectLst/>
                <a:latin typeface="+mn-lt"/>
                <a:ea typeface="+mn-ea"/>
                <a:cs typeface="+mn-cs"/>
              </a:rPr>
              <a:t>Empower Innovation strives to accelerate your </a:t>
            </a:r>
            <a:r>
              <a:rPr lang="en-US" sz="3200" kern="1200" dirty="0" err="1" smtClean="0">
                <a:solidFill>
                  <a:schemeClr val="tx1"/>
                </a:solidFill>
                <a:effectLst/>
                <a:latin typeface="+mn-lt"/>
                <a:ea typeface="+mn-ea"/>
                <a:cs typeface="+mn-cs"/>
              </a:rPr>
              <a:t>cleantech</a:t>
            </a:r>
            <a:r>
              <a:rPr lang="en-US" sz="3200" kern="1200" dirty="0" smtClean="0">
                <a:solidFill>
                  <a:schemeClr val="tx1"/>
                </a:solidFill>
                <a:effectLst/>
                <a:latin typeface="+mn-lt"/>
                <a:ea typeface="+mn-ea"/>
                <a:cs typeface="+mn-cs"/>
              </a:rPr>
              <a:t> journey with easy access to funding opportunities from the Energy Commission and other funding providers, curated resources and events, and connections to people and organizations.</a:t>
            </a:r>
            <a:endParaRPr lang="en-US" dirty="0" smtClean="0">
              <a:effectLst/>
            </a:endParaRPr>
          </a:p>
          <a:p>
            <a:endParaRPr lang="en-US" dirty="0">
              <a:solidFill>
                <a:schemeClr val="accent1">
                  <a:lumMod val="75000"/>
                </a:schemeClr>
              </a:solidFill>
              <a:latin typeface="Arial"/>
              <a:cs typeface="Arial"/>
            </a:endParaRPr>
          </a:p>
        </p:txBody>
      </p:sp>
      <p:sp>
        <p:nvSpPr>
          <p:cNvPr id="9" name="Title 1"/>
          <p:cNvSpPr>
            <a:spLocks noGrp="1"/>
          </p:cNvSpPr>
          <p:nvPr>
            <p:ph type="title"/>
          </p:nvPr>
        </p:nvSpPr>
        <p:spPr>
          <a:xfrm>
            <a:off x="1970313" y="213439"/>
            <a:ext cx="9622971" cy="1143000"/>
          </a:xfrm>
        </p:spPr>
        <p:txBody>
          <a:bodyPr>
            <a:noAutofit/>
          </a:bodyPr>
          <a:lstStyle/>
          <a:p>
            <a:pPr algn="l"/>
            <a:r>
              <a:rPr lang="en-US" sz="3600" b="1" dirty="0" smtClean="0">
                <a:solidFill>
                  <a:srgbClr val="254061"/>
                </a:solidFill>
                <a:latin typeface="Arial"/>
                <a:cs typeface="Arial"/>
              </a:rPr>
              <a:t>EmpowerInnovation.net</a:t>
            </a:r>
            <a:endParaRPr lang="en-US" sz="3600" b="1" dirty="0">
              <a:solidFill>
                <a:srgbClr val="254061"/>
              </a:solidFill>
              <a:latin typeface="Arial"/>
              <a:cs typeface="Arial"/>
            </a:endParaRPr>
          </a:p>
        </p:txBody>
      </p:sp>
      <p:sp>
        <p:nvSpPr>
          <p:cNvPr id="2" name="Slide Number Placeholder 1"/>
          <p:cNvSpPr>
            <a:spLocks noGrp="1"/>
          </p:cNvSpPr>
          <p:nvPr>
            <p:ph type="sldNum" sz="quarter" idx="12"/>
          </p:nvPr>
        </p:nvSpPr>
        <p:spPr/>
        <p:txBody>
          <a:bodyPr/>
          <a:lstStyle/>
          <a:p>
            <a:fld id="{1BC924B7-EDFF-824B-BCE9-3FAD438598D0}" type="slidenum">
              <a:rPr lang="en-US" smtClean="0"/>
              <a:t>12</a:t>
            </a:fld>
            <a:endParaRPr lang="en-US" dirty="0"/>
          </a:p>
        </p:txBody>
      </p:sp>
      <p:pic>
        <p:nvPicPr>
          <p:cNvPr id="7" name="Picture 6"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pic>
        <p:nvPicPr>
          <p:cNvPr id="8" name="Picture 7" title="photo of people with turbines">
            <a:extLst>
              <a:ext uri="{FF2B5EF4-FFF2-40B4-BE49-F238E27FC236}">
                <a16:creationId xmlns:a16="http://schemas.microsoft.com/office/drawing/2014/main" id="{BEF738EA-774E-460E-93EB-73447A3DFD2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370" t="29366" r="13322" b="22942"/>
          <a:stretch/>
        </p:blipFill>
        <p:spPr>
          <a:xfrm>
            <a:off x="1117600" y="1566817"/>
            <a:ext cx="9961880" cy="2166983"/>
          </a:xfrm>
          <a:prstGeom prst="rect">
            <a:avLst/>
          </a:prstGeom>
        </p:spPr>
      </p:pic>
      <p:sp>
        <p:nvSpPr>
          <p:cNvPr id="10" name="Content Placeholder 2">
            <a:extLst>
              <a:ext uri="{FF2B5EF4-FFF2-40B4-BE49-F238E27FC236}">
                <a16:creationId xmlns:a16="http://schemas.microsoft.com/office/drawing/2014/main" id="{BD2A1057-C034-4FE9-9FB6-5E3B0CA44F2D}"/>
              </a:ext>
            </a:extLst>
          </p:cNvPr>
          <p:cNvSpPr txBox="1">
            <a:spLocks/>
          </p:cNvSpPr>
          <p:nvPr/>
        </p:nvSpPr>
        <p:spPr>
          <a:xfrm>
            <a:off x="1110143" y="3705290"/>
            <a:ext cx="10261600" cy="1186749"/>
          </a:xfrm>
          <a:prstGeom prst="rect">
            <a:avLst/>
          </a:prstGeom>
        </p:spPr>
        <p:txBody>
          <a:bodyPr vert="horz" lIns="91440" tIns="45720" rIns="91440" bIns="45720" rtlCol="0">
            <a:normAutofit fontScale="925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Clr>
                <a:schemeClr val="accent5"/>
              </a:buClr>
              <a:buFont typeface="Arial"/>
              <a:buNone/>
            </a:pPr>
            <a:r>
              <a:rPr lang="en-US" sz="2400" dirty="0" smtClean="0"/>
              <a:t>Empower Innovation strives to accelerate your cleantech journey with easy access to funding opportunities from the Energy Commission and other funding providers, curated resources and events, and connections to people and organizations.</a:t>
            </a:r>
            <a:endParaRPr lang="en-US" sz="2400" dirty="0"/>
          </a:p>
        </p:txBody>
      </p:sp>
      <p:sp>
        <p:nvSpPr>
          <p:cNvPr id="11" name="TextBox 10">
            <a:extLst>
              <a:ext uri="{FF2B5EF4-FFF2-40B4-BE49-F238E27FC236}">
                <a16:creationId xmlns:a16="http://schemas.microsoft.com/office/drawing/2014/main" id="{E71EB672-CBC2-42AB-83B9-7D555811ABB4}"/>
              </a:ext>
            </a:extLst>
          </p:cNvPr>
          <p:cNvSpPr txBox="1"/>
          <p:nvPr/>
        </p:nvSpPr>
        <p:spPr>
          <a:xfrm>
            <a:off x="1117600" y="5004296"/>
            <a:ext cx="10261600" cy="1528945"/>
          </a:xfrm>
          <a:prstGeom prst="rect">
            <a:avLst/>
          </a:prstGeom>
          <a:solidFill>
            <a:srgbClr val="CBD8E6"/>
          </a:solidFill>
        </p:spPr>
        <p:txBody>
          <a:bodyPr wrap="square" numCol="2" rtlCol="0" anchor="ctr">
            <a:spAutoFit/>
          </a:bodyPr>
          <a:lstStyle/>
          <a:p>
            <a:pPr marL="0" marR="0" lvl="0" indent="0" algn="l" defTabSz="457200" rtl="0" eaLnBrk="1" fontAlgn="auto" latinLnBrk="0" hangingPunct="1">
              <a:lnSpc>
                <a:spcPct val="100000"/>
              </a:lnSpc>
              <a:spcBef>
                <a:spcPts val="800"/>
              </a:spcBef>
              <a:spcAft>
                <a:spcPts val="0"/>
              </a:spcAft>
              <a:buClrTx/>
              <a:buSzTx/>
              <a:buFontTx/>
              <a:buNone/>
              <a:tabLst/>
              <a:defRPr/>
            </a:pPr>
            <a:r>
              <a:rPr kumimoji="0" lang="en-US" sz="1867" b="1" i="0" u="none" strike="noStrike" kern="1200" cap="none" spc="0" normalizeH="0" baseline="0" noProof="0" dirty="0">
                <a:ln>
                  <a:noFill/>
                </a:ln>
                <a:solidFill>
                  <a:srgbClr val="00588A"/>
                </a:solidFill>
                <a:effectLst/>
                <a:uLnTx/>
                <a:uFillTx/>
                <a:latin typeface="Calibri"/>
                <a:ea typeface="Open Sans" panose="020B0606030504020204" pitchFamily="34" charset="0"/>
                <a:cs typeface="Segoe UI" panose="020B0502040204020203" pitchFamily="34" charset="0"/>
              </a:rPr>
              <a:t>FIND A PARTNER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67" b="0" i="0" u="none" strike="noStrike" kern="1200" cap="none" spc="0" normalizeH="0" baseline="0" noProof="0" dirty="0">
                <a:ln>
                  <a:noFill/>
                </a:ln>
                <a:solidFill>
                  <a:srgbClr val="00588A"/>
                </a:solidFill>
                <a:effectLst/>
                <a:uLnTx/>
                <a:uFillTx/>
                <a:latin typeface="Calibri"/>
                <a:ea typeface="Open Sans" panose="020B0606030504020204" pitchFamily="34" charset="0"/>
                <a:cs typeface="Segoe UI" panose="020B0502040204020203" pitchFamily="34" charset="0"/>
              </a:rPr>
              <a:t>Announce your interest in this funding opportunity and message other interested parties to find potential partners</a:t>
            </a:r>
            <a:r>
              <a:rPr kumimoji="0" lang="en-US" sz="1867" b="0" i="0" u="none" strike="noStrike" kern="1200" cap="none" spc="0" normalizeH="0" baseline="0" noProof="0" dirty="0" smtClean="0">
                <a:ln>
                  <a:noFill/>
                </a:ln>
                <a:solidFill>
                  <a:srgbClr val="00588A"/>
                </a:solidFill>
                <a:effectLst/>
                <a:uLnTx/>
                <a:uFillTx/>
                <a:latin typeface="Calibri"/>
                <a:ea typeface="Open Sans" panose="020B0606030504020204" pitchFamily="34" charset="0"/>
                <a:cs typeface="Segoe UI" panose="020B0502040204020203" pitchFamily="34" charset="0"/>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67" b="1" i="0" u="none" strike="noStrike" kern="1200" cap="none" spc="0" normalizeH="0" baseline="0" noProof="0" dirty="0" smtClean="0">
              <a:ln>
                <a:noFill/>
              </a:ln>
              <a:solidFill>
                <a:srgbClr val="00588A"/>
              </a:solidFill>
              <a:effectLst/>
              <a:uLnTx/>
              <a:uFillTx/>
              <a:latin typeface="Calibri"/>
              <a:ea typeface="Open Sans" panose="020B0606030504020204" pitchFamily="34" charset="0"/>
              <a:cs typeface="Segoe UI" panose="020B0502040204020203" pitchFamily="34" charset="0"/>
            </a:endParaRPr>
          </a:p>
          <a:p>
            <a:pPr marL="0" marR="0" lvl="0" indent="0" algn="l" defTabSz="457200" rtl="0" eaLnBrk="1" fontAlgn="auto" latinLnBrk="0" hangingPunct="1">
              <a:lnSpc>
                <a:spcPct val="100000"/>
              </a:lnSpc>
              <a:spcBef>
                <a:spcPts val="800"/>
              </a:spcBef>
              <a:spcAft>
                <a:spcPts val="0"/>
              </a:spcAft>
              <a:buClrTx/>
              <a:buSzTx/>
              <a:buFontTx/>
              <a:buNone/>
              <a:tabLst/>
              <a:defRPr/>
            </a:pPr>
            <a:r>
              <a:rPr kumimoji="0" lang="en-US" sz="1867" b="1" i="0" u="none" strike="noStrike" kern="1200" cap="none" spc="0" normalizeH="0" baseline="0" noProof="0" dirty="0" smtClean="0">
                <a:ln>
                  <a:noFill/>
                </a:ln>
                <a:solidFill>
                  <a:srgbClr val="00588A"/>
                </a:solidFill>
                <a:effectLst/>
                <a:uLnTx/>
                <a:uFillTx/>
                <a:latin typeface="Calibri"/>
                <a:ea typeface="Open Sans" panose="020B0606030504020204" pitchFamily="34" charset="0"/>
                <a:cs typeface="Segoe UI" panose="020B0502040204020203" pitchFamily="34" charset="0"/>
              </a:rPr>
              <a:t>RESOURCES &amp; TOOLS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67" b="0" i="0" u="none" strike="noStrike" kern="1200" cap="none" spc="0" normalizeH="0" baseline="0" noProof="0" dirty="0" smtClean="0">
                <a:ln>
                  <a:noFill/>
                </a:ln>
                <a:solidFill>
                  <a:srgbClr val="00588A"/>
                </a:solidFill>
                <a:effectLst/>
                <a:uLnTx/>
                <a:uFillTx/>
                <a:latin typeface="Calibri"/>
                <a:ea typeface="Open Sans" panose="020B0606030504020204" pitchFamily="34" charset="0"/>
                <a:cs typeface="Segoe UI" panose="020B0502040204020203" pitchFamily="34" charset="0"/>
              </a:rPr>
              <a:t>Browse the collection of resources for cleantech innovators including Resource Libraries, Funding Sources, Tools, and Databases. </a:t>
            </a:r>
            <a:endParaRPr kumimoji="0" lang="en-US" sz="1867" b="0" i="0" u="none" strike="noStrike" kern="1200" cap="none" spc="0" normalizeH="0" baseline="0" noProof="0" dirty="0">
              <a:ln>
                <a:noFill/>
              </a:ln>
              <a:solidFill>
                <a:srgbClr val="00588A"/>
              </a:solidFill>
              <a:effectLst/>
              <a:uLnTx/>
              <a:uFillTx/>
              <a:latin typeface="Calibri"/>
              <a:ea typeface="Open Sans" panose="020B0606030504020204" pitchFamily="34" charset="0"/>
              <a:cs typeface="Segoe UI" panose="020B0502040204020203" pitchFamily="34" charset="0"/>
            </a:endParaRPr>
          </a:p>
        </p:txBody>
      </p:sp>
      <p:sp>
        <p:nvSpPr>
          <p:cNvPr id="12" name="Title 1"/>
          <p:cNvSpPr txBox="1">
            <a:spLocks/>
          </p:cNvSpPr>
          <p:nvPr/>
        </p:nvSpPr>
        <p:spPr>
          <a:xfrm>
            <a:off x="2122713" y="365839"/>
            <a:ext cx="9622971" cy="114300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600" b="1" dirty="0">
                <a:solidFill>
                  <a:srgbClr val="254061"/>
                </a:solidFill>
                <a:latin typeface="Arial"/>
                <a:cs typeface="Arial"/>
              </a:rPr>
              <a:t>Find a Partner on </a:t>
            </a:r>
            <a:endParaRPr lang="en-US" sz="3600" b="1" dirty="0" smtClean="0">
              <a:solidFill>
                <a:srgbClr val="254061"/>
              </a:solidFill>
              <a:latin typeface="Arial"/>
              <a:cs typeface="Arial"/>
            </a:endParaRPr>
          </a:p>
          <a:p>
            <a:pPr algn="l"/>
            <a:r>
              <a:rPr lang="en-US" sz="3600" b="1" dirty="0" smtClean="0">
                <a:solidFill>
                  <a:srgbClr val="254061"/>
                </a:solidFill>
                <a:latin typeface="Arial"/>
                <a:cs typeface="Arial"/>
              </a:rPr>
              <a:t>EmpowerInnovation.net</a:t>
            </a:r>
            <a:endParaRPr lang="en-US" sz="3600" b="1" dirty="0">
              <a:solidFill>
                <a:srgbClr val="254061"/>
              </a:solidFill>
              <a:latin typeface="Arial"/>
              <a:cs typeface="Arial"/>
            </a:endParaRPr>
          </a:p>
        </p:txBody>
      </p:sp>
    </p:spTree>
    <p:extLst>
      <p:ext uri="{BB962C8B-B14F-4D97-AF65-F5344CB8AC3E}">
        <p14:creationId xmlns:p14="http://schemas.microsoft.com/office/powerpoint/2010/main" val="29942814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848</TotalTime>
  <Words>1565</Words>
  <Application>Microsoft Office PowerPoint</Application>
  <PresentationFormat>Widescreen</PresentationFormat>
  <Paragraphs>201</Paragraphs>
  <Slides>12</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ＭＳ Ｐゴシック</vt:lpstr>
      <vt:lpstr>Arial</vt:lpstr>
      <vt:lpstr>Calibri</vt:lpstr>
      <vt:lpstr>Century Gothic</vt:lpstr>
      <vt:lpstr>Open Sans</vt:lpstr>
      <vt:lpstr>Segoe UI</vt:lpstr>
      <vt:lpstr>Times</vt:lpstr>
      <vt:lpstr>Office Theme</vt:lpstr>
      <vt:lpstr>Water and Energy Innovations to Achieve a Low-Carbon Future</vt:lpstr>
      <vt:lpstr>California’s Water System Is Energy Intensive </vt:lpstr>
      <vt:lpstr>Energy Used by the Water Sector in California (175,950 GWh/year)</vt:lpstr>
      <vt:lpstr>State Policy Drives Need for Innovation</vt:lpstr>
      <vt:lpstr>Foster Innovation Across the Energy Sector</vt:lpstr>
      <vt:lpstr>Innovation Ecosystem | Overview</vt:lpstr>
      <vt:lpstr>CEC’s Energy Research Drives Technology &amp; Strategic Innovation</vt:lpstr>
      <vt:lpstr>CEC Water Energy Research</vt:lpstr>
      <vt:lpstr>CEC Water Energy Research Project Preview</vt:lpstr>
      <vt:lpstr>Challenges to Implementing New Energy and Water Saving Technologies</vt:lpstr>
      <vt:lpstr>More Information</vt:lpstr>
      <vt:lpstr>EmpowerInnovation.net</vt:lpstr>
    </vt:vector>
  </TitlesOfParts>
  <Company>CEC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dc:title>
  <dc:creator>California Energy Commission</dc:creator>
  <cp:lastModifiedBy>Mori, Kevin@Energy</cp:lastModifiedBy>
  <cp:revision>54</cp:revision>
  <cp:lastPrinted>2019-11-18T17:22:23Z</cp:lastPrinted>
  <dcterms:created xsi:type="dcterms:W3CDTF">2017-05-04T20:00:37Z</dcterms:created>
  <dcterms:modified xsi:type="dcterms:W3CDTF">2019-12-18T21:39:56Z</dcterms:modified>
</cp:coreProperties>
</file>