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slideLayouts/slideLayout1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 id="2147483671" r:id="rId6"/>
    <p:sldMasterId id="2147483682" r:id="rId7"/>
    <p:sldMasterId id="2147483678" r:id="rId8"/>
    <p:sldMasterId id="2147483679" r:id="rId9"/>
  </p:sldMasterIdLst>
  <p:notesMasterIdLst>
    <p:notesMasterId r:id="rId42"/>
  </p:notesMasterIdLst>
  <p:handoutMasterIdLst>
    <p:handoutMasterId r:id="rId43"/>
  </p:handoutMasterIdLst>
  <p:sldIdLst>
    <p:sldId id="256" r:id="rId10"/>
    <p:sldId id="8955" r:id="rId11"/>
    <p:sldId id="288" r:id="rId12"/>
    <p:sldId id="283" r:id="rId13"/>
    <p:sldId id="8893" r:id="rId14"/>
    <p:sldId id="8936" r:id="rId15"/>
    <p:sldId id="8895" r:id="rId16"/>
    <p:sldId id="8894" r:id="rId17"/>
    <p:sldId id="8971" r:id="rId18"/>
    <p:sldId id="8896" r:id="rId19"/>
    <p:sldId id="277" r:id="rId20"/>
    <p:sldId id="270" r:id="rId21"/>
    <p:sldId id="292" r:id="rId22"/>
    <p:sldId id="8958" r:id="rId23"/>
    <p:sldId id="8937" r:id="rId24"/>
    <p:sldId id="8938" r:id="rId25"/>
    <p:sldId id="8940" r:id="rId26"/>
    <p:sldId id="8966" r:id="rId27"/>
    <p:sldId id="8943" r:id="rId28"/>
    <p:sldId id="8944" r:id="rId29"/>
    <p:sldId id="8946" r:id="rId30"/>
    <p:sldId id="8960" r:id="rId31"/>
    <p:sldId id="8968" r:id="rId32"/>
    <p:sldId id="8950" r:id="rId33"/>
    <p:sldId id="8952" r:id="rId34"/>
    <p:sldId id="8961" r:id="rId35"/>
    <p:sldId id="8969" r:id="rId36"/>
    <p:sldId id="8970" r:id="rId37"/>
    <p:sldId id="8932" r:id="rId38"/>
    <p:sldId id="622" r:id="rId39"/>
    <p:sldId id="8925" r:id="rId40"/>
    <p:sldId id="28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 Nicole@Energy" initials="DN" lastIdx="7" clrIdx="0">
    <p:extLst>
      <p:ext uri="{19B8F6BF-5375-455C-9EA6-DF929625EA0E}">
        <p15:presenceInfo xmlns:p15="http://schemas.microsoft.com/office/powerpoint/2012/main" userId="S::Nicole.Dani@energy.ca.gov::f3830496-acdb-48b5-add8-bdf6b7c6055b" providerId="AD"/>
      </p:ext>
    </p:extLst>
  </p:cmAuthor>
  <p:cmAuthor id="2" name="Molin, Daphne@Energy" initials="MD" lastIdx="49" clrIdx="1">
    <p:extLst>
      <p:ext uri="{19B8F6BF-5375-455C-9EA6-DF929625EA0E}">
        <p15:presenceInfo xmlns:p15="http://schemas.microsoft.com/office/powerpoint/2012/main" userId="S::Daphne.Molin@energy.ca.gov::7b6aa0cb-8aed-4003-a445-27cd22d318e5" providerId="AD"/>
      </p:ext>
    </p:extLst>
  </p:cmAuthor>
  <p:cmAuthor id="3" name="Wilhelm, Susan@Energy" initials="WS" lastIdx="11" clrIdx="2">
    <p:extLst>
      <p:ext uri="{19B8F6BF-5375-455C-9EA6-DF929625EA0E}">
        <p15:presenceInfo xmlns:p15="http://schemas.microsoft.com/office/powerpoint/2012/main" userId="S::susan.wilhelm@energy.ca.gov::5ed20752-d5d1-4cec-8bc6-2afe5167eb7c" providerId="AD"/>
      </p:ext>
    </p:extLst>
  </p:cmAuthor>
  <p:cmAuthor id="4" name="Lew, Virginia@Energy" initials="LV" lastIdx="5" clrIdx="3">
    <p:extLst>
      <p:ext uri="{19B8F6BF-5375-455C-9EA6-DF929625EA0E}">
        <p15:presenceInfo xmlns:p15="http://schemas.microsoft.com/office/powerpoint/2012/main" userId="S::Virginia.Lew@energy.ca.gov::aa603f30-14ec-47f4-8532-925719f8e2a6" providerId="AD"/>
      </p:ext>
    </p:extLst>
  </p:cmAuthor>
  <p:cmAuthor id="5" name="Ferreira, Michael@Energy" initials="FM" lastIdx="4" clrIdx="4">
    <p:extLst>
      <p:ext uri="{19B8F6BF-5375-455C-9EA6-DF929625EA0E}">
        <p15:presenceInfo xmlns:p15="http://schemas.microsoft.com/office/powerpoint/2012/main" userId="S::Michael.Ferreira@energy.ca.gov::45be6fb9-7d9c-4307-8290-e83cc9eabe68" providerId="AD"/>
      </p:ext>
    </p:extLst>
  </p:cmAuthor>
  <p:cmAuthor id="6" name="Tian, Qing@Energy" initials="TQ" lastIdx="5" clrIdx="5">
    <p:extLst>
      <p:ext uri="{19B8F6BF-5375-455C-9EA6-DF929625EA0E}">
        <p15:presenceInfo xmlns:p15="http://schemas.microsoft.com/office/powerpoint/2012/main" userId="S::Qing.Tian@energy.ca.gov::7190f10e-2f7f-4cb3-95ee-62547f7b4439" providerId="AD"/>
      </p:ext>
    </p:extLst>
  </p:cmAuthor>
  <p:cmAuthor id="7" name="Thind, Maninder@Energy" initials="TM" lastIdx="1" clrIdx="6">
    <p:extLst>
      <p:ext uri="{19B8F6BF-5375-455C-9EA6-DF929625EA0E}">
        <p15:presenceInfo xmlns:p15="http://schemas.microsoft.com/office/powerpoint/2012/main" userId="S::Maninder.Thind@energy.ca.gov::607ad862-6a7c-4ae3-bd39-9fda75b3a7b1" providerId="AD"/>
      </p:ext>
    </p:extLst>
  </p:cmAuthor>
  <p:cmAuthor id="8" name="Uy, Kevin@Energy" initials="UK" lastIdx="3" clrIdx="7">
    <p:extLst>
      <p:ext uri="{19B8F6BF-5375-455C-9EA6-DF929625EA0E}">
        <p15:presenceInfo xmlns:p15="http://schemas.microsoft.com/office/powerpoint/2012/main" userId="S::kevin.uy@energy.ca.gov::548cabc9-e4cd-4340-af95-bcfaca99cd31" providerId="AD"/>
      </p:ext>
    </p:extLst>
  </p:cmAuthor>
  <p:cmAuthor id="9" name="Gonzalez, Reynaldo@Energy" initials="RG" lastIdx="2" clrIdx="8">
    <p:extLst>
      <p:ext uri="{19B8F6BF-5375-455C-9EA6-DF929625EA0E}">
        <p15:presenceInfo xmlns:p15="http://schemas.microsoft.com/office/powerpoint/2012/main" userId="S::Reynaldo.Gonzalez@energy.ca.gov::e46b2d86-a576-469d-99aa-a87f7c8b2626" providerId="AD"/>
      </p:ext>
    </p:extLst>
  </p:cmAuthor>
  <p:cmAuthor id="10" name="Ghandi, Cyrus@Energy" initials="GC" lastIdx="1" clrIdx="9">
    <p:extLst>
      <p:ext uri="{19B8F6BF-5375-455C-9EA6-DF929625EA0E}">
        <p15:presenceInfo xmlns:p15="http://schemas.microsoft.com/office/powerpoint/2012/main" userId="S::cyrus.ghandi@energy.ca.gov::095e5ca5-7119-49bc-b840-4c12f48d3e20" providerId="AD"/>
      </p:ext>
    </p:extLst>
  </p:cmAuthor>
  <p:cmAuthor id="11" name="Moody, Zoey@Energy" initials="MZ" lastIdx="9" clrIdx="10">
    <p:extLst>
      <p:ext uri="{19B8F6BF-5375-455C-9EA6-DF929625EA0E}">
        <p15:presenceInfo xmlns:p15="http://schemas.microsoft.com/office/powerpoint/2012/main" userId="S::zoey.moody@energy.ca.gov::c7de1fec-e4e0-4178-aa06-f80101a421d9" providerId="AD"/>
      </p:ext>
    </p:extLst>
  </p:cmAuthor>
  <p:cmAuthor id="12" name="Ng, Anthony@Energy" initials="NA" lastIdx="1" clrIdx="11">
    <p:extLst>
      <p:ext uri="{19B8F6BF-5375-455C-9EA6-DF929625EA0E}">
        <p15:presenceInfo xmlns:p15="http://schemas.microsoft.com/office/powerpoint/2012/main" userId="S::anthony.ng@energy.ca.gov::2f4ee9f9-c5b4-459f-a651-8df805f506a7" providerId="AD"/>
      </p:ext>
    </p:extLst>
  </p:cmAuthor>
  <p:cmAuthor id="13" name="Gould, Angela@Energy" initials="GA" lastIdx="10" clrIdx="12">
    <p:extLst>
      <p:ext uri="{19B8F6BF-5375-455C-9EA6-DF929625EA0E}">
        <p15:presenceInfo xmlns:p15="http://schemas.microsoft.com/office/powerpoint/2012/main" userId="S::angela.gould@energy.ca.gov::56026df0-5790-4554-afcc-984ef70ae61d" providerId="AD"/>
      </p:ext>
    </p:extLst>
  </p:cmAuthor>
  <p:cmAuthor id="14" name="Croft, Joshua@Energy" initials="CJ" lastIdx="1" clrIdx="13">
    <p:extLst>
      <p:ext uri="{19B8F6BF-5375-455C-9EA6-DF929625EA0E}">
        <p15:presenceInfo xmlns:p15="http://schemas.microsoft.com/office/powerpoint/2012/main" userId="S::joshua.croft@energy.ca.gov::7a7aca03-af18-484b-b2f3-63452e6cb9af" providerId="AD"/>
      </p:ext>
    </p:extLst>
  </p:cmAuthor>
  <p:cmAuthor id="15" name="Chen, Peter@Energy" initials="CP" lastIdx="2" clrIdx="14">
    <p:extLst>
      <p:ext uri="{19B8F6BF-5375-455C-9EA6-DF929625EA0E}">
        <p15:presenceInfo xmlns:p15="http://schemas.microsoft.com/office/powerpoint/2012/main" userId="Chen, Peter@Energ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F9A8E0-8C7E-405C-B64A-6081EE4B2E40}" v="24" dt="2023-01-20T18:40:21.322"/>
    <p1510:client id="{7B780341-562D-5E0A-89CF-493186C3D00A}" v="26" dt="2023-01-19T23:37:51.1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microsoft.com/office/2015/10/relationships/revisionInfo" Target="revisionInfo.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viewProps" Target="viewProps.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64A59C-C0C1-4D77-93FB-FBD9B9165AA9}" type="doc">
      <dgm:prSet loTypeId="urn:microsoft.com/office/officeart/2005/8/layout/pList2" loCatId="list" qsTypeId="urn:microsoft.com/office/officeart/2005/8/quickstyle/simple1" qsCatId="simple" csTypeId="urn:microsoft.com/office/officeart/2005/8/colors/accent0_3" csCatId="mainScheme" phldr="1"/>
      <dgm:spPr/>
    </dgm:pt>
    <dgm:pt modelId="{90F54CB9-9D60-453C-9CCA-1BC43AF2A3F3}">
      <dgm:prSet phldrT="[Text]" custT="1"/>
      <dgm:spPr/>
      <dgm:t>
        <a:bodyPr/>
        <a:lstStyle/>
        <a:p>
          <a:pPr algn="l" rtl="0"/>
          <a:r>
            <a:rPr lang="en-US" sz="2400">
              <a:latin typeface="Tahoma"/>
              <a:ea typeface="Tahoma"/>
              <a:cs typeface="Tahoma"/>
            </a:rPr>
            <a:t>- Exposure data is extremely limited. </a:t>
          </a:r>
        </a:p>
        <a:p>
          <a:pPr algn="l" rtl="0"/>
          <a:r>
            <a:rPr lang="en-US" sz="2400">
              <a:latin typeface="Tahoma"/>
              <a:ea typeface="Tahoma"/>
              <a:cs typeface="Tahoma"/>
            </a:rPr>
            <a:t>- Difficult to characterize due to complexity of problem. </a:t>
          </a:r>
          <a:endParaRPr lang="en-US" sz="2400"/>
        </a:p>
      </dgm:t>
    </dgm:pt>
    <dgm:pt modelId="{B61049CB-063C-4198-9DCF-A4F8855613ED}" type="parTrans" cxnId="{FDEBE075-D01D-43C5-8D47-7BDD79490DE2}">
      <dgm:prSet/>
      <dgm:spPr/>
      <dgm:t>
        <a:bodyPr/>
        <a:lstStyle/>
        <a:p>
          <a:endParaRPr lang="en-US"/>
        </a:p>
      </dgm:t>
    </dgm:pt>
    <dgm:pt modelId="{8B73A91D-966C-4D03-A8F5-1BAE72ED6013}" type="sibTrans" cxnId="{FDEBE075-D01D-43C5-8D47-7BDD79490DE2}">
      <dgm:prSet/>
      <dgm:spPr/>
      <dgm:t>
        <a:bodyPr/>
        <a:lstStyle/>
        <a:p>
          <a:endParaRPr lang="en-US"/>
        </a:p>
      </dgm:t>
    </dgm:pt>
    <dgm:pt modelId="{91153BC7-6A98-4233-BD33-60DBDBDD9D9A}">
      <dgm:prSet phldrT="[Text]" custT="1"/>
      <dgm:spPr/>
      <dgm:t>
        <a:bodyPr/>
        <a:lstStyle/>
        <a:p>
          <a:pPr algn="l" rtl="0"/>
          <a:r>
            <a:rPr lang="en-US" sz="2400">
              <a:latin typeface="Tahoma"/>
              <a:ea typeface="Tahoma"/>
              <a:cs typeface="Tahoma"/>
            </a:rPr>
            <a:t>- Support building decarbonization, maximization of health benefits. </a:t>
          </a:r>
          <a:endParaRPr lang="en-US" sz="2400">
            <a:latin typeface="Arial Black" panose="020B0A04020102020204"/>
            <a:ea typeface="Tahoma"/>
            <a:cs typeface="Tahoma"/>
          </a:endParaRPr>
        </a:p>
      </dgm:t>
    </dgm:pt>
    <dgm:pt modelId="{92445C7C-A98D-4EC7-AD9E-840396A0C141}" type="parTrans" cxnId="{0C7656FE-5885-4AE5-A0F2-903F70CD00BB}">
      <dgm:prSet/>
      <dgm:spPr/>
      <dgm:t>
        <a:bodyPr/>
        <a:lstStyle/>
        <a:p>
          <a:endParaRPr lang="en-US"/>
        </a:p>
      </dgm:t>
    </dgm:pt>
    <dgm:pt modelId="{37A62827-C7A8-4AB8-97B2-4C3D8B9F6CD9}" type="sibTrans" cxnId="{0C7656FE-5885-4AE5-A0F2-903F70CD00BB}">
      <dgm:prSet/>
      <dgm:spPr/>
      <dgm:t>
        <a:bodyPr/>
        <a:lstStyle/>
        <a:p>
          <a:endParaRPr lang="en-US"/>
        </a:p>
      </dgm:t>
    </dgm:pt>
    <dgm:pt modelId="{1C389145-F359-4F90-9D09-8DBFAA59D729}">
      <dgm:prSet phldr="0" custT="1"/>
      <dgm:spPr/>
      <dgm:t>
        <a:bodyPr/>
        <a:lstStyle/>
        <a:p>
          <a:pPr algn="l"/>
          <a:r>
            <a:rPr lang="en-US" sz="2400">
              <a:latin typeface="Tahoma"/>
              <a:ea typeface="Tahoma"/>
              <a:cs typeface="Tahoma"/>
            </a:rPr>
            <a:t>- Exposure assessment framework will advance accounting for benefits. </a:t>
          </a:r>
          <a:endParaRPr lang="en-US" sz="2400"/>
        </a:p>
      </dgm:t>
    </dgm:pt>
    <dgm:pt modelId="{9E43842B-B24D-44A8-B802-7F1B7D43D3DC}" type="parTrans" cxnId="{8CC25752-449A-4128-AC81-EAE99E3748AB}">
      <dgm:prSet/>
      <dgm:spPr/>
      <dgm:t>
        <a:bodyPr/>
        <a:lstStyle/>
        <a:p>
          <a:endParaRPr lang="en-US"/>
        </a:p>
      </dgm:t>
    </dgm:pt>
    <dgm:pt modelId="{1DB16FED-3AE1-4405-B9FC-CF078AFB28FB}" type="sibTrans" cxnId="{8CC25752-449A-4128-AC81-EAE99E3748AB}">
      <dgm:prSet/>
      <dgm:spPr/>
      <dgm:t>
        <a:bodyPr/>
        <a:lstStyle/>
        <a:p>
          <a:endParaRPr lang="en-US"/>
        </a:p>
      </dgm:t>
    </dgm:pt>
    <dgm:pt modelId="{43B349A6-A662-495E-A665-2D4869C8EA42}" type="pres">
      <dgm:prSet presAssocID="{D164A59C-C0C1-4D77-93FB-FBD9B9165AA9}" presName="Name0" presStyleCnt="0">
        <dgm:presLayoutVars>
          <dgm:dir/>
          <dgm:resizeHandles val="exact"/>
        </dgm:presLayoutVars>
      </dgm:prSet>
      <dgm:spPr/>
    </dgm:pt>
    <dgm:pt modelId="{17BCCEAA-5E0C-4099-9533-D9F61BD8E67D}" type="pres">
      <dgm:prSet presAssocID="{D164A59C-C0C1-4D77-93FB-FBD9B9165AA9}" presName="bkgdShp" presStyleLbl="alignAccFollowNode1" presStyleIdx="0" presStyleCnt="1" custScaleX="99260"/>
      <dgm:spPr/>
    </dgm:pt>
    <dgm:pt modelId="{B64450D0-0840-4398-8409-518998CC1707}" type="pres">
      <dgm:prSet presAssocID="{D164A59C-C0C1-4D77-93FB-FBD9B9165AA9}" presName="linComp" presStyleCnt="0"/>
      <dgm:spPr/>
    </dgm:pt>
    <dgm:pt modelId="{E0A17D49-9872-40AA-B87C-60BAF2094C05}" type="pres">
      <dgm:prSet presAssocID="{90F54CB9-9D60-453C-9CCA-1BC43AF2A3F3}" presName="compNode" presStyleCnt="0"/>
      <dgm:spPr/>
    </dgm:pt>
    <dgm:pt modelId="{2575D9EB-5AA6-4BB7-9A78-F1DE1F5C84CC}" type="pres">
      <dgm:prSet presAssocID="{90F54CB9-9D60-453C-9CCA-1BC43AF2A3F3}" presName="node" presStyleLbl="node1" presStyleIdx="0" presStyleCnt="3">
        <dgm:presLayoutVars>
          <dgm:bulletEnabled val="1"/>
        </dgm:presLayoutVars>
      </dgm:prSet>
      <dgm:spPr/>
    </dgm:pt>
    <dgm:pt modelId="{90773E8C-B354-43E0-8767-904E79F6C265}" type="pres">
      <dgm:prSet presAssocID="{90F54CB9-9D60-453C-9CCA-1BC43AF2A3F3}" presName="invisiNode" presStyleLbl="node1" presStyleIdx="0" presStyleCnt="3"/>
      <dgm:spPr/>
    </dgm:pt>
    <dgm:pt modelId="{8FD7466D-4333-4D3A-9154-DEFEE236E559}" type="pres">
      <dgm:prSet presAssocID="{90F54CB9-9D60-453C-9CCA-1BC43AF2A3F3}" presName="imagNode" presStyleLbl="fgImgPlace1" presStyleIdx="0" presStyleCnt="3" custLinFactNeighborX="-2217" custLinFactNeighborY="855"/>
      <dgm:spPr>
        <a:blipFill>
          <a:blip xmlns:r="http://schemas.openxmlformats.org/officeDocument/2006/relationships" r:embed="rId1">
            <a:extLst>
              <a:ext uri="{28A0092B-C50C-407E-A947-70E740481C1C}">
                <a14:useLocalDpi xmlns:a14="http://schemas.microsoft.com/office/drawing/2010/main" val="0"/>
              </a:ext>
            </a:extLst>
          </a:blip>
          <a:srcRect/>
          <a:stretch>
            <a:fillRect t="-5000" b="-5000"/>
          </a:stretch>
        </a:blipFill>
      </dgm:spPr>
    </dgm:pt>
    <dgm:pt modelId="{BBDD00E2-0968-4BCC-B6AF-3F1D8965E4A9}" type="pres">
      <dgm:prSet presAssocID="{8B73A91D-966C-4D03-A8F5-1BAE72ED6013}" presName="sibTrans" presStyleLbl="sibTrans2D1" presStyleIdx="0" presStyleCnt="0"/>
      <dgm:spPr/>
    </dgm:pt>
    <dgm:pt modelId="{46C37FD2-3AF6-4FF9-98ED-3ADCC50DB2D2}" type="pres">
      <dgm:prSet presAssocID="{91153BC7-6A98-4233-BD33-60DBDBDD9D9A}" presName="compNode" presStyleCnt="0"/>
      <dgm:spPr/>
    </dgm:pt>
    <dgm:pt modelId="{764743A3-B04C-4F2B-9E7A-89E51C03201A}" type="pres">
      <dgm:prSet presAssocID="{91153BC7-6A98-4233-BD33-60DBDBDD9D9A}" presName="node" presStyleLbl="node1" presStyleIdx="1" presStyleCnt="3" custScaleX="105526" custLinFactNeighborX="9362" custLinFactNeighborY="-567">
        <dgm:presLayoutVars>
          <dgm:bulletEnabled val="1"/>
        </dgm:presLayoutVars>
      </dgm:prSet>
      <dgm:spPr/>
    </dgm:pt>
    <dgm:pt modelId="{9F6742D4-B85C-4A09-A848-040F6197CF74}" type="pres">
      <dgm:prSet presAssocID="{91153BC7-6A98-4233-BD33-60DBDBDD9D9A}" presName="invisiNode" presStyleLbl="node1" presStyleIdx="1" presStyleCnt="3"/>
      <dgm:spPr/>
    </dgm:pt>
    <dgm:pt modelId="{6AE3DBD9-755B-434E-9B03-E1565933170A}" type="pres">
      <dgm:prSet presAssocID="{91153BC7-6A98-4233-BD33-60DBDBDD9D9A}" presName="imagNode" presStyleLbl="fgImgPlace1" presStyleIdx="1" presStyleCnt="3" custLinFactNeighborX="10034" custLinFactNeighborY="855"/>
      <dgm:spPr>
        <a:blipFill>
          <a:blip xmlns:r="http://schemas.openxmlformats.org/officeDocument/2006/relationships" r:embed="rId2"/>
          <a:srcRect/>
          <a:stretch>
            <a:fillRect/>
          </a:stretch>
        </a:blipFill>
      </dgm:spPr>
    </dgm:pt>
    <dgm:pt modelId="{0E3F5C84-00B9-4A37-B6F9-DA17C090389B}" type="pres">
      <dgm:prSet presAssocID="{37A62827-C7A8-4AB8-97B2-4C3D8B9F6CD9}" presName="sibTrans" presStyleLbl="sibTrans2D1" presStyleIdx="0" presStyleCnt="0"/>
      <dgm:spPr/>
    </dgm:pt>
    <dgm:pt modelId="{44828A2D-207A-4507-9ABE-C04B8D9BF3BA}" type="pres">
      <dgm:prSet presAssocID="{1C389145-F359-4F90-9D09-8DBFAA59D729}" presName="compNode" presStyleCnt="0"/>
      <dgm:spPr/>
    </dgm:pt>
    <dgm:pt modelId="{88B51DBD-A962-434B-AFF4-C99C42AF8B4C}" type="pres">
      <dgm:prSet presAssocID="{1C389145-F359-4F90-9D09-8DBFAA59D729}" presName="node" presStyleLbl="node1" presStyleIdx="2" presStyleCnt="3" custScaleX="111541" custLinFactNeighborX="16305" custLinFactNeighborY="284">
        <dgm:presLayoutVars>
          <dgm:bulletEnabled val="1"/>
        </dgm:presLayoutVars>
      </dgm:prSet>
      <dgm:spPr/>
    </dgm:pt>
    <dgm:pt modelId="{F4103787-1F1D-4C9D-83B7-271931A081F3}" type="pres">
      <dgm:prSet presAssocID="{1C389145-F359-4F90-9D09-8DBFAA59D729}" presName="invisiNode" presStyleLbl="node1" presStyleIdx="2" presStyleCnt="3"/>
      <dgm:spPr/>
    </dgm:pt>
    <dgm:pt modelId="{2868CFE3-2CB3-42AD-A12D-675151030F6C}" type="pres">
      <dgm:prSet presAssocID="{1C389145-F359-4F90-9D09-8DBFAA59D729}" presName="imagNode" presStyleLbl="fgImgPlace1" presStyleIdx="2" presStyleCnt="3" custLinFactNeighborX="9546" custLinFactNeighborY="855"/>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pt>
  </dgm:ptLst>
  <dgm:cxnLst>
    <dgm:cxn modelId="{40E82731-0495-4CF5-AC7C-5B4EB19E7C71}" type="presOf" srcId="{8B73A91D-966C-4D03-A8F5-1BAE72ED6013}" destId="{BBDD00E2-0968-4BCC-B6AF-3F1D8965E4A9}" srcOrd="0" destOrd="0" presId="urn:microsoft.com/office/officeart/2005/8/layout/pList2"/>
    <dgm:cxn modelId="{900B9C38-844B-44D2-BBA8-05C76569BA4A}" type="presOf" srcId="{37A62827-C7A8-4AB8-97B2-4C3D8B9F6CD9}" destId="{0E3F5C84-00B9-4A37-B6F9-DA17C090389B}" srcOrd="0" destOrd="0" presId="urn:microsoft.com/office/officeart/2005/8/layout/pList2"/>
    <dgm:cxn modelId="{B107676C-8916-493F-92E9-FA19C4F9237B}" type="presOf" srcId="{D164A59C-C0C1-4D77-93FB-FBD9B9165AA9}" destId="{43B349A6-A662-495E-A665-2D4869C8EA42}" srcOrd="0" destOrd="0" presId="urn:microsoft.com/office/officeart/2005/8/layout/pList2"/>
    <dgm:cxn modelId="{8CC25752-449A-4128-AC81-EAE99E3748AB}" srcId="{D164A59C-C0C1-4D77-93FB-FBD9B9165AA9}" destId="{1C389145-F359-4F90-9D09-8DBFAA59D729}" srcOrd="2" destOrd="0" parTransId="{9E43842B-B24D-44A8-B802-7F1B7D43D3DC}" sibTransId="{1DB16FED-3AE1-4405-B9FC-CF078AFB28FB}"/>
    <dgm:cxn modelId="{FDEBE075-D01D-43C5-8D47-7BDD79490DE2}" srcId="{D164A59C-C0C1-4D77-93FB-FBD9B9165AA9}" destId="{90F54CB9-9D60-453C-9CCA-1BC43AF2A3F3}" srcOrd="0" destOrd="0" parTransId="{B61049CB-063C-4198-9DCF-A4F8855613ED}" sibTransId="{8B73A91D-966C-4D03-A8F5-1BAE72ED6013}"/>
    <dgm:cxn modelId="{C4DE665A-4D34-4758-A5DA-19C47896F7C0}" type="presOf" srcId="{1C389145-F359-4F90-9D09-8DBFAA59D729}" destId="{88B51DBD-A962-434B-AFF4-C99C42AF8B4C}" srcOrd="0" destOrd="0" presId="urn:microsoft.com/office/officeart/2005/8/layout/pList2"/>
    <dgm:cxn modelId="{7E48BBAC-173D-455B-A74A-52032D269B88}" type="presOf" srcId="{90F54CB9-9D60-453C-9CCA-1BC43AF2A3F3}" destId="{2575D9EB-5AA6-4BB7-9A78-F1DE1F5C84CC}" srcOrd="0" destOrd="0" presId="urn:microsoft.com/office/officeart/2005/8/layout/pList2"/>
    <dgm:cxn modelId="{3055DBE1-3A7A-4B75-9155-A58C3C63BEBC}" type="presOf" srcId="{91153BC7-6A98-4233-BD33-60DBDBDD9D9A}" destId="{764743A3-B04C-4F2B-9E7A-89E51C03201A}" srcOrd="0" destOrd="0" presId="urn:microsoft.com/office/officeart/2005/8/layout/pList2"/>
    <dgm:cxn modelId="{0C7656FE-5885-4AE5-A0F2-903F70CD00BB}" srcId="{D164A59C-C0C1-4D77-93FB-FBD9B9165AA9}" destId="{91153BC7-6A98-4233-BD33-60DBDBDD9D9A}" srcOrd="1" destOrd="0" parTransId="{92445C7C-A98D-4EC7-AD9E-840396A0C141}" sibTransId="{37A62827-C7A8-4AB8-97B2-4C3D8B9F6CD9}"/>
    <dgm:cxn modelId="{1DCF3EB0-101A-435A-9CF0-1AE6D2B47343}" type="presParOf" srcId="{43B349A6-A662-495E-A665-2D4869C8EA42}" destId="{17BCCEAA-5E0C-4099-9533-D9F61BD8E67D}" srcOrd="0" destOrd="0" presId="urn:microsoft.com/office/officeart/2005/8/layout/pList2"/>
    <dgm:cxn modelId="{31A239E5-48ED-47B6-91B1-380BCEED5B89}" type="presParOf" srcId="{43B349A6-A662-495E-A665-2D4869C8EA42}" destId="{B64450D0-0840-4398-8409-518998CC1707}" srcOrd="1" destOrd="0" presId="urn:microsoft.com/office/officeart/2005/8/layout/pList2"/>
    <dgm:cxn modelId="{0199D4D1-6B60-470E-A469-425D21880655}" type="presParOf" srcId="{B64450D0-0840-4398-8409-518998CC1707}" destId="{E0A17D49-9872-40AA-B87C-60BAF2094C05}" srcOrd="0" destOrd="0" presId="urn:microsoft.com/office/officeart/2005/8/layout/pList2"/>
    <dgm:cxn modelId="{3E3773BC-133C-45E6-93B4-7969DE59DAA1}" type="presParOf" srcId="{E0A17D49-9872-40AA-B87C-60BAF2094C05}" destId="{2575D9EB-5AA6-4BB7-9A78-F1DE1F5C84CC}" srcOrd="0" destOrd="0" presId="urn:microsoft.com/office/officeart/2005/8/layout/pList2"/>
    <dgm:cxn modelId="{C00626DA-744A-411A-A27D-E1EB30A882D9}" type="presParOf" srcId="{E0A17D49-9872-40AA-B87C-60BAF2094C05}" destId="{90773E8C-B354-43E0-8767-904E79F6C265}" srcOrd="1" destOrd="0" presId="urn:microsoft.com/office/officeart/2005/8/layout/pList2"/>
    <dgm:cxn modelId="{9A7EAA73-FECA-4180-8EEE-946006984C54}" type="presParOf" srcId="{E0A17D49-9872-40AA-B87C-60BAF2094C05}" destId="{8FD7466D-4333-4D3A-9154-DEFEE236E559}" srcOrd="2" destOrd="0" presId="urn:microsoft.com/office/officeart/2005/8/layout/pList2"/>
    <dgm:cxn modelId="{71368477-3219-49D7-8301-0C3555C51FA0}" type="presParOf" srcId="{B64450D0-0840-4398-8409-518998CC1707}" destId="{BBDD00E2-0968-4BCC-B6AF-3F1D8965E4A9}" srcOrd="1" destOrd="0" presId="urn:microsoft.com/office/officeart/2005/8/layout/pList2"/>
    <dgm:cxn modelId="{9C465474-D1D8-42CC-A38B-6F6AE8081532}" type="presParOf" srcId="{B64450D0-0840-4398-8409-518998CC1707}" destId="{46C37FD2-3AF6-4FF9-98ED-3ADCC50DB2D2}" srcOrd="2" destOrd="0" presId="urn:microsoft.com/office/officeart/2005/8/layout/pList2"/>
    <dgm:cxn modelId="{5E3184DF-C18D-4FD5-88F4-AB88614C7017}" type="presParOf" srcId="{46C37FD2-3AF6-4FF9-98ED-3ADCC50DB2D2}" destId="{764743A3-B04C-4F2B-9E7A-89E51C03201A}" srcOrd="0" destOrd="0" presId="urn:microsoft.com/office/officeart/2005/8/layout/pList2"/>
    <dgm:cxn modelId="{39215591-A496-4BC6-8515-4389A3994C5E}" type="presParOf" srcId="{46C37FD2-3AF6-4FF9-98ED-3ADCC50DB2D2}" destId="{9F6742D4-B85C-4A09-A848-040F6197CF74}" srcOrd="1" destOrd="0" presId="urn:microsoft.com/office/officeart/2005/8/layout/pList2"/>
    <dgm:cxn modelId="{A454B68B-266E-4FAB-BE02-2080E8BB749C}" type="presParOf" srcId="{46C37FD2-3AF6-4FF9-98ED-3ADCC50DB2D2}" destId="{6AE3DBD9-755B-434E-9B03-E1565933170A}" srcOrd="2" destOrd="0" presId="urn:microsoft.com/office/officeart/2005/8/layout/pList2"/>
    <dgm:cxn modelId="{6E006D83-C975-4D6F-8DA8-C83EF3575087}" type="presParOf" srcId="{B64450D0-0840-4398-8409-518998CC1707}" destId="{0E3F5C84-00B9-4A37-B6F9-DA17C090389B}" srcOrd="3" destOrd="0" presId="urn:microsoft.com/office/officeart/2005/8/layout/pList2"/>
    <dgm:cxn modelId="{EEB3523B-75E7-40A6-B681-C152CFAA6E4E}" type="presParOf" srcId="{B64450D0-0840-4398-8409-518998CC1707}" destId="{44828A2D-207A-4507-9ABE-C04B8D9BF3BA}" srcOrd="4" destOrd="0" presId="urn:microsoft.com/office/officeart/2005/8/layout/pList2"/>
    <dgm:cxn modelId="{062D6487-9997-4922-A716-328D1DD961A4}" type="presParOf" srcId="{44828A2D-207A-4507-9ABE-C04B8D9BF3BA}" destId="{88B51DBD-A962-434B-AFF4-C99C42AF8B4C}" srcOrd="0" destOrd="0" presId="urn:microsoft.com/office/officeart/2005/8/layout/pList2"/>
    <dgm:cxn modelId="{F2530A56-6C5B-41E5-BBD2-04C9E3D30E89}" type="presParOf" srcId="{44828A2D-207A-4507-9ABE-C04B8D9BF3BA}" destId="{F4103787-1F1D-4C9D-83B7-271931A081F3}" srcOrd="1" destOrd="0" presId="urn:microsoft.com/office/officeart/2005/8/layout/pList2"/>
    <dgm:cxn modelId="{4950155C-1BCF-4FC5-9A17-6FA89DFD5B66}" type="presParOf" srcId="{44828A2D-207A-4507-9ABE-C04B8D9BF3BA}" destId="{2868CFE3-2CB3-42AD-A12D-675151030F6C}"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7523E1-780C-423D-9D95-1912623A2708}" type="doc">
      <dgm:prSet loTypeId="urn:microsoft.com/office/officeart/2005/8/layout/chevron1" loCatId="process" qsTypeId="urn:microsoft.com/office/officeart/2005/8/quickstyle/3d2" qsCatId="3D" csTypeId="urn:microsoft.com/office/officeart/2005/8/colors/accent1_2" csCatId="accent1" phldr="1"/>
      <dgm:spPr/>
    </dgm:pt>
    <dgm:pt modelId="{DF1F05B8-D402-4E36-B0E1-0AAC368284B1}">
      <dgm:prSet phldrT="[Text]" phldr="0"/>
      <dgm:spPr/>
      <dgm:t>
        <a:bodyPr/>
        <a:lstStyle/>
        <a:p>
          <a:pPr rtl="0"/>
          <a:r>
            <a:rPr lang="en-US">
              <a:latin typeface="Arial Black" panose="020B0A04020102020204"/>
            </a:rPr>
            <a:t>GFO</a:t>
          </a:r>
          <a:endParaRPr lang="en-US"/>
        </a:p>
      </dgm:t>
    </dgm:pt>
    <dgm:pt modelId="{C31240BA-882E-4F3B-A47C-692F4D3C9E11}" type="parTrans" cxnId="{E5C7BEF9-E40B-4E93-B22B-3DACE8FFCB1F}">
      <dgm:prSet/>
      <dgm:spPr/>
      <dgm:t>
        <a:bodyPr/>
        <a:lstStyle/>
        <a:p>
          <a:endParaRPr lang="en-US"/>
        </a:p>
      </dgm:t>
    </dgm:pt>
    <dgm:pt modelId="{7811E154-8D6E-4AC9-9A57-E73CAEC7E581}" type="sibTrans" cxnId="{E5C7BEF9-E40B-4E93-B22B-3DACE8FFCB1F}">
      <dgm:prSet/>
      <dgm:spPr/>
      <dgm:t>
        <a:bodyPr/>
        <a:lstStyle/>
        <a:p>
          <a:endParaRPr lang="en-US"/>
        </a:p>
      </dgm:t>
    </dgm:pt>
    <dgm:pt modelId="{AB44C041-B713-4211-9076-057025648209}">
      <dgm:prSet phldrT="[Text]" phldr="0"/>
      <dgm:spPr/>
      <dgm:t>
        <a:bodyPr/>
        <a:lstStyle/>
        <a:p>
          <a:pPr rtl="0"/>
          <a:r>
            <a:rPr lang="en-US">
              <a:latin typeface="Arial Black" panose="020B0A04020102020204"/>
            </a:rPr>
            <a:t>Add FOAs</a:t>
          </a:r>
          <a:endParaRPr lang="en-US"/>
        </a:p>
      </dgm:t>
    </dgm:pt>
    <dgm:pt modelId="{38CB89B3-B73C-497D-9D82-DC0CF3CF8BDF}" type="parTrans" cxnId="{970A19A0-A0BE-43FF-8FCD-193035F671A0}">
      <dgm:prSet/>
      <dgm:spPr/>
      <dgm:t>
        <a:bodyPr/>
        <a:lstStyle/>
        <a:p>
          <a:endParaRPr lang="en-US"/>
        </a:p>
      </dgm:t>
    </dgm:pt>
    <dgm:pt modelId="{5602E2C1-B90A-41CA-8C70-1F9DAAD84008}" type="sibTrans" cxnId="{970A19A0-A0BE-43FF-8FCD-193035F671A0}">
      <dgm:prSet/>
      <dgm:spPr/>
      <dgm:t>
        <a:bodyPr/>
        <a:lstStyle/>
        <a:p>
          <a:endParaRPr lang="en-US"/>
        </a:p>
      </dgm:t>
    </dgm:pt>
    <dgm:pt modelId="{DC846587-1719-4173-959E-E85C5DFBEAA9}">
      <dgm:prSet phldrT="[Text]" phldr="0"/>
      <dgm:spPr/>
      <dgm:t>
        <a:bodyPr/>
        <a:lstStyle/>
        <a:p>
          <a:pPr rtl="0"/>
          <a:r>
            <a:rPr lang="en-US">
              <a:latin typeface="Arial Black" panose="020B0A04020102020204"/>
            </a:rPr>
            <a:t>Proposal Review</a:t>
          </a:r>
          <a:endParaRPr lang="en-US"/>
        </a:p>
      </dgm:t>
    </dgm:pt>
    <dgm:pt modelId="{1A45A736-D2C9-45E1-986B-33B218362D58}" type="parTrans" cxnId="{C4F3C7C5-8DE5-4211-A609-496171C4F928}">
      <dgm:prSet/>
      <dgm:spPr/>
      <dgm:t>
        <a:bodyPr/>
        <a:lstStyle/>
        <a:p>
          <a:endParaRPr lang="en-US"/>
        </a:p>
      </dgm:t>
    </dgm:pt>
    <dgm:pt modelId="{40860ABE-79E2-45BB-9788-CDC61B6DCDFD}" type="sibTrans" cxnId="{C4F3C7C5-8DE5-4211-A609-496171C4F928}">
      <dgm:prSet/>
      <dgm:spPr/>
      <dgm:t>
        <a:bodyPr/>
        <a:lstStyle/>
        <a:p>
          <a:endParaRPr lang="en-US"/>
        </a:p>
      </dgm:t>
    </dgm:pt>
    <dgm:pt modelId="{A988EFD1-2EA7-44B6-90C0-B9081C0BE09A}">
      <dgm:prSet phldr="0"/>
      <dgm:spPr/>
      <dgm:t>
        <a:bodyPr/>
        <a:lstStyle/>
        <a:p>
          <a:pPr rtl="0"/>
          <a:r>
            <a:rPr lang="en-US">
              <a:latin typeface="Arial Black" panose="020B0A04020102020204"/>
            </a:rPr>
            <a:t>NOPA-phase 1</a:t>
          </a:r>
        </a:p>
      </dgm:t>
    </dgm:pt>
    <dgm:pt modelId="{E7755F75-CE55-4282-AF39-090E69815074}" type="parTrans" cxnId="{954BF453-F23F-4C27-A308-47156ACC6E00}">
      <dgm:prSet/>
      <dgm:spPr/>
      <dgm:t>
        <a:bodyPr/>
        <a:lstStyle/>
        <a:p>
          <a:endParaRPr lang="en-US"/>
        </a:p>
      </dgm:t>
    </dgm:pt>
    <dgm:pt modelId="{6E1934DB-986C-4DAC-B1AD-ABAE3B5DE478}" type="sibTrans" cxnId="{954BF453-F23F-4C27-A308-47156ACC6E00}">
      <dgm:prSet/>
      <dgm:spPr/>
      <dgm:t>
        <a:bodyPr/>
        <a:lstStyle/>
        <a:p>
          <a:endParaRPr lang="en-US"/>
        </a:p>
      </dgm:t>
    </dgm:pt>
    <dgm:pt modelId="{DBCEFE12-6CCF-4A20-9F30-19D4D4C88F01}">
      <dgm:prSet phldr="0"/>
      <dgm:spPr/>
      <dgm:t>
        <a:bodyPr/>
        <a:lstStyle/>
        <a:p>
          <a:pPr rtl="0"/>
          <a:r>
            <a:rPr lang="en-US">
              <a:latin typeface="Arial Black" panose="020B0A04020102020204"/>
            </a:rPr>
            <a:t>DOE Award</a:t>
          </a:r>
        </a:p>
      </dgm:t>
    </dgm:pt>
    <dgm:pt modelId="{2EF6A0AC-04B6-4A5C-8483-B77B59DE414A}" type="parTrans" cxnId="{D608C814-C839-4DBF-B632-B1DCADF1EF96}">
      <dgm:prSet/>
      <dgm:spPr/>
      <dgm:t>
        <a:bodyPr/>
        <a:lstStyle/>
        <a:p>
          <a:endParaRPr lang="en-US"/>
        </a:p>
      </dgm:t>
    </dgm:pt>
    <dgm:pt modelId="{2EF610D7-A012-4523-B1C6-B318F0E6E1DE}" type="sibTrans" cxnId="{D608C814-C839-4DBF-B632-B1DCADF1EF96}">
      <dgm:prSet/>
      <dgm:spPr/>
      <dgm:t>
        <a:bodyPr/>
        <a:lstStyle/>
        <a:p>
          <a:endParaRPr lang="en-US"/>
        </a:p>
      </dgm:t>
    </dgm:pt>
    <dgm:pt modelId="{0927631F-E340-4EA5-82C3-52339E80CF1A}">
      <dgm:prSet phldr="0"/>
      <dgm:spPr/>
      <dgm:t>
        <a:bodyPr/>
        <a:lstStyle/>
        <a:p>
          <a:pPr rtl="0"/>
          <a:r>
            <a:rPr lang="en-US">
              <a:latin typeface="Arial Black" panose="020B0A04020102020204"/>
            </a:rPr>
            <a:t>NOPA-phase 2</a:t>
          </a:r>
        </a:p>
      </dgm:t>
    </dgm:pt>
    <dgm:pt modelId="{36177BFE-8F1F-404E-BC1B-939E3E9EAFB5}" type="parTrans" cxnId="{88D5DE89-B590-4747-A1E7-2554020AE53B}">
      <dgm:prSet/>
      <dgm:spPr/>
      <dgm:t>
        <a:bodyPr/>
        <a:lstStyle/>
        <a:p>
          <a:endParaRPr lang="en-US"/>
        </a:p>
      </dgm:t>
    </dgm:pt>
    <dgm:pt modelId="{891E3878-706E-460E-9820-7289173E9B51}" type="sibTrans" cxnId="{88D5DE89-B590-4747-A1E7-2554020AE53B}">
      <dgm:prSet/>
      <dgm:spPr/>
      <dgm:t>
        <a:bodyPr/>
        <a:lstStyle/>
        <a:p>
          <a:endParaRPr lang="en-US"/>
        </a:p>
      </dgm:t>
    </dgm:pt>
    <dgm:pt modelId="{58253803-0B52-4DDC-88FC-0FC42A8B10CE}">
      <dgm:prSet phldr="0"/>
      <dgm:spPr/>
      <dgm:t>
        <a:bodyPr/>
        <a:lstStyle/>
        <a:p>
          <a:pPr rtl="0"/>
          <a:r>
            <a:rPr lang="en-US">
              <a:latin typeface="Arial Black" panose="020B0A04020102020204"/>
            </a:rPr>
            <a:t>CEC grant approval</a:t>
          </a:r>
        </a:p>
      </dgm:t>
    </dgm:pt>
    <dgm:pt modelId="{9C94ADA6-F1E9-4B5B-81CC-C3A8659EB078}" type="parTrans" cxnId="{D5E539E1-DD90-43B3-BB2D-004B42AB838C}">
      <dgm:prSet/>
      <dgm:spPr/>
      <dgm:t>
        <a:bodyPr/>
        <a:lstStyle/>
        <a:p>
          <a:endParaRPr lang="en-US"/>
        </a:p>
      </dgm:t>
    </dgm:pt>
    <dgm:pt modelId="{C93E285A-1326-4E84-8094-1A2EB53C06FA}" type="sibTrans" cxnId="{D5E539E1-DD90-43B3-BB2D-004B42AB838C}">
      <dgm:prSet/>
      <dgm:spPr/>
      <dgm:t>
        <a:bodyPr/>
        <a:lstStyle/>
        <a:p>
          <a:endParaRPr lang="en-US"/>
        </a:p>
      </dgm:t>
    </dgm:pt>
    <dgm:pt modelId="{F51E4300-4E2F-4F23-8734-B6E06142588F}" type="pres">
      <dgm:prSet presAssocID="{357523E1-780C-423D-9D95-1912623A2708}" presName="Name0" presStyleCnt="0">
        <dgm:presLayoutVars>
          <dgm:dir/>
          <dgm:animLvl val="lvl"/>
          <dgm:resizeHandles val="exact"/>
        </dgm:presLayoutVars>
      </dgm:prSet>
      <dgm:spPr/>
    </dgm:pt>
    <dgm:pt modelId="{3FA97056-7A37-4816-8418-37931EA91A04}" type="pres">
      <dgm:prSet presAssocID="{DF1F05B8-D402-4E36-B0E1-0AAC368284B1}" presName="parTxOnly" presStyleLbl="node1" presStyleIdx="0" presStyleCnt="7">
        <dgm:presLayoutVars>
          <dgm:chMax val="0"/>
          <dgm:chPref val="0"/>
          <dgm:bulletEnabled val="1"/>
        </dgm:presLayoutVars>
      </dgm:prSet>
      <dgm:spPr/>
    </dgm:pt>
    <dgm:pt modelId="{B7F3D563-3132-4A8D-BEBE-1A708D30F220}" type="pres">
      <dgm:prSet presAssocID="{7811E154-8D6E-4AC9-9A57-E73CAEC7E581}" presName="parTxOnlySpace" presStyleCnt="0"/>
      <dgm:spPr/>
    </dgm:pt>
    <dgm:pt modelId="{22B0705E-4B70-4541-94FE-5C99C07D9356}" type="pres">
      <dgm:prSet presAssocID="{AB44C041-B713-4211-9076-057025648209}" presName="parTxOnly" presStyleLbl="node1" presStyleIdx="1" presStyleCnt="7">
        <dgm:presLayoutVars>
          <dgm:chMax val="0"/>
          <dgm:chPref val="0"/>
          <dgm:bulletEnabled val="1"/>
        </dgm:presLayoutVars>
      </dgm:prSet>
      <dgm:spPr/>
    </dgm:pt>
    <dgm:pt modelId="{FDAB6B71-FC61-479A-9DA8-437789EBA206}" type="pres">
      <dgm:prSet presAssocID="{5602E2C1-B90A-41CA-8C70-1F9DAAD84008}" presName="parTxOnlySpace" presStyleCnt="0"/>
      <dgm:spPr/>
    </dgm:pt>
    <dgm:pt modelId="{4240B2DD-0CE9-4E2A-B921-7B696F2D041F}" type="pres">
      <dgm:prSet presAssocID="{DC846587-1719-4173-959E-E85C5DFBEAA9}" presName="parTxOnly" presStyleLbl="node1" presStyleIdx="2" presStyleCnt="7">
        <dgm:presLayoutVars>
          <dgm:chMax val="0"/>
          <dgm:chPref val="0"/>
          <dgm:bulletEnabled val="1"/>
        </dgm:presLayoutVars>
      </dgm:prSet>
      <dgm:spPr/>
    </dgm:pt>
    <dgm:pt modelId="{6FFFE074-8C09-449B-8A76-330ADEA48EFA}" type="pres">
      <dgm:prSet presAssocID="{40860ABE-79E2-45BB-9788-CDC61B6DCDFD}" presName="parTxOnlySpace" presStyleCnt="0"/>
      <dgm:spPr/>
    </dgm:pt>
    <dgm:pt modelId="{168A7299-0068-4203-8159-BD8DF88D44F1}" type="pres">
      <dgm:prSet presAssocID="{A988EFD1-2EA7-44B6-90C0-B9081C0BE09A}" presName="parTxOnly" presStyleLbl="node1" presStyleIdx="3" presStyleCnt="7">
        <dgm:presLayoutVars>
          <dgm:chMax val="0"/>
          <dgm:chPref val="0"/>
          <dgm:bulletEnabled val="1"/>
        </dgm:presLayoutVars>
      </dgm:prSet>
      <dgm:spPr/>
    </dgm:pt>
    <dgm:pt modelId="{EADDC202-4556-4B02-9BA7-10940A91511B}" type="pres">
      <dgm:prSet presAssocID="{6E1934DB-986C-4DAC-B1AD-ABAE3B5DE478}" presName="parTxOnlySpace" presStyleCnt="0"/>
      <dgm:spPr/>
    </dgm:pt>
    <dgm:pt modelId="{643D1321-AA29-438A-BA8C-1ED420527A80}" type="pres">
      <dgm:prSet presAssocID="{DBCEFE12-6CCF-4A20-9F30-19D4D4C88F01}" presName="parTxOnly" presStyleLbl="node1" presStyleIdx="4" presStyleCnt="7">
        <dgm:presLayoutVars>
          <dgm:chMax val="0"/>
          <dgm:chPref val="0"/>
          <dgm:bulletEnabled val="1"/>
        </dgm:presLayoutVars>
      </dgm:prSet>
      <dgm:spPr/>
    </dgm:pt>
    <dgm:pt modelId="{0CDE1810-0A8D-4777-AD67-0B8D1A5B5D51}" type="pres">
      <dgm:prSet presAssocID="{2EF610D7-A012-4523-B1C6-B318F0E6E1DE}" presName="parTxOnlySpace" presStyleCnt="0"/>
      <dgm:spPr/>
    </dgm:pt>
    <dgm:pt modelId="{00EBFDAE-3B6D-43ED-B839-764DF1D46FBD}" type="pres">
      <dgm:prSet presAssocID="{0927631F-E340-4EA5-82C3-52339E80CF1A}" presName="parTxOnly" presStyleLbl="node1" presStyleIdx="5" presStyleCnt="7">
        <dgm:presLayoutVars>
          <dgm:chMax val="0"/>
          <dgm:chPref val="0"/>
          <dgm:bulletEnabled val="1"/>
        </dgm:presLayoutVars>
      </dgm:prSet>
      <dgm:spPr/>
    </dgm:pt>
    <dgm:pt modelId="{BD0DB0F9-ACE8-4CD3-BD4E-CF85BEEECB9E}" type="pres">
      <dgm:prSet presAssocID="{891E3878-706E-460E-9820-7289173E9B51}" presName="parTxOnlySpace" presStyleCnt="0"/>
      <dgm:spPr/>
    </dgm:pt>
    <dgm:pt modelId="{D064DA19-E490-4C5A-9BD4-E56490EA69EF}" type="pres">
      <dgm:prSet presAssocID="{58253803-0B52-4DDC-88FC-0FC42A8B10CE}" presName="parTxOnly" presStyleLbl="node1" presStyleIdx="6" presStyleCnt="7">
        <dgm:presLayoutVars>
          <dgm:chMax val="0"/>
          <dgm:chPref val="0"/>
          <dgm:bulletEnabled val="1"/>
        </dgm:presLayoutVars>
      </dgm:prSet>
      <dgm:spPr/>
    </dgm:pt>
  </dgm:ptLst>
  <dgm:cxnLst>
    <dgm:cxn modelId="{64D3B602-752D-4FAB-A0C7-BBE3B9580257}" type="presOf" srcId="{DBCEFE12-6CCF-4A20-9F30-19D4D4C88F01}" destId="{643D1321-AA29-438A-BA8C-1ED420527A80}" srcOrd="0" destOrd="0" presId="urn:microsoft.com/office/officeart/2005/8/layout/chevron1"/>
    <dgm:cxn modelId="{D608C814-C839-4DBF-B632-B1DCADF1EF96}" srcId="{357523E1-780C-423D-9D95-1912623A2708}" destId="{DBCEFE12-6CCF-4A20-9F30-19D4D4C88F01}" srcOrd="4" destOrd="0" parTransId="{2EF6A0AC-04B6-4A5C-8483-B77B59DE414A}" sibTransId="{2EF610D7-A012-4523-B1C6-B318F0E6E1DE}"/>
    <dgm:cxn modelId="{5B9B091E-04AC-47AF-96F0-1689B030C46D}" type="presOf" srcId="{A988EFD1-2EA7-44B6-90C0-B9081C0BE09A}" destId="{168A7299-0068-4203-8159-BD8DF88D44F1}" srcOrd="0" destOrd="0" presId="urn:microsoft.com/office/officeart/2005/8/layout/chevron1"/>
    <dgm:cxn modelId="{36366523-AB62-4C65-8C16-3E730CB27EAA}" type="presOf" srcId="{AB44C041-B713-4211-9076-057025648209}" destId="{22B0705E-4B70-4541-94FE-5C99C07D9356}" srcOrd="0" destOrd="0" presId="urn:microsoft.com/office/officeart/2005/8/layout/chevron1"/>
    <dgm:cxn modelId="{D6A8A530-ADF0-42EE-BEE5-1248CA2FB487}" type="presOf" srcId="{357523E1-780C-423D-9D95-1912623A2708}" destId="{F51E4300-4E2F-4F23-8734-B6E06142588F}" srcOrd="0" destOrd="0" presId="urn:microsoft.com/office/officeart/2005/8/layout/chevron1"/>
    <dgm:cxn modelId="{7AB7F230-8D92-4C7B-9FCD-0131BEFE866F}" type="presOf" srcId="{DF1F05B8-D402-4E36-B0E1-0AAC368284B1}" destId="{3FA97056-7A37-4816-8418-37931EA91A04}" srcOrd="0" destOrd="0" presId="urn:microsoft.com/office/officeart/2005/8/layout/chevron1"/>
    <dgm:cxn modelId="{B9184242-28B9-43BE-8284-BC83CFBD82A4}" type="presOf" srcId="{DC846587-1719-4173-959E-E85C5DFBEAA9}" destId="{4240B2DD-0CE9-4E2A-B921-7B696F2D041F}" srcOrd="0" destOrd="0" presId="urn:microsoft.com/office/officeart/2005/8/layout/chevron1"/>
    <dgm:cxn modelId="{CAC53564-1105-4901-B8F2-5170CABE9A58}" type="presOf" srcId="{58253803-0B52-4DDC-88FC-0FC42A8B10CE}" destId="{D064DA19-E490-4C5A-9BD4-E56490EA69EF}" srcOrd="0" destOrd="0" presId="urn:microsoft.com/office/officeart/2005/8/layout/chevron1"/>
    <dgm:cxn modelId="{954BF453-F23F-4C27-A308-47156ACC6E00}" srcId="{357523E1-780C-423D-9D95-1912623A2708}" destId="{A988EFD1-2EA7-44B6-90C0-B9081C0BE09A}" srcOrd="3" destOrd="0" parTransId="{E7755F75-CE55-4282-AF39-090E69815074}" sibTransId="{6E1934DB-986C-4DAC-B1AD-ABAE3B5DE478}"/>
    <dgm:cxn modelId="{88D5DE89-B590-4747-A1E7-2554020AE53B}" srcId="{357523E1-780C-423D-9D95-1912623A2708}" destId="{0927631F-E340-4EA5-82C3-52339E80CF1A}" srcOrd="5" destOrd="0" parTransId="{36177BFE-8F1F-404E-BC1B-939E3E9EAFB5}" sibTransId="{891E3878-706E-460E-9820-7289173E9B51}"/>
    <dgm:cxn modelId="{688B2996-78E5-4EAC-A783-14708D69ACFC}" type="presOf" srcId="{0927631F-E340-4EA5-82C3-52339E80CF1A}" destId="{00EBFDAE-3B6D-43ED-B839-764DF1D46FBD}" srcOrd="0" destOrd="0" presId="urn:microsoft.com/office/officeart/2005/8/layout/chevron1"/>
    <dgm:cxn modelId="{970A19A0-A0BE-43FF-8FCD-193035F671A0}" srcId="{357523E1-780C-423D-9D95-1912623A2708}" destId="{AB44C041-B713-4211-9076-057025648209}" srcOrd="1" destOrd="0" parTransId="{38CB89B3-B73C-497D-9D82-DC0CF3CF8BDF}" sibTransId="{5602E2C1-B90A-41CA-8C70-1F9DAAD84008}"/>
    <dgm:cxn modelId="{C4F3C7C5-8DE5-4211-A609-496171C4F928}" srcId="{357523E1-780C-423D-9D95-1912623A2708}" destId="{DC846587-1719-4173-959E-E85C5DFBEAA9}" srcOrd="2" destOrd="0" parTransId="{1A45A736-D2C9-45E1-986B-33B218362D58}" sibTransId="{40860ABE-79E2-45BB-9788-CDC61B6DCDFD}"/>
    <dgm:cxn modelId="{D5E539E1-DD90-43B3-BB2D-004B42AB838C}" srcId="{357523E1-780C-423D-9D95-1912623A2708}" destId="{58253803-0B52-4DDC-88FC-0FC42A8B10CE}" srcOrd="6" destOrd="0" parTransId="{9C94ADA6-F1E9-4B5B-81CC-C3A8659EB078}" sibTransId="{C93E285A-1326-4E84-8094-1A2EB53C06FA}"/>
    <dgm:cxn modelId="{E5C7BEF9-E40B-4E93-B22B-3DACE8FFCB1F}" srcId="{357523E1-780C-423D-9D95-1912623A2708}" destId="{DF1F05B8-D402-4E36-B0E1-0AAC368284B1}" srcOrd="0" destOrd="0" parTransId="{C31240BA-882E-4F3B-A47C-692F4D3C9E11}" sibTransId="{7811E154-8D6E-4AC9-9A57-E73CAEC7E581}"/>
    <dgm:cxn modelId="{7C203909-212C-4CCA-846E-EEA277DF02BC}" type="presParOf" srcId="{F51E4300-4E2F-4F23-8734-B6E06142588F}" destId="{3FA97056-7A37-4816-8418-37931EA91A04}" srcOrd="0" destOrd="0" presId="urn:microsoft.com/office/officeart/2005/8/layout/chevron1"/>
    <dgm:cxn modelId="{5A54B79E-3494-4291-B4FC-95AC68513BA1}" type="presParOf" srcId="{F51E4300-4E2F-4F23-8734-B6E06142588F}" destId="{B7F3D563-3132-4A8D-BEBE-1A708D30F220}" srcOrd="1" destOrd="0" presId="urn:microsoft.com/office/officeart/2005/8/layout/chevron1"/>
    <dgm:cxn modelId="{ABB0D00D-5D0F-49F7-AB36-ECEE59978E96}" type="presParOf" srcId="{F51E4300-4E2F-4F23-8734-B6E06142588F}" destId="{22B0705E-4B70-4541-94FE-5C99C07D9356}" srcOrd="2" destOrd="0" presId="urn:microsoft.com/office/officeart/2005/8/layout/chevron1"/>
    <dgm:cxn modelId="{D3EE1491-0DDD-474B-97A1-4EB775624927}" type="presParOf" srcId="{F51E4300-4E2F-4F23-8734-B6E06142588F}" destId="{FDAB6B71-FC61-479A-9DA8-437789EBA206}" srcOrd="3" destOrd="0" presId="urn:microsoft.com/office/officeart/2005/8/layout/chevron1"/>
    <dgm:cxn modelId="{6157BF0E-3F7D-4465-B15A-D1DCD2C5714D}" type="presParOf" srcId="{F51E4300-4E2F-4F23-8734-B6E06142588F}" destId="{4240B2DD-0CE9-4E2A-B921-7B696F2D041F}" srcOrd="4" destOrd="0" presId="urn:microsoft.com/office/officeart/2005/8/layout/chevron1"/>
    <dgm:cxn modelId="{96D85316-3694-40A0-B16D-F29E2D9A9131}" type="presParOf" srcId="{F51E4300-4E2F-4F23-8734-B6E06142588F}" destId="{6FFFE074-8C09-449B-8A76-330ADEA48EFA}" srcOrd="5" destOrd="0" presId="urn:microsoft.com/office/officeart/2005/8/layout/chevron1"/>
    <dgm:cxn modelId="{C91EEB10-F7CA-42D6-8B6F-FB1F39154D77}" type="presParOf" srcId="{F51E4300-4E2F-4F23-8734-B6E06142588F}" destId="{168A7299-0068-4203-8159-BD8DF88D44F1}" srcOrd="6" destOrd="0" presId="urn:microsoft.com/office/officeart/2005/8/layout/chevron1"/>
    <dgm:cxn modelId="{916E636A-CE86-4296-8A52-6F8DF6B36F5B}" type="presParOf" srcId="{F51E4300-4E2F-4F23-8734-B6E06142588F}" destId="{EADDC202-4556-4B02-9BA7-10940A91511B}" srcOrd="7" destOrd="0" presId="urn:microsoft.com/office/officeart/2005/8/layout/chevron1"/>
    <dgm:cxn modelId="{5D2801E2-47D1-4C03-B0DE-306CB758FFE3}" type="presParOf" srcId="{F51E4300-4E2F-4F23-8734-B6E06142588F}" destId="{643D1321-AA29-438A-BA8C-1ED420527A80}" srcOrd="8" destOrd="0" presId="urn:microsoft.com/office/officeart/2005/8/layout/chevron1"/>
    <dgm:cxn modelId="{1A448CEA-EA4C-43D1-9A74-4E2FBA7C8504}" type="presParOf" srcId="{F51E4300-4E2F-4F23-8734-B6E06142588F}" destId="{0CDE1810-0A8D-4777-AD67-0B8D1A5B5D51}" srcOrd="9" destOrd="0" presId="urn:microsoft.com/office/officeart/2005/8/layout/chevron1"/>
    <dgm:cxn modelId="{7DD68AC1-00E1-4642-820B-66E69517F288}" type="presParOf" srcId="{F51E4300-4E2F-4F23-8734-B6E06142588F}" destId="{00EBFDAE-3B6D-43ED-B839-764DF1D46FBD}" srcOrd="10" destOrd="0" presId="urn:microsoft.com/office/officeart/2005/8/layout/chevron1"/>
    <dgm:cxn modelId="{9F14E65C-F74F-499F-ACED-7EF4CDBC4C7D}" type="presParOf" srcId="{F51E4300-4E2F-4F23-8734-B6E06142588F}" destId="{BD0DB0F9-ACE8-4CD3-BD4E-CF85BEEECB9E}" srcOrd="11" destOrd="0" presId="urn:microsoft.com/office/officeart/2005/8/layout/chevron1"/>
    <dgm:cxn modelId="{FAA8D9C3-F1AD-4C77-9DD9-37F66C64AFE1}" type="presParOf" srcId="{F51E4300-4E2F-4F23-8734-B6E06142588F}" destId="{D064DA19-E490-4C5A-9BD4-E56490EA69EF}"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BCCEAA-5E0C-4099-9533-D9F61BD8E67D}">
      <dsp:nvSpPr>
        <dsp:cNvPr id="0" name=""/>
        <dsp:cNvSpPr/>
      </dsp:nvSpPr>
      <dsp:spPr>
        <a:xfrm>
          <a:off x="39301" y="0"/>
          <a:ext cx="10543374" cy="2299919"/>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D7466D-4333-4D3A-9154-DEFEE236E559}">
      <dsp:nvSpPr>
        <dsp:cNvPr id="0" name=""/>
        <dsp:cNvSpPr/>
      </dsp:nvSpPr>
      <dsp:spPr>
        <a:xfrm>
          <a:off x="257934" y="321076"/>
          <a:ext cx="2959320" cy="168660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5000" b="-5000"/>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75D9EB-5AA6-4BB7-9A78-F1DE1F5C84CC}">
      <dsp:nvSpPr>
        <dsp:cNvPr id="0" name=""/>
        <dsp:cNvSpPr/>
      </dsp:nvSpPr>
      <dsp:spPr>
        <a:xfrm rot="10800000">
          <a:off x="323542" y="2299919"/>
          <a:ext cx="2959320" cy="2811013"/>
        </a:xfrm>
        <a:prstGeom prst="round2SameRect">
          <a:avLst>
            <a:gd name="adj1" fmla="val 10500"/>
            <a:gd name="adj2" fmla="val 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l" defTabSz="1066800" rtl="0">
            <a:lnSpc>
              <a:spcPct val="90000"/>
            </a:lnSpc>
            <a:spcBef>
              <a:spcPct val="0"/>
            </a:spcBef>
            <a:spcAft>
              <a:spcPct val="35000"/>
            </a:spcAft>
            <a:buNone/>
          </a:pPr>
          <a:r>
            <a:rPr lang="en-US" sz="2400" kern="1200">
              <a:latin typeface="Tahoma"/>
              <a:ea typeface="Tahoma"/>
              <a:cs typeface="Tahoma"/>
            </a:rPr>
            <a:t>- Exposure data is extremely limited. </a:t>
          </a:r>
        </a:p>
        <a:p>
          <a:pPr marL="0" lvl="0" indent="0" algn="l" defTabSz="1066800" rtl="0">
            <a:lnSpc>
              <a:spcPct val="90000"/>
            </a:lnSpc>
            <a:spcBef>
              <a:spcPct val="0"/>
            </a:spcBef>
            <a:spcAft>
              <a:spcPct val="35000"/>
            </a:spcAft>
            <a:buNone/>
          </a:pPr>
          <a:r>
            <a:rPr lang="en-US" sz="2400" kern="1200">
              <a:latin typeface="Tahoma"/>
              <a:ea typeface="Tahoma"/>
              <a:cs typeface="Tahoma"/>
            </a:rPr>
            <a:t>- Difficult to characterize due to complexity of problem. </a:t>
          </a:r>
          <a:endParaRPr lang="en-US" sz="2400" kern="1200"/>
        </a:p>
      </dsp:txBody>
      <dsp:txXfrm rot="10800000">
        <a:off x="409990" y="2299919"/>
        <a:ext cx="2786424" cy="2724565"/>
      </dsp:txXfrm>
    </dsp:sp>
    <dsp:sp modelId="{6AE3DBD9-755B-434E-9B03-E1565933170A}">
      <dsp:nvSpPr>
        <dsp:cNvPr id="0" name=""/>
        <dsp:cNvSpPr/>
      </dsp:nvSpPr>
      <dsp:spPr>
        <a:xfrm>
          <a:off x="3957499" y="321076"/>
          <a:ext cx="2959320" cy="1686607"/>
        </a:xfrm>
        <a:prstGeom prst="roundRect">
          <a:avLst>
            <a:gd name="adj" fmla="val 10000"/>
          </a:avLst>
        </a:prstGeom>
        <a:blipFill>
          <a:blip xmlns:r="http://schemas.openxmlformats.org/officeDocument/2006/relationships" r:embed="rId2"/>
          <a:srcRect/>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4743A3-B04C-4F2B-9E7A-89E51C03201A}">
      <dsp:nvSpPr>
        <dsp:cNvPr id="0" name=""/>
        <dsp:cNvSpPr/>
      </dsp:nvSpPr>
      <dsp:spPr>
        <a:xfrm rot="10800000">
          <a:off x="3855846" y="2283981"/>
          <a:ext cx="3122852" cy="2811013"/>
        </a:xfrm>
        <a:prstGeom prst="round2SameRect">
          <a:avLst>
            <a:gd name="adj1" fmla="val 10500"/>
            <a:gd name="adj2" fmla="val 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l" defTabSz="1066800" rtl="0">
            <a:lnSpc>
              <a:spcPct val="90000"/>
            </a:lnSpc>
            <a:spcBef>
              <a:spcPct val="0"/>
            </a:spcBef>
            <a:spcAft>
              <a:spcPct val="35000"/>
            </a:spcAft>
            <a:buNone/>
          </a:pPr>
          <a:r>
            <a:rPr lang="en-US" sz="2400" kern="1200">
              <a:latin typeface="Tahoma"/>
              <a:ea typeface="Tahoma"/>
              <a:cs typeface="Tahoma"/>
            </a:rPr>
            <a:t>- Support building decarbonization, maximization of health benefits. </a:t>
          </a:r>
          <a:endParaRPr lang="en-US" sz="2400" kern="1200">
            <a:latin typeface="Arial Black" panose="020B0A04020102020204"/>
            <a:ea typeface="Tahoma"/>
            <a:cs typeface="Tahoma"/>
          </a:endParaRPr>
        </a:p>
      </dsp:txBody>
      <dsp:txXfrm rot="10800000">
        <a:off x="3942294" y="2283981"/>
        <a:ext cx="2949956" cy="2724565"/>
      </dsp:txXfrm>
    </dsp:sp>
    <dsp:sp modelId="{2868CFE3-2CB3-42AD-A12D-675151030F6C}">
      <dsp:nvSpPr>
        <dsp:cNvPr id="0" name=""/>
        <dsp:cNvSpPr/>
      </dsp:nvSpPr>
      <dsp:spPr>
        <a:xfrm>
          <a:off x="7450843" y="321076"/>
          <a:ext cx="2959320" cy="1686607"/>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B51DBD-A962-434B-AFF4-C99C42AF8B4C}">
      <dsp:nvSpPr>
        <dsp:cNvPr id="0" name=""/>
        <dsp:cNvSpPr/>
      </dsp:nvSpPr>
      <dsp:spPr>
        <a:xfrm rot="10800000">
          <a:off x="7321121" y="2299919"/>
          <a:ext cx="3300855" cy="2811013"/>
        </a:xfrm>
        <a:prstGeom prst="round2SameRect">
          <a:avLst>
            <a:gd name="adj1" fmla="val 10500"/>
            <a:gd name="adj2" fmla="val 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l" defTabSz="1066800">
            <a:lnSpc>
              <a:spcPct val="90000"/>
            </a:lnSpc>
            <a:spcBef>
              <a:spcPct val="0"/>
            </a:spcBef>
            <a:spcAft>
              <a:spcPct val="35000"/>
            </a:spcAft>
            <a:buNone/>
          </a:pPr>
          <a:r>
            <a:rPr lang="en-US" sz="2400" kern="1200">
              <a:latin typeface="Tahoma"/>
              <a:ea typeface="Tahoma"/>
              <a:cs typeface="Tahoma"/>
            </a:rPr>
            <a:t>- Exposure assessment framework will advance accounting for benefits. </a:t>
          </a:r>
          <a:endParaRPr lang="en-US" sz="2400" kern="1200"/>
        </a:p>
      </dsp:txBody>
      <dsp:txXfrm rot="10800000">
        <a:off x="7407569" y="2299919"/>
        <a:ext cx="3127959" cy="2724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A97056-7A37-4816-8418-37931EA91A04}">
      <dsp:nvSpPr>
        <dsp:cNvPr id="0" name=""/>
        <dsp:cNvSpPr/>
      </dsp:nvSpPr>
      <dsp:spPr>
        <a:xfrm>
          <a:off x="0"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GFO</a:t>
          </a:r>
          <a:endParaRPr lang="en-US" sz="1300" kern="1200"/>
        </a:p>
      </dsp:txBody>
      <dsp:txXfrm>
        <a:off x="332241" y="1659843"/>
        <a:ext cx="996723" cy="664482"/>
      </dsp:txXfrm>
    </dsp:sp>
    <dsp:sp modelId="{22B0705E-4B70-4541-94FE-5C99C07D9356}">
      <dsp:nvSpPr>
        <dsp:cNvPr id="0" name=""/>
        <dsp:cNvSpPr/>
      </dsp:nvSpPr>
      <dsp:spPr>
        <a:xfrm>
          <a:off x="1495084"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Add FOAs</a:t>
          </a:r>
          <a:endParaRPr lang="en-US" sz="1300" kern="1200"/>
        </a:p>
      </dsp:txBody>
      <dsp:txXfrm>
        <a:off x="1827325" y="1659843"/>
        <a:ext cx="996723" cy="664482"/>
      </dsp:txXfrm>
    </dsp:sp>
    <dsp:sp modelId="{4240B2DD-0CE9-4E2A-B921-7B696F2D041F}">
      <dsp:nvSpPr>
        <dsp:cNvPr id="0" name=""/>
        <dsp:cNvSpPr/>
      </dsp:nvSpPr>
      <dsp:spPr>
        <a:xfrm>
          <a:off x="2990169"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Proposal Review</a:t>
          </a:r>
          <a:endParaRPr lang="en-US" sz="1300" kern="1200"/>
        </a:p>
      </dsp:txBody>
      <dsp:txXfrm>
        <a:off x="3322410" y="1659843"/>
        <a:ext cx="996723" cy="664482"/>
      </dsp:txXfrm>
    </dsp:sp>
    <dsp:sp modelId="{168A7299-0068-4203-8159-BD8DF88D44F1}">
      <dsp:nvSpPr>
        <dsp:cNvPr id="0" name=""/>
        <dsp:cNvSpPr/>
      </dsp:nvSpPr>
      <dsp:spPr>
        <a:xfrm>
          <a:off x="4485253"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NOPA-phase 1</a:t>
          </a:r>
        </a:p>
      </dsp:txBody>
      <dsp:txXfrm>
        <a:off x="4817494" y="1659843"/>
        <a:ext cx="996723" cy="664482"/>
      </dsp:txXfrm>
    </dsp:sp>
    <dsp:sp modelId="{643D1321-AA29-438A-BA8C-1ED420527A80}">
      <dsp:nvSpPr>
        <dsp:cNvPr id="0" name=""/>
        <dsp:cNvSpPr/>
      </dsp:nvSpPr>
      <dsp:spPr>
        <a:xfrm>
          <a:off x="5980338"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DOE Award</a:t>
          </a:r>
        </a:p>
      </dsp:txBody>
      <dsp:txXfrm>
        <a:off x="6312579" y="1659843"/>
        <a:ext cx="996723" cy="664482"/>
      </dsp:txXfrm>
    </dsp:sp>
    <dsp:sp modelId="{00EBFDAE-3B6D-43ED-B839-764DF1D46FBD}">
      <dsp:nvSpPr>
        <dsp:cNvPr id="0" name=""/>
        <dsp:cNvSpPr/>
      </dsp:nvSpPr>
      <dsp:spPr>
        <a:xfrm>
          <a:off x="7475423"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NOPA-phase 2</a:t>
          </a:r>
        </a:p>
      </dsp:txBody>
      <dsp:txXfrm>
        <a:off x="7807664" y="1659843"/>
        <a:ext cx="996723" cy="664482"/>
      </dsp:txXfrm>
    </dsp:sp>
    <dsp:sp modelId="{D064DA19-E490-4C5A-9BD4-E56490EA69EF}">
      <dsp:nvSpPr>
        <dsp:cNvPr id="0" name=""/>
        <dsp:cNvSpPr/>
      </dsp:nvSpPr>
      <dsp:spPr>
        <a:xfrm>
          <a:off x="8970507" y="1659843"/>
          <a:ext cx="1661205" cy="664482"/>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CEC grant approval</a:t>
          </a:r>
        </a:p>
      </dsp:txBody>
      <dsp:txXfrm>
        <a:off x="9302748" y="1659843"/>
        <a:ext cx="996723" cy="664482"/>
      </dsp:txXfrm>
    </dsp:sp>
  </dsp:spTree>
</dsp:drawing>
</file>

<file path=ppt/diagrams/layout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1/30/2023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4</a:t>
            </a:fld>
            <a:endParaRPr lang="en-US"/>
          </a:p>
        </p:txBody>
      </p:sp>
    </p:spTree>
    <p:extLst>
      <p:ext uri="{BB962C8B-B14F-4D97-AF65-F5344CB8AC3E}">
        <p14:creationId xmlns:p14="http://schemas.microsoft.com/office/powerpoint/2010/main" val="2959717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B0B1-BEA2-8948-A557-11B4BDB907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66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338195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65861" rtl="0" eaLnBrk="1" fontAlgn="auto" latinLnBrk="0" hangingPunct="1">
              <a:lnSpc>
                <a:spcPct val="100000"/>
              </a:lnSpc>
              <a:spcBef>
                <a:spcPts val="0"/>
              </a:spcBef>
              <a:spcAft>
                <a:spcPts val="0"/>
              </a:spcAft>
              <a:buClrTx/>
              <a:buSzTx/>
              <a:buFontTx/>
              <a:buNone/>
              <a:tabLst/>
              <a:defRPr/>
            </a:pPr>
            <a:fld id="{0B67BDF7-E776-6644-B0FD-0131F7606DCF}"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465861"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5209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briefly touch on how these initiatives support decarbonization</a:t>
            </a:r>
          </a:p>
        </p:txBody>
      </p:sp>
      <p:sp>
        <p:nvSpPr>
          <p:cNvPr id="4" name="Slide Number Placeholder 3"/>
          <p:cNvSpPr>
            <a:spLocks noGrp="1"/>
          </p:cNvSpPr>
          <p:nvPr>
            <p:ph type="sldNum" sz="quarter" idx="5"/>
          </p:nvPr>
        </p:nvSpPr>
        <p:spPr/>
        <p:txBody>
          <a:bodyPr/>
          <a:lstStyle/>
          <a:p>
            <a:fld id="{9117B0B1-BEA2-8948-A557-11B4BDB90777}" type="slidenum">
              <a:rPr lang="en-US" smtClean="0"/>
              <a:t>10</a:t>
            </a:fld>
            <a:endParaRPr lang="en-US"/>
          </a:p>
        </p:txBody>
      </p:sp>
    </p:spTree>
    <p:extLst>
      <p:ext uri="{BB962C8B-B14F-4D97-AF65-F5344CB8AC3E}">
        <p14:creationId xmlns:p14="http://schemas.microsoft.com/office/powerpoint/2010/main" val="382972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Tahoma" panose="020B0604030504040204" pitchFamily="34" charset="0"/>
                <a:ea typeface="Tahoma" panose="020B0604030504040204" pitchFamily="34" charset="0"/>
                <a:cs typeface="Tahoma" panose="020B0604030504040204" pitchFamily="34" charset="0"/>
              </a:rPr>
              <a:t>Hydrogen has potential to support decarbonization of key sectors including heavy transportation, industrial processes, power generation, and the gas system. </a:t>
            </a:r>
            <a:r>
              <a:rPr lang="en-US" sz="1800">
                <a:solidFill>
                  <a:srgbClr val="000000"/>
                </a:solidFill>
                <a:effectLst/>
                <a:latin typeface="Calibri" panose="020F0502020204030204" pitchFamily="34" charset="0"/>
                <a:ea typeface="Times New Roman" panose="02020603050405020304" pitchFamily="18" charset="0"/>
              </a:rPr>
              <a:t>Many public and private investments are underway to scale-up and lower costs of clean hydrogen production, distribution, and end-use in California.</a:t>
            </a:r>
            <a:r>
              <a:rPr lang="en-US" sz="18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However, without appropriate mitigation measures, this expansion of hydrogen infrastructure</a:t>
            </a: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US" sz="18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can also exacerbate hydrogen leakage, which can lead to safety risks, economic losses, and indirect global warming impacts.</a:t>
            </a:r>
            <a:endParaRPr lang="en-US" sz="1800">
              <a:effectLst/>
              <a:latin typeface="Calibri" panose="020F0502020204030204" pitchFamily="34" charset="0"/>
              <a:ea typeface="Yu Mincho" panose="02020400000000000000" pitchFamily="18" charset="-128"/>
              <a:cs typeface="Arial" panose="020B0604020202020204" pitchFamily="34" charset="0"/>
            </a:endParaRPr>
          </a:p>
          <a:p>
            <a:endParaRPr lang="en-US"/>
          </a:p>
          <a:p>
            <a:r>
              <a:rPr lang="en-US"/>
              <a:t>There is limited data on hydrogen leakage rates for existing and future production, distribution, and end-use pathways.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Gaps exist in commercially available hydrogen sensor technology capable of low detection thresholds and methods for preventing and mitigating leakage throughout the supply chain.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u="sng">
                <a:latin typeface="Tahoma" panose="020B0604030504040204" pitchFamily="34" charset="0"/>
                <a:ea typeface="Tahoma" panose="020B0604030504040204" pitchFamily="34" charset="0"/>
                <a:cs typeface="Tahoma" panose="020B0604030504040204" pitchFamily="34" charset="0"/>
              </a:rPr>
              <a:t>Recent climate science has highlighted hydrogen’s indirect global warming effect. When leaked into the atmosphere, hydrogen breaks down and interacts with other molecules in a way that can increase the concentrations of greenhouse gases like methane, ozone, and water vapor. Hydrogen leakage also results in safety risks and loss of a high value fuel. </a:t>
            </a:r>
            <a:endParaRPr lang="en-US" b="1" u="sng"/>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trike="sngStrike">
                <a:latin typeface="Tahoma" panose="020B0604030504040204" pitchFamily="34" charset="0"/>
                <a:ea typeface="Tahoma" panose="020B0604030504040204" pitchFamily="34" charset="0"/>
                <a:cs typeface="Tahoma" panose="020B0604030504040204" pitchFamily="34" charset="0"/>
              </a:rPr>
              <a:t>Recent climate science has highlighted hydrogen’s indirect global warming effect by extending the lifetime of methane and other GHGs in the atmosphere. Hydrogen leakage also results in safety risks and loss of a high value fuel. </a:t>
            </a:r>
          </a:p>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12</a:t>
            </a:fld>
            <a:endParaRPr lang="en-US"/>
          </a:p>
        </p:txBody>
      </p:sp>
    </p:spTree>
    <p:extLst>
      <p:ext uri="{BB962C8B-B14F-4D97-AF65-F5344CB8AC3E}">
        <p14:creationId xmlns:p14="http://schemas.microsoft.com/office/powerpoint/2010/main" val="39214180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initiative consist of 3 primary elements:</a:t>
            </a:r>
          </a:p>
          <a:p>
            <a:pPr marL="457200" indent="-457200">
              <a:lnSpc>
                <a:spcPct val="100000"/>
              </a:lnSpc>
              <a:buFont typeface="+mj-lt"/>
              <a:buAutoNum type="arabicParenR"/>
            </a:pPr>
            <a:r>
              <a:rPr lang="en-US">
                <a:latin typeface="Tahoma" panose="020B0604030504040204" pitchFamily="34" charset="0"/>
                <a:ea typeface="Tahoma" panose="020B0604030504040204" pitchFamily="34" charset="0"/>
                <a:cs typeface="Tahoma" panose="020B0604030504040204" pitchFamily="34" charset="0"/>
              </a:rPr>
              <a:t>Conduct research to improve the sensitivity, accuracy, durability, and cost of hydrogen sensors and leak detection technologies. </a:t>
            </a:r>
          </a:p>
          <a:p>
            <a:pPr marL="457200" indent="-457200">
              <a:lnSpc>
                <a:spcPct val="100000"/>
              </a:lnSpc>
              <a:buFont typeface="+mj-lt"/>
              <a:buAutoNum type="arabicParenR"/>
            </a:pPr>
            <a:r>
              <a:rPr lang="en-US">
                <a:latin typeface="Tahoma" panose="020B0604030504040204" pitchFamily="34" charset="0"/>
                <a:ea typeface="Tahoma" panose="020B0604030504040204" pitchFamily="34" charset="0"/>
                <a:cs typeface="Tahoma" panose="020B0604030504040204" pitchFamily="34" charset="0"/>
              </a:rPr>
              <a:t>Gather data to improve understanding of hydrogen leakage rates from specific points in the supply chain (i.e., production, delivery, storage, refueling stations). </a:t>
            </a:r>
          </a:p>
          <a:p>
            <a:pPr marL="457200" indent="-457200">
              <a:lnSpc>
                <a:spcPct val="100000"/>
              </a:lnSpc>
              <a:buFont typeface="+mj-lt"/>
              <a:buAutoNum type="arabicParenR"/>
            </a:pPr>
            <a:r>
              <a:rPr lang="en-US">
                <a:latin typeface="Tahoma" panose="020B0604030504040204" pitchFamily="34" charset="0"/>
                <a:ea typeface="Tahoma" panose="020B0604030504040204" pitchFamily="34" charset="0"/>
                <a:cs typeface="Tahoma" panose="020B0604030504040204" pitchFamily="34" charset="0"/>
              </a:rPr>
              <a:t>Develop hydrogen leakage prevention solutions </a:t>
            </a:r>
            <a:r>
              <a:rPr lang="en-US" b="1" u="sng">
                <a:latin typeface="Tahoma" panose="020B0604030504040204" pitchFamily="34" charset="0"/>
                <a:ea typeface="Tahoma" panose="020B0604030504040204" pitchFamily="34" charset="0"/>
                <a:cs typeface="Tahoma" panose="020B0604030504040204" pitchFamily="34" charset="0"/>
              </a:rPr>
              <a:t>(can include technologies or strategies/mitigation plans)</a:t>
            </a:r>
            <a:r>
              <a:rPr lang="en-US">
                <a:latin typeface="Tahoma" panose="020B0604030504040204" pitchFamily="34" charset="0"/>
                <a:ea typeface="Tahoma" panose="020B0604030504040204" pitchFamily="34" charset="0"/>
                <a:cs typeface="Tahoma" panose="020B0604030504040204" pitchFamily="34" charset="0"/>
              </a:rPr>
              <a:t> for key points in the supply chain where leaks may be concentrated. </a:t>
            </a:r>
          </a:p>
        </p:txBody>
      </p:sp>
      <p:sp>
        <p:nvSpPr>
          <p:cNvPr id="4" name="Slide Number Placeholder 3"/>
          <p:cNvSpPr>
            <a:spLocks noGrp="1"/>
          </p:cNvSpPr>
          <p:nvPr>
            <p:ph type="sldNum" sz="quarter" idx="5"/>
          </p:nvPr>
        </p:nvSpPr>
        <p:spPr/>
        <p:txBody>
          <a:bodyPr/>
          <a:lstStyle/>
          <a:p>
            <a:fld id="{9117B0B1-BEA2-8948-A557-11B4BDB90777}" type="slidenum">
              <a:rPr lang="en-US" smtClean="0"/>
              <a:t>13</a:t>
            </a:fld>
            <a:endParaRPr lang="en-US"/>
          </a:p>
        </p:txBody>
      </p:sp>
    </p:spTree>
    <p:extLst>
      <p:ext uri="{BB962C8B-B14F-4D97-AF65-F5344CB8AC3E}">
        <p14:creationId xmlns:p14="http://schemas.microsoft.com/office/powerpoint/2010/main" val="1516673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initiative will help advance hydrogen sensor products to market that can facilitate low-cost leakage monitoring along the supply chain. </a:t>
            </a:r>
          </a:p>
          <a:p>
            <a:endParaRPr lang="en-US"/>
          </a:p>
          <a:p>
            <a:r>
              <a:rPr lang="en-US"/>
              <a:t>Better understand hydrogen leakage rates and implement strategies to mitigate and prevent leakage from critical points. </a:t>
            </a:r>
          </a:p>
          <a:p>
            <a:endParaRPr lang="en-US"/>
          </a:p>
          <a:p>
            <a:r>
              <a:rPr lang="en-US"/>
              <a:t>Minimize GHG impacts and ensure safety as efforts continue to scale-up hydrogen in California. </a:t>
            </a:r>
          </a:p>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14</a:t>
            </a:fld>
            <a:endParaRPr lang="en-US"/>
          </a:p>
        </p:txBody>
      </p:sp>
    </p:spTree>
    <p:extLst>
      <p:ext uri="{BB962C8B-B14F-4D97-AF65-F5344CB8AC3E}">
        <p14:creationId xmlns:p14="http://schemas.microsoft.com/office/powerpoint/2010/main" val="2678664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The topic</a:t>
            </a:r>
            <a:r>
              <a:rPr lang="en-US"/>
              <a:t> of this initiative is </a:t>
            </a:r>
            <a:r>
              <a:rPr lang="en-US" u="sng"/>
              <a:t>air pollutant exposure assessment in California residences to illuminate health implications of different fuels</a:t>
            </a:r>
            <a:r>
              <a:rPr lang="en-US"/>
              <a:t>—namely fossil gas and alternatives such as electricity.</a:t>
            </a:r>
          </a:p>
          <a:p>
            <a:r>
              <a:rPr lang="en-US" b="1"/>
              <a:t>The goal of this work</a:t>
            </a:r>
            <a:r>
              <a:rPr lang="en-US"/>
              <a:t> is to </a:t>
            </a:r>
            <a:r>
              <a:rPr lang="en-US" u="sng"/>
              <a:t>provide a basis for quantifying health impacts</a:t>
            </a:r>
            <a:r>
              <a:rPr lang="en-US"/>
              <a:t> of decarbonization.</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15</a:t>
            </a:fld>
            <a:endParaRPr lang="en-US"/>
          </a:p>
        </p:txBody>
      </p:sp>
    </p:spTree>
    <p:extLst>
      <p:ext uri="{BB962C8B-B14F-4D97-AF65-F5344CB8AC3E}">
        <p14:creationId xmlns:p14="http://schemas.microsoft.com/office/powerpoint/2010/main" val="3377617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20000"/>
              </a:lnSpc>
            </a:pPr>
            <a:r>
              <a:rPr lang="en-US">
                <a:latin typeface="Tahoma"/>
                <a:ea typeface="Tahoma"/>
                <a:cs typeface="Tahoma"/>
              </a:rPr>
              <a:t>Currently, data on exposures to cooking-related indoor air pollutants in California residences is extremely limited. The paucity of exposure data derives in part from the complexity of the problem, which involves human behaviors related to, for example, cooking and ventilation; as well as technology attributes associated with air pollution emissions. </a:t>
            </a:r>
            <a:r>
              <a:rPr lang="en-US">
                <a:solidFill>
                  <a:srgbClr val="FF0000"/>
                </a:solidFill>
                <a:latin typeface="Tahoma"/>
                <a:ea typeface="Tahoma"/>
                <a:cs typeface="Tahoma"/>
              </a:rPr>
              <a:t>[</a:t>
            </a:r>
            <a:r>
              <a:rPr lang="en-US" i="1">
                <a:solidFill>
                  <a:srgbClr val="FF0000"/>
                </a:solidFill>
                <a:latin typeface="Tahoma"/>
                <a:ea typeface="Tahoma"/>
                <a:cs typeface="Tahoma"/>
              </a:rPr>
              <a:t>Picture showing measurement devices indoors and data collection</a:t>
            </a:r>
            <a:r>
              <a:rPr lang="en-US">
                <a:solidFill>
                  <a:srgbClr val="FF0000"/>
                </a:solidFill>
                <a:latin typeface="Tahoma"/>
                <a:ea typeface="Tahoma"/>
                <a:cs typeface="Tahoma"/>
              </a:rPr>
              <a:t>] </a:t>
            </a:r>
            <a:endParaRPr lang="en-US">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indent="0">
              <a:lnSpc>
                <a:spcPct val="120000"/>
              </a:lnSpc>
              <a:buNone/>
            </a:pPr>
            <a:endParaRPr lang="en-US">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US">
                <a:latin typeface="Tahoma" panose="020B0604030504040204" pitchFamily="34" charset="0"/>
                <a:ea typeface="Tahoma" panose="020B0604030504040204" pitchFamily="34" charset="0"/>
                <a:cs typeface="Tahoma" panose="020B0604030504040204" pitchFamily="34" charset="0"/>
              </a:rPr>
              <a:t>To plan and execute building decarbonization in a manner that maximizes health and equity benefits, it is critical to understand the distribution of air pollution exposures and associated health impacts across a range of housing types, climate zones, and cultural and sociodemographic contexts. </a:t>
            </a:r>
            <a:r>
              <a:rPr lang="en-US">
                <a:solidFill>
                  <a:srgbClr val="FF0000"/>
                </a:solidFill>
                <a:latin typeface="Tahoma" panose="020B0604030504040204" pitchFamily="34" charset="0"/>
                <a:ea typeface="Tahoma" panose="020B0604030504040204" pitchFamily="34" charset="0"/>
                <a:cs typeface="Tahoma" panose="020B0604030504040204" pitchFamily="34" charset="0"/>
              </a:rPr>
              <a:t>[</a:t>
            </a:r>
            <a:r>
              <a:rPr lang="en-US" i="1">
                <a:solidFill>
                  <a:srgbClr val="FF0000"/>
                </a:solidFill>
                <a:latin typeface="Tahoma" panose="020B0604030504040204" pitchFamily="34" charset="0"/>
                <a:ea typeface="Tahoma" panose="020B0604030504040204" pitchFamily="34" charset="0"/>
                <a:cs typeface="Tahoma" panose="020B0604030504040204" pitchFamily="34" charset="0"/>
              </a:rPr>
              <a:t>Picture showing indoor air pollution/houses</a:t>
            </a:r>
            <a:r>
              <a:rPr lang="en-US">
                <a:solidFill>
                  <a:srgbClr val="FF0000"/>
                </a:solidFill>
                <a:latin typeface="Tahoma" panose="020B0604030504040204" pitchFamily="34" charset="0"/>
                <a:ea typeface="Tahoma" panose="020B0604030504040204" pitchFamily="34" charset="0"/>
                <a:cs typeface="Tahoma" panose="020B0604030504040204" pitchFamily="34" charset="0"/>
              </a:rPr>
              <a:t>] </a:t>
            </a:r>
          </a:p>
          <a:p>
            <a:pPr marL="0" indent="0">
              <a:lnSpc>
                <a:spcPct val="120000"/>
              </a:lnSpc>
              <a:buNone/>
            </a:pPr>
            <a:endParaRPr lang="en-US">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a:latin typeface="Tahoma"/>
                <a:ea typeface="Tahoma"/>
                <a:cs typeface="Tahoma"/>
              </a:rPr>
              <a:t>The proposed initiative will advance an exposure assessment framework that contributes to quantification of health benefits of residential electrification in California as well as monetization of associated health benefits. This initiative will deliver a more complete and robust exposure assessment framework than a related initiative from FY 2021-2022 alone can support.</a:t>
            </a:r>
          </a:p>
          <a:p>
            <a:pPr>
              <a:lnSpc>
                <a:spcPct val="120000"/>
              </a:lnSpc>
            </a:pPr>
            <a:endParaRPr lang="en-US">
              <a:latin typeface="Tahoma"/>
              <a:ea typeface="Tahoma"/>
              <a:cs typeface="Tahoma"/>
            </a:endParaRPr>
          </a:p>
          <a:p>
            <a:pPr>
              <a:lnSpc>
                <a:spcPct val="120000"/>
              </a:lnSpc>
            </a:pPr>
            <a:r>
              <a:rPr lang="en-US">
                <a:latin typeface="Tahoma"/>
                <a:ea typeface="Tahoma"/>
                <a:cs typeface="Tahoma"/>
              </a:rPr>
              <a:t>This initiative will be coordinated with EPIC 4 efforts (initiative 43, Evaluating Air Quality, Health, and Equity in Clean Energy Solutions) to deliver an indoor health assessment tool to aid policymakers in quantifying benefits of current and future electrification. </a:t>
            </a:r>
          </a:p>
          <a:p>
            <a:pPr>
              <a:lnSpc>
                <a:spcPct val="120000"/>
              </a:lnSpc>
            </a:pPr>
            <a:endParaRPr lang="en-US">
              <a:latin typeface="Tahoma"/>
              <a:ea typeface="Tahoma"/>
              <a:cs typeface="Tahom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000000"/>
                </a:solidFill>
                <a:effectLst/>
                <a:latin typeface="Palatino"/>
                <a:ea typeface="SimSun" panose="02010600030101010101" pitchFamily="2" charset="-122"/>
                <a:cs typeface="Times New Roman" panose="02020603050405020304" pitchFamily="18" charset="0"/>
              </a:rPr>
              <a:t>This initiative addresses CPUC’s direction in Resolution G-3571 (p. 15) to support research to “</a:t>
            </a:r>
            <a:r>
              <a:rPr lang="en-US" sz="1200" i="1">
                <a:solidFill>
                  <a:srgbClr val="000000"/>
                </a:solidFill>
                <a:effectLst/>
                <a:latin typeface="Palatino"/>
                <a:ea typeface="SimSun" panose="02010600030101010101" pitchFamily="2" charset="-122"/>
                <a:cs typeface="Times New Roman" panose="02020603050405020304" pitchFamily="18" charset="0"/>
              </a:rPr>
              <a:t>Quantify and document impacts to indoor air quality from natural gas appliances and the potential technically feasible improvements and potential risks to indoor air quality that could be achieved from fuel blending or electrification</a:t>
            </a:r>
            <a:r>
              <a:rPr lang="en-US" sz="1200">
                <a:solidFill>
                  <a:srgbClr val="000000"/>
                </a:solidFill>
                <a:effectLst/>
                <a:latin typeface="Palatino"/>
                <a:ea typeface="SimSun" panose="02010600030101010101" pitchFamily="2" charset="-122"/>
                <a:cs typeface="Times New Roman" panose="02020603050405020304" pitchFamily="18" charset="0"/>
              </a:rPr>
              <a:t>.”</a:t>
            </a:r>
            <a:endParaRPr lang="en-US" sz="1200">
              <a:solidFill>
                <a:srgbClr val="000000"/>
              </a:solidFill>
              <a:effectLst/>
              <a:latin typeface="Palatino Linotype" panose="02040502050505030304" pitchFamily="18" charset="0"/>
              <a:ea typeface="Times New Roman" panose="02020603050405020304" pitchFamily="18" charset="0"/>
              <a:cs typeface="Times New Roman" panose="02020603050405020304" pitchFamily="18" charset="0"/>
            </a:endParaRPr>
          </a:p>
          <a:p>
            <a:pPr>
              <a:lnSpc>
                <a:spcPct val="120000"/>
              </a:lnSpc>
            </a:pPr>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16</a:t>
            </a:fld>
            <a:endParaRPr lang="en-US"/>
          </a:p>
        </p:txBody>
      </p:sp>
    </p:spTree>
    <p:extLst>
      <p:ext uri="{BB962C8B-B14F-4D97-AF65-F5344CB8AC3E}">
        <p14:creationId xmlns:p14="http://schemas.microsoft.com/office/powerpoint/2010/main" val="2406658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US" sz="1200">
                <a:latin typeface="Tahoma"/>
                <a:ea typeface="Tahoma"/>
                <a:cs typeface="Tahoma"/>
              </a:rPr>
              <a:t>[</a:t>
            </a:r>
            <a:r>
              <a:rPr lang="en-US" sz="1200" i="1">
                <a:latin typeface="Tahoma"/>
                <a:ea typeface="Tahoma"/>
                <a:cs typeface="Tahoma"/>
              </a:rPr>
              <a:t>first bullet</a:t>
            </a:r>
            <a:r>
              <a:rPr lang="en-US" sz="1200" i="0">
                <a:latin typeface="Tahoma"/>
                <a:ea typeface="Tahoma"/>
                <a:cs typeface="Tahoma"/>
              </a:rPr>
              <a:t>]</a:t>
            </a:r>
            <a:r>
              <a:rPr lang="en-US" sz="1200" i="1">
                <a:latin typeface="Tahoma"/>
                <a:ea typeface="Tahoma"/>
                <a:cs typeface="Tahoma"/>
              </a:rPr>
              <a:t> </a:t>
            </a:r>
            <a:r>
              <a:rPr lang="en-US" sz="1200">
                <a:latin typeface="Tahoma"/>
                <a:ea typeface="Tahoma"/>
                <a:cs typeface="Tahoma"/>
              </a:rPr>
              <a:t>One of the big </a:t>
            </a:r>
            <a:r>
              <a:rPr lang="en-US" sz="1200" b="1">
                <a:latin typeface="Tahoma"/>
                <a:ea typeface="Tahoma"/>
                <a:cs typeface="Tahoma"/>
              </a:rPr>
              <a:t>innovations</a:t>
            </a:r>
            <a:r>
              <a:rPr lang="en-US" sz="1200">
                <a:latin typeface="Tahoma"/>
                <a:ea typeface="Tahoma"/>
                <a:cs typeface="Tahoma"/>
              </a:rPr>
              <a:t> here, which responds to input we got at a public workshop in 2022, is that this initiative will involve both laboratory and field research.  Given the diversity of California households and what goes on in them, this two-pronged approach is our best bet at cost-effectively characterizing determinants of exposure in a way that lends itself to quantitative assessment.</a:t>
            </a:r>
          </a:p>
          <a:p>
            <a:pPr marL="0" indent="0">
              <a:lnSpc>
                <a:spcPct val="100000"/>
              </a:lnSpc>
              <a:buNone/>
            </a:pPr>
            <a:endParaRPr lang="en-US" sz="1200">
              <a:latin typeface="Tahoma"/>
              <a:ea typeface="Tahoma"/>
              <a:cs typeface="Tahoma"/>
            </a:endParaRPr>
          </a:p>
          <a:p>
            <a:pPr marL="0" indent="0">
              <a:lnSpc>
                <a:spcPct val="100000"/>
              </a:lnSpc>
              <a:buNone/>
            </a:pPr>
            <a:r>
              <a:rPr lang="en-US" sz="1200">
                <a:latin typeface="Tahoma"/>
                <a:ea typeface="Tahoma"/>
                <a:cs typeface="Tahoma"/>
              </a:rPr>
              <a:t>[</a:t>
            </a:r>
            <a:r>
              <a:rPr lang="en-US" sz="1200" i="1">
                <a:latin typeface="Tahoma"/>
                <a:ea typeface="Tahoma"/>
                <a:cs typeface="Tahoma"/>
              </a:rPr>
              <a:t>second bullet</a:t>
            </a:r>
            <a:r>
              <a:rPr lang="en-US" sz="1200">
                <a:latin typeface="Tahoma"/>
                <a:ea typeface="Tahoma"/>
                <a:cs typeface="Tahoma"/>
              </a:rPr>
              <a:t>] Lab work will link cooking patterns to emissions and concentrations of health-damaging pollutants in controlled settings.</a:t>
            </a:r>
          </a:p>
          <a:p>
            <a:pPr marL="0" indent="0">
              <a:lnSpc>
                <a:spcPct val="100000"/>
              </a:lnSpc>
              <a:buNone/>
            </a:pPr>
            <a:endParaRPr lang="en-US" sz="1200">
              <a:latin typeface="Tahoma"/>
              <a:ea typeface="Tahoma"/>
              <a:cs typeface="Tahoma"/>
            </a:endParaRPr>
          </a:p>
          <a:p>
            <a:pPr marL="0" indent="0">
              <a:lnSpc>
                <a:spcPct val="100000"/>
              </a:lnSpc>
              <a:buNone/>
            </a:pPr>
            <a:r>
              <a:rPr lang="en-US" sz="1200">
                <a:latin typeface="Tahoma"/>
                <a:ea typeface="Tahoma"/>
                <a:cs typeface="Tahoma"/>
              </a:rPr>
              <a:t>[</a:t>
            </a:r>
            <a:r>
              <a:rPr lang="en-US" sz="1200" i="1">
                <a:latin typeface="Tahoma"/>
                <a:ea typeface="Tahoma"/>
                <a:cs typeface="Tahoma"/>
              </a:rPr>
              <a:t>third bullet</a:t>
            </a:r>
            <a:r>
              <a:rPr lang="en-US" sz="1200">
                <a:latin typeface="Tahoma"/>
                <a:ea typeface="Tahoma"/>
                <a:cs typeface="Tahoma"/>
              </a:rPr>
              <a:t>] Fieldwork will characterize factors that strongly influence exposures, including both building attributes and behaviors associated with appliance and ventilation use.</a:t>
            </a:r>
          </a:p>
          <a:p>
            <a:pPr marL="0" indent="0">
              <a:lnSpc>
                <a:spcPct val="100000"/>
              </a:lnSpc>
              <a:buNone/>
            </a:pPr>
            <a:endParaRPr lang="en-US" sz="1200">
              <a:latin typeface="Tahoma"/>
              <a:ea typeface="Tahoma"/>
              <a:cs typeface="Tahoma"/>
            </a:endParaRPr>
          </a:p>
          <a:p>
            <a:pPr marL="0" indent="0">
              <a:lnSpc>
                <a:spcPct val="100000"/>
              </a:lnSpc>
              <a:buNone/>
            </a:pPr>
            <a:r>
              <a:rPr lang="en-US" sz="1200">
                <a:latin typeface="Tahoma"/>
                <a:ea typeface="Tahoma"/>
                <a:cs typeface="Tahoma"/>
              </a:rPr>
              <a:t>[</a:t>
            </a:r>
            <a:r>
              <a:rPr lang="en-US" sz="1200" i="1">
                <a:latin typeface="Tahoma"/>
                <a:ea typeface="Tahoma"/>
                <a:cs typeface="Tahoma"/>
              </a:rPr>
              <a:t>fourth bullet</a:t>
            </a:r>
            <a:r>
              <a:rPr lang="en-US" sz="1200">
                <a:latin typeface="Tahoma"/>
                <a:ea typeface="Tahoma"/>
                <a:cs typeface="Tahoma"/>
              </a:rPr>
              <a:t>] This initiative will deliver an exposure assessment framework that enables quantification of health benefits associated with kitchen electrification across diverse California households.</a:t>
            </a:r>
          </a:p>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17</a:t>
            </a:fld>
            <a:endParaRPr lang="en-US"/>
          </a:p>
        </p:txBody>
      </p:sp>
    </p:spTree>
    <p:extLst>
      <p:ext uri="{BB962C8B-B14F-4D97-AF65-F5344CB8AC3E}">
        <p14:creationId xmlns:p14="http://schemas.microsoft.com/office/powerpoint/2010/main" val="3707491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a:t>Benefits:</a:t>
            </a:r>
          </a:p>
          <a:p>
            <a:pPr marL="171450" indent="-171450">
              <a:buFontTx/>
              <a:buChar char="-"/>
            </a:pPr>
            <a:r>
              <a:rPr lang="en-US" sz="1800"/>
              <a:t>Support for building decarbonization in a way that maximizes local benefits– health, equity</a:t>
            </a:r>
          </a:p>
          <a:p>
            <a:pPr marL="171450" indent="-171450">
              <a:buFontTx/>
              <a:buChar char="-"/>
            </a:pPr>
            <a:r>
              <a:rPr lang="en-US" sz="1800"/>
              <a:t>Support future efforts to monetize health impacts– as noted before this be a leverage point</a:t>
            </a:r>
          </a:p>
          <a:p>
            <a:pPr marL="171450" indent="-171450">
              <a:buFontTx/>
              <a:buChar char="-"/>
            </a:pPr>
            <a:r>
              <a:rPr lang="en-US" sz="1800"/>
              <a:t>Also, we may have the opportunity to partner </a:t>
            </a:r>
            <a:r>
              <a:rPr lang="en-US" sz="1800" err="1"/>
              <a:t>wth</a:t>
            </a:r>
            <a:r>
              <a:rPr lang="en-US" sz="1800"/>
              <a:t> building electrification programs to empirically quantify benefits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latin typeface="Palatino"/>
              <a:ea typeface="SimSu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rgbClr val="000000"/>
                </a:solidFill>
                <a:effectLst/>
                <a:latin typeface="Palatino"/>
                <a:ea typeface="SimSun" panose="02010600030101010101" pitchFamily="2" charset="-122"/>
                <a:cs typeface="Times New Roman" panose="02020603050405020304" pitchFamily="18" charset="0"/>
              </a:rPr>
              <a:t>==</a:t>
            </a:r>
          </a:p>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18</a:t>
            </a:fld>
            <a:endParaRPr lang="en-US"/>
          </a:p>
        </p:txBody>
      </p:sp>
    </p:spTree>
    <p:extLst>
      <p:ext uri="{BB962C8B-B14F-4D97-AF65-F5344CB8AC3E}">
        <p14:creationId xmlns:p14="http://schemas.microsoft.com/office/powerpoint/2010/main" val="1381348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initiative builds on the </a:t>
            </a:r>
            <a:r>
              <a:rPr lang="en-US" err="1"/>
              <a:t>CalSEED</a:t>
            </a:r>
            <a:r>
              <a:rPr lang="en-US"/>
              <a:t> program established under the first three EPIC investments plans by funding a complimentary small grants program for technologies that decarbonize existing uses of fossil gas. </a:t>
            </a:r>
          </a:p>
          <a:p>
            <a:endParaRPr lang="en-US"/>
          </a:p>
          <a:p>
            <a:r>
              <a:rPr lang="en-US"/>
              <a:t>The EPIC funded program started in 2016 and has since supported over 90 startups who have gone on to raise over $190 million in follow on funding.</a:t>
            </a:r>
          </a:p>
          <a:p>
            <a:endParaRPr lang="en-US"/>
          </a:p>
          <a:p>
            <a:r>
              <a:rPr lang="en-US"/>
              <a:t>The </a:t>
            </a:r>
            <a:r>
              <a:rPr lang="en-US" err="1"/>
              <a:t>CalSEED</a:t>
            </a:r>
            <a:r>
              <a:rPr lang="en-US"/>
              <a:t> Low Carbon Gas program will provide entrepreneurs starting capital in the form of $150,000 grants to develop their ideas into proof of concepts, as well as mentoring, technical consulting and business development services. </a:t>
            </a:r>
          </a:p>
          <a:p>
            <a:endParaRPr lang="en-US"/>
          </a:p>
          <a:p>
            <a:r>
              <a:rPr lang="en-US"/>
              <a:t>This program will fund technologies that are at a Technical Readiness Level of 2-4, for innovations to move from a collection of scientific principles and experiments to validating the basic functionality of a prototype or pilot project, ultimately demonstrating proof of concept and performance. The focus will be on scientific breakthroughs that are early stage, higher risk, and higher reward. </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20</a:t>
            </a:fld>
            <a:endParaRPr lang="en-US"/>
          </a:p>
        </p:txBody>
      </p:sp>
    </p:spTree>
    <p:extLst>
      <p:ext uri="{BB962C8B-B14F-4D97-AF65-F5344CB8AC3E}">
        <p14:creationId xmlns:p14="http://schemas.microsoft.com/office/powerpoint/2010/main" val="42920034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Early stage funding is critical in cultivating a robust pipeline of clean energy entrepreneurship in the state. This small grant program fills a crucial gap in cleantech funding as Venture capital usually favors later-stage, less risky innovations. </a:t>
            </a:r>
          </a:p>
          <a:p>
            <a:endParaRPr lang="en-US"/>
          </a:p>
          <a:p>
            <a:r>
              <a:rPr lang="en-US"/>
              <a:t>Providing small amounts of funding can set up these companies to be successful when applying to larger funding opportunities and attracting interest and investment from the private sector. In addition, this program provides a path for intellectual property developed at research institutions to spin out of the lab and into commercial ventures.</a:t>
            </a:r>
          </a:p>
          <a:p>
            <a:endParaRPr lang="en-US"/>
          </a:p>
          <a:p>
            <a:r>
              <a:rPr lang="en-US"/>
              <a:t>Technology areas of focus may include hard to electrify opportunities such as industrial heating, medium- and heavy-duty transportation as well as technologies that can improve gas infrastructure safety.</a:t>
            </a:r>
          </a:p>
          <a:p>
            <a:endParaRPr lang="en-US"/>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21</a:t>
            </a:fld>
            <a:endParaRPr lang="en-US"/>
          </a:p>
        </p:txBody>
      </p:sp>
    </p:spTree>
    <p:extLst>
      <p:ext uri="{BB962C8B-B14F-4D97-AF65-F5344CB8AC3E}">
        <p14:creationId xmlns:p14="http://schemas.microsoft.com/office/powerpoint/2010/main" val="12307625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One overall benefit of the </a:t>
            </a:r>
            <a:r>
              <a:rPr lang="en-US" err="1"/>
              <a:t>CalSEED</a:t>
            </a:r>
            <a:r>
              <a:rPr lang="en-US"/>
              <a:t> LCG program is advancing the clean energy economy by funding promising cleantech start ups in the early stage of development.</a:t>
            </a:r>
          </a:p>
          <a:p>
            <a:endParaRPr lang="en-US"/>
          </a:p>
          <a:p>
            <a:r>
              <a:rPr lang="en-US"/>
              <a:t>Additionally, by decarbonizing the fossil gas sector, this program will lead to improved health from reduced GHG emissions and criteria air pollutants as well as greater safety from technologies that can improve infrastructure</a:t>
            </a:r>
            <a:endParaRPr lang="en-US">
              <a:cs typeface="Calibri"/>
            </a:endParaRPr>
          </a:p>
          <a:p>
            <a:endParaRPr lang="en-US"/>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22</a:t>
            </a:fld>
            <a:endParaRPr lang="en-US"/>
          </a:p>
        </p:txBody>
      </p:sp>
    </p:spTree>
    <p:extLst>
      <p:ext uri="{BB962C8B-B14F-4D97-AF65-F5344CB8AC3E}">
        <p14:creationId xmlns:p14="http://schemas.microsoft.com/office/powerpoint/2010/main" val="23558244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t>This is a new initiative for the Gas R&amp;D program, and we are modeling it after our EPIC-funded Federal cost share initiative, through which the CEC has seen success with cost-share opportunities in the past. For example, in 2020, the CEC awarded $3 million in EPIC program cost-share funds to LBNL for a U.S. DOE’s Energy-Water Desalination Hub, which is a five-year $100 million contract. Developing clean energy technologies sometimes requires more funding than a company or project can secure from a single source.  Additionally, federal funding opportunities require cost-share, such as the opportunities available in the Federal Infrastructure Investment Jobs Act and the Inflation Reduction Act of 2022.  Here is diagram of the steps in the CEC cost share award process.</a:t>
            </a:r>
          </a:p>
          <a:p>
            <a:pPr marL="0" marR="0" lvl="0" indent="0" algn="l" defTabSz="914400">
              <a:lnSpc>
                <a:spcPct val="100000"/>
              </a:lnSpc>
              <a:spcBef>
                <a:spcPts val="0"/>
              </a:spcBef>
              <a:spcAft>
                <a:spcPts val="0"/>
              </a:spcAft>
              <a:buClrTx/>
              <a:buSzTx/>
              <a:buFontTx/>
              <a:buNone/>
              <a:tabLst/>
              <a:defRPr/>
            </a:pPr>
            <a:endParaRPr lang="en-US" sz="1800">
              <a:solidFill>
                <a:srgbClr val="2F5597"/>
              </a:solidFill>
              <a:effectLst/>
              <a:latin typeface="Calibri" panose="020F0502020204030204" pitchFamily="34" charset="0"/>
              <a:ea typeface="Calibri" panose="020F0502020204030204" pitchFamily="34" charset="0"/>
              <a:cs typeface="Calibri"/>
            </a:endParaRPr>
          </a:p>
          <a:p>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24</a:t>
            </a:fld>
            <a:endParaRPr lang="en-US"/>
          </a:p>
        </p:txBody>
      </p:sp>
    </p:spTree>
    <p:extLst>
      <p:ext uri="{BB962C8B-B14F-4D97-AF65-F5344CB8AC3E}">
        <p14:creationId xmlns:p14="http://schemas.microsoft.com/office/powerpoint/2010/main" val="1514850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cost-share initiative would increase the impact of the Gas R&amp;D Program by allowing us to partially fund more projects than would otherwise be possible while also helping to attract funds to California from private and federal funding sources. We see a lot of potential in industrial decarbonization and transportation, which are promising cost share areas that are aligned with Gas program goals. The Federal Infrastructure Investment Jobs Act and the Inflation Reduction Act are examples of the type of federal funding opportunities that we can leverage. Potential opportunities for cost share funding include supporting Regional Clean Hydrogen Hub, Regional Direct Air Capture Hub, and Industrial Decarbonization grants. The picture on the right shows the current federal cost share GFO using Electric Program Investment Charge funding.</a:t>
            </a:r>
          </a:p>
        </p:txBody>
      </p:sp>
      <p:sp>
        <p:nvSpPr>
          <p:cNvPr id="4" name="Slide Number Placeholder 3"/>
          <p:cNvSpPr>
            <a:spLocks noGrp="1"/>
          </p:cNvSpPr>
          <p:nvPr>
            <p:ph type="sldNum" sz="quarter" idx="5"/>
          </p:nvPr>
        </p:nvSpPr>
        <p:spPr/>
        <p:txBody>
          <a:bodyPr/>
          <a:lstStyle/>
          <a:p>
            <a:fld id="{9117B0B1-BEA2-8948-A557-11B4BDB90777}" type="slidenum">
              <a:rPr lang="en-US" smtClean="0"/>
              <a:t>25</a:t>
            </a:fld>
            <a:endParaRPr lang="en-US"/>
          </a:p>
        </p:txBody>
      </p:sp>
    </p:spTree>
    <p:extLst>
      <p:ext uri="{BB962C8B-B14F-4D97-AF65-F5344CB8AC3E}">
        <p14:creationId xmlns:p14="http://schemas.microsoft.com/office/powerpoint/2010/main" val="37713344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 recap, the CEC has seen success with cost-share opportunities in the past through our EPIC program and we see the same potential in using state gas R&amp;D funding to leverage federal and private funding and increasing the overall impact to the state. This could result in market growth and creating jobs, providing localized benefits such as local air quality improvement, and supporting companies, entrepreneurs, and researchers to develop clean energy technologies. Other benefits include coordination and collaboration with federal agencies on projects with mutual interest and increasing the competitiveness of California-based organizations through leveraging additional funding sources. The picture on the right illustrates the leverage potential. The CEC provided $3M in cost-share funding and this enabled the National Alliance for Water Innovation to obtain a $100M grant from the DOE.</a:t>
            </a:r>
          </a:p>
        </p:txBody>
      </p:sp>
      <p:sp>
        <p:nvSpPr>
          <p:cNvPr id="4" name="Slide Number Placeholder 3"/>
          <p:cNvSpPr>
            <a:spLocks noGrp="1"/>
          </p:cNvSpPr>
          <p:nvPr>
            <p:ph type="sldNum" sz="quarter" idx="5"/>
          </p:nvPr>
        </p:nvSpPr>
        <p:spPr/>
        <p:txBody>
          <a:bodyPr/>
          <a:lstStyle/>
          <a:p>
            <a:fld id="{9117B0B1-BEA2-8948-A557-11B4BDB90777}" type="slidenum">
              <a:rPr lang="en-US" smtClean="0"/>
              <a:t>26</a:t>
            </a:fld>
            <a:endParaRPr lang="en-US"/>
          </a:p>
        </p:txBody>
      </p:sp>
    </p:spTree>
    <p:extLst>
      <p:ext uri="{BB962C8B-B14F-4D97-AF65-F5344CB8AC3E}">
        <p14:creationId xmlns:p14="http://schemas.microsoft.com/office/powerpoint/2010/main" val="3718983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libri" panose="020F0502020204030204" pitchFamily="34" charset="0"/>
                <a:ea typeface="Calibri" panose="020F0502020204030204" pitchFamily="34" charset="0"/>
                <a:cs typeface="Times New Roman" panose="02020603050405020304" pitchFamily="18" charset="0"/>
              </a:rPr>
              <a:t>Before we move on to public comment, we wanted to share some of the topics that we are thinking about for the next budget plan. These topics may change and we will conduct further scoping to develop selected topics, but wanted to share them as part of our slightly longer term plan for what we plan on further developing. </a:t>
            </a:r>
          </a:p>
          <a:p>
            <a:endParaRPr lang="en-US"/>
          </a:p>
          <a:p>
            <a:r>
              <a:rPr lang="en-US"/>
              <a:t>For Gas Decommissioning, our research concept focuses on supporting….</a:t>
            </a:r>
          </a:p>
        </p:txBody>
      </p:sp>
      <p:sp>
        <p:nvSpPr>
          <p:cNvPr id="4" name="Slide Number Placeholder 3"/>
          <p:cNvSpPr>
            <a:spLocks noGrp="1"/>
          </p:cNvSpPr>
          <p:nvPr>
            <p:ph type="sldNum" sz="quarter" idx="5"/>
          </p:nvPr>
        </p:nvSpPr>
        <p:spPr/>
        <p:txBody>
          <a:bodyPr/>
          <a:lstStyle/>
          <a:p>
            <a:fld id="{9117B0B1-BEA2-8948-A557-11B4BDB90777}" type="slidenum">
              <a:rPr lang="en-US" smtClean="0"/>
              <a:t>27</a:t>
            </a:fld>
            <a:endParaRPr lang="en-US"/>
          </a:p>
        </p:txBody>
      </p:sp>
    </p:spTree>
    <p:extLst>
      <p:ext uri="{BB962C8B-B14F-4D97-AF65-F5344CB8AC3E}">
        <p14:creationId xmlns:p14="http://schemas.microsoft.com/office/powerpoint/2010/main" val="21813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65861" rtl="0" eaLnBrk="1" fontAlgn="auto" latinLnBrk="0" hangingPunct="1">
              <a:lnSpc>
                <a:spcPct val="100000"/>
              </a:lnSpc>
              <a:spcBef>
                <a:spcPts val="0"/>
              </a:spcBef>
              <a:spcAft>
                <a:spcPts val="0"/>
              </a:spcAft>
              <a:buClrTx/>
              <a:buSzTx/>
              <a:buFontTx/>
              <a:buNone/>
              <a:tabLst/>
              <a:defRPr/>
            </a:pPr>
            <a:fld id="{0B67BDF7-E776-6644-B0FD-0131F7606DCF}"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465861"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07560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7A8FD6-7F64-5E4C-97B1-FE11FAAD89FA}" type="datetime1">
              <a:rPr lang="en-US" smtClean="0"/>
              <a:t>1/30/2023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a:latin typeface="Arial Nova" panose="020B0504020202020204" pitchFamily="34" charset="0"/>
              </a:defRPr>
            </a:lvl1pPr>
          </a:lstStyle>
          <a:p>
            <a:endParaRPr lang="en-US"/>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latin typeface="Arial Nova" panose="020B05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State of California Energy Commission logo"/>
          <p:cNvPicPr>
            <a:picLocks noChangeAspect="1"/>
          </p:cNvPicPr>
          <p:nvPr userDrawn="1"/>
        </p:nvPicPr>
        <p:blipFill>
          <a:blip r:embed="rId3"/>
          <a:srcRect/>
          <a:stretch/>
        </p:blipFill>
        <p:spPr>
          <a:xfrm>
            <a:off x="838416" y="815165"/>
            <a:ext cx="1287050" cy="1131555"/>
          </a:xfrm>
          <a:prstGeom prst="rect">
            <a:avLst/>
          </a:prstGeom>
        </p:spPr>
      </p:pic>
    </p:spTree>
    <p:extLst>
      <p:ext uri="{BB962C8B-B14F-4D97-AF65-F5344CB8AC3E}">
        <p14:creationId xmlns:p14="http://schemas.microsoft.com/office/powerpoint/2010/main" val="1902212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1/30/2023</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State of California Energy Commission logo"/>
          <p:cNvPicPr>
            <a:picLocks noChangeAspect="1"/>
          </p:cNvPicPr>
          <p:nvPr userDrawn="1"/>
        </p:nvPicPr>
        <p:blipFill>
          <a:blip r:embed="rId2"/>
          <a:srcRect/>
          <a:stretch/>
        </p:blipFill>
        <p:spPr>
          <a:xfrm>
            <a:off x="5472576" y="666179"/>
            <a:ext cx="1246850" cy="1096212"/>
          </a:xfrm>
          <a:prstGeom prst="rect">
            <a:avLst/>
          </a:prstGeom>
        </p:spPr>
      </p:pic>
    </p:spTree>
    <p:extLst>
      <p:ext uri="{BB962C8B-B14F-4D97-AF65-F5344CB8AC3E}">
        <p14:creationId xmlns:p14="http://schemas.microsoft.com/office/powerpoint/2010/main" val="114444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1/30/2023</a:t>
            </a:fld>
            <a:endParaRPr lang="en-US"/>
          </a:p>
        </p:txBody>
      </p:sp>
      <p:pic>
        <p:nvPicPr>
          <p:cNvPr id="8" name="Picture 7" descr="State of California Energy Commission logo"/>
          <p:cNvPicPr>
            <a:picLocks noChangeAspect="1"/>
          </p:cNvPicPr>
          <p:nvPr userDrawn="1"/>
        </p:nvPicPr>
        <p:blipFill>
          <a:blip r:embed="rId2"/>
          <a:srcRect/>
          <a:stretch/>
        </p:blipFill>
        <p:spPr>
          <a:xfrm>
            <a:off x="832062" y="4883817"/>
            <a:ext cx="1246850"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5837609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1/30/2023</a:t>
            </a:fld>
            <a:endParaRPr lang="en-US"/>
          </a:p>
        </p:txBody>
      </p:sp>
      <p:pic>
        <p:nvPicPr>
          <p:cNvPr id="6" name="Picture 5" descr="State of California Energy Commission logo"/>
          <p:cNvPicPr>
            <a:picLocks noChangeAspect="1"/>
          </p:cNvPicPr>
          <p:nvPr userDrawn="1"/>
        </p:nvPicPr>
        <p:blipFill>
          <a:blip r:embed="rId2"/>
          <a:srcRect/>
          <a:stretch/>
        </p:blipFill>
        <p:spPr>
          <a:xfrm>
            <a:off x="838412" y="656202"/>
            <a:ext cx="1246850" cy="1096212"/>
          </a:xfrm>
          <a:prstGeom prst="rect">
            <a:avLst/>
          </a:prstGeom>
        </p:spPr>
      </p:pic>
    </p:spTree>
    <p:extLst>
      <p:ext uri="{BB962C8B-B14F-4D97-AF65-F5344CB8AC3E}">
        <p14:creationId xmlns:p14="http://schemas.microsoft.com/office/powerpoint/2010/main" val="902783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Nova" panose="020B0504020202020204" pitchFamily="34" charset="0"/>
              </a:defRPr>
            </a:lvl1pPr>
          </a:lstStyle>
          <a:p>
            <a:fld id="{756C4852-C69A-3C46-A74D-F2D8C6D17F46}" type="datetime1">
              <a:rPr lang="en-US" smtClean="0"/>
              <a:pPr/>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81C91894-EB80-6048-AAFF-32CE04FEA1F0}" type="datetime1">
              <a:rPr lang="en-US" smtClean="0"/>
              <a:pPr/>
              <a:t>1/30/2023</a:t>
            </a:fld>
            <a:endParaRPr lang="en-US"/>
          </a:p>
        </p:txBody>
      </p:sp>
      <p:sp>
        <p:nvSpPr>
          <p:cNvPr id="6" name="Footer Placeholder 5"/>
          <p:cNvSpPr>
            <a:spLocks noGrp="1"/>
          </p:cNvSpPr>
          <p:nvPr>
            <p:ph type="ftr" sz="quarter" idx="11"/>
          </p:nvPr>
        </p:nvSpPr>
        <p:spPr/>
        <p:txBody>
          <a:bodyPr/>
          <a:lstStyle>
            <a:lvl1pPr>
              <a:defRPr lang="en-US" sz="1200" kern="1200">
                <a:solidFill>
                  <a:schemeClr val="bg2">
                    <a:lumMod val="10000"/>
                  </a:schemeClr>
                </a:solidFill>
                <a:latin typeface="Arial Nova" panose="020B0504020202020204" pitchFamily="34" charset="0"/>
                <a:ea typeface="+mn-ea"/>
                <a:cs typeface="+mn-cs"/>
              </a:defRPr>
            </a:lvl1pPr>
          </a:lstStyle>
          <a:p>
            <a:endParaRPr lang="en-US"/>
          </a:p>
        </p:txBody>
      </p:sp>
      <p:sp>
        <p:nvSpPr>
          <p:cNvPr id="7" name="Slide Number Placeholder 6"/>
          <p:cNvSpPr>
            <a:spLocks noGrp="1"/>
          </p:cNvSpPr>
          <p:nvPr>
            <p:ph type="sldNum" sz="quarter" idx="12"/>
          </p:nvPr>
        </p:nvSpPr>
        <p:spPr/>
        <p:txBody>
          <a:bodyPr/>
          <a:lstStyle>
            <a:lvl1pPr>
              <a:defRPr lang="en-US" sz="1200" kern="1200" smtClean="0">
                <a:solidFill>
                  <a:schemeClr val="bg2">
                    <a:lumMod val="10000"/>
                  </a:schemeClr>
                </a:solidFill>
                <a:latin typeface="Arial Nova" panose="020B0504020202020204" pitchFamily="34" charset="0"/>
                <a:ea typeface="+mn-ea"/>
                <a:cs typeface="+mn-cs"/>
              </a:defRPr>
            </a:lvl1pPr>
          </a:lstStyle>
          <a:p>
            <a:fld id="{005C4985-ACD0-2B4C-8981-36243250F268}" type="slidenum">
              <a:rPr lang="en-US" smtClean="0"/>
              <a:pPr/>
              <a:t>‹#›</a:t>
            </a:fld>
            <a:endParaRPr lang="en-US"/>
          </a:p>
        </p:txBody>
      </p:sp>
    </p:spTree>
    <p:extLst>
      <p:ext uri="{BB962C8B-B14F-4D97-AF65-F5344CB8AC3E}">
        <p14:creationId xmlns:p14="http://schemas.microsoft.com/office/powerpoint/2010/main" val="1510480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rial Nova" panose="020B05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rial Nova" panose="020B05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rial Nova" panose="020B0504020202020204" pitchFamily="34" charset="0"/>
              </a:defRPr>
            </a:lvl1pPr>
            <a:lvl2pPr>
              <a:defRPr>
                <a:latin typeface="Arial Nova" panose="020B0504020202020204" pitchFamily="34" charset="0"/>
              </a:defRPr>
            </a:lvl2pPr>
            <a:lvl3pPr>
              <a:defRPr>
                <a:latin typeface="Arial Nova" panose="020B0504020202020204" pitchFamily="34" charset="0"/>
              </a:defRPr>
            </a:lvl3pPr>
            <a:lvl4pPr>
              <a:defRPr>
                <a:latin typeface="Arial Nova" panose="020B0504020202020204" pitchFamily="34" charset="0"/>
              </a:defRPr>
            </a:lvl4pPr>
            <a:lvl5pPr>
              <a:defRPr>
                <a:latin typeface="Arial Nova" panose="020B05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Nova" panose="020B0504020202020204" pitchFamily="34" charset="0"/>
              </a:defRPr>
            </a:lvl1pPr>
          </a:lstStyle>
          <a:p>
            <a:fld id="{A0A639FC-0D0B-254C-A488-84C1053DC81E}" type="datetime1">
              <a:rPr lang="en-US" smtClean="0"/>
              <a:pPr/>
              <a:t>1/30/2023</a:t>
            </a:fld>
            <a:endParaRPr lang="en-US"/>
          </a:p>
        </p:txBody>
      </p:sp>
      <p:sp>
        <p:nvSpPr>
          <p:cNvPr id="4" name="Footer Placeholder 3"/>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Nova" panose="020B0504020202020204" pitchFamily="34" charset="0"/>
              </a:defRPr>
            </a:lvl1pPr>
          </a:lstStyle>
          <a:p>
            <a:fld id="{005C4985-ACD0-2B4C-8981-36243250F268}" type="slidenum">
              <a:rPr lang="en-US" smtClean="0"/>
              <a:pPr/>
              <a:t>‹#›</a:t>
            </a:fld>
            <a:endParaRPr lang="en-US"/>
          </a:p>
        </p:txBody>
      </p:sp>
    </p:spTree>
    <p:extLst>
      <p:ext uri="{BB962C8B-B14F-4D97-AF65-F5344CB8AC3E}">
        <p14:creationId xmlns:p14="http://schemas.microsoft.com/office/powerpoint/2010/main" val="7558091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1/30/2023</a:t>
            </a:fld>
            <a:endParaRPr lang="en-US"/>
          </a:p>
        </p:txBody>
      </p:sp>
      <p:pic>
        <p:nvPicPr>
          <p:cNvPr id="8" name="Picture 7" descr="State of California Energy Commission logo"/>
          <p:cNvPicPr>
            <a:picLocks noChangeAspect="1"/>
          </p:cNvPicPr>
          <p:nvPr userDrawn="1"/>
        </p:nvPicPr>
        <p:blipFill>
          <a:blip r:embed="rId2"/>
          <a:srcRect/>
          <a:stretch/>
        </p:blipFill>
        <p:spPr>
          <a:xfrm>
            <a:off x="832062" y="4883817"/>
            <a:ext cx="1246850"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34502500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D76D0696-7CCE-494F-A431-EAFE08099352}" type="datetime1">
              <a:rPr lang="en-US" smtClean="0"/>
              <a:pPr/>
              <a:t>1/30/2023</a:t>
            </a:fld>
            <a:endParaRPr lang="en-US"/>
          </a:p>
        </p:txBody>
      </p:sp>
      <p:sp>
        <p:nvSpPr>
          <p:cNvPr id="6" name="Footer Placeholder 5"/>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64467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latin typeface="Arial Nova" panose="020B0504020202020204" pitchFamily="34" charset="0"/>
              </a:defRPr>
            </a:lvl1pPr>
          </a:lstStyle>
          <a:p>
            <a:fld id="{EAAEF258-FE05-9A40-ABEB-3CEFD609CF46}" type="datetime1">
              <a:rPr lang="en-US" smtClean="0"/>
              <a:pPr/>
              <a:t>1/30/2023</a:t>
            </a:fld>
            <a:endParaRPr lang="en-US"/>
          </a:p>
        </p:txBody>
      </p:sp>
      <p:sp>
        <p:nvSpPr>
          <p:cNvPr id="5" name="Footer Placeholder 4"/>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Nova" panose="020B0504020202020204" pitchFamily="34" charset="0"/>
              </a:defRPr>
            </a:lvl1pPr>
          </a:lstStyle>
          <a:p>
            <a:fld id="{D76D0696-7CCE-494F-A431-EAFE08099352}" type="datetime1">
              <a:rPr lang="en-US" smtClean="0"/>
              <a:pPr/>
              <a:t>1/30/2023</a:t>
            </a:fld>
            <a:endParaRPr lang="en-US"/>
          </a:p>
        </p:txBody>
      </p:sp>
      <p:sp>
        <p:nvSpPr>
          <p:cNvPr id="6" name="Footer Placeholder 5"/>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Nova" panose="020B0504020202020204" pitchFamily="34" charset="0"/>
              </a:defRPr>
            </a:lvl1pPr>
          </a:lstStyle>
          <a:p>
            <a:fld id="{9F386C1D-959B-6C44-9D8E-1EBE83060B83}" type="datetime1">
              <a:rPr lang="en-US" smtClean="0"/>
              <a:pPr/>
              <a:t>1/30/2023</a:t>
            </a:fld>
            <a:endParaRPr lang="en-US"/>
          </a:p>
        </p:txBody>
      </p:sp>
      <p:sp>
        <p:nvSpPr>
          <p:cNvPr id="8" name="Footer Placeholder 7"/>
          <p:cNvSpPr>
            <a:spLocks noGrp="1"/>
          </p:cNvSpPr>
          <p:nvPr>
            <p:ph type="ftr" sz="quarter" idx="11"/>
          </p:nvPr>
        </p:nvSpPr>
        <p:spPr/>
        <p:txBody>
          <a:bodyPr/>
          <a:lstStyle>
            <a:lvl1pPr>
              <a:defRPr>
                <a:latin typeface="Arial Nova" panose="020B05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Nova" panose="020B0504020202020204" pitchFamily="34" charset="0"/>
              </a:defRPr>
            </a:lvl1pPr>
          </a:lstStyle>
          <a:p>
            <a:fld id="{7F09A1A5-4186-AE45-B489-8F93D826EB49}" type="slidenum">
              <a:rPr lang="en-US" smtClean="0"/>
              <a:pPr/>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ova" panose="020B0504020202020204" pitchFamily="34" charset="0"/>
              </a:defRPr>
            </a:lvl1pPr>
          </a:lstStyle>
          <a:p>
            <a:fld id="{F8CC8CC8-7D7E-0A4B-9437-745D5071E9C2}" type="datetime1">
              <a:rPr lang="en-US" smtClean="0"/>
              <a:pPr/>
              <a:t>1/30/2023</a:t>
            </a:fld>
            <a:endParaRPr lang="en-US"/>
          </a:p>
        </p:txBody>
      </p:sp>
    </p:spTree>
    <p:extLst>
      <p:ext uri="{BB962C8B-B14F-4D97-AF65-F5344CB8AC3E}">
        <p14:creationId xmlns:p14="http://schemas.microsoft.com/office/powerpoint/2010/main" val="1296627523"/>
      </p:ext>
    </p:extLst>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ova" panose="020B0504020202020204" pitchFamily="34" charset="0"/>
              </a:defRPr>
            </a:lvl1pPr>
          </a:lstStyle>
          <a:p>
            <a:fld id="{3D34F360-0BA0-8540-B27B-28FBA28FADF7}" type="datetime1">
              <a:rPr lang="en-US" smtClean="0"/>
              <a:pPr/>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Nova" panose="020B0504020202020204" pitchFamily="34" charset="0"/>
              </a:defRPr>
            </a:lvl1pPr>
          </a:lstStyle>
          <a:p>
            <a:fld id="{FCB12032-C4BC-1846-BCAE-83F2C463453C}" type="slidenum">
              <a:rPr lang="en-US" smtClean="0"/>
              <a:pPr/>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fld id="{10562992-772B-3C4E-9810-F8ADBF4F57E7}" type="datetime1">
              <a:rPr lang="en-US" smtClean="0"/>
              <a:pPr/>
              <a:t>1/30/2023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005C4985-ACD0-2B4C-8981-36243250F268}" type="slidenum">
              <a:rPr lang="en-US" smtClean="0"/>
              <a:pPr/>
              <a:t>‹#›</a:t>
            </a:fld>
            <a:endParaRPr lang="en-US"/>
          </a:p>
        </p:txBody>
      </p:sp>
      <p:pic>
        <p:nvPicPr>
          <p:cNvPr id="7" name="Picture 6" descr="State of California Energy Commission logo"/>
          <p:cNvPicPr>
            <a:picLocks noChangeAspect="1"/>
          </p:cNvPicPr>
          <p:nvPr userDrawn="1"/>
        </p:nvPicPr>
        <p:blipFill>
          <a:blip r:embed="rId9"/>
          <a:srcRect/>
          <a:stretch/>
        </p:blipFill>
        <p:spPr>
          <a:xfrm>
            <a:off x="328688" y="224496"/>
            <a:ext cx="827439"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 id="2147483701" r:id="rId5"/>
    <p:sldLayoutId id="2147483702" r:id="rId6"/>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State of California Energy Commission logo"/>
          <p:cNvPicPr>
            <a:picLocks noChangeAspect="1"/>
          </p:cNvPicPr>
          <p:nvPr userDrawn="1"/>
        </p:nvPicPr>
        <p:blipFill>
          <a:blip r:embed="rId6"/>
          <a:srcRect/>
          <a:stretch/>
        </p:blipFill>
        <p:spPr>
          <a:xfrm>
            <a:off x="328688" y="224496"/>
            <a:ext cx="827439"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latin typeface="Arial Nova" panose="020B0504020202020204" pitchFamily="34" charset="0"/>
              </a:defRPr>
            </a:lvl1pPr>
          </a:lstStyle>
          <a:p>
            <a:fld id="{024D1D3D-27CC-A740-857C-D26C679943FF}" type="datetime1">
              <a:rPr lang="en-US" smtClean="0"/>
              <a:pPr/>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latin typeface="Arial Nova" panose="020B0504020202020204" pitchFamily="34" charset="0"/>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Nova" panose="020B0504020202020204" pitchFamily="34" charset="0"/>
              </a:defRPr>
            </a:lvl1pPr>
          </a:lstStyle>
          <a:p>
            <a:fld id="{C27C9D11-B800-8947-A108-C2AFD56D7B11}" type="datetime1">
              <a:rPr lang="en-US" smtClean="0"/>
              <a:pPr/>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Nova" panose="020B0504020202020204" pitchFamily="34"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Nova" panose="020B0504020202020204" pitchFamily="34" charset="0"/>
              </a:defRPr>
            </a:lvl1pPr>
          </a:lstStyle>
          <a:p>
            <a:fld id="{D420EBB6-C900-684B-B96E-D78E525ADD2C}" type="slidenum">
              <a:rPr lang="en-US" smtClean="0"/>
              <a:pPr/>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efiling.energy.ca.gov/Lists/DocketLog.aspx?docketnumber=16-PIER-01" TargetMode="External"/><Relationship Id="rId2" Type="http://schemas.openxmlformats.org/officeDocument/2006/relationships/hyperlink" Target="https://www.energy.ca.gov/events" TargetMode="External"/><Relationship Id="rId1" Type="http://schemas.openxmlformats.org/officeDocument/2006/relationships/slideLayout" Target="../slideLayouts/slideLayout6.xml"/><Relationship Id="rId4" Type="http://schemas.openxmlformats.org/officeDocument/2006/relationships/hyperlink" Target="https://public.govdelivery.com/accounts/CNRA/signup/31719"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hyperlink" Target="https://efiling.energy.ca.gov/Lists/DocketLog.aspx?docketnumber=16-PIER-01"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hyperlink" Target="https://www.flickr.com/photos/danielfoster/14018453751/"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efiling.energy.ca.gov/Ecomment/Ecomment.aspx?docketnumber=16-PIER-01"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hyperlink" Target="https://www.nrel.gov/news/features/2015/20580.html" TargetMode="Externa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efiling.energy.ca.gov/Ecomment/Ecomment.aspx?docketnumber=16-PIER-01"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hyperlink" Target="https://www.energizeinnovation.fund/" TargetMode="External"/><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C183D7F6-B498-43B3-948B-1728B52AA6E4}">
                <adec:decorative xmlns:adec="http://schemas.microsoft.com/office/drawing/2017/decorative" val="1"/>
              </a:ext>
            </a:extLst>
          </p:cNvPr>
          <p:cNvSpPr>
            <a:spLocks noGrp="1"/>
          </p:cNvSpPr>
          <p:nvPr>
            <p:ph type="body" idx="1"/>
          </p:nvPr>
        </p:nvSpPr>
        <p:spPr>
          <a:xfrm>
            <a:off x="831850" y="5779363"/>
            <a:ext cx="10515600" cy="855870"/>
          </a:xfrm>
        </p:spPr>
        <p:txBody>
          <a:bodyPr lIns="91440" tIns="45720" rIns="91440" bIns="45720" anchor="t"/>
          <a:lstStyle/>
          <a:p>
            <a:r>
              <a:rPr lang="en-US" sz="1800">
                <a:latin typeface="Tahoma"/>
                <a:ea typeface="Tahoma"/>
                <a:cs typeface="Tahoma"/>
              </a:rPr>
              <a:t>January 24, 2023</a:t>
            </a:r>
          </a:p>
        </p:txBody>
      </p:sp>
      <p:sp>
        <p:nvSpPr>
          <p:cNvPr id="4" name="Title 3">
            <a:extLst>
              <a:ext uri="{C183D7F6-B498-43B3-948B-1728B52AA6E4}">
                <adec:decorative xmlns:adec="http://schemas.microsoft.com/office/drawing/2017/decorative" val="0"/>
              </a:ext>
            </a:extLst>
          </p:cNvPr>
          <p:cNvSpPr>
            <a:spLocks noGrp="1"/>
          </p:cNvSpPr>
          <p:nvPr>
            <p:ph type="title"/>
          </p:nvPr>
        </p:nvSpPr>
        <p:spPr>
          <a:xfrm>
            <a:off x="831850" y="4118226"/>
            <a:ext cx="10515600" cy="1356059"/>
          </a:xfrm>
        </p:spPr>
        <p:txBody>
          <a:bodyPr/>
          <a:lstStyle/>
          <a:p>
            <a:r>
              <a:rPr lang="en-US" sz="3200"/>
              <a:t>Gas R&amp;D Program FY 2023-2024 Budget Plan</a:t>
            </a:r>
          </a:p>
        </p:txBody>
      </p:sp>
    </p:spTree>
    <p:extLst>
      <p:ext uri="{BB962C8B-B14F-4D97-AF65-F5344CB8AC3E}">
        <p14:creationId xmlns:p14="http://schemas.microsoft.com/office/powerpoint/2010/main" val="19759390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D7032-AD9C-4725-A5CC-878EA4CBEDC1}"/>
              </a:ext>
            </a:extLst>
          </p:cNvPr>
          <p:cNvSpPr>
            <a:spLocks noGrp="1"/>
          </p:cNvSpPr>
          <p:nvPr>
            <p:ph type="title"/>
          </p:nvPr>
        </p:nvSpPr>
        <p:spPr/>
        <p:txBody>
          <a:bodyPr/>
          <a:lstStyle/>
          <a:p>
            <a:r>
              <a:rPr lang="en-US"/>
              <a:t>Agenda</a:t>
            </a:r>
          </a:p>
        </p:txBody>
      </p:sp>
      <p:sp>
        <p:nvSpPr>
          <p:cNvPr id="3" name="Content Placeholder 2">
            <a:extLst>
              <a:ext uri="{FF2B5EF4-FFF2-40B4-BE49-F238E27FC236}">
                <a16:creationId xmlns:a16="http://schemas.microsoft.com/office/drawing/2014/main" id="{55FFFB71-094A-46C7-8683-B78EB638CF68}"/>
              </a:ext>
            </a:extLst>
          </p:cNvPr>
          <p:cNvSpPr>
            <a:spLocks noGrp="1"/>
          </p:cNvSpPr>
          <p:nvPr>
            <p:ph idx="1"/>
          </p:nvPr>
        </p:nvSpPr>
        <p:spPr>
          <a:xfrm>
            <a:off x="1286189" y="1406769"/>
            <a:ext cx="10067611" cy="4770194"/>
          </a:xfrm>
        </p:spPr>
        <p:txBody>
          <a:bodyPr vert="horz" lIns="91440" tIns="45720" rIns="91440" bIns="45720" rtlCol="0" anchor="t">
            <a:normAutofit/>
          </a:bodyPr>
          <a:lstStyle/>
          <a:p>
            <a:pPr marR="0" fontAlgn="auto">
              <a:lnSpc>
                <a:spcPct val="120000"/>
              </a:lnSpc>
              <a:spcBef>
                <a:spcPts val="200"/>
              </a:spcBef>
              <a:spcAft>
                <a:spcPts val="400"/>
              </a:spcAft>
            </a:pPr>
            <a:r>
              <a:rPr lang="en-US">
                <a:solidFill>
                  <a:schemeClr val="tx2">
                    <a:lumMod val="75000"/>
                  </a:schemeClr>
                </a:solidFill>
                <a:latin typeface="Tahoma"/>
                <a:ea typeface="Tahoma"/>
                <a:cs typeface="Tahoma"/>
              </a:rPr>
              <a:t>Welcome and Overview</a:t>
            </a:r>
          </a:p>
          <a:p>
            <a:pPr>
              <a:lnSpc>
                <a:spcPct val="120000"/>
              </a:lnSpc>
              <a:spcBef>
                <a:spcPts val="200"/>
              </a:spcBef>
              <a:spcAft>
                <a:spcPts val="400"/>
              </a:spcAft>
            </a:pPr>
            <a:r>
              <a:rPr lang="en-US">
                <a:solidFill>
                  <a:schemeClr val="tx2">
                    <a:lumMod val="75000"/>
                  </a:schemeClr>
                </a:solidFill>
                <a:latin typeface="Tahoma"/>
                <a:ea typeface="Tahoma"/>
                <a:cs typeface="Tahoma"/>
              </a:rPr>
              <a:t>Staff Presentations and Clarifying Questions</a:t>
            </a:r>
          </a:p>
          <a:p>
            <a:pPr marL="800100" indent="-342900" algn="l" rtl="0" eaLnBrk="1" fontAlgn="t" latinLnBrk="0" hangingPunct="1">
              <a:lnSpc>
                <a:spcPct val="150000"/>
              </a:lnSpc>
              <a:spcBef>
                <a:spcPts val="0"/>
              </a:spcBef>
              <a:spcAft>
                <a:spcPts val="0"/>
              </a:spcAft>
              <a:buFont typeface="Tahoma" panose="020B0604030504040204" pitchFamily="34" charset="0"/>
              <a:buChar char="₋"/>
            </a:pPr>
            <a:r>
              <a:rPr lang="en-US">
                <a:solidFill>
                  <a:schemeClr val="tx2">
                    <a:lumMod val="75000"/>
                  </a:schemeClr>
                </a:solidFill>
                <a:latin typeface="Tahoma"/>
                <a:ea typeface="Tahoma"/>
                <a:cs typeface="Tahoma"/>
              </a:rPr>
              <a:t>Hydrogen Infrastructure Safety</a:t>
            </a:r>
          </a:p>
          <a:p>
            <a:pPr marL="800100" indent="-342900" algn="l" rtl="0" eaLnBrk="1" fontAlgn="t" latinLnBrk="0" hangingPunct="1">
              <a:lnSpc>
                <a:spcPct val="150000"/>
              </a:lnSpc>
              <a:spcBef>
                <a:spcPts val="0"/>
              </a:spcBef>
              <a:spcAft>
                <a:spcPts val="0"/>
              </a:spcAft>
              <a:buFont typeface="Tahoma" panose="020B0604030504040204" pitchFamily="34" charset="0"/>
              <a:buChar char="₋"/>
            </a:pPr>
            <a:r>
              <a:rPr lang="en-US">
                <a:solidFill>
                  <a:schemeClr val="tx2">
                    <a:lumMod val="75000"/>
                  </a:schemeClr>
                </a:solidFill>
                <a:latin typeface="Tahoma"/>
                <a:ea typeface="Tahoma"/>
                <a:cs typeface="Tahoma"/>
              </a:rPr>
              <a:t>Building Decarbonization</a:t>
            </a:r>
          </a:p>
          <a:p>
            <a:pPr marL="800100" indent="-342900" algn="l" rtl="0" eaLnBrk="1" fontAlgn="t" latinLnBrk="0" hangingPunct="1">
              <a:lnSpc>
                <a:spcPct val="150000"/>
              </a:lnSpc>
              <a:spcBef>
                <a:spcPts val="0"/>
              </a:spcBef>
              <a:spcAft>
                <a:spcPts val="0"/>
              </a:spcAft>
              <a:buFont typeface="Tahoma" panose="020B0604030504040204" pitchFamily="34" charset="0"/>
              <a:buChar char="₋"/>
            </a:pPr>
            <a:r>
              <a:rPr lang="en-US">
                <a:solidFill>
                  <a:schemeClr val="tx2">
                    <a:lumMod val="75000"/>
                  </a:schemeClr>
                </a:solidFill>
                <a:latin typeface="Tahoma"/>
                <a:ea typeface="Tahoma"/>
                <a:cs typeface="Tahoma"/>
              </a:rPr>
              <a:t>Entrepreneur Development</a:t>
            </a:r>
          </a:p>
          <a:p>
            <a:pPr marL="800100" indent="-342900" algn="l" rtl="0" eaLnBrk="1" fontAlgn="t" latinLnBrk="0" hangingPunct="1">
              <a:lnSpc>
                <a:spcPct val="150000"/>
              </a:lnSpc>
              <a:spcBef>
                <a:spcPts val="0"/>
              </a:spcBef>
              <a:spcAft>
                <a:spcPts val="0"/>
              </a:spcAft>
              <a:buFont typeface="Tahoma" panose="020B0604030504040204" pitchFamily="34" charset="0"/>
              <a:buChar char="₋"/>
            </a:pPr>
            <a:r>
              <a:rPr lang="en-US">
                <a:solidFill>
                  <a:schemeClr val="tx2">
                    <a:lumMod val="75000"/>
                  </a:schemeClr>
                </a:solidFill>
                <a:latin typeface="Tahoma"/>
                <a:ea typeface="Tahoma"/>
                <a:cs typeface="Tahoma"/>
              </a:rPr>
              <a:t>Leveraging Federal Opportunities</a:t>
            </a:r>
          </a:p>
          <a:p>
            <a:pPr marR="0" fontAlgn="auto">
              <a:lnSpc>
                <a:spcPct val="120000"/>
              </a:lnSpc>
              <a:spcBef>
                <a:spcPts val="200"/>
              </a:spcBef>
              <a:spcAft>
                <a:spcPts val="400"/>
              </a:spcAft>
            </a:pPr>
            <a:r>
              <a:rPr lang="en-US">
                <a:solidFill>
                  <a:schemeClr val="tx2">
                    <a:lumMod val="75000"/>
                  </a:schemeClr>
                </a:solidFill>
                <a:latin typeface="Tahoma"/>
                <a:ea typeface="Tahoma"/>
                <a:cs typeface="Tahoma"/>
              </a:rPr>
              <a:t>General Questions and Public Comment</a:t>
            </a:r>
          </a:p>
          <a:p>
            <a:pPr>
              <a:lnSpc>
                <a:spcPct val="120000"/>
              </a:lnSpc>
              <a:spcBef>
                <a:spcPts val="200"/>
              </a:spcBef>
              <a:spcAft>
                <a:spcPts val="400"/>
              </a:spcAft>
            </a:pPr>
            <a:r>
              <a:rPr lang="en-US">
                <a:solidFill>
                  <a:schemeClr val="tx2">
                    <a:lumMod val="75000"/>
                  </a:schemeClr>
                </a:solidFill>
                <a:latin typeface="Tahoma"/>
                <a:ea typeface="Tahoma"/>
                <a:cs typeface="Tahoma"/>
              </a:rPr>
              <a:t>Adjourn</a:t>
            </a:r>
          </a:p>
          <a:p>
            <a:endParaRPr lang="en-US">
              <a:latin typeface="+mn-lt"/>
            </a:endParaRPr>
          </a:p>
        </p:txBody>
      </p:sp>
      <p:sp>
        <p:nvSpPr>
          <p:cNvPr id="4" name="Slide Number Placeholder 3">
            <a:extLst>
              <a:ext uri="{FF2B5EF4-FFF2-40B4-BE49-F238E27FC236}">
                <a16:creationId xmlns:a16="http://schemas.microsoft.com/office/drawing/2014/main" id="{0121C921-BD60-49F6-B5B7-06B1C169ECFA}"/>
              </a:ext>
            </a:extLst>
          </p:cNvPr>
          <p:cNvSpPr>
            <a:spLocks noGrp="1"/>
          </p:cNvSpPr>
          <p:nvPr>
            <p:ph type="sldNum" sz="quarter" idx="12"/>
          </p:nvPr>
        </p:nvSpPr>
        <p:spPr/>
        <p:txBody>
          <a:bodyPr/>
          <a:lstStyle/>
          <a:p>
            <a:fld id="{005C4985-ACD0-2B4C-8981-36243250F268}" type="slidenum">
              <a:rPr lang="en-US" smtClean="0"/>
              <a:t>2</a:t>
            </a:fld>
            <a:endParaRPr lang="en-US"/>
          </a:p>
        </p:txBody>
      </p:sp>
    </p:spTree>
    <p:extLst>
      <p:ext uri="{BB962C8B-B14F-4D97-AF65-F5344CB8AC3E}">
        <p14:creationId xmlns:p14="http://schemas.microsoft.com/office/powerpoint/2010/main" val="30738688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Announcements</a:t>
            </a:r>
          </a:p>
        </p:txBody>
      </p:sp>
      <p:sp>
        <p:nvSpPr>
          <p:cNvPr id="3" name="Content Placeholder 2"/>
          <p:cNvSpPr>
            <a:spLocks noGrp="1"/>
          </p:cNvSpPr>
          <p:nvPr>
            <p:ph sz="half" idx="1"/>
          </p:nvPr>
        </p:nvSpPr>
        <p:spPr>
          <a:xfrm>
            <a:off x="772357" y="1536202"/>
            <a:ext cx="10990556" cy="4927032"/>
          </a:xfrm>
        </p:spPr>
        <p:txBody>
          <a:bodyPr vert="horz" lIns="91440" tIns="45720" rIns="91440" bIns="45720" rtlCol="0" anchor="t">
            <a:noAutofit/>
          </a:bodyPr>
          <a:lstStyle/>
          <a:p>
            <a:pPr>
              <a:lnSpc>
                <a:spcPct val="120000"/>
              </a:lnSpc>
              <a:spcBef>
                <a:spcPts val="200"/>
              </a:spcBef>
              <a:spcAft>
                <a:spcPts val="400"/>
              </a:spcAft>
            </a:pPr>
            <a:r>
              <a:rPr lang="en-US" altLang="en-US">
                <a:solidFill>
                  <a:schemeClr val="tx2">
                    <a:lumMod val="75000"/>
                  </a:schemeClr>
                </a:solidFill>
                <a:latin typeface="Tahoma"/>
                <a:ea typeface="Tahoma"/>
                <a:cs typeface="Tahoma"/>
              </a:rPr>
              <a:t>This workshop is being recorded and will be posted at: </a:t>
            </a:r>
          </a:p>
          <a:p>
            <a:pPr marL="0" indent="0">
              <a:lnSpc>
                <a:spcPct val="120000"/>
              </a:lnSpc>
              <a:spcBef>
                <a:spcPts val="200"/>
              </a:spcBef>
              <a:spcAft>
                <a:spcPts val="400"/>
              </a:spcAft>
              <a:buNone/>
            </a:pPr>
            <a:r>
              <a:rPr lang="en-US" altLang="en-US">
                <a:solidFill>
                  <a:schemeClr val="tx2">
                    <a:lumMod val="75000"/>
                  </a:schemeClr>
                </a:solidFill>
                <a:latin typeface="Tahoma"/>
                <a:ea typeface="Tahoma"/>
                <a:cs typeface="Tahoma"/>
              </a:rPr>
              <a:t>   </a:t>
            </a:r>
            <a:r>
              <a:rPr lang="en-US" altLang="en-US">
                <a:solidFill>
                  <a:schemeClr val="tx2">
                    <a:lumMod val="75000"/>
                  </a:schemeClr>
                </a:solidFill>
                <a:latin typeface="Tahoma"/>
                <a:ea typeface="Tahoma"/>
                <a:cs typeface="Tahoma"/>
                <a:hlinkClick r:id="rId2">
                  <a:extLst>
                    <a:ext uri="{A12FA001-AC4F-418D-AE19-62706E023703}">
                      <ahyp:hlinkClr xmlns:ahyp="http://schemas.microsoft.com/office/drawing/2018/hyperlinkcolor" val="tx"/>
                    </a:ext>
                  </a:extLst>
                </a:hlinkClick>
              </a:rPr>
              <a:t>https://www.energy.ca.gov/events</a:t>
            </a:r>
            <a:endParaRPr lang="en-US" altLang="en-US">
              <a:solidFill>
                <a:schemeClr val="tx2">
                  <a:lumMod val="75000"/>
                </a:schemeClr>
              </a:solidFill>
              <a:latin typeface="Tahoma"/>
              <a:ea typeface="Tahoma"/>
              <a:cs typeface="Tahoma"/>
            </a:endParaRPr>
          </a:p>
          <a:p>
            <a:pPr>
              <a:lnSpc>
                <a:spcPct val="120000"/>
              </a:lnSpc>
              <a:spcBef>
                <a:spcPts val="200"/>
              </a:spcBef>
              <a:spcAft>
                <a:spcPts val="400"/>
              </a:spcAft>
            </a:pPr>
            <a:r>
              <a:rPr lang="en-US" altLang="en-US">
                <a:solidFill>
                  <a:schemeClr val="tx2">
                    <a:lumMod val="75000"/>
                  </a:schemeClr>
                </a:solidFill>
                <a:latin typeface="Tahoma"/>
                <a:ea typeface="Tahoma"/>
                <a:cs typeface="Tahoma"/>
              </a:rPr>
              <a:t>Gas R&amp;D Budget Plan documents and workshop materials, including this presentation, will be posted at: </a:t>
            </a:r>
            <a:r>
              <a:rPr lang="en-US" altLang="en-US" u="sng">
                <a:solidFill>
                  <a:schemeClr val="tx2">
                    <a:lumMod val="75000"/>
                  </a:schemeClr>
                </a:solidFill>
                <a:latin typeface="Tahoma"/>
                <a:ea typeface="Tahoma"/>
                <a:cs typeface="Tahoma"/>
                <a:hlinkClick r:id="rId3">
                  <a:extLst>
                    <a:ext uri="{A12FA001-AC4F-418D-AE19-62706E023703}">
                      <ahyp:hlinkClr xmlns:ahyp="http://schemas.microsoft.com/office/drawing/2018/hyperlinkcolor" val="tx"/>
                    </a:ext>
                  </a:extLst>
                </a:hlinkClick>
              </a:rPr>
              <a:t>https://efiling.energy.ca.gov/Lists/DocketLog.aspx?docketnumber=16-PIER-01</a:t>
            </a:r>
            <a:endParaRPr lang="en-US" altLang="en-US" u="sng">
              <a:solidFill>
                <a:schemeClr val="tx2">
                  <a:lumMod val="75000"/>
                </a:schemeClr>
              </a:solidFill>
              <a:latin typeface="Tahoma"/>
              <a:ea typeface="Tahoma"/>
              <a:cs typeface="Tahoma"/>
            </a:endParaRPr>
          </a:p>
          <a:p>
            <a:pPr>
              <a:lnSpc>
                <a:spcPct val="120000"/>
              </a:lnSpc>
              <a:spcBef>
                <a:spcPts val="200"/>
              </a:spcBef>
              <a:spcAft>
                <a:spcPts val="400"/>
              </a:spcAft>
            </a:pPr>
            <a:r>
              <a:rPr lang="en-US">
                <a:solidFill>
                  <a:schemeClr val="tx2">
                    <a:lumMod val="75000"/>
                  </a:schemeClr>
                </a:solidFill>
                <a:latin typeface="Tahoma"/>
                <a:ea typeface="Tahoma"/>
                <a:cs typeface="Tahoma"/>
              </a:rPr>
              <a:t>Please type your comments and questions in the Q&amp;A window. </a:t>
            </a:r>
            <a:endParaRPr lang="en-US" altLang="en-US">
              <a:solidFill>
                <a:schemeClr val="tx2">
                  <a:lumMod val="75000"/>
                </a:schemeClr>
              </a:solidFill>
              <a:latin typeface="Tahoma"/>
              <a:ea typeface="Tahoma"/>
              <a:cs typeface="Tahoma"/>
            </a:endParaRPr>
          </a:p>
          <a:p>
            <a:pPr>
              <a:lnSpc>
                <a:spcPct val="120000"/>
              </a:lnSpc>
              <a:spcBef>
                <a:spcPts val="200"/>
              </a:spcBef>
              <a:spcAft>
                <a:spcPts val="400"/>
              </a:spcAft>
            </a:pPr>
            <a:r>
              <a:rPr lang="en-US">
                <a:solidFill>
                  <a:schemeClr val="tx2">
                    <a:lumMod val="75000"/>
                  </a:schemeClr>
                </a:solidFill>
                <a:latin typeface="Tahoma"/>
                <a:ea typeface="Tahoma"/>
                <a:cs typeface="Tahoma"/>
              </a:rPr>
              <a:t>Participants will be muted during the presentation.</a:t>
            </a:r>
            <a:endParaRPr lang="en-US" altLang="en-US">
              <a:solidFill>
                <a:schemeClr val="tx2">
                  <a:lumMod val="75000"/>
                </a:schemeClr>
              </a:solidFill>
              <a:latin typeface="Tahoma"/>
              <a:ea typeface="Tahoma"/>
              <a:cs typeface="Tahoma"/>
            </a:endParaRPr>
          </a:p>
          <a:p>
            <a:pPr>
              <a:lnSpc>
                <a:spcPct val="120000"/>
              </a:lnSpc>
              <a:spcBef>
                <a:spcPts val="200"/>
              </a:spcBef>
              <a:spcAft>
                <a:spcPts val="400"/>
              </a:spcAft>
            </a:pPr>
            <a:r>
              <a:rPr lang="en-US" altLang="en-US">
                <a:solidFill>
                  <a:schemeClr val="tx2">
                    <a:lumMod val="75000"/>
                  </a:schemeClr>
                </a:solidFill>
                <a:latin typeface="Tahoma"/>
                <a:ea typeface="Tahoma"/>
                <a:cs typeface="Tahoma"/>
              </a:rPr>
              <a:t>Sign up for updates on “Energy Research and Development”:​ </a:t>
            </a:r>
            <a:r>
              <a:rPr lang="en-US" altLang="en-US">
                <a:solidFill>
                  <a:schemeClr val="tx2">
                    <a:lumMod val="75000"/>
                  </a:schemeClr>
                </a:solidFill>
                <a:latin typeface="Tahoma"/>
                <a:ea typeface="Tahoma"/>
                <a:cs typeface="Tahoma"/>
                <a:hlinkClick r:id="rId4">
                  <a:extLst>
                    <a:ext uri="{A12FA001-AC4F-418D-AE19-62706E023703}">
                      <ahyp:hlinkClr xmlns:ahyp="http://schemas.microsoft.com/office/drawing/2018/hyperlinkcolor" val="tx"/>
                    </a:ext>
                  </a:extLst>
                </a:hlinkClick>
              </a:rPr>
              <a:t>https://public.govdelivery.com/accounts/CNRA/signup/31719</a:t>
            </a:r>
            <a:r>
              <a:rPr lang="en-US" altLang="en-US">
                <a:solidFill>
                  <a:schemeClr val="tx2">
                    <a:lumMod val="75000"/>
                  </a:schemeClr>
                </a:solidFill>
                <a:latin typeface="Tahoma"/>
                <a:ea typeface="Tahoma"/>
                <a:cs typeface="Tahoma"/>
              </a:rPr>
              <a:t> </a:t>
            </a:r>
            <a:endParaRPr lang="en-US">
              <a:solidFill>
                <a:schemeClr val="tx2">
                  <a:lumMod val="75000"/>
                </a:schemeClr>
              </a:solidFill>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Nova" panose="020B05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DBEFF9">
                  <a:lumMod val="10000"/>
                </a:srgbClr>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17415026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Introduction</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F09A1A5-4186-AE45-B489-8F93D826EB49}" type="slidenum">
              <a:rPr kumimoji="0" lang="en-US" sz="1200" b="0" i="0" u="none" strike="noStrike" kern="1200" cap="none" spc="0" normalizeH="0" baseline="0" noProof="0" smtClean="0">
                <a:ln>
                  <a:noFill/>
                </a:ln>
                <a:solidFill>
                  <a:prstClr val="black">
                    <a:tint val="75000"/>
                  </a:prstClr>
                </a:solidFill>
                <a:effectLst/>
                <a:uLnTx/>
                <a:uFillTx/>
                <a:latin typeface="Arial Nova" panose="020B05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Arial Nova" panose="020B0504020202020204" pitchFamily="34" charset="0"/>
              <a:ea typeface="+mn-ea"/>
              <a:cs typeface="+mn-cs"/>
            </a:endParaRPr>
          </a:p>
        </p:txBody>
      </p:sp>
      <p:sp>
        <p:nvSpPr>
          <p:cNvPr id="2" name="Content Placeholder 1"/>
          <p:cNvSpPr>
            <a:spLocks noGrp="1"/>
          </p:cNvSpPr>
          <p:nvPr>
            <p:ph sz="half" idx="1"/>
          </p:nvPr>
        </p:nvSpPr>
        <p:spPr>
          <a:xfrm>
            <a:off x="838200" y="1564663"/>
            <a:ext cx="10515600" cy="4460751"/>
          </a:xfrm>
        </p:spPr>
        <p:txBody>
          <a:bodyPr vert="horz" lIns="91440" tIns="45720" rIns="91440" bIns="45720" rtlCol="0" anchor="t">
            <a:normAutofit/>
          </a:bodyPr>
          <a:lstStyle/>
          <a:p>
            <a:pPr>
              <a:lnSpc>
                <a:spcPct val="100000"/>
              </a:lnSpc>
              <a:spcBef>
                <a:spcPts val="400"/>
              </a:spcBef>
              <a:spcAft>
                <a:spcPts val="1000"/>
              </a:spcAft>
            </a:pPr>
            <a:r>
              <a:rPr lang="en-US" altLang="en-US" sz="2400">
                <a:solidFill>
                  <a:schemeClr val="tx2">
                    <a:lumMod val="75000"/>
                  </a:schemeClr>
                </a:solidFill>
                <a:latin typeface="Tahoma"/>
                <a:ea typeface="Tahoma"/>
                <a:cs typeface="Tahoma"/>
              </a:rPr>
              <a:t>Research and development to support the transition to clean energy, greater reliability, lower costs, and increased safety for </a:t>
            </a:r>
            <a:r>
              <a:rPr lang="en-US" altLang="en-US">
                <a:solidFill>
                  <a:schemeClr val="tx2">
                    <a:lumMod val="75000"/>
                  </a:schemeClr>
                </a:solidFill>
                <a:latin typeface="Tahoma"/>
                <a:ea typeface="Tahoma"/>
                <a:cs typeface="Tahoma"/>
              </a:rPr>
              <a:t>Californians.</a:t>
            </a:r>
            <a:endParaRPr lang="en-US">
              <a:solidFill>
                <a:schemeClr val="tx2">
                  <a:lumMod val="75000"/>
                </a:schemeClr>
              </a:solidFill>
              <a:ea typeface="Tahoma"/>
              <a:cs typeface="Tahoma"/>
            </a:endParaRPr>
          </a:p>
          <a:p>
            <a:pPr lvl="1">
              <a:lnSpc>
                <a:spcPct val="100000"/>
              </a:lnSpc>
              <a:spcBef>
                <a:spcPts val="400"/>
              </a:spcBef>
              <a:spcAft>
                <a:spcPts val="1000"/>
              </a:spcAft>
              <a:buFont typeface="Tahoma" panose="020B0604030504040204" pitchFamily="34" charset="0"/>
              <a:buChar char="₋"/>
            </a:pPr>
            <a:r>
              <a:rPr lang="en-US" altLang="en-US">
                <a:solidFill>
                  <a:schemeClr val="tx2">
                    <a:lumMod val="75000"/>
                  </a:schemeClr>
                </a:solidFill>
                <a:latin typeface="Tahoma"/>
                <a:ea typeface="Tahoma"/>
                <a:cs typeface="Tahoma"/>
              </a:rPr>
              <a:t>Benefits California citizens.</a:t>
            </a:r>
            <a:endParaRPr lang="en-US">
              <a:solidFill>
                <a:schemeClr val="tx2">
                  <a:lumMod val="75000"/>
                </a:schemeClr>
              </a:solidFill>
              <a:ea typeface="Tahoma"/>
              <a:cs typeface="Tahoma"/>
            </a:endParaRPr>
          </a:p>
          <a:p>
            <a:pPr lvl="1">
              <a:lnSpc>
                <a:spcPct val="100000"/>
              </a:lnSpc>
              <a:spcBef>
                <a:spcPts val="400"/>
              </a:spcBef>
              <a:spcAft>
                <a:spcPts val="1000"/>
              </a:spcAft>
              <a:buFont typeface="Tahoma" panose="020B0604030504040204" pitchFamily="34" charset="0"/>
              <a:buChar char="₋"/>
            </a:pPr>
            <a:r>
              <a:rPr lang="en-US" altLang="en-US">
                <a:solidFill>
                  <a:schemeClr val="tx2">
                    <a:lumMod val="75000"/>
                  </a:schemeClr>
                </a:solidFill>
                <a:latin typeface="Tahoma"/>
                <a:ea typeface="Tahoma"/>
                <a:cs typeface="Tahoma"/>
              </a:rPr>
              <a:t>Not adequately addressed by competitive or regulated entities.</a:t>
            </a:r>
            <a:endParaRPr lang="en-US">
              <a:solidFill>
                <a:schemeClr val="tx2">
                  <a:lumMod val="75000"/>
                </a:schemeClr>
              </a:solidFill>
              <a:ea typeface="Tahoma"/>
              <a:cs typeface="Tahoma"/>
            </a:endParaRPr>
          </a:p>
          <a:p>
            <a:pPr>
              <a:lnSpc>
                <a:spcPct val="100000"/>
              </a:lnSpc>
              <a:spcBef>
                <a:spcPts val="400"/>
              </a:spcBef>
              <a:spcAft>
                <a:spcPts val="1000"/>
              </a:spcAft>
            </a:pPr>
            <a:r>
              <a:rPr lang="en-US" altLang="en-US" sz="2400">
                <a:solidFill>
                  <a:schemeClr val="tx2">
                    <a:lumMod val="75000"/>
                  </a:schemeClr>
                </a:solidFill>
                <a:latin typeface="Tahoma"/>
                <a:ea typeface="Tahoma"/>
                <a:cs typeface="Tahoma"/>
              </a:rPr>
              <a:t>$24 million annual budget, funded by a surcharge on gas consumption in </a:t>
            </a:r>
            <a:r>
              <a:rPr lang="en-US" altLang="en-US">
                <a:solidFill>
                  <a:schemeClr val="tx2">
                    <a:lumMod val="75000"/>
                  </a:schemeClr>
                </a:solidFill>
                <a:latin typeface="Tahoma"/>
                <a:ea typeface="Tahoma"/>
                <a:cs typeface="Tahoma"/>
              </a:rPr>
              <a:t>California.</a:t>
            </a:r>
          </a:p>
          <a:p>
            <a:pPr lvl="1">
              <a:lnSpc>
                <a:spcPct val="100000"/>
              </a:lnSpc>
              <a:spcBef>
                <a:spcPts val="400"/>
              </a:spcBef>
              <a:spcAft>
                <a:spcPts val="1000"/>
              </a:spcAft>
              <a:buFont typeface="Tahoma" panose="020B0604030504040204" pitchFamily="34" charset="0"/>
              <a:buChar char="₋"/>
            </a:pPr>
            <a:r>
              <a:rPr lang="en-US">
                <a:solidFill>
                  <a:schemeClr val="tx2">
                    <a:lumMod val="75000"/>
                  </a:schemeClr>
                </a:solidFill>
                <a:latin typeface="Tahoma"/>
                <a:ea typeface="Tahoma"/>
                <a:cs typeface="Tahoma"/>
              </a:rPr>
              <a:t>Energy efficiency, renewable technologies, conservation, environmental issues, and transportation.</a:t>
            </a:r>
          </a:p>
          <a:p>
            <a:pPr lvl="1">
              <a:lnSpc>
                <a:spcPct val="100000"/>
              </a:lnSpc>
              <a:spcBef>
                <a:spcPts val="400"/>
              </a:spcBef>
              <a:spcAft>
                <a:spcPts val="1000"/>
              </a:spcAft>
              <a:buFont typeface="Tahoma" panose="020B0604030504040204" pitchFamily="34" charset="0"/>
              <a:buChar char="₋"/>
            </a:pPr>
            <a:r>
              <a:rPr lang="en-US">
                <a:solidFill>
                  <a:schemeClr val="tx2">
                    <a:lumMod val="75000"/>
                  </a:schemeClr>
                </a:solidFill>
                <a:latin typeface="Tahoma"/>
                <a:ea typeface="Tahoma"/>
                <a:cs typeface="Tahoma"/>
              </a:rPr>
              <a:t>Supports state energy policy.</a:t>
            </a:r>
          </a:p>
        </p:txBody>
      </p:sp>
    </p:spTree>
    <p:extLst>
      <p:ext uri="{BB962C8B-B14F-4D97-AF65-F5344CB8AC3E}">
        <p14:creationId xmlns:p14="http://schemas.microsoft.com/office/powerpoint/2010/main" val="7472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b="1">
                <a:solidFill>
                  <a:schemeClr val="tx2">
                    <a:lumMod val="75000"/>
                  </a:schemeClr>
                </a:solidFill>
                <a:latin typeface="Arial Black"/>
                <a:ea typeface="Tahoma"/>
                <a:cs typeface="Arial"/>
              </a:rPr>
              <a:t>State Energy </a:t>
            </a:r>
            <a:r>
              <a:rPr lang="en-US" b="1">
                <a:solidFill>
                  <a:schemeClr val="tx2">
                    <a:lumMod val="75000"/>
                  </a:schemeClr>
                </a:solidFill>
                <a:latin typeface="Arial Black"/>
                <a:ea typeface="Tahoma"/>
                <a:cs typeface="Arial"/>
              </a:rPr>
              <a:t>Policy</a:t>
            </a:r>
            <a:r>
              <a:rPr lang="en-US" sz="4200" b="1">
                <a:solidFill>
                  <a:schemeClr val="tx2">
                    <a:lumMod val="75000"/>
                  </a:schemeClr>
                </a:solidFill>
                <a:latin typeface="Arial Black"/>
                <a:ea typeface="Tahoma"/>
                <a:cs typeface="Arial"/>
              </a:rPr>
              <a:t> Drivers</a:t>
            </a:r>
          </a:p>
        </p:txBody>
      </p:sp>
      <p:sp>
        <p:nvSpPr>
          <p:cNvPr id="3" name="Content Placeholder 2"/>
          <p:cNvSpPr>
            <a:spLocks noGrp="1"/>
          </p:cNvSpPr>
          <p:nvPr>
            <p:ph idx="1"/>
          </p:nvPr>
        </p:nvSpPr>
        <p:spPr>
          <a:xfrm>
            <a:off x="908304" y="1484577"/>
            <a:ext cx="10375392" cy="4769987"/>
          </a:xfrm>
        </p:spPr>
        <p:txBody>
          <a:bodyPr vert="horz" lIns="91440" tIns="45720" rIns="91440" bIns="45720" rtlCol="0" anchor="t">
            <a:normAutofit fontScale="92500" lnSpcReduction="10000"/>
          </a:bodyPr>
          <a:lstStyle/>
          <a:p>
            <a:pPr marL="285750" lvl="1">
              <a:lnSpc>
                <a:spcPct val="150000"/>
              </a:lnSpc>
              <a:spcBef>
                <a:spcPts val="200"/>
              </a:spcBef>
              <a:spcAft>
                <a:spcPts val="400"/>
              </a:spcAft>
              <a:buFont typeface="Arial" panose="020B0604020202020204" pitchFamily="34" charset="0"/>
              <a:buChar char="•"/>
            </a:pPr>
            <a:r>
              <a:rPr lang="en-US" sz="2400" b="1">
                <a:solidFill>
                  <a:schemeClr val="tx2">
                    <a:lumMod val="75000"/>
                  </a:schemeClr>
                </a:solidFill>
                <a:latin typeface="Tahoma"/>
                <a:ea typeface="Tahoma"/>
                <a:cs typeface="Tahoma"/>
              </a:rPr>
              <a:t>SB 32 (2016)</a:t>
            </a:r>
            <a:r>
              <a:rPr lang="en-US" b="1">
                <a:solidFill>
                  <a:schemeClr val="tx2">
                    <a:lumMod val="75000"/>
                  </a:schemeClr>
                </a:solidFill>
                <a:latin typeface="Tahoma"/>
                <a:ea typeface="Tahoma"/>
                <a:cs typeface="Tahoma"/>
              </a:rPr>
              <a:t> </a:t>
            </a:r>
            <a:endParaRPr lang="en-US" sz="2400" b="1">
              <a:solidFill>
                <a:schemeClr val="tx2">
                  <a:lumMod val="75000"/>
                </a:schemeClr>
              </a:solidFill>
              <a:latin typeface="Tahoma"/>
              <a:ea typeface="Tahoma"/>
              <a:cs typeface="Tahoma"/>
            </a:endParaRPr>
          </a:p>
          <a:p>
            <a:pPr marL="857250" lvl="2" indent="-342900">
              <a:lnSpc>
                <a:spcPct val="150000"/>
              </a:lnSpc>
              <a:spcBef>
                <a:spcPts val="200"/>
              </a:spcBef>
              <a:spcAft>
                <a:spcPts val="400"/>
              </a:spcAft>
              <a:buFont typeface="Tahoma" panose="020B0604030504040204" pitchFamily="34" charset="0"/>
              <a:buChar char="₋"/>
            </a:pPr>
            <a:r>
              <a:rPr lang="en-US">
                <a:solidFill>
                  <a:schemeClr val="tx2">
                    <a:lumMod val="75000"/>
                  </a:schemeClr>
                </a:solidFill>
                <a:latin typeface="Tahoma"/>
                <a:ea typeface="Tahoma"/>
                <a:cs typeface="Tahoma"/>
              </a:rPr>
              <a:t>Aims to reduce GHG emissions to 40% below 1990 levels by 2030.</a:t>
            </a:r>
          </a:p>
          <a:p>
            <a:pPr marL="285750">
              <a:lnSpc>
                <a:spcPct val="150000"/>
              </a:lnSpc>
              <a:spcBef>
                <a:spcPts val="200"/>
              </a:spcBef>
              <a:spcAft>
                <a:spcPts val="400"/>
              </a:spcAft>
              <a:buFont typeface="Arial" panose="020B0604020202020204" pitchFamily="34" charset="0"/>
              <a:buChar char="•"/>
            </a:pPr>
            <a:r>
              <a:rPr lang="en-US" sz="2400" b="1">
                <a:solidFill>
                  <a:schemeClr val="tx2">
                    <a:lumMod val="75000"/>
                  </a:schemeClr>
                </a:solidFill>
                <a:latin typeface="Tahoma"/>
                <a:ea typeface="Tahoma"/>
                <a:cs typeface="Tahoma"/>
              </a:rPr>
              <a:t>EO </a:t>
            </a:r>
            <a:r>
              <a:rPr lang="en-US" b="1">
                <a:solidFill>
                  <a:schemeClr val="tx2">
                    <a:lumMod val="75000"/>
                  </a:schemeClr>
                </a:solidFill>
                <a:latin typeface="Tahoma"/>
                <a:ea typeface="Tahoma"/>
                <a:cs typeface="Tahoma"/>
              </a:rPr>
              <a:t>B-55-18 and AB 1279 (2022)</a:t>
            </a:r>
          </a:p>
          <a:p>
            <a:pPr marL="857250" lvl="1" indent="-342900">
              <a:lnSpc>
                <a:spcPct val="150000"/>
              </a:lnSpc>
              <a:spcBef>
                <a:spcPts val="200"/>
              </a:spcBef>
              <a:spcAft>
                <a:spcPts val="400"/>
              </a:spcAft>
              <a:buFont typeface="Tahoma" panose="020B0604030504040204" pitchFamily="34" charset="0"/>
              <a:buChar char="₋"/>
            </a:pPr>
            <a:r>
              <a:rPr lang="en-US">
                <a:solidFill>
                  <a:schemeClr val="tx2">
                    <a:lumMod val="75000"/>
                  </a:schemeClr>
                </a:solidFill>
                <a:latin typeface="Tahoma"/>
                <a:ea typeface="Tahoma"/>
                <a:cs typeface="Tahoma"/>
              </a:rPr>
              <a:t>Establishes statewide goal to achieve carbon neutrality as soon as possible and no later than 2045.</a:t>
            </a:r>
          </a:p>
          <a:p>
            <a:pPr marL="285750">
              <a:lnSpc>
                <a:spcPct val="150000"/>
              </a:lnSpc>
              <a:spcBef>
                <a:spcPts val="200"/>
              </a:spcBef>
              <a:spcAft>
                <a:spcPts val="400"/>
              </a:spcAft>
              <a:buFont typeface="Arial" panose="020B0604020202020204" pitchFamily="34" charset="0"/>
              <a:buChar char="•"/>
            </a:pPr>
            <a:r>
              <a:rPr lang="en-US" sz="2400" b="1">
                <a:solidFill>
                  <a:schemeClr val="tx2">
                    <a:lumMod val="75000"/>
                  </a:schemeClr>
                </a:solidFill>
                <a:latin typeface="Tahoma"/>
                <a:ea typeface="Tahoma"/>
                <a:cs typeface="Tahoma"/>
              </a:rPr>
              <a:t>Integrated Energy Policy </a:t>
            </a:r>
            <a:r>
              <a:rPr lang="en-US" b="1">
                <a:solidFill>
                  <a:schemeClr val="tx2">
                    <a:lumMod val="75000"/>
                  </a:schemeClr>
                </a:solidFill>
                <a:latin typeface="Tahoma"/>
                <a:ea typeface="Tahoma"/>
                <a:cs typeface="Tahoma"/>
              </a:rPr>
              <a:t>Report</a:t>
            </a:r>
          </a:p>
          <a:p>
            <a:pPr marL="857250" lvl="1" indent="-342900">
              <a:lnSpc>
                <a:spcPct val="150000"/>
              </a:lnSpc>
              <a:spcBef>
                <a:spcPts val="200"/>
              </a:spcBef>
              <a:spcAft>
                <a:spcPts val="400"/>
              </a:spcAft>
              <a:buFont typeface="Tahoma" panose="020B0604030504040204" pitchFamily="34" charset="0"/>
              <a:buChar char="₋"/>
            </a:pPr>
            <a:r>
              <a:rPr lang="en-US">
                <a:solidFill>
                  <a:schemeClr val="tx2">
                    <a:lumMod val="75000"/>
                  </a:schemeClr>
                </a:solidFill>
                <a:latin typeface="Tahoma"/>
                <a:ea typeface="Tahoma"/>
                <a:cs typeface="Tahoma"/>
              </a:rPr>
              <a:t>Policy</a:t>
            </a:r>
            <a:r>
              <a:rPr lang="en-US" sz="2400">
                <a:solidFill>
                  <a:schemeClr val="tx2">
                    <a:lumMod val="75000"/>
                  </a:schemeClr>
                </a:solidFill>
                <a:latin typeface="Tahoma"/>
                <a:ea typeface="Tahoma"/>
                <a:cs typeface="Tahoma"/>
              </a:rPr>
              <a:t> recommendations that conserve resources, protect the environment, ensure energy reliability, enhance the state's economy, and protect public health and safety</a:t>
            </a:r>
            <a:r>
              <a:rPr lang="en-US">
                <a:solidFill>
                  <a:schemeClr val="tx2">
                    <a:lumMod val="75000"/>
                  </a:schemeClr>
                </a:solidFill>
                <a:latin typeface="Tahoma"/>
                <a:ea typeface="Tahoma"/>
                <a:cs typeface="Tahoma"/>
              </a:rPr>
              <a:t>.</a:t>
            </a:r>
            <a:endParaRPr lang="en-US">
              <a:solidFill>
                <a:schemeClr val="tx2">
                  <a:lumMod val="75000"/>
                </a:schemeClr>
              </a:solidFill>
            </a:endParaRPr>
          </a:p>
          <a:p>
            <a:pPr>
              <a:lnSpc>
                <a:spcPct val="150000"/>
              </a:lnSpc>
            </a:pPr>
            <a:endParaRPr lang="en-US">
              <a:latin typeface="Arial Nova" panose="020B05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982662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75159" y="845859"/>
            <a:ext cx="6866905" cy="1286160"/>
          </a:xfrm>
        </p:spPr>
        <p:txBody>
          <a:bodyPr vert="horz" lIns="91440" tIns="45720" rIns="91440" bIns="45720" rtlCol="0" anchor="b">
            <a:noAutofit/>
          </a:bodyPr>
          <a:lstStyle/>
          <a:p>
            <a:r>
              <a:rPr lang="en-US" b="1">
                <a:solidFill>
                  <a:schemeClr val="tx2">
                    <a:lumMod val="75000"/>
                  </a:schemeClr>
                </a:solidFill>
                <a:latin typeface="Arial Black" panose="020B0A04020102020204" pitchFamily="34" charset="0"/>
                <a:ea typeface="Tahoma" panose="020B0604030504040204" pitchFamily="34" charset="0"/>
                <a:cs typeface="Arial" panose="020B0604020202020204" pitchFamily="34" charset="0"/>
              </a:rPr>
              <a:t>Developing Initiatives</a:t>
            </a:r>
          </a:p>
        </p:txBody>
      </p:sp>
      <p:sp>
        <p:nvSpPr>
          <p:cNvPr id="3" name="Content Placeholder 2"/>
          <p:cNvSpPr>
            <a:spLocks noGrp="1"/>
          </p:cNvSpPr>
          <p:nvPr>
            <p:ph sz="half" idx="2"/>
          </p:nvPr>
        </p:nvSpPr>
        <p:spPr>
          <a:xfrm>
            <a:off x="5075159" y="2351475"/>
            <a:ext cx="6100210" cy="3785419"/>
          </a:xfrm>
        </p:spPr>
        <p:txBody>
          <a:bodyPr vert="horz" lIns="91440" tIns="45720" rIns="91440" bIns="45720" rtlCol="0" anchor="t">
            <a:normAutofit/>
          </a:bodyPr>
          <a:lstStyle/>
          <a:p>
            <a:pPr marL="0" marR="0" lvl="0" indent="0" fontAlgn="auto">
              <a:lnSpc>
                <a:spcPct val="100000"/>
              </a:lnSpc>
              <a:spcBef>
                <a:spcPts val="200"/>
              </a:spcBef>
              <a:spcAft>
                <a:spcPts val="600"/>
              </a:spcAft>
              <a:buClrTx/>
              <a:buSzTx/>
              <a:buNone/>
              <a:tabLst/>
              <a:defRPr/>
            </a:pPr>
            <a:r>
              <a:rPr kumimoji="0" lang="en-US" altLang="en-US" sz="2400" b="1" i="0" u="none" strike="noStrike" cap="none" spc="0" normalizeH="0" baseline="0" noProof="0">
                <a:ln>
                  <a:noFill/>
                </a:ln>
                <a:effectLst/>
                <a:uLnTx/>
                <a:uFillTx/>
                <a:latin typeface="Tahoma"/>
                <a:ea typeface="Tahoma"/>
                <a:cs typeface="Tahoma"/>
              </a:rPr>
              <a:t>Informed by:</a:t>
            </a:r>
          </a:p>
          <a:p>
            <a:pPr>
              <a:lnSpc>
                <a:spcPct val="100000"/>
              </a:lnSpc>
              <a:spcBef>
                <a:spcPts val="200"/>
              </a:spcBef>
              <a:spcAft>
                <a:spcPts val="600"/>
              </a:spcAft>
              <a:defRPr/>
            </a:pPr>
            <a:r>
              <a:rPr kumimoji="0" lang="en-US" altLang="en-US" sz="2400" b="0" i="0" u="none" strike="noStrike" cap="none" spc="0" normalizeH="0" baseline="0" noProof="0">
                <a:ln>
                  <a:noFill/>
                </a:ln>
                <a:effectLst/>
                <a:uLnTx/>
                <a:uFillTx/>
                <a:latin typeface="Tahoma"/>
                <a:ea typeface="Tahoma"/>
                <a:cs typeface="Tahoma"/>
              </a:rPr>
              <a:t>Gas R&amp;D </a:t>
            </a:r>
            <a:r>
              <a:rPr lang="en-US" altLang="en-US">
                <a:latin typeface="Tahoma"/>
                <a:ea typeface="Tahoma"/>
                <a:cs typeface="Tahoma"/>
              </a:rPr>
              <a:t>objectives</a:t>
            </a:r>
            <a:endParaRPr lang="en-US" altLang="en-US" sz="2400" b="0" i="0" u="none" strike="noStrike" cap="none" spc="0" normalizeH="0" baseline="0" noProof="0">
              <a:ln>
                <a:noFill/>
              </a:ln>
              <a:effectLst/>
              <a:uLnTx/>
              <a:uFillTx/>
              <a:latin typeface="Tahoma"/>
              <a:ea typeface="Tahoma"/>
              <a:cs typeface="Tahoma"/>
            </a:endParaRPr>
          </a:p>
          <a:p>
            <a:pPr>
              <a:lnSpc>
                <a:spcPct val="100000"/>
              </a:lnSpc>
              <a:spcBef>
                <a:spcPts val="200"/>
              </a:spcBef>
              <a:spcAft>
                <a:spcPts val="600"/>
              </a:spcAft>
              <a:defRPr/>
            </a:pPr>
            <a:r>
              <a:rPr kumimoji="0" lang="en-US" sz="2400" b="0" i="0" u="none" strike="noStrike" cap="none" spc="0" normalizeH="0" baseline="0" noProof="0">
                <a:ln>
                  <a:noFill/>
                </a:ln>
                <a:effectLst/>
                <a:uLnTx/>
                <a:uFillTx/>
                <a:latin typeface="Tahoma"/>
                <a:ea typeface="Tahoma"/>
                <a:cs typeface="Tahoma"/>
              </a:rPr>
              <a:t>CPUC </a:t>
            </a:r>
            <a:r>
              <a:rPr lang="en-US">
                <a:latin typeface="Tahoma"/>
                <a:ea typeface="Tahoma"/>
                <a:cs typeface="Tahoma"/>
              </a:rPr>
              <a:t>resolutions</a:t>
            </a:r>
            <a:endParaRPr lang="en-US" sz="2400" b="0" i="0" u="none" strike="noStrike" cap="none" spc="0" normalizeH="0" baseline="0" noProof="0">
              <a:ln>
                <a:noFill/>
              </a:ln>
              <a:effectLst/>
              <a:uLnTx/>
              <a:uFillTx/>
              <a:latin typeface="Tahoma"/>
              <a:ea typeface="Tahoma"/>
              <a:cs typeface="Tahoma"/>
            </a:endParaRPr>
          </a:p>
          <a:p>
            <a:pPr>
              <a:lnSpc>
                <a:spcPct val="100000"/>
              </a:lnSpc>
              <a:spcBef>
                <a:spcPts val="200"/>
              </a:spcBef>
              <a:spcAft>
                <a:spcPts val="600"/>
              </a:spcAft>
              <a:defRPr/>
            </a:pPr>
            <a:r>
              <a:rPr kumimoji="0" lang="en-US" altLang="en-US" sz="2400" b="0" i="0" u="none" strike="noStrike" cap="none" spc="0" normalizeH="0" baseline="0" noProof="0">
                <a:ln>
                  <a:noFill/>
                </a:ln>
                <a:effectLst/>
                <a:uLnTx/>
                <a:uFillTx/>
                <a:latin typeface="Tahoma"/>
                <a:ea typeface="Tahoma"/>
                <a:cs typeface="Tahoma"/>
              </a:rPr>
              <a:t>Equity considerations</a:t>
            </a:r>
            <a:endParaRPr lang="en-US" altLang="en-US" sz="2400" b="0" i="0" u="none" strike="noStrike" cap="none" spc="0" normalizeH="0" baseline="0" noProof="0">
              <a:ln>
                <a:noFill/>
              </a:ln>
              <a:effectLst/>
              <a:uLnTx/>
              <a:uFillTx/>
              <a:latin typeface="Tahoma"/>
              <a:ea typeface="Tahoma"/>
              <a:cs typeface="Tahoma"/>
            </a:endParaRPr>
          </a:p>
          <a:p>
            <a:pPr>
              <a:lnSpc>
                <a:spcPct val="100000"/>
              </a:lnSpc>
              <a:spcBef>
                <a:spcPts val="200"/>
              </a:spcBef>
              <a:spcAft>
                <a:spcPts val="600"/>
              </a:spcAft>
              <a:defRPr/>
            </a:pPr>
            <a:r>
              <a:rPr kumimoji="0" lang="en-US" altLang="en-US" sz="2400" b="0" i="0" u="none" strike="noStrike" cap="none" spc="0" normalizeH="0" baseline="0" noProof="0">
                <a:ln>
                  <a:noFill/>
                </a:ln>
                <a:effectLst/>
                <a:uLnTx/>
                <a:uFillTx/>
                <a:latin typeface="Tahoma"/>
                <a:ea typeface="Tahoma"/>
                <a:cs typeface="Tahoma"/>
              </a:rPr>
              <a:t>Discussion with stakeholders</a:t>
            </a:r>
            <a:endParaRPr lang="en-US" altLang="en-US" sz="2400" b="0" i="0" u="none" strike="noStrike" cap="none" spc="0" normalizeH="0" baseline="0" noProof="0">
              <a:ln>
                <a:noFill/>
              </a:ln>
              <a:effectLst/>
              <a:uLnTx/>
              <a:uFillTx/>
              <a:latin typeface="Tahoma"/>
              <a:ea typeface="Tahoma"/>
              <a:cs typeface="Tahoma"/>
            </a:endParaRPr>
          </a:p>
          <a:p>
            <a:pPr lvl="1">
              <a:lnSpc>
                <a:spcPct val="100000"/>
              </a:lnSpc>
              <a:spcBef>
                <a:spcPts val="200"/>
              </a:spcBef>
              <a:spcAft>
                <a:spcPts val="600"/>
              </a:spcAft>
              <a:buFont typeface="Tahoma" panose="020B0604030504040204" pitchFamily="34" charset="0"/>
              <a:buChar char="₋"/>
              <a:defRPr/>
            </a:pPr>
            <a:r>
              <a:rPr kumimoji="0" lang="en-US" sz="1800" b="0" i="0" u="none" strike="noStrike" cap="none" spc="0" normalizeH="0" baseline="0" noProof="0">
                <a:ln>
                  <a:noFill/>
                </a:ln>
                <a:uLnTx/>
                <a:uFillTx/>
                <a:latin typeface="Tahoma"/>
                <a:ea typeface="Tahoma"/>
                <a:cs typeface="Tahoma"/>
              </a:rPr>
              <a:t>Docket: </a:t>
            </a:r>
            <a:r>
              <a:rPr kumimoji="0" lang="en-US" sz="1800" b="0" i="0" u="none" strike="noStrike" cap="none" spc="0" normalizeH="0" baseline="0" noProof="0">
                <a:ln>
                  <a:noFill/>
                </a:ln>
                <a:effectLst/>
                <a:uLnTx/>
                <a:uFillTx/>
                <a:latin typeface="Tahoma"/>
                <a:ea typeface="Tahoma"/>
                <a:cs typeface="Tahoma"/>
                <a:hlinkClick r:id="rId3">
                  <a:extLst>
                    <a:ext uri="{A12FA001-AC4F-418D-AE19-62706E023703}">
                      <ahyp:hlinkClr xmlns:ahyp="http://schemas.microsoft.com/office/drawing/2018/hyperlinkcolor" val="tx"/>
                    </a:ext>
                  </a:extLst>
                </a:hlinkClick>
              </a:rPr>
              <a:t>https://efiling.energy.ca.gov/Lists/DocketLog.aspx?docketnumber=16-PIER-01</a:t>
            </a:r>
            <a:r>
              <a:rPr lang="en-US" sz="1800">
                <a:latin typeface="Tahoma"/>
                <a:ea typeface="Tahoma"/>
                <a:cs typeface="Tahoma"/>
              </a:rPr>
              <a:t> </a:t>
            </a:r>
            <a:endParaRPr lang="en-US" altLang="en-US" sz="1800" b="0" i="0" u="none" strike="noStrike" cap="none" spc="0" normalizeH="0" baseline="0" noProof="0">
              <a:ln>
                <a:noFill/>
              </a:ln>
              <a:effectLst/>
              <a:highlight>
                <a:srgbClr val="FFFF00"/>
              </a:highlight>
              <a:uLnTx/>
              <a:uFillTx/>
              <a:latin typeface="Tahoma" panose="020B0604030504040204" pitchFamily="34" charset="0"/>
              <a:ea typeface="Tahoma" panose="020B0604030504040204" pitchFamily="34" charset="0"/>
              <a:cs typeface="Tahoma" panose="020B0604030504040204" pitchFamily="34" charset="0"/>
            </a:endParaRPr>
          </a:p>
          <a:p>
            <a:endParaRPr lang="en-US" sz="2000"/>
          </a:p>
        </p:txBody>
      </p:sp>
      <p:pic>
        <p:nvPicPr>
          <p:cNvPr id="11" name="Content Placeholder 8">
            <a:extLst>
              <a:ext uri="{FF2B5EF4-FFF2-40B4-BE49-F238E27FC236}">
                <a16:creationId xmlns:a16="http://schemas.microsoft.com/office/drawing/2014/main" id="{66FE6D45-ACC7-4250-8B9C-FF692AA93F54}"/>
              </a:ext>
              <a:ext uri="{C183D7F6-B498-43B3-948B-1728B52AA6E4}">
                <adec:decorative xmlns:adec="http://schemas.microsoft.com/office/drawing/2017/decorative" val="1"/>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32772" r="23968"/>
          <a:stretch/>
        </p:blipFill>
        <p:spPr>
          <a:xfrm>
            <a:off x="20" y="10"/>
            <a:ext cx="4635571" cy="6857990"/>
          </a:xfrm>
          <a:prstGeom prst="rect">
            <a:avLst/>
          </a:prstGeom>
          <a:effectLst/>
        </p:spPr>
      </p:pic>
      <p:sp>
        <p:nvSpPr>
          <p:cNvPr id="6" name="Slide Number Placeholder 5"/>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7F09A1A5-4186-AE45-B489-8F93D826EB49}" type="slidenum">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9777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512063"/>
            <a:ext cx="9953978" cy="836995"/>
          </a:xfrm>
        </p:spPr>
        <p:txBody>
          <a:bodyPr>
            <a:noAutofit/>
          </a:bodyPr>
          <a:lstStyle/>
          <a:p>
            <a:r>
              <a:rPr lang="en-US"/>
              <a:t>Developing Initiatives</a:t>
            </a:r>
            <a:br>
              <a:rPr lang="en-US"/>
            </a:br>
            <a:endParaRPr lang="en-US"/>
          </a:p>
        </p:txBody>
      </p:sp>
      <p:sp>
        <p:nvSpPr>
          <p:cNvPr id="4" name="TextBox 3">
            <a:extLst>
              <a:ext uri="{FF2B5EF4-FFF2-40B4-BE49-F238E27FC236}">
                <a16:creationId xmlns:a16="http://schemas.microsoft.com/office/drawing/2014/main" id="{FDAB9613-21FE-4764-894E-D8F7F824DFA2}"/>
              </a:ext>
            </a:extLst>
          </p:cNvPr>
          <p:cNvSpPr txBox="1"/>
          <p:nvPr/>
        </p:nvSpPr>
        <p:spPr>
          <a:xfrm>
            <a:off x="1399822" y="1476287"/>
            <a:ext cx="7214616" cy="646331"/>
          </a:xfrm>
          <a:prstGeom prst="rect">
            <a:avLst/>
          </a:prstGeom>
          <a:noFill/>
        </p:spPr>
        <p:txBody>
          <a:bodyPr wrap="square" rtlCol="0">
            <a:spAutoFit/>
          </a:bodyPr>
          <a:lstStyle/>
          <a:p>
            <a:r>
              <a:rPr lang="en-US" sz="3600" b="1">
                <a:solidFill>
                  <a:schemeClr val="tx2">
                    <a:lumMod val="75000"/>
                  </a:schemeClr>
                </a:solidFill>
              </a:rPr>
              <a:t>CPUC Resolution G-3584</a:t>
            </a:r>
          </a:p>
        </p:txBody>
      </p:sp>
      <p:sp>
        <p:nvSpPr>
          <p:cNvPr id="3" name="Content Placeholder 2"/>
          <p:cNvSpPr>
            <a:spLocks noGrp="1"/>
          </p:cNvSpPr>
          <p:nvPr>
            <p:ph idx="1"/>
          </p:nvPr>
        </p:nvSpPr>
        <p:spPr>
          <a:xfrm>
            <a:off x="1399822" y="2123041"/>
            <a:ext cx="9014178" cy="3891214"/>
          </a:xfrm>
        </p:spPr>
        <p:txBody>
          <a:bodyPr vert="horz" lIns="91440" tIns="45720" rIns="91440" bIns="45720" rtlCol="0" anchor="t">
            <a:normAutofit/>
          </a:bodyPr>
          <a:lstStyle/>
          <a:p>
            <a:pPr marL="0" indent="0">
              <a:lnSpc>
                <a:spcPct val="150000"/>
              </a:lnSpc>
              <a:spcAft>
                <a:spcPts val="800"/>
              </a:spcAft>
              <a:buNone/>
            </a:pPr>
            <a:r>
              <a:rPr lang="en-US" sz="2800">
                <a:latin typeface="Tahoma"/>
                <a:ea typeface="Tahoma"/>
                <a:cs typeface="Tahoma"/>
              </a:rPr>
              <a:t>For FY 2022-2023 and subsequent plans, CEC should:</a:t>
            </a:r>
          </a:p>
          <a:p>
            <a:pPr>
              <a:lnSpc>
                <a:spcPct val="150000"/>
              </a:lnSpc>
              <a:spcAft>
                <a:spcPts val="800"/>
              </a:spcAft>
            </a:pPr>
            <a:r>
              <a:rPr lang="en-US" sz="2400">
                <a:latin typeface="Tahoma"/>
                <a:ea typeface="Tahoma"/>
                <a:cs typeface="Tahoma"/>
              </a:rPr>
              <a:t>Consider the findings from the Assembly Bill 3232 (Friedman, 2018) report.</a:t>
            </a:r>
            <a:endParaRPr lang="en-US">
              <a:latin typeface="Tahoma"/>
              <a:ea typeface="Tahoma"/>
              <a:cs typeface="Tahoma"/>
            </a:endParaRPr>
          </a:p>
          <a:p>
            <a:pPr>
              <a:lnSpc>
                <a:spcPct val="150000"/>
              </a:lnSpc>
              <a:spcAft>
                <a:spcPts val="800"/>
              </a:spcAft>
            </a:pPr>
            <a:r>
              <a:rPr lang="en-US" sz="2400">
                <a:latin typeface="Tahoma" panose="020B0604030504040204" pitchFamily="34" charset="0"/>
                <a:ea typeface="Tahoma" panose="020B0604030504040204" pitchFamily="34" charset="0"/>
                <a:cs typeface="Tahoma" panose="020B0604030504040204" pitchFamily="34" charset="0"/>
              </a:rPr>
              <a:t>Consider the findings from the 2019-2020 initiative: </a:t>
            </a:r>
            <a:r>
              <a:rPr lang="en-US" sz="2400" i="1">
                <a:latin typeface="Tahoma" panose="020B0604030504040204" pitchFamily="34" charset="0"/>
                <a:ea typeface="Tahoma" panose="020B0604030504040204" pitchFamily="34" charset="0"/>
                <a:cs typeface="Tahoma" panose="020B0604030504040204" pitchFamily="34" charset="0"/>
              </a:rPr>
              <a:t>Long-Term Technological Development Strategy to Meet Aggressive Statewide Decarbonization Goals</a:t>
            </a:r>
            <a:r>
              <a:rPr lang="en-US" sz="2400">
                <a:latin typeface="Tahoma" panose="020B0604030504040204" pitchFamily="34" charset="0"/>
                <a:ea typeface="Tahoma" panose="020B0604030504040204" pitchFamily="34" charset="0"/>
                <a:cs typeface="Tahoma" panose="020B0604030504040204" pitchFamily="34" charset="0"/>
              </a:rPr>
              <a:t>. </a:t>
            </a:r>
          </a:p>
        </p:txBody>
      </p:sp>
      <p:sp>
        <p:nvSpPr>
          <p:cNvPr id="5" name="Slide Number Placeholder 4">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04757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9822" y="401659"/>
            <a:ext cx="9953978" cy="1038840"/>
          </a:xfrm>
        </p:spPr>
        <p:txBody>
          <a:bodyPr>
            <a:normAutofit fontScale="90000"/>
          </a:bodyPr>
          <a:lstStyle/>
          <a:p>
            <a:r>
              <a:rPr lang="en-US" sz="4900"/>
              <a:t>Developing Initiatives </a:t>
            </a:r>
            <a:br>
              <a:rPr lang="en-US"/>
            </a:br>
            <a:endParaRPr lang="en-US"/>
          </a:p>
        </p:txBody>
      </p:sp>
      <p:sp>
        <p:nvSpPr>
          <p:cNvPr id="3" name="TextBox 2">
            <a:extLst>
              <a:ext uri="{FF2B5EF4-FFF2-40B4-BE49-F238E27FC236}">
                <a16:creationId xmlns:a16="http://schemas.microsoft.com/office/drawing/2014/main" id="{470EA85A-F42A-4DD2-88A7-736F2680CBBA}"/>
              </a:ext>
            </a:extLst>
          </p:cNvPr>
          <p:cNvSpPr txBox="1"/>
          <p:nvPr/>
        </p:nvSpPr>
        <p:spPr>
          <a:xfrm>
            <a:off x="1399822" y="1440499"/>
            <a:ext cx="8789755" cy="677108"/>
          </a:xfrm>
          <a:prstGeom prst="rect">
            <a:avLst/>
          </a:prstGeom>
          <a:noFill/>
        </p:spPr>
        <p:txBody>
          <a:bodyPr wrap="square" rtlCol="0">
            <a:spAutoFit/>
          </a:bodyPr>
          <a:lstStyle/>
          <a:p>
            <a:r>
              <a:rPr lang="en-US" sz="3800" b="1">
                <a:solidFill>
                  <a:schemeClr val="tx2">
                    <a:lumMod val="75000"/>
                  </a:schemeClr>
                </a:solidFill>
                <a:cs typeface="Arial"/>
              </a:rPr>
              <a:t>Diversity &amp; Equity Commitment</a:t>
            </a:r>
            <a:endParaRPr lang="en-US" sz="3800" b="1">
              <a:solidFill>
                <a:schemeClr val="tx2">
                  <a:lumMod val="75000"/>
                </a:schemeClr>
              </a:solidFill>
            </a:endParaRPr>
          </a:p>
        </p:txBody>
      </p:sp>
      <p:sp>
        <p:nvSpPr>
          <p:cNvPr id="2" name="Content Placeholder 1"/>
          <p:cNvSpPr>
            <a:spLocks noGrp="1"/>
          </p:cNvSpPr>
          <p:nvPr>
            <p:ph sz="half" idx="1"/>
          </p:nvPr>
        </p:nvSpPr>
        <p:spPr>
          <a:xfrm>
            <a:off x="1399822" y="2237904"/>
            <a:ext cx="9330643" cy="3427924"/>
          </a:xfrm>
        </p:spPr>
        <p:txBody>
          <a:bodyPr vert="horz" lIns="91440" tIns="45720" rIns="91440" bIns="45720" rtlCol="0" anchor="t">
            <a:normAutofit/>
          </a:bodyPr>
          <a:lstStyle/>
          <a:p>
            <a:pPr marL="0" indent="0">
              <a:lnSpc>
                <a:spcPct val="100000"/>
              </a:lnSpc>
              <a:spcBef>
                <a:spcPts val="300"/>
              </a:spcBef>
              <a:spcAft>
                <a:spcPts val="1000"/>
              </a:spcAft>
              <a:buNone/>
              <a:defRPr/>
            </a:pPr>
            <a:r>
              <a:rPr lang="en-US" sz="2400">
                <a:solidFill>
                  <a:schemeClr val="tx2">
                    <a:lumMod val="75000"/>
                  </a:schemeClr>
                </a:solidFill>
                <a:latin typeface="Tahoma"/>
                <a:ea typeface="Tahoma"/>
                <a:cs typeface="Tahoma"/>
              </a:rPr>
              <a:t>To meet CECs commitment to diversity and equity, Energy Commission staff:</a:t>
            </a:r>
          </a:p>
          <a:p>
            <a:pPr>
              <a:lnSpc>
                <a:spcPct val="100000"/>
              </a:lnSpc>
              <a:spcBef>
                <a:spcPts val="300"/>
              </a:spcBef>
              <a:spcAft>
                <a:spcPts val="1000"/>
              </a:spcAft>
            </a:pPr>
            <a:r>
              <a:rPr lang="en-US" sz="2400">
                <a:solidFill>
                  <a:schemeClr val="tx2">
                    <a:lumMod val="75000"/>
                  </a:schemeClr>
                </a:solidFill>
                <a:latin typeface="Tahoma"/>
                <a:ea typeface="Tahoma"/>
                <a:cs typeface="Tahoma"/>
              </a:rPr>
              <a:t>Engage with disadvantaged and underrepresented groups throughout the state.</a:t>
            </a:r>
          </a:p>
          <a:p>
            <a:pPr>
              <a:lnSpc>
                <a:spcPct val="100000"/>
              </a:lnSpc>
              <a:spcBef>
                <a:spcPts val="300"/>
              </a:spcBef>
              <a:spcAft>
                <a:spcPts val="1000"/>
              </a:spcAft>
            </a:pPr>
            <a:r>
              <a:rPr lang="en-US" sz="2400">
                <a:solidFill>
                  <a:schemeClr val="tx2">
                    <a:lumMod val="75000"/>
                  </a:schemeClr>
                </a:solidFill>
                <a:latin typeface="Tahoma"/>
                <a:ea typeface="Tahoma"/>
                <a:cs typeface="Tahoma"/>
              </a:rPr>
              <a:t>Improve </a:t>
            </a:r>
            <a:r>
              <a:rPr lang="en-US">
                <a:solidFill>
                  <a:schemeClr val="tx2">
                    <a:lumMod val="75000"/>
                  </a:schemeClr>
                </a:solidFill>
                <a:latin typeface="Tahoma"/>
                <a:ea typeface="Tahoma"/>
                <a:cs typeface="Tahoma"/>
              </a:rPr>
              <a:t>CEC's</a:t>
            </a:r>
            <a:r>
              <a:rPr lang="en-US" sz="2400">
                <a:solidFill>
                  <a:schemeClr val="tx2">
                    <a:lumMod val="75000"/>
                  </a:schemeClr>
                </a:solidFill>
                <a:latin typeface="Tahoma"/>
                <a:ea typeface="Tahoma"/>
                <a:cs typeface="Tahoma"/>
              </a:rPr>
              <a:t> application and grant management process to relieve administrative burdens.</a:t>
            </a:r>
            <a:r>
              <a:rPr lang="en-US">
                <a:solidFill>
                  <a:schemeClr val="tx2">
                    <a:lumMod val="75000"/>
                  </a:schemeClr>
                </a:solidFill>
                <a:latin typeface="Tahoma"/>
                <a:ea typeface="Tahoma"/>
                <a:cs typeface="Tahoma"/>
              </a:rPr>
              <a:t> </a:t>
            </a:r>
            <a:endParaRPr lang="en-US" sz="240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300"/>
              </a:spcBef>
              <a:spcAft>
                <a:spcPts val="1000"/>
              </a:spcAft>
            </a:pPr>
            <a:r>
              <a:rPr lang="en-US" sz="2400">
                <a:solidFill>
                  <a:schemeClr val="tx2">
                    <a:lumMod val="75000"/>
                  </a:schemeClr>
                </a:solidFill>
                <a:latin typeface="Tahoma"/>
                <a:ea typeface="Tahoma"/>
                <a:cs typeface="Tahoma"/>
              </a:rPr>
              <a:t>Continue to encourage participation at community meetings.</a:t>
            </a:r>
          </a:p>
          <a:p>
            <a:endParaRPr lang="en-US"/>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F09A1A5-4186-AE45-B489-8F93D826EB49}" type="slidenum">
              <a:rPr kumimoji="0" lang="en-US" sz="1200" b="0" i="0" u="none" strike="noStrike" kern="1200" cap="none" spc="0" normalizeH="0" baseline="0" noProof="0" smtClean="0">
                <a:ln>
                  <a:noFill/>
                </a:ln>
                <a:solidFill>
                  <a:prstClr val="black">
                    <a:tint val="75000"/>
                  </a:prstClr>
                </a:solidFill>
                <a:effectLst/>
                <a:uLnTx/>
                <a:uFillTx/>
                <a:latin typeface="Arial Nova" panose="020B05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3572662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600225" y="834530"/>
            <a:ext cx="8991550" cy="849315"/>
          </a:xfrm>
        </p:spPr>
        <p:txBody>
          <a:bodyPr anchor="b">
            <a:noAutofit/>
          </a:bodyPr>
          <a:lstStyle/>
          <a:p>
            <a:r>
              <a:rPr lang="en-US"/>
              <a:t>Developing Initiatives  </a:t>
            </a:r>
            <a:br>
              <a:rPr lang="en-US"/>
            </a:br>
            <a:endParaRPr lang="en-US">
              <a:solidFill>
                <a:schemeClr val="tx2"/>
              </a:solidFill>
              <a:cs typeface="Arial"/>
            </a:endParaRPr>
          </a:p>
        </p:txBody>
      </p:sp>
      <p:sp>
        <p:nvSpPr>
          <p:cNvPr id="3" name="TextBox 2">
            <a:extLst>
              <a:ext uri="{FF2B5EF4-FFF2-40B4-BE49-F238E27FC236}">
                <a16:creationId xmlns:a16="http://schemas.microsoft.com/office/drawing/2014/main" id="{45243556-8489-48B3-841D-243A564B9875}"/>
              </a:ext>
            </a:extLst>
          </p:cNvPr>
          <p:cNvSpPr txBox="1"/>
          <p:nvPr/>
        </p:nvSpPr>
        <p:spPr>
          <a:xfrm>
            <a:off x="1172883" y="1431394"/>
            <a:ext cx="5843016" cy="677108"/>
          </a:xfrm>
          <a:prstGeom prst="rect">
            <a:avLst/>
          </a:prstGeom>
          <a:noFill/>
        </p:spPr>
        <p:txBody>
          <a:bodyPr wrap="square" rtlCol="0">
            <a:spAutoFit/>
          </a:bodyPr>
          <a:lstStyle/>
          <a:p>
            <a:r>
              <a:rPr lang="en-US" sz="3800" b="1">
                <a:solidFill>
                  <a:schemeClr val="tx2">
                    <a:lumMod val="75000"/>
                  </a:schemeClr>
                </a:solidFill>
              </a:rPr>
              <a:t>Stakeholder </a:t>
            </a:r>
            <a:r>
              <a:rPr lang="en-US" sz="3800" b="1">
                <a:solidFill>
                  <a:schemeClr val="tx2">
                    <a:lumMod val="75000"/>
                  </a:schemeClr>
                </a:solidFill>
                <a:cs typeface="Arial"/>
              </a:rPr>
              <a:t>Feedback</a:t>
            </a:r>
            <a:endParaRPr lang="en-US" sz="3800" b="1">
              <a:solidFill>
                <a:schemeClr val="tx2">
                  <a:lumMod val="75000"/>
                </a:schemeClr>
              </a:solidFill>
            </a:endParaRP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1172883" y="2108503"/>
            <a:ext cx="8501469" cy="3060263"/>
          </a:xfrm>
        </p:spPr>
        <p:txBody>
          <a:bodyPr anchor="ctr">
            <a:normAutofit/>
          </a:bodyPr>
          <a:lstStyle/>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The California Energy Commission would like to hear your thoughts on the proposed initiatives.</a:t>
            </a:r>
          </a:p>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Comments can be provided to the PIER Gas Docket until </a:t>
            </a:r>
            <a:r>
              <a:rPr lang="en-US" b="1">
                <a:latin typeface="Tahoma" panose="020B0604030504040204" pitchFamily="34" charset="0"/>
                <a:ea typeface="Tahoma" panose="020B0604030504040204" pitchFamily="34" charset="0"/>
                <a:cs typeface="Tahoma" panose="020B0604030504040204" pitchFamily="34" charset="0"/>
              </a:rPr>
              <a:t>January 31, 2023: </a:t>
            </a:r>
            <a:r>
              <a:rPr lang="en-US">
                <a:latin typeface="Tahoma" panose="020B0604030504040204" pitchFamily="34" charset="0"/>
                <a:ea typeface="Tahoma" panose="020B0604030504040204" pitchFamily="34" charset="0"/>
                <a:cs typeface="Tahoma" panose="020B0604030504040204" pitchFamily="34" charset="0"/>
                <a:hlinkClick r:id="rId3">
                  <a:extLst>
                    <a:ext uri="{A12FA001-AC4F-418D-AE19-62706E023703}">
                      <ahyp:hlinkClr xmlns:ahyp="http://schemas.microsoft.com/office/drawing/2018/hyperlinkcolor" val="tx"/>
                    </a:ext>
                  </a:extLst>
                </a:hlinkClick>
              </a:rPr>
              <a:t>https://efiling.energy.ca.gov/Ecomment/Ecomment.aspx?docketnumber=16-PIER-01</a:t>
            </a:r>
            <a:r>
              <a:rPr lang="en-US">
                <a:latin typeface="Tahoma" panose="020B0604030504040204" pitchFamily="34" charset="0"/>
                <a:ea typeface="Tahoma" panose="020B0604030504040204" pitchFamily="34" charset="0"/>
                <a:cs typeface="Tahoma" panose="020B0604030504040204" pitchFamily="34" charset="0"/>
              </a:rPr>
              <a:t> </a:t>
            </a:r>
          </a:p>
        </p:txBody>
      </p:sp>
      <p:sp>
        <p:nvSpPr>
          <p:cNvPr id="2" name="Slide Number Placeholder 1">
            <a:extLst>
              <a:ext uri="{C183D7F6-B498-43B3-948B-1728B52AA6E4}">
                <adec:decorative xmlns:adec="http://schemas.microsoft.com/office/drawing/2017/decorative" val="1"/>
              </a:ext>
            </a:extLst>
          </p:cNvPr>
          <p:cNvSpPr>
            <a:spLocks noGrp="1"/>
          </p:cNvSpPr>
          <p:nvPr>
            <p:ph type="sldNum" sz="quarter" idx="12"/>
          </p:nvPr>
        </p:nvSpPr>
        <p:spPr>
          <a:xfrm>
            <a:off x="10367747" y="6362358"/>
            <a:ext cx="448056" cy="365125"/>
          </a:xfrm>
        </p:spPr>
        <p:txBody>
          <a:bodyPr>
            <a:normAutofit/>
          </a:bodyPr>
          <a:lstStyle/>
          <a:p>
            <a:pPr marL="0" marR="0" lvl="0" indent="0" defTabSz="457200" rtl="0" eaLnBrk="1" fontAlgn="auto" latinLnBrk="0" hangingPunct="1">
              <a:spcBef>
                <a:spcPts val="0"/>
              </a:spcBef>
              <a:spcAft>
                <a:spcPts val="600"/>
              </a:spcAft>
              <a:buClrTx/>
              <a:buSzTx/>
              <a:buFontTx/>
              <a:buNone/>
              <a:tabLst/>
              <a:defRPr/>
            </a:pPr>
            <a:fld id="{1BC924B7-EDFF-824B-BCE9-3FAD438598D0}" type="slidenum">
              <a:rPr kumimoji="0" lang="en-US" sz="1100" b="0" i="0" u="none" strike="noStrike" kern="1200" cap="none" spc="0" normalizeH="0" baseline="0" noProof="0">
                <a:ln>
                  <a:noFill/>
                </a:ln>
                <a:solidFill>
                  <a:schemeClr val="tx1">
                    <a:lumMod val="50000"/>
                    <a:lumOff val="50000"/>
                  </a:schemeClr>
                </a:solidFill>
                <a:effectLst/>
                <a:uLnTx/>
                <a:uFillTx/>
                <a:latin typeface="Tahoma" panose="020B0604030504040204" pitchFamily="34" charset="0"/>
                <a:ea typeface="Tahoma" panose="020B0604030504040204" pitchFamily="34" charset="0"/>
                <a:cs typeface="Tahoma" panose="020B0604030504040204" pitchFamily="34" charset="0"/>
              </a:rPr>
              <a:pPr marL="0" marR="0" lvl="0" indent="0" defTabSz="457200" rtl="0" eaLnBrk="1" fontAlgn="auto" latinLnBrk="0" hangingPunct="1">
                <a:spcBef>
                  <a:spcPts val="0"/>
                </a:spcBef>
                <a:spcAft>
                  <a:spcPts val="600"/>
                </a:spcAft>
                <a:buClrTx/>
                <a:buSzTx/>
                <a:buFontTx/>
                <a:buNone/>
                <a:tabLst/>
                <a:defRPr/>
              </a:pPr>
              <a:t>9</a:t>
            </a:fld>
            <a:endParaRPr kumimoji="0" lang="en-US" sz="1100" b="0" i="0" u="none" strike="noStrike" kern="1200" cap="none" spc="0" normalizeH="0" baseline="0" noProof="0">
              <a:ln>
                <a:noFill/>
              </a:ln>
              <a:solidFill>
                <a:schemeClr val="tx1">
                  <a:lumMod val="50000"/>
                  <a:lumOff val="50000"/>
                </a:scheme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761433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9822" y="209635"/>
            <a:ext cx="9953978" cy="1038840"/>
          </a:xfrm>
        </p:spPr>
        <p:txBody>
          <a:bodyPr/>
          <a:lstStyle/>
          <a:p>
            <a:r>
              <a:rPr lang="en-US"/>
              <a:t>Initiative Themes</a:t>
            </a:r>
          </a:p>
        </p:txBody>
      </p:sp>
      <p:sp>
        <p:nvSpPr>
          <p:cNvPr id="2" name="Content Placeholder 1"/>
          <p:cNvSpPr>
            <a:spLocks noGrp="1"/>
          </p:cNvSpPr>
          <p:nvPr>
            <p:ph sz="half" idx="1"/>
          </p:nvPr>
        </p:nvSpPr>
        <p:spPr>
          <a:xfrm>
            <a:off x="1399822" y="1549019"/>
            <a:ext cx="9062839" cy="4351338"/>
          </a:xfrm>
        </p:spPr>
        <p:txBody>
          <a:bodyPr vert="horz" lIns="91440" tIns="45720" rIns="91440" bIns="45720" rtlCol="0" anchor="t">
            <a:normAutofit fontScale="92500" lnSpcReduction="20000"/>
          </a:bodyPr>
          <a:lstStyle/>
          <a:p>
            <a:pPr marL="0" marR="0" lvl="0" indent="0" defTabSz="914400" rtl="0" eaLnBrk="1" fontAlgn="auto" latinLnBrk="0" hangingPunct="1">
              <a:lnSpc>
                <a:spcPct val="150000"/>
              </a:lnSpc>
              <a:spcBef>
                <a:spcPts val="0"/>
              </a:spcBef>
              <a:spcAft>
                <a:spcPts val="1000"/>
              </a:spcAft>
              <a:buClrTx/>
              <a:buSzTx/>
              <a:buFont typeface="Arial" panose="020B0604020202020204" pitchFamily="34" charset="0"/>
              <a:buNone/>
              <a:tabLst/>
              <a:defRPr/>
            </a:pPr>
            <a:r>
              <a:rPr kumimoji="0" lang="en-US" sz="2800" b="1" i="0" u="none" strike="noStrike" kern="1200" cap="none" spc="0" normalizeH="0" baseline="0" noProof="0">
                <a:ln>
                  <a:noFill/>
                </a:ln>
                <a:solidFill>
                  <a:schemeClr val="tx2">
                    <a:lumMod val="75000"/>
                  </a:schemeClr>
                </a:solidFill>
                <a:effectLst/>
                <a:uLnTx/>
                <a:uFillTx/>
                <a:latin typeface="Tahoma"/>
                <a:ea typeface="Tahoma"/>
                <a:cs typeface="Tahoma"/>
              </a:rPr>
              <a:t>FY 2023-24 </a:t>
            </a:r>
            <a:r>
              <a:rPr kumimoji="0" lang="en-US" sz="2800" b="0" i="0" u="none" strike="noStrike" kern="1200" cap="none" spc="0" normalizeH="0" baseline="0" noProof="0">
                <a:ln>
                  <a:noFill/>
                </a:ln>
                <a:solidFill>
                  <a:schemeClr val="tx2">
                    <a:lumMod val="75000"/>
                  </a:schemeClr>
                </a:solidFill>
                <a:effectLst/>
                <a:uLnTx/>
                <a:uFillTx/>
                <a:latin typeface="Tahoma"/>
                <a:ea typeface="Tahoma"/>
                <a:cs typeface="Tahoma"/>
              </a:rPr>
              <a:t>proposed research initiatives are framed around </a:t>
            </a:r>
            <a:r>
              <a:rPr kumimoji="0" lang="en-US" sz="2800" b="1" i="1" u="sng" strike="noStrike" kern="1200" cap="none" spc="0" normalizeH="0" baseline="0" noProof="0">
                <a:ln>
                  <a:noFill/>
                </a:ln>
                <a:solidFill>
                  <a:schemeClr val="tx2">
                    <a:lumMod val="75000"/>
                  </a:schemeClr>
                </a:solidFill>
                <a:effectLst/>
                <a:uLnTx/>
                <a:uFillTx/>
                <a:latin typeface="Tahoma"/>
                <a:ea typeface="Tahoma"/>
                <a:cs typeface="Tahoma"/>
              </a:rPr>
              <a:t>decarbonization</a:t>
            </a:r>
            <a:r>
              <a:rPr kumimoji="0" lang="en-US" sz="2800" b="0" i="0" u="none" strike="noStrike" kern="1200" cap="none" spc="0" normalizeH="0" baseline="0" noProof="0">
                <a:ln>
                  <a:noFill/>
                </a:ln>
                <a:solidFill>
                  <a:schemeClr val="tx2">
                    <a:lumMod val="75000"/>
                  </a:schemeClr>
                </a:solidFill>
                <a:effectLst/>
                <a:uLnTx/>
                <a:uFillTx/>
                <a:latin typeface="Tahoma"/>
                <a:ea typeface="Tahoma"/>
                <a:cs typeface="Tahoma"/>
              </a:rPr>
              <a:t>.</a:t>
            </a:r>
          </a:p>
          <a:p>
            <a:pPr marL="0" marR="0" lvl="0" indent="0" defTabSz="914400" rtl="0" eaLnBrk="1" fontAlgn="auto" latinLnBrk="0" hangingPunct="1">
              <a:lnSpc>
                <a:spcPct val="150000"/>
              </a:lnSpc>
              <a:spcBef>
                <a:spcPts val="0"/>
              </a:spcBef>
              <a:spcAft>
                <a:spcPts val="1000"/>
              </a:spcAft>
              <a:buClrTx/>
              <a:buSzTx/>
              <a:buFont typeface="Arial" panose="020B0604020202020204" pitchFamily="34" charset="0"/>
              <a:buNone/>
              <a:tabLst/>
              <a:defRPr/>
            </a:pPr>
            <a:endParaRPr kumimoji="0" lang="en-US" b="1" i="0" u="none" strike="noStrike" kern="1200" cap="none" spc="0" normalizeH="0" baseline="0" noProof="0">
              <a:ln>
                <a:noFill/>
              </a:ln>
              <a:solidFill>
                <a:schemeClr val="tx2">
                  <a:lumMod val="75000"/>
                </a:schemeClr>
              </a:solidFill>
              <a:effectLst/>
              <a:uLnTx/>
              <a:uFillTx/>
              <a:latin typeface="Tahoma"/>
              <a:ea typeface="Tahoma"/>
              <a:cs typeface="Tahoma"/>
            </a:endParaRPr>
          </a:p>
          <a:p>
            <a:pPr marL="0" marR="0" lvl="0" indent="0" defTabSz="914400" rtl="0" eaLnBrk="1" fontAlgn="auto" latinLnBrk="0" hangingPunct="1">
              <a:lnSpc>
                <a:spcPct val="120000"/>
              </a:lnSpc>
              <a:spcBef>
                <a:spcPts val="400"/>
              </a:spcBef>
              <a:spcAft>
                <a:spcPts val="800"/>
              </a:spcAft>
              <a:buClrTx/>
              <a:buSzTx/>
              <a:buFont typeface="Arial" panose="020B0604020202020204" pitchFamily="34" charset="0"/>
              <a:buNone/>
              <a:tabLst/>
              <a:defRPr/>
            </a:pPr>
            <a:r>
              <a:rPr kumimoji="0" lang="en-US" b="1" i="0" u="none" strike="noStrike" kern="1200" cap="none" spc="0" normalizeH="0" baseline="0" noProof="0">
                <a:ln>
                  <a:noFill/>
                </a:ln>
                <a:solidFill>
                  <a:schemeClr val="tx2">
                    <a:lumMod val="75000"/>
                  </a:schemeClr>
                </a:solidFill>
                <a:effectLst/>
                <a:uLnTx/>
                <a:uFillTx/>
                <a:latin typeface="Tahoma"/>
                <a:ea typeface="Tahoma"/>
                <a:cs typeface="Tahoma"/>
              </a:rPr>
              <a:t>Initiative Themes:</a:t>
            </a:r>
            <a:endParaRPr lang="en-US" b="1" i="0" u="none" strike="noStrike" kern="1200" cap="none" spc="0" normalizeH="0" baseline="0" noProof="0">
              <a:ln>
                <a:noFill/>
              </a:ln>
              <a:solidFill>
                <a:schemeClr val="tx2">
                  <a:lumMod val="75000"/>
                </a:schemeClr>
              </a:solidFill>
              <a:effectLst/>
              <a:uLnTx/>
              <a:uFillTx/>
              <a:latin typeface="Tahoma"/>
              <a:ea typeface="Tahoma"/>
              <a:cs typeface="Tahoma"/>
            </a:endParaRPr>
          </a:p>
          <a:p>
            <a:pPr>
              <a:lnSpc>
                <a:spcPct val="120000"/>
              </a:lnSpc>
              <a:spcBef>
                <a:spcPts val="400"/>
              </a:spcBef>
              <a:spcAft>
                <a:spcPts val="800"/>
              </a:spcAft>
              <a:buFont typeface="Arial" panose="020B0604020202020204" pitchFamily="34" charset="0"/>
              <a:buChar char="•"/>
              <a:defRPr/>
            </a:pPr>
            <a:r>
              <a:rPr kumimoji="0" lang="en-US" b="0" i="0" u="none" strike="noStrike" kern="1200" cap="none" spc="0" normalizeH="0" baseline="0" noProof="0">
                <a:ln>
                  <a:noFill/>
                </a:ln>
                <a:solidFill>
                  <a:schemeClr val="tx2">
                    <a:lumMod val="75000"/>
                  </a:schemeClr>
                </a:solidFill>
                <a:effectLst/>
                <a:uLnTx/>
                <a:uFillTx/>
                <a:latin typeface="Tahoma"/>
                <a:ea typeface="Tahoma"/>
                <a:cs typeface="Tahoma"/>
              </a:rPr>
              <a:t>Hydrogen Leakage Mitigation</a:t>
            </a:r>
            <a:endParaRPr lang="en-US" b="0" i="0" u="none" strike="noStrike" kern="1200" cap="none" spc="0" normalizeH="0" baseline="0" noProof="0">
              <a:ln>
                <a:noFill/>
              </a:ln>
              <a:solidFill>
                <a:schemeClr val="tx2">
                  <a:lumMod val="75000"/>
                </a:schemeClr>
              </a:solidFill>
              <a:effectLst/>
              <a:uLnTx/>
              <a:uFillTx/>
              <a:latin typeface="Tahoma"/>
              <a:ea typeface="Tahoma"/>
              <a:cs typeface="Tahoma"/>
            </a:endParaRPr>
          </a:p>
          <a:p>
            <a:pPr marL="228600" marR="0" lvl="0" indent="-228600" defTabSz="914400" rtl="0" eaLnBrk="1" fontAlgn="auto" latinLnBrk="0" hangingPunct="1">
              <a:lnSpc>
                <a:spcPct val="120000"/>
              </a:lnSpc>
              <a:spcBef>
                <a:spcPts val="400"/>
              </a:spcBef>
              <a:spcAft>
                <a:spcPts val="800"/>
              </a:spcAft>
              <a:buClrTx/>
              <a:buSzTx/>
              <a:buFont typeface="Arial" panose="020B0604020202020204" pitchFamily="34" charset="0"/>
              <a:buChar char="•"/>
              <a:tabLst/>
              <a:defRPr/>
            </a:pPr>
            <a:r>
              <a:rPr kumimoji="0" lang="en-US" b="0" i="0" u="none" strike="noStrike" kern="1200" cap="none" spc="0" normalizeH="0" baseline="0" noProof="0">
                <a:ln>
                  <a:noFill/>
                </a:ln>
                <a:solidFill>
                  <a:schemeClr val="tx2">
                    <a:lumMod val="75000"/>
                  </a:schemeClr>
                </a:solidFill>
                <a:effectLst/>
                <a:uLnTx/>
                <a:uFillTx/>
                <a:latin typeface="Tahoma"/>
                <a:ea typeface="Tahoma"/>
                <a:cs typeface="Tahoma"/>
              </a:rPr>
              <a:t>Building Decarbonization</a:t>
            </a:r>
            <a:endParaRPr lang="en-US" b="0" i="0" u="none" strike="noStrike" kern="1200" cap="none" spc="0" normalizeH="0" baseline="0" noProof="0">
              <a:ln>
                <a:noFill/>
              </a:ln>
              <a:solidFill>
                <a:schemeClr val="tx2">
                  <a:lumMod val="75000"/>
                </a:schemeClr>
              </a:solidFill>
              <a:effectLst/>
              <a:uLnTx/>
              <a:uFillTx/>
              <a:latin typeface="Tahoma"/>
              <a:ea typeface="Tahoma"/>
              <a:cs typeface="Tahoma"/>
            </a:endParaRPr>
          </a:p>
          <a:p>
            <a:pPr marL="228600" marR="0" lvl="0" indent="-228600" defTabSz="914400" rtl="0" eaLnBrk="1" fontAlgn="auto" latinLnBrk="0" hangingPunct="1">
              <a:lnSpc>
                <a:spcPct val="120000"/>
              </a:lnSpc>
              <a:spcBef>
                <a:spcPts val="400"/>
              </a:spcBef>
              <a:spcAft>
                <a:spcPts val="800"/>
              </a:spcAft>
              <a:buClrTx/>
              <a:buSzTx/>
              <a:buFont typeface="Arial" panose="020B0604020202020204" pitchFamily="34" charset="0"/>
              <a:buChar char="•"/>
              <a:tabLst/>
              <a:defRPr/>
            </a:pPr>
            <a:r>
              <a:rPr kumimoji="0" lang="en-US" b="0" i="0" u="none" strike="noStrike" kern="1200" cap="none" spc="0" normalizeH="0" baseline="0" noProof="0">
                <a:ln>
                  <a:noFill/>
                </a:ln>
                <a:solidFill>
                  <a:schemeClr val="tx2">
                    <a:lumMod val="75000"/>
                  </a:schemeClr>
                </a:solidFill>
                <a:effectLst/>
                <a:uLnTx/>
                <a:uFillTx/>
                <a:latin typeface="Tahoma"/>
                <a:ea typeface="Tahoma"/>
                <a:cs typeface="Tahoma"/>
              </a:rPr>
              <a:t>Entrepreneur Development</a:t>
            </a:r>
            <a:endParaRPr lang="en-US" b="0" i="0" u="none" strike="noStrike" kern="1200" cap="none" spc="0" normalizeH="0" baseline="0" noProof="0">
              <a:ln>
                <a:noFill/>
              </a:ln>
              <a:solidFill>
                <a:schemeClr val="tx2">
                  <a:lumMod val="75000"/>
                </a:schemeClr>
              </a:solidFill>
              <a:effectLst/>
              <a:uLnTx/>
              <a:uFillTx/>
              <a:latin typeface="Tahoma"/>
              <a:ea typeface="Tahoma"/>
              <a:cs typeface="Tahoma"/>
            </a:endParaRPr>
          </a:p>
          <a:p>
            <a:pPr marL="228600" marR="0" lvl="0" indent="-228600" defTabSz="914400" rtl="0" eaLnBrk="1" fontAlgn="auto" latinLnBrk="0" hangingPunct="1">
              <a:lnSpc>
                <a:spcPct val="120000"/>
              </a:lnSpc>
              <a:spcBef>
                <a:spcPts val="400"/>
              </a:spcBef>
              <a:spcAft>
                <a:spcPts val="800"/>
              </a:spcAft>
              <a:buClrTx/>
              <a:buSzTx/>
              <a:buFont typeface="Arial" panose="020B0604020202020204" pitchFamily="34" charset="0"/>
              <a:buChar char="•"/>
              <a:tabLst/>
              <a:defRPr/>
            </a:pPr>
            <a:r>
              <a:rPr lang="en-US">
                <a:solidFill>
                  <a:schemeClr val="tx2">
                    <a:lumMod val="75000"/>
                  </a:schemeClr>
                </a:solidFill>
                <a:latin typeface="Tahoma"/>
                <a:ea typeface="Tahoma"/>
                <a:cs typeface="Tahoma"/>
              </a:rPr>
              <a:t>Leveraging Cost Share Opportunities</a:t>
            </a:r>
          </a:p>
          <a:p>
            <a:endParaRPr lang="en-US"/>
          </a:p>
        </p:txBody>
      </p:sp>
      <p:sp>
        <p:nvSpPr>
          <p:cNvPr id="6" name="Slide Number Placeholder 5">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F09A1A5-4186-AE45-B489-8F93D826EB49}" type="slidenum">
              <a:rPr kumimoji="0" lang="en-US" sz="1200" b="0" i="0" u="none" strike="noStrike" kern="1200" cap="none" spc="0" normalizeH="0" baseline="0" noProof="0" smtClean="0">
                <a:ln>
                  <a:noFill/>
                </a:ln>
                <a:solidFill>
                  <a:prstClr val="black">
                    <a:tint val="75000"/>
                  </a:prstClr>
                </a:solidFill>
                <a:effectLst/>
                <a:uLnTx/>
                <a:uFillTx/>
                <a:latin typeface="Arial Nova" panose="020B05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Arial Nova" panose="020B0504020202020204" pitchFamily="34" charset="0"/>
              <a:ea typeface="+mn-ea"/>
              <a:cs typeface="+mn-cs"/>
            </a:endParaRPr>
          </a:p>
        </p:txBody>
      </p:sp>
    </p:spTree>
    <p:extLst>
      <p:ext uri="{BB962C8B-B14F-4D97-AF65-F5344CB8AC3E}">
        <p14:creationId xmlns:p14="http://schemas.microsoft.com/office/powerpoint/2010/main" val="1929787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911620"/>
            <a:ext cx="10515600" cy="2418060"/>
          </a:xfrm>
        </p:spPr>
        <p:txBody>
          <a:bodyPr/>
          <a:lstStyle/>
          <a:p>
            <a:r>
              <a:rPr lang="en-US"/>
              <a:t>Hydrogen Leakage Detection, Monitoring, and Prevention</a:t>
            </a:r>
          </a:p>
        </p:txBody>
      </p:sp>
      <p:sp>
        <p:nvSpPr>
          <p:cNvPr id="3" name="Text Placeholder 2"/>
          <p:cNvSpPr>
            <a:spLocks noGrp="1"/>
          </p:cNvSpPr>
          <p:nvPr>
            <p:ph type="body" idx="1"/>
          </p:nvPr>
        </p:nvSpPr>
        <p:spPr>
          <a:xfrm>
            <a:off x="831850" y="3387276"/>
            <a:ext cx="8107964" cy="1500187"/>
          </a:xfrm>
        </p:spPr>
        <p:txBody>
          <a:bodyPr vert="horz" lIns="91440" tIns="45720" rIns="91440" bIns="45720" rtlCol="0" anchor="t">
            <a:normAutofit/>
          </a:bodyPr>
          <a:lstStyle/>
          <a:p>
            <a:r>
              <a:rPr lang="en-US" b="1">
                <a:latin typeface="Tahoma"/>
                <a:ea typeface="Tahoma"/>
                <a:cs typeface="Tahoma"/>
              </a:rPr>
              <a:t>Topic Area: </a:t>
            </a:r>
            <a:r>
              <a:rPr lang="en-US">
                <a:latin typeface="Tahoma"/>
                <a:ea typeface="Tahoma"/>
                <a:cs typeface="Tahoma"/>
              </a:rPr>
              <a:t>Hydrogen Leakage Mitigation</a:t>
            </a:r>
          </a:p>
        </p:txBody>
      </p:sp>
      <p:sp>
        <p:nvSpPr>
          <p:cNvPr id="8" name="TextBox 7"/>
          <p:cNvSpPr txBox="1"/>
          <p:nvPr/>
        </p:nvSpPr>
        <p:spPr>
          <a:xfrm>
            <a:off x="2418778" y="4945059"/>
            <a:ext cx="8928672"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83763"/>
                </a:solidFill>
                <a:effectLst/>
                <a:uLnTx/>
                <a:uFillTx/>
                <a:latin typeface="Tahoma"/>
                <a:ea typeface="Tahoma"/>
                <a:cs typeface="Tahoma"/>
              </a:rPr>
              <a:t>Presenters: </a:t>
            </a:r>
            <a:r>
              <a:rPr lang="en-US" sz="2400">
                <a:solidFill>
                  <a:srgbClr val="083763"/>
                </a:solidFill>
                <a:latin typeface="Tahoma"/>
                <a:ea typeface="Tahoma"/>
                <a:cs typeface="Tahoma"/>
              </a:rPr>
              <a:t>Sean Anayah, Peter Chen, and Qing Tian</a:t>
            </a:r>
            <a:endParaRPr lang="en-US" sz="2400" b="0" i="0" u="none" strike="noStrike" kern="1200" cap="none" spc="0" normalizeH="0" baseline="0" noProof="0">
              <a:ln>
                <a:noFill/>
              </a:ln>
              <a:solidFill>
                <a:srgbClr val="083763"/>
              </a:solidFill>
              <a:effectLst/>
              <a:uLnTx/>
              <a:uFillTx/>
              <a:latin typeface="Tahoma"/>
              <a:ea typeface="Tahoma"/>
              <a:cs typeface="Tahoma"/>
            </a:endParaRPr>
          </a:p>
        </p:txBody>
      </p:sp>
    </p:spTree>
    <p:extLst>
      <p:ext uri="{BB962C8B-B14F-4D97-AF65-F5344CB8AC3E}">
        <p14:creationId xmlns:p14="http://schemas.microsoft.com/office/powerpoint/2010/main" val="1731223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C183D7F6-B498-43B3-948B-1728B52AA6E4}">
                <adec:decorative xmlns:adec="http://schemas.microsoft.com/office/drawing/2017/decorative" val="0"/>
              </a:ext>
            </a:extLst>
          </p:cNvPr>
          <p:cNvSpPr>
            <a:spLocks noGrp="1"/>
          </p:cNvSpPr>
          <p:nvPr>
            <p:ph type="title"/>
          </p:nvPr>
        </p:nvSpPr>
        <p:spPr/>
        <p:txBody>
          <a:bodyPr/>
          <a:lstStyle/>
          <a:p>
            <a:r>
              <a:rPr lang="en-US"/>
              <a:t>Background</a:t>
            </a:r>
          </a:p>
        </p:txBody>
      </p:sp>
      <p:sp>
        <p:nvSpPr>
          <p:cNvPr id="3" name="Content Placeholder 2">
            <a:extLst>
              <a:ext uri="{C183D7F6-B498-43B3-948B-1728B52AA6E4}">
                <adec:decorative xmlns:adec="http://schemas.microsoft.com/office/drawing/2017/decorative" val="0"/>
              </a:ext>
            </a:extLst>
          </p:cNvPr>
          <p:cNvSpPr>
            <a:spLocks noGrp="1"/>
          </p:cNvSpPr>
          <p:nvPr>
            <p:ph idx="1"/>
          </p:nvPr>
        </p:nvSpPr>
        <p:spPr>
          <a:xfrm>
            <a:off x="725724" y="1833517"/>
            <a:ext cx="6294201" cy="4351338"/>
          </a:xfrm>
        </p:spPr>
        <p:txBody>
          <a:bodyPr vert="horz" lIns="91440" tIns="45720" rIns="91440" bIns="45720" rtlCol="0" anchor="t">
            <a:normAutofit/>
          </a:bodyPr>
          <a:lstStyle/>
          <a:p>
            <a:pPr>
              <a:lnSpc>
                <a:spcPct val="100000"/>
              </a:lnSpc>
              <a:spcAft>
                <a:spcPts val="600"/>
              </a:spcAft>
            </a:pPr>
            <a:r>
              <a:rPr lang="en-US" sz="2200">
                <a:latin typeface="Tahoma"/>
                <a:ea typeface="Tahoma"/>
                <a:cs typeface="Tahoma"/>
              </a:rPr>
              <a:t>New investments underway to scale-up clean hydrogen for difficult-to-decarbonize sectors.</a:t>
            </a:r>
          </a:p>
          <a:p>
            <a:pPr>
              <a:lnSpc>
                <a:spcPct val="100000"/>
              </a:lnSpc>
              <a:spcAft>
                <a:spcPts val="600"/>
              </a:spcAft>
            </a:pPr>
            <a:r>
              <a:rPr lang="en-US" sz="2200">
                <a:latin typeface="Tahoma"/>
                <a:ea typeface="Tahoma"/>
                <a:cs typeface="Tahoma"/>
              </a:rPr>
              <a:t>Hydrogen leakage can lead to safety risks, economic loss, and indirect global warming impacts.</a:t>
            </a:r>
          </a:p>
          <a:p>
            <a:pPr>
              <a:lnSpc>
                <a:spcPct val="100000"/>
              </a:lnSpc>
              <a:spcAft>
                <a:spcPts val="600"/>
              </a:spcAft>
            </a:pPr>
            <a:r>
              <a:rPr lang="en-US" sz="2200">
                <a:latin typeface="Tahoma"/>
                <a:ea typeface="Tahoma"/>
                <a:cs typeface="Tahoma"/>
              </a:rPr>
              <a:t>Limited data on hydrogen leakage rates.</a:t>
            </a:r>
          </a:p>
          <a:p>
            <a:pPr>
              <a:lnSpc>
                <a:spcPct val="100000"/>
              </a:lnSpc>
              <a:spcAft>
                <a:spcPts val="600"/>
              </a:spcAft>
            </a:pPr>
            <a:r>
              <a:rPr lang="en-US" sz="2200">
                <a:latin typeface="Tahoma"/>
                <a:ea typeface="Tahoma"/>
                <a:cs typeface="Tahoma"/>
              </a:rPr>
              <a:t>Gaps exist in technologies and methods for detection at sub-ppm levels, quantification, monitoring, and mitigation. </a:t>
            </a:r>
          </a:p>
        </p:txBody>
      </p:sp>
      <p:sp>
        <p:nvSpPr>
          <p:cNvPr id="5" name="Slide Number Placeholder 4">
            <a:extLst>
              <a:ext uri="{C183D7F6-B498-43B3-948B-1728B52AA6E4}">
                <adec:decorative xmlns:adec="http://schemas.microsoft.com/office/drawing/2017/decorative" val="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pic>
        <p:nvPicPr>
          <p:cNvPr id="4" name="Picture 2">
            <a:extLst>
              <a:ext uri="{FF2B5EF4-FFF2-40B4-BE49-F238E27FC236}">
                <a16:creationId xmlns:a16="http://schemas.microsoft.com/office/drawing/2014/main" id="{B9FD54A6-4343-6254-676C-F49618470545}"/>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8343" y="2176992"/>
            <a:ext cx="4392787" cy="29285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2F8D9B6-02BF-F489-BD17-133A288AB6C1}"/>
              </a:ext>
            </a:extLst>
          </p:cNvPr>
          <p:cNvSpPr txBox="1"/>
          <p:nvPr/>
        </p:nvSpPr>
        <p:spPr>
          <a:xfrm>
            <a:off x="7258343" y="5127551"/>
            <a:ext cx="3420533" cy="307777"/>
          </a:xfrm>
          <a:prstGeom prst="rect">
            <a:avLst/>
          </a:prstGeom>
          <a:noFill/>
        </p:spPr>
        <p:txBody>
          <a:bodyPr wrap="square" rtlCol="0">
            <a:spAutoFit/>
          </a:bodyPr>
          <a:lstStyle/>
          <a:p>
            <a:r>
              <a:rPr lang="en-US" sz="1400"/>
              <a:t>Source: Emerging Tech Brew </a:t>
            </a:r>
          </a:p>
        </p:txBody>
      </p:sp>
    </p:spTree>
    <p:extLst>
      <p:ext uri="{BB962C8B-B14F-4D97-AF65-F5344CB8AC3E}">
        <p14:creationId xmlns:p14="http://schemas.microsoft.com/office/powerpoint/2010/main" val="6425862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C183D7F6-B498-43B3-948B-1728B52AA6E4}">
                <adec:decorative xmlns:adec="http://schemas.microsoft.com/office/drawing/2017/decorative" val="0"/>
              </a:ext>
            </a:extLst>
          </p:cNvPr>
          <p:cNvSpPr>
            <a:spLocks noGrp="1"/>
          </p:cNvSpPr>
          <p:nvPr>
            <p:ph type="title"/>
          </p:nvPr>
        </p:nvSpPr>
        <p:spPr/>
        <p:txBody>
          <a:bodyPr/>
          <a:lstStyle/>
          <a:p>
            <a:r>
              <a:rPr lang="en-US"/>
              <a:t>Innovations</a:t>
            </a:r>
          </a:p>
        </p:txBody>
      </p:sp>
      <p:sp>
        <p:nvSpPr>
          <p:cNvPr id="3" name="Content Placeholder 2">
            <a:extLst>
              <a:ext uri="{C183D7F6-B498-43B3-948B-1728B52AA6E4}">
                <adec:decorative xmlns:adec="http://schemas.microsoft.com/office/drawing/2017/decorative" val="0"/>
              </a:ext>
            </a:extLst>
          </p:cNvPr>
          <p:cNvSpPr>
            <a:spLocks noGrp="1"/>
          </p:cNvSpPr>
          <p:nvPr>
            <p:ph idx="1"/>
          </p:nvPr>
        </p:nvSpPr>
        <p:spPr>
          <a:xfrm>
            <a:off x="1119011" y="1414041"/>
            <a:ext cx="9953978" cy="2426849"/>
          </a:xfrm>
        </p:spPr>
        <p:txBody>
          <a:bodyPr>
            <a:normAutofit/>
          </a:bodyPr>
          <a:lstStyle/>
          <a:p>
            <a:pPr marL="457200" indent="-457200">
              <a:lnSpc>
                <a:spcPct val="100000"/>
              </a:lnSpc>
              <a:buFont typeface="+mj-lt"/>
              <a:buAutoNum type="arabicPeriod"/>
            </a:pPr>
            <a:r>
              <a:rPr lang="en-US" sz="2000">
                <a:latin typeface="Tahoma" panose="020B0604030504040204" pitchFamily="34" charset="0"/>
                <a:ea typeface="Tahoma" panose="020B0604030504040204" pitchFamily="34" charset="0"/>
                <a:cs typeface="Tahoma" panose="020B0604030504040204" pitchFamily="34" charset="0"/>
              </a:rPr>
              <a:t>Conduct R&amp;D to improve the sensitivity, accuracy, durability, scalability, and cost of hydrogen detection and quantification technologies. </a:t>
            </a:r>
          </a:p>
          <a:p>
            <a:pPr marL="457200" indent="-457200">
              <a:lnSpc>
                <a:spcPct val="100000"/>
              </a:lnSpc>
              <a:buFont typeface="+mj-lt"/>
              <a:buAutoNum type="arabicPeriod"/>
            </a:pPr>
            <a:r>
              <a:rPr lang="en-US" sz="2000">
                <a:latin typeface="Tahoma" panose="020B0604030504040204" pitchFamily="34" charset="0"/>
                <a:ea typeface="Tahoma" panose="020B0604030504040204" pitchFamily="34" charset="0"/>
                <a:cs typeface="Tahoma" panose="020B0604030504040204" pitchFamily="34" charset="0"/>
              </a:rPr>
              <a:t>Gather data to improve understanding of hydrogen leakage rates along the supply chain (e.g., production, delivery, storage, end-uses). </a:t>
            </a:r>
          </a:p>
          <a:p>
            <a:pPr marL="457200" indent="-457200">
              <a:lnSpc>
                <a:spcPct val="100000"/>
              </a:lnSpc>
              <a:buFont typeface="+mj-lt"/>
              <a:buAutoNum type="arabicPeriod"/>
            </a:pPr>
            <a:r>
              <a:rPr lang="en-US" sz="2000">
                <a:latin typeface="Tahoma" panose="020B0604030504040204" pitchFamily="34" charset="0"/>
                <a:ea typeface="Tahoma" panose="020B0604030504040204" pitchFamily="34" charset="0"/>
                <a:cs typeface="Tahoma" panose="020B0604030504040204" pitchFamily="34" charset="0"/>
              </a:rPr>
              <a:t>Develop hydrogen leakage prevention solutions for key points in the supply chain where leaks may be concentrated. </a:t>
            </a:r>
          </a:p>
        </p:txBody>
      </p:sp>
      <p:sp>
        <p:nvSpPr>
          <p:cNvPr id="5" name="Slide Number Placeholder 4">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EA1D2D88-9DEE-7741-572B-327A54A5327F}"/>
              </a:ext>
              <a:ext uri="{C183D7F6-B498-43B3-948B-1728B52AA6E4}">
                <adec:decorative xmlns:adec="http://schemas.microsoft.com/office/drawing/2017/decorative" val="1"/>
              </a:ext>
            </a:extLst>
          </p:cNvPr>
          <p:cNvSpPr txBox="1"/>
          <p:nvPr/>
        </p:nvSpPr>
        <p:spPr>
          <a:xfrm>
            <a:off x="1579158" y="6160139"/>
            <a:ext cx="2462390" cy="307777"/>
          </a:xfrm>
          <a:prstGeom prst="rect">
            <a:avLst/>
          </a:prstGeom>
          <a:noFill/>
        </p:spPr>
        <p:txBody>
          <a:bodyPr wrap="square" rtlCol="0">
            <a:spAutoFit/>
          </a:bodyPr>
          <a:lstStyle/>
          <a:p>
            <a:r>
              <a:rPr lang="en-US" sz="1400"/>
              <a:t>Source: NREL</a:t>
            </a:r>
          </a:p>
        </p:txBody>
      </p:sp>
      <p:pic>
        <p:nvPicPr>
          <p:cNvPr id="6" name="Picture 4">
            <a:extLst>
              <a:ext uri="{FF2B5EF4-FFF2-40B4-BE49-F238E27FC236}">
                <a16:creationId xmlns:a16="http://schemas.microsoft.com/office/drawing/2014/main" id="{247AF764-A00D-1B4B-B9DF-4C166D324F3A}"/>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158" y="3840888"/>
            <a:ext cx="4318000" cy="23029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A0237A75-55B9-5F62-9703-6FEC785AD9E6}"/>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7958" y="3840889"/>
            <a:ext cx="3994884" cy="23029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A0ABF21-5FD3-2AEE-3046-AE7F3D10399A}"/>
              </a:ext>
              <a:ext uri="{C183D7F6-B498-43B3-948B-1728B52AA6E4}">
                <adec:decorative xmlns:adec="http://schemas.microsoft.com/office/drawing/2017/decorative" val="1"/>
              </a:ext>
            </a:extLst>
          </p:cNvPr>
          <p:cNvSpPr txBox="1"/>
          <p:nvPr/>
        </p:nvSpPr>
        <p:spPr>
          <a:xfrm>
            <a:off x="6617958" y="6155457"/>
            <a:ext cx="2462390" cy="307777"/>
          </a:xfrm>
          <a:prstGeom prst="rect">
            <a:avLst/>
          </a:prstGeom>
          <a:noFill/>
        </p:spPr>
        <p:txBody>
          <a:bodyPr wrap="square" rtlCol="0">
            <a:spAutoFit/>
          </a:bodyPr>
          <a:lstStyle/>
          <a:p>
            <a:r>
              <a:rPr lang="en-US" sz="1400"/>
              <a:t>Source: Columbia University</a:t>
            </a:r>
          </a:p>
        </p:txBody>
      </p:sp>
    </p:spTree>
    <p:extLst>
      <p:ext uri="{BB962C8B-B14F-4D97-AF65-F5344CB8AC3E}">
        <p14:creationId xmlns:p14="http://schemas.microsoft.com/office/powerpoint/2010/main" val="10541327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05598-E423-4579-8B63-108BB6770F50}"/>
              </a:ext>
            </a:extLst>
          </p:cNvPr>
          <p:cNvSpPr>
            <a:spLocks noGrp="1"/>
          </p:cNvSpPr>
          <p:nvPr>
            <p:ph type="title"/>
          </p:nvPr>
        </p:nvSpPr>
        <p:spPr>
          <a:xfrm>
            <a:off x="1399822" y="161617"/>
            <a:ext cx="9953978" cy="1038840"/>
          </a:xfrm>
        </p:spPr>
        <p:txBody>
          <a:bodyPr/>
          <a:lstStyle/>
          <a:p>
            <a:r>
              <a:rPr lang="en-US"/>
              <a:t>Benefits</a:t>
            </a:r>
          </a:p>
        </p:txBody>
      </p:sp>
      <p:sp>
        <p:nvSpPr>
          <p:cNvPr id="3" name="Content Placeholder 2">
            <a:extLst>
              <a:ext uri="{FF2B5EF4-FFF2-40B4-BE49-F238E27FC236}">
                <a16:creationId xmlns:a16="http://schemas.microsoft.com/office/drawing/2014/main" id="{D4FD828F-DCB6-4E70-8CDF-8D8E0965DB6F}"/>
              </a:ext>
            </a:extLst>
          </p:cNvPr>
          <p:cNvSpPr>
            <a:spLocks noGrp="1"/>
          </p:cNvSpPr>
          <p:nvPr>
            <p:ph idx="1"/>
          </p:nvPr>
        </p:nvSpPr>
        <p:spPr>
          <a:xfrm>
            <a:off x="1399822" y="1656176"/>
            <a:ext cx="9953978" cy="4351338"/>
          </a:xfrm>
        </p:spPr>
        <p:txBody>
          <a:bodyPr/>
          <a:lstStyle/>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Advance hydrogen leakage detection, quantification, and prevention products to support emerging hydrogen supply chains.</a:t>
            </a:r>
          </a:p>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Obtain data to inform and implement mitigation and prevention strategies. </a:t>
            </a:r>
          </a:p>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Minimize safety, economic, and indirect global warming impacts of leakage as hydrogen scales up as a decarbonization pathway. </a:t>
            </a:r>
          </a:p>
          <a:p>
            <a:endParaRPr lang="en-US"/>
          </a:p>
        </p:txBody>
      </p:sp>
      <p:sp>
        <p:nvSpPr>
          <p:cNvPr id="4" name="Slide Number Placeholder 3">
            <a:extLst>
              <a:ext uri="{FF2B5EF4-FFF2-40B4-BE49-F238E27FC236}">
                <a16:creationId xmlns:a16="http://schemas.microsoft.com/office/drawing/2014/main" id="{456111BA-D644-4810-8181-5D12ED3C3356}"/>
              </a:ext>
            </a:extLst>
          </p:cNvPr>
          <p:cNvSpPr>
            <a:spLocks noGrp="1"/>
          </p:cNvSpPr>
          <p:nvPr>
            <p:ph type="sldNum" sz="quarter" idx="12"/>
          </p:nvPr>
        </p:nvSpPr>
        <p:spPr/>
        <p:txBody>
          <a:bodyPr/>
          <a:lstStyle/>
          <a:p>
            <a:fld id="{005C4985-ACD0-2B4C-8981-36243250F268}" type="slidenum">
              <a:rPr lang="en-US" smtClean="0"/>
              <a:t>14</a:t>
            </a:fld>
            <a:endParaRPr lang="en-US"/>
          </a:p>
        </p:txBody>
      </p:sp>
    </p:spTree>
    <p:extLst>
      <p:ext uri="{BB962C8B-B14F-4D97-AF65-F5344CB8AC3E}">
        <p14:creationId xmlns:p14="http://schemas.microsoft.com/office/powerpoint/2010/main" val="3055415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712801"/>
            <a:ext cx="10515600" cy="2852737"/>
          </a:xfrm>
        </p:spPr>
        <p:txBody>
          <a:bodyPr>
            <a:normAutofit/>
          </a:bodyPr>
          <a:lstStyle/>
          <a:p>
            <a:pPr>
              <a:lnSpc>
                <a:spcPct val="100000"/>
              </a:lnSpc>
              <a:spcBef>
                <a:spcPts val="0"/>
              </a:spcBef>
            </a:pPr>
            <a:r>
              <a:rPr lang="en-US"/>
              <a:t>Air Pollutant Exposure Assessment in California Residences </a:t>
            </a:r>
          </a:p>
        </p:txBody>
      </p:sp>
      <p:sp>
        <p:nvSpPr>
          <p:cNvPr id="3" name="Text Placeholder 2"/>
          <p:cNvSpPr>
            <a:spLocks noGrp="1"/>
          </p:cNvSpPr>
          <p:nvPr>
            <p:ph type="body" idx="1"/>
          </p:nvPr>
        </p:nvSpPr>
        <p:spPr>
          <a:xfrm>
            <a:off x="831850" y="3733300"/>
            <a:ext cx="10515600" cy="1500187"/>
          </a:xfrm>
        </p:spPr>
        <p:txBody>
          <a:bodyPr/>
          <a:lstStyle/>
          <a:p>
            <a:r>
              <a:rPr lang="en-US" b="1">
                <a:latin typeface="Tahoma" panose="020B0604030504040204" pitchFamily="34" charset="0"/>
                <a:ea typeface="Tahoma" panose="020B0604030504040204" pitchFamily="34" charset="0"/>
                <a:cs typeface="Tahoma" panose="020B0604030504040204" pitchFamily="34" charset="0"/>
              </a:rPr>
              <a:t>Topic Area: </a:t>
            </a:r>
            <a:r>
              <a:rPr lang="en-US">
                <a:latin typeface="Tahoma" panose="020B0604030504040204" pitchFamily="34" charset="0"/>
                <a:ea typeface="Tahoma" panose="020B0604030504040204" pitchFamily="34" charset="0"/>
                <a:cs typeface="Tahoma" panose="020B0604030504040204" pitchFamily="34" charset="0"/>
              </a:rPr>
              <a:t>Building Decarbonization</a:t>
            </a:r>
          </a:p>
        </p:txBody>
      </p:sp>
      <p:sp>
        <p:nvSpPr>
          <p:cNvPr id="8" name="TextBox 7"/>
          <p:cNvSpPr txBox="1"/>
          <p:nvPr/>
        </p:nvSpPr>
        <p:spPr>
          <a:xfrm>
            <a:off x="2418778" y="4945059"/>
            <a:ext cx="8928672" cy="461665"/>
          </a:xfrm>
          <a:prstGeom prst="rect">
            <a:avLst/>
          </a:prstGeom>
          <a:noFill/>
        </p:spPr>
        <p:txBody>
          <a:bodyPr wrap="square" lIns="91440" tIns="45720" rIns="91440" bIns="45720" rtlCol="0" anchor="t">
            <a:spAutoFit/>
          </a:bodyPr>
          <a:lstStyle/>
          <a:p>
            <a:pPr>
              <a:defRPr/>
            </a:pPr>
            <a:r>
              <a:rPr kumimoji="0" lang="en-US" sz="2400" b="0" i="0" u="none" strike="noStrike" kern="1200" cap="none" spc="0" normalizeH="0" baseline="0" noProof="0">
                <a:ln>
                  <a:noFill/>
                </a:ln>
                <a:solidFill>
                  <a:srgbClr val="083763"/>
                </a:solidFill>
                <a:effectLst/>
                <a:uLnTx/>
                <a:uFillTx/>
                <a:latin typeface="Tahoma"/>
                <a:ea typeface="Tahoma"/>
                <a:cs typeface="Tahoma"/>
              </a:rPr>
              <a:t>Presenters: </a:t>
            </a:r>
            <a:r>
              <a:rPr lang="en-US" sz="2400">
                <a:solidFill>
                  <a:srgbClr val="083763"/>
                </a:solidFill>
                <a:latin typeface="Tahoma"/>
                <a:ea typeface="Tahoma"/>
                <a:cs typeface="Tahoma"/>
              </a:rPr>
              <a:t>Maninder Thind &amp; Susan Wilhelm </a:t>
            </a:r>
            <a:endParaRPr lang="en-US" sz="2400" b="0" i="0" u="none" strike="noStrike" kern="1200" cap="none" spc="0" normalizeH="0" baseline="0" noProof="0">
              <a:ln>
                <a:noFill/>
              </a:ln>
              <a:solidFill>
                <a:srgbClr val="083763"/>
              </a:solidFill>
              <a:effectLst/>
              <a:uLnTx/>
              <a:uFillTx/>
              <a:latin typeface="Tahoma"/>
              <a:ea typeface="Tahoma"/>
              <a:cs typeface="Tahoma"/>
            </a:endParaRPr>
          </a:p>
        </p:txBody>
      </p:sp>
    </p:spTree>
    <p:extLst>
      <p:ext uri="{BB962C8B-B14F-4D97-AF65-F5344CB8AC3E}">
        <p14:creationId xmlns:p14="http://schemas.microsoft.com/office/powerpoint/2010/main" val="3956847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Background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graphicFrame>
        <p:nvGraphicFramePr>
          <p:cNvPr id="4" name="Diagram 3">
            <a:extLst>
              <a:ext uri="{FF2B5EF4-FFF2-40B4-BE49-F238E27FC236}">
                <a16:creationId xmlns:a16="http://schemas.microsoft.com/office/drawing/2014/main" id="{22356FAF-2DE1-4B41-BE0C-19F1C09241BF}"/>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486304707"/>
              </p:ext>
            </p:extLst>
          </p:nvPr>
        </p:nvGraphicFramePr>
        <p:xfrm>
          <a:off x="691896" y="1344731"/>
          <a:ext cx="10621977" cy="5110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18019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Innovations </a:t>
            </a:r>
          </a:p>
        </p:txBody>
      </p:sp>
      <p:sp>
        <p:nvSpPr>
          <p:cNvPr id="3" name="Content Placeholder 2">
            <a:extLst>
              <a:ext uri="{C183D7F6-B498-43B3-948B-1728B52AA6E4}">
                <adec:decorative xmlns:adec="http://schemas.microsoft.com/office/drawing/2017/decorative" val="0"/>
              </a:ext>
            </a:extLst>
          </p:cNvPr>
          <p:cNvSpPr>
            <a:spLocks noGrp="1"/>
          </p:cNvSpPr>
          <p:nvPr>
            <p:ph idx="1"/>
          </p:nvPr>
        </p:nvSpPr>
        <p:spPr>
          <a:xfrm>
            <a:off x="669727" y="1158949"/>
            <a:ext cx="10785674" cy="4351338"/>
          </a:xfrm>
        </p:spPr>
        <p:txBody>
          <a:bodyPr vert="horz" lIns="91440" tIns="45720" rIns="91440" bIns="45720" rtlCol="0" anchor="t">
            <a:noAutofit/>
          </a:bodyPr>
          <a:lstStyle/>
          <a:p>
            <a:pPr marL="457200" indent="-457200">
              <a:lnSpc>
                <a:spcPct val="100000"/>
              </a:lnSpc>
              <a:buFont typeface="+mj-lt"/>
              <a:buAutoNum type="arabicPeriod"/>
            </a:pPr>
            <a:r>
              <a:rPr lang="en-US" sz="2000">
                <a:latin typeface="Tahoma" panose="020B0604030504040204" pitchFamily="34" charset="0"/>
                <a:ea typeface="Tahoma" panose="020B0604030504040204" pitchFamily="34" charset="0"/>
                <a:cs typeface="Tahoma" panose="020B0604030504040204" pitchFamily="34" charset="0"/>
              </a:rPr>
              <a:t>Rigorous basis for quantitative exposure assessment: </a:t>
            </a:r>
            <a:r>
              <a:rPr lang="en-US" sz="2000">
                <a:latin typeface="Tahoma"/>
                <a:ea typeface="Tahoma"/>
                <a:cs typeface="Tahoma"/>
              </a:rPr>
              <a:t>laboratory </a:t>
            </a:r>
            <a:r>
              <a:rPr lang="en-US" sz="2000" i="1">
                <a:latin typeface="Tahoma"/>
                <a:ea typeface="Tahoma"/>
                <a:cs typeface="Tahoma"/>
              </a:rPr>
              <a:t>and</a:t>
            </a:r>
            <a:r>
              <a:rPr lang="en-US" sz="2000">
                <a:latin typeface="Tahoma"/>
                <a:ea typeface="Tahoma"/>
                <a:cs typeface="Tahoma"/>
              </a:rPr>
              <a:t>  field measurements.</a:t>
            </a:r>
          </a:p>
          <a:p>
            <a:pPr marL="457200" indent="-457200">
              <a:lnSpc>
                <a:spcPct val="100000"/>
              </a:lnSpc>
              <a:buFont typeface="+mj-lt"/>
              <a:buAutoNum type="arabicPeriod"/>
            </a:pPr>
            <a:r>
              <a:rPr lang="en-US" sz="2000">
                <a:latin typeface="Tahoma"/>
                <a:ea typeface="Tahoma"/>
                <a:cs typeface="Tahoma"/>
              </a:rPr>
              <a:t>Laboratory work will link cooking patterns to concentrations of health-damaging pollutants (e.g., PM</a:t>
            </a:r>
            <a:r>
              <a:rPr lang="en-US" sz="2000" baseline="-25000">
                <a:latin typeface="Tahoma"/>
                <a:ea typeface="Tahoma"/>
                <a:cs typeface="Tahoma"/>
              </a:rPr>
              <a:t>2.5</a:t>
            </a:r>
            <a:r>
              <a:rPr lang="en-US" sz="2000">
                <a:latin typeface="Tahoma"/>
                <a:ea typeface="Tahoma"/>
                <a:cs typeface="Tahoma"/>
              </a:rPr>
              <a:t>, NO</a:t>
            </a:r>
            <a:r>
              <a:rPr lang="en-US" sz="2000" baseline="-25000">
                <a:latin typeface="Tahoma"/>
                <a:ea typeface="Tahoma"/>
                <a:cs typeface="Tahoma"/>
              </a:rPr>
              <a:t>2</a:t>
            </a:r>
            <a:r>
              <a:rPr lang="en-US" sz="2000">
                <a:latin typeface="Tahoma"/>
                <a:ea typeface="Tahoma"/>
                <a:cs typeface="Tahoma"/>
              </a:rPr>
              <a:t>) in controlled settings.</a:t>
            </a:r>
          </a:p>
          <a:p>
            <a:pPr marL="457200" indent="-457200">
              <a:lnSpc>
                <a:spcPct val="100000"/>
              </a:lnSpc>
              <a:buFont typeface="+mj-lt"/>
              <a:buAutoNum type="arabicPeriod"/>
            </a:pPr>
            <a:r>
              <a:rPr lang="en-US" sz="2000">
                <a:latin typeface="Tahoma"/>
                <a:ea typeface="Tahoma"/>
                <a:cs typeface="Tahoma"/>
              </a:rPr>
              <a:t>Fieldwork needed to characterize factors that are strong determinants of exposures (e.g., appliance use patterns, ventilation).</a:t>
            </a:r>
          </a:p>
          <a:p>
            <a:pPr marL="457200" indent="-457200">
              <a:lnSpc>
                <a:spcPct val="100000"/>
              </a:lnSpc>
              <a:buFont typeface="+mj-lt"/>
              <a:buAutoNum type="arabicPeriod"/>
            </a:pPr>
            <a:r>
              <a:rPr lang="en-US" sz="2000">
                <a:latin typeface="Tahoma" panose="020B0604030504040204" pitchFamily="34" charset="0"/>
                <a:ea typeface="Tahoma" panose="020B0604030504040204" pitchFamily="34" charset="0"/>
                <a:cs typeface="Tahoma" panose="020B0604030504040204" pitchFamily="34" charset="0"/>
              </a:rPr>
              <a:t>Exposure framework will enable quantification of health benefits across diverse households.</a:t>
            </a:r>
          </a:p>
          <a:p>
            <a:pPr>
              <a:lnSpc>
                <a:spcPct val="100000"/>
              </a:lnSpc>
            </a:pP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5" name="Slide Number Placeholder 4">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pic>
        <p:nvPicPr>
          <p:cNvPr id="12" name="Picture 11">
            <a:extLst>
              <a:ext uri="{FF2B5EF4-FFF2-40B4-BE49-F238E27FC236}">
                <a16:creationId xmlns:a16="http://schemas.microsoft.com/office/drawing/2014/main" id="{44552AB9-3622-487A-9C8A-1E20AC95C691}"/>
              </a:ext>
              <a:ext uri="{C183D7F6-B498-43B3-948B-1728B52AA6E4}">
                <adec:decorative xmlns:adec="http://schemas.microsoft.com/office/drawing/2017/decorative" val="1"/>
              </a:ext>
            </a:extLst>
          </p:cNvPr>
          <p:cNvPicPr>
            <a:picLocks noChangeAspect="1"/>
          </p:cNvPicPr>
          <p:nvPr/>
        </p:nvPicPr>
        <p:blipFill rotWithShape="1">
          <a:blip r:embed="rId3"/>
          <a:srcRect r="8954"/>
          <a:stretch/>
        </p:blipFill>
        <p:spPr>
          <a:xfrm>
            <a:off x="6376811" y="4010021"/>
            <a:ext cx="3723840" cy="2342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8" name="Picture 4">
            <a:extLst>
              <a:ext uri="{FF2B5EF4-FFF2-40B4-BE49-F238E27FC236}">
                <a16:creationId xmlns:a16="http://schemas.microsoft.com/office/drawing/2014/main" id="{CCF2504B-D5C7-4BE7-820C-B8DF1C9BC30A}"/>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8574" y="4010473"/>
            <a:ext cx="3803425" cy="23422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B8CA2C-4BEE-48F1-8722-FFD0EA5AC12D}"/>
              </a:ext>
              <a:ext uri="{C183D7F6-B498-43B3-948B-1728B52AA6E4}">
                <adec:decorative xmlns:adec="http://schemas.microsoft.com/office/drawing/2017/decorative" val="1"/>
              </a:ext>
            </a:extLst>
          </p:cNvPr>
          <p:cNvSpPr txBox="1"/>
          <p:nvPr/>
        </p:nvSpPr>
        <p:spPr>
          <a:xfrm>
            <a:off x="1978574" y="6367094"/>
            <a:ext cx="1322718" cy="307777"/>
          </a:xfrm>
          <a:prstGeom prst="rect">
            <a:avLst/>
          </a:prstGeom>
          <a:noFill/>
        </p:spPr>
        <p:txBody>
          <a:bodyPr wrap="square" rtlCol="0">
            <a:spAutoFit/>
          </a:bodyPr>
          <a:lstStyle/>
          <a:p>
            <a:r>
              <a:rPr lang="en-US" sz="1400"/>
              <a:t>Source: </a:t>
            </a:r>
            <a:r>
              <a:rPr lang="en-US" sz="1400">
                <a:hlinkClick r:id="rId5"/>
              </a:rPr>
              <a:t>NREL</a:t>
            </a:r>
            <a:endParaRPr lang="en-US" sz="1400"/>
          </a:p>
        </p:txBody>
      </p:sp>
      <p:sp>
        <p:nvSpPr>
          <p:cNvPr id="13" name="TextBox 12">
            <a:extLst>
              <a:ext uri="{FF2B5EF4-FFF2-40B4-BE49-F238E27FC236}">
                <a16:creationId xmlns:a16="http://schemas.microsoft.com/office/drawing/2014/main" id="{EC9138CC-54EB-478D-AE98-D293D3E30CFF}"/>
              </a:ext>
              <a:ext uri="{C183D7F6-B498-43B3-948B-1728B52AA6E4}">
                <adec:decorative xmlns:adec="http://schemas.microsoft.com/office/drawing/2017/decorative" val="1"/>
              </a:ext>
            </a:extLst>
          </p:cNvPr>
          <p:cNvSpPr txBox="1"/>
          <p:nvPr/>
        </p:nvSpPr>
        <p:spPr>
          <a:xfrm>
            <a:off x="6376811" y="6367094"/>
            <a:ext cx="2593081" cy="307777"/>
          </a:xfrm>
          <a:prstGeom prst="rect">
            <a:avLst/>
          </a:prstGeom>
          <a:noFill/>
        </p:spPr>
        <p:txBody>
          <a:bodyPr wrap="square" rtlCol="0">
            <a:spAutoFit/>
          </a:bodyPr>
          <a:lstStyle/>
          <a:p>
            <a:r>
              <a:rPr lang="en-US" sz="1400"/>
              <a:t>Source: PSE Healthy Energy</a:t>
            </a:r>
          </a:p>
        </p:txBody>
      </p:sp>
    </p:spTree>
    <p:extLst>
      <p:ext uri="{BB962C8B-B14F-4D97-AF65-F5344CB8AC3E}">
        <p14:creationId xmlns:p14="http://schemas.microsoft.com/office/powerpoint/2010/main" val="26257287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05598-E423-4579-8B63-108BB6770F50}"/>
              </a:ext>
            </a:extLst>
          </p:cNvPr>
          <p:cNvSpPr>
            <a:spLocks noGrp="1"/>
          </p:cNvSpPr>
          <p:nvPr>
            <p:ph type="title"/>
          </p:nvPr>
        </p:nvSpPr>
        <p:spPr/>
        <p:txBody>
          <a:bodyPr/>
          <a:lstStyle/>
          <a:p>
            <a:r>
              <a:rPr lang="en-US"/>
              <a:t>Benefits </a:t>
            </a:r>
          </a:p>
        </p:txBody>
      </p:sp>
      <p:sp>
        <p:nvSpPr>
          <p:cNvPr id="3" name="Content Placeholder 2">
            <a:extLst>
              <a:ext uri="{FF2B5EF4-FFF2-40B4-BE49-F238E27FC236}">
                <a16:creationId xmlns:a16="http://schemas.microsoft.com/office/drawing/2014/main" id="{D4FD828F-DCB6-4E70-8CDF-8D8E0965DB6F}"/>
              </a:ext>
            </a:extLst>
          </p:cNvPr>
          <p:cNvSpPr>
            <a:spLocks noGrp="1"/>
          </p:cNvSpPr>
          <p:nvPr>
            <p:ph idx="1"/>
          </p:nvPr>
        </p:nvSpPr>
        <p:spPr/>
        <p:txBody>
          <a:bodyPr/>
          <a:lstStyle/>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Support building decarbonization policy that maximizes health and equity benefits.</a:t>
            </a:r>
          </a:p>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Support future efforts to monetize health impacts of electrification (possible leverage point for funding). </a:t>
            </a:r>
          </a:p>
          <a:p>
            <a:pPr>
              <a:lnSpc>
                <a:spcPct val="10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Inform evaluation of impacts of building electrification programs.</a:t>
            </a:r>
          </a:p>
          <a:p>
            <a:endParaRPr lang="en-US"/>
          </a:p>
        </p:txBody>
      </p:sp>
      <p:sp>
        <p:nvSpPr>
          <p:cNvPr id="4" name="Slide Number Placeholder 3">
            <a:extLst>
              <a:ext uri="{FF2B5EF4-FFF2-40B4-BE49-F238E27FC236}">
                <a16:creationId xmlns:a16="http://schemas.microsoft.com/office/drawing/2014/main" id="{456111BA-D644-4810-8181-5D12ED3C3356}"/>
              </a:ext>
            </a:extLst>
          </p:cNvPr>
          <p:cNvSpPr>
            <a:spLocks noGrp="1"/>
          </p:cNvSpPr>
          <p:nvPr>
            <p:ph type="sldNum" sz="quarter" idx="12"/>
          </p:nvPr>
        </p:nvSpPr>
        <p:spPr/>
        <p:txBody>
          <a:bodyPr/>
          <a:lstStyle/>
          <a:p>
            <a:fld id="{005C4985-ACD0-2B4C-8981-36243250F268}" type="slidenum">
              <a:rPr lang="en-US" smtClean="0"/>
              <a:t>18</a:t>
            </a:fld>
            <a:endParaRPr lang="en-US"/>
          </a:p>
        </p:txBody>
      </p:sp>
    </p:spTree>
    <p:extLst>
      <p:ext uri="{BB962C8B-B14F-4D97-AF65-F5344CB8AC3E}">
        <p14:creationId xmlns:p14="http://schemas.microsoft.com/office/powerpoint/2010/main" val="40773359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California Sustainable Energy Entrepreneur Development (CalSEED) – Low Carbon Gas </a:t>
            </a:r>
          </a:p>
        </p:txBody>
      </p:sp>
      <p:sp>
        <p:nvSpPr>
          <p:cNvPr id="3" name="Text Placeholder 2"/>
          <p:cNvSpPr>
            <a:spLocks noGrp="1"/>
          </p:cNvSpPr>
          <p:nvPr>
            <p:ph type="body" idx="1"/>
          </p:nvPr>
        </p:nvSpPr>
        <p:spPr/>
        <p:txBody>
          <a:bodyPr vert="horz" lIns="91440" tIns="45720" rIns="91440" bIns="45720" rtlCol="0" anchor="t">
            <a:normAutofit/>
          </a:bodyPr>
          <a:lstStyle/>
          <a:p>
            <a:r>
              <a:rPr lang="en-US">
                <a:latin typeface="Tahoma"/>
                <a:ea typeface="Tahoma"/>
                <a:cs typeface="Tahoma"/>
              </a:rPr>
              <a:t>Entrepreneur Development</a:t>
            </a:r>
          </a:p>
        </p:txBody>
      </p:sp>
      <p:sp>
        <p:nvSpPr>
          <p:cNvPr id="8" name="TextBox 7"/>
          <p:cNvSpPr txBox="1"/>
          <p:nvPr/>
        </p:nvSpPr>
        <p:spPr>
          <a:xfrm>
            <a:off x="2418778" y="4945059"/>
            <a:ext cx="8928672"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83763"/>
                </a:solidFill>
                <a:effectLst/>
                <a:uLnTx/>
                <a:uFillTx/>
                <a:latin typeface="Tahoma"/>
                <a:ea typeface="Tahoma"/>
                <a:cs typeface="Tahoma"/>
              </a:rPr>
              <a:t>Presenter: Michael Ferreira</a:t>
            </a:r>
            <a:endParaRPr lang="en-US" sz="2400" b="0" i="0" u="none" strike="noStrike" kern="1200" cap="none" spc="0" normalizeH="0" baseline="0" noProof="0">
              <a:ln>
                <a:noFill/>
              </a:ln>
              <a:solidFill>
                <a:srgbClr val="083763"/>
              </a:solidFill>
              <a:effectLst/>
              <a:uLnTx/>
              <a:uFillTx/>
              <a:latin typeface="Tahoma"/>
              <a:ea typeface="Tahoma"/>
              <a:cs typeface="Tahoma"/>
            </a:endParaRPr>
          </a:p>
        </p:txBody>
      </p:sp>
    </p:spTree>
    <p:extLst>
      <p:ext uri="{BB962C8B-B14F-4D97-AF65-F5344CB8AC3E}">
        <p14:creationId xmlns:p14="http://schemas.microsoft.com/office/powerpoint/2010/main" val="7853780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145627"/>
            <a:ext cx="9953978" cy="1038840"/>
          </a:xfrm>
        </p:spPr>
        <p:txBody>
          <a:bodyPr/>
          <a:lstStyle/>
          <a:p>
            <a:r>
              <a:rPr lang="en-US"/>
              <a:t>Background  </a:t>
            </a:r>
          </a:p>
        </p:txBody>
      </p:sp>
      <p:sp>
        <p:nvSpPr>
          <p:cNvPr id="3" name="Content Placeholder 2"/>
          <p:cNvSpPr>
            <a:spLocks noGrp="1"/>
          </p:cNvSpPr>
          <p:nvPr>
            <p:ph idx="1"/>
          </p:nvPr>
        </p:nvSpPr>
        <p:spPr>
          <a:xfrm>
            <a:off x="1120596" y="1430043"/>
            <a:ext cx="10512430" cy="4941619"/>
          </a:xfrm>
        </p:spPr>
        <p:txBody>
          <a:bodyPr vert="horz" lIns="91440" tIns="45720" rIns="91440" bIns="45720" rtlCol="0" anchor="t">
            <a:normAutofit/>
          </a:bodyPr>
          <a:lstStyle/>
          <a:p>
            <a:pPr>
              <a:lnSpc>
                <a:spcPct val="100000"/>
              </a:lnSpc>
              <a:spcAft>
                <a:spcPts val="800"/>
              </a:spcAft>
            </a:pPr>
            <a:r>
              <a:rPr lang="en-US">
                <a:latin typeface="Tahoma"/>
                <a:ea typeface="Tahoma"/>
                <a:cs typeface="Tahoma"/>
              </a:rPr>
              <a:t>Modeled after EPIC-funded </a:t>
            </a:r>
            <a:r>
              <a:rPr lang="en-US" err="1">
                <a:latin typeface="Tahoma"/>
                <a:ea typeface="Tahoma"/>
                <a:cs typeface="Tahoma"/>
              </a:rPr>
              <a:t>CalSEED</a:t>
            </a:r>
            <a:r>
              <a:rPr lang="en-US">
                <a:latin typeface="Tahoma"/>
                <a:ea typeface="Tahoma"/>
                <a:cs typeface="Tahoma"/>
              </a:rPr>
              <a:t>: </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Supported over 90 startups; over $190M of follow-on funding.</a:t>
            </a:r>
          </a:p>
          <a:p>
            <a:pPr>
              <a:lnSpc>
                <a:spcPct val="100000"/>
              </a:lnSpc>
              <a:spcAft>
                <a:spcPts val="800"/>
              </a:spcAft>
            </a:pPr>
            <a:r>
              <a:rPr lang="en-US">
                <a:latin typeface="Tahoma"/>
                <a:ea typeface="Tahoma"/>
                <a:cs typeface="Tahoma"/>
              </a:rPr>
              <a:t>Provide starting capital to develop proofs-of-concept into prototypes.</a:t>
            </a:r>
          </a:p>
          <a:p>
            <a:pPr>
              <a:lnSpc>
                <a:spcPct val="100000"/>
              </a:lnSpc>
              <a:spcAft>
                <a:spcPts val="800"/>
              </a:spcAft>
            </a:pPr>
            <a:r>
              <a:rPr lang="en-US">
                <a:latin typeface="Tahoma"/>
                <a:ea typeface="Tahoma"/>
                <a:cs typeface="Tahoma"/>
              </a:rPr>
              <a:t>Focus on Technology Readiness Levels 2-4.</a:t>
            </a:r>
          </a:p>
          <a:p>
            <a:pPr>
              <a:lnSpc>
                <a:spcPct val="100000"/>
              </a:lnSpc>
              <a:spcAft>
                <a:spcPts val="800"/>
              </a:spcAft>
            </a:pPr>
            <a:r>
              <a:rPr lang="en-US">
                <a:latin typeface="Tahoma"/>
                <a:ea typeface="Tahoma"/>
                <a:cs typeface="Tahoma"/>
              </a:rPr>
              <a:t>Initiated 2021 – Program begins 2023, 1</a:t>
            </a:r>
            <a:r>
              <a:rPr lang="en-US" baseline="30000">
                <a:latin typeface="Tahoma"/>
                <a:ea typeface="Tahoma"/>
                <a:cs typeface="Tahoma"/>
              </a:rPr>
              <a:t>st</a:t>
            </a:r>
            <a:r>
              <a:rPr lang="en-US">
                <a:latin typeface="Tahoma"/>
                <a:ea typeface="Tahoma"/>
                <a:cs typeface="Tahoma"/>
              </a:rPr>
              <a:t> Solicitation release 2024.</a:t>
            </a:r>
          </a:p>
        </p:txBody>
      </p:sp>
      <p:sp>
        <p:nvSpPr>
          <p:cNvPr id="5" name="Slide Number Placeholder 4">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pic>
        <p:nvPicPr>
          <p:cNvPr id="7" name="Picture 6">
            <a:extLst>
              <a:ext uri="{FF2B5EF4-FFF2-40B4-BE49-F238E27FC236}">
                <a16:creationId xmlns:a16="http://schemas.microsoft.com/office/drawing/2014/main" id="{1A08F1AC-0B34-A65E-840A-DB2D1A8E803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842357" y="4682430"/>
            <a:ext cx="6507286" cy="1220116"/>
          </a:xfrm>
          <a:prstGeom prst="rect">
            <a:avLst/>
          </a:prstGeom>
        </p:spPr>
      </p:pic>
    </p:spTree>
    <p:extLst>
      <p:ext uri="{BB962C8B-B14F-4D97-AF65-F5344CB8AC3E}">
        <p14:creationId xmlns:p14="http://schemas.microsoft.com/office/powerpoint/2010/main" val="2323556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Innovations  </a:t>
            </a:r>
          </a:p>
        </p:txBody>
      </p:sp>
      <p:sp>
        <p:nvSpPr>
          <p:cNvPr id="3" name="Content Placeholder 2"/>
          <p:cNvSpPr>
            <a:spLocks noGrp="1"/>
          </p:cNvSpPr>
          <p:nvPr>
            <p:ph idx="1"/>
          </p:nvPr>
        </p:nvSpPr>
        <p:spPr>
          <a:xfrm>
            <a:off x="750598" y="1684570"/>
            <a:ext cx="6992243" cy="4351338"/>
          </a:xfrm>
        </p:spPr>
        <p:txBody>
          <a:bodyPr vert="horz" lIns="91440" tIns="45720" rIns="91440" bIns="45720" rtlCol="0" anchor="t">
            <a:normAutofit/>
          </a:bodyPr>
          <a:lstStyle/>
          <a:p>
            <a:pPr>
              <a:lnSpc>
                <a:spcPct val="100000"/>
              </a:lnSpc>
              <a:spcAft>
                <a:spcPts val="800"/>
              </a:spcAft>
            </a:pPr>
            <a:r>
              <a:rPr lang="en-US">
                <a:latin typeface="Tahoma"/>
                <a:ea typeface="Tahoma"/>
                <a:cs typeface="Tahoma"/>
              </a:rPr>
              <a:t>Pathway for intellectual property to go from lab to commercial venture.</a:t>
            </a:r>
          </a:p>
          <a:p>
            <a:pPr>
              <a:lnSpc>
                <a:spcPct val="100000"/>
              </a:lnSpc>
              <a:spcAft>
                <a:spcPts val="800"/>
              </a:spcAft>
            </a:pPr>
            <a:r>
              <a:rPr lang="en-US">
                <a:latin typeface="Tahoma"/>
                <a:ea typeface="Tahoma"/>
                <a:cs typeface="Tahoma"/>
              </a:rPr>
              <a:t>Possible technology areas :</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Industrial processes</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Carbon capture</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Medium- and heavy-duty transportation using hydrogen</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Hydrogen production and infrastructure</a:t>
            </a:r>
          </a:p>
          <a:p>
            <a:pPr>
              <a:lnSpc>
                <a:spcPct val="100000"/>
              </a:lnSpc>
            </a:pPr>
            <a:endParaRPr lang="en-US">
              <a:latin typeface="Arial Nova"/>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pic>
        <p:nvPicPr>
          <p:cNvPr id="4" name="Picture 5">
            <a:extLst>
              <a:ext uri="{FF2B5EF4-FFF2-40B4-BE49-F238E27FC236}">
                <a16:creationId xmlns:a16="http://schemas.microsoft.com/office/drawing/2014/main" id="{130EB6C4-616A-4CC4-82D6-E7F07D7B694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275607" y="1393083"/>
            <a:ext cx="3501865" cy="19706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6">
            <a:extLst>
              <a:ext uri="{FF2B5EF4-FFF2-40B4-BE49-F238E27FC236}">
                <a16:creationId xmlns:a16="http://schemas.microsoft.com/office/drawing/2014/main" id="{F3F881BF-ACB9-AE86-1F0D-D3006A32B93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8275607" y="3860239"/>
            <a:ext cx="3501865" cy="23187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F5BD5AF3-8FA8-435E-0166-ACB92532E714}"/>
              </a:ext>
            </a:extLst>
          </p:cNvPr>
          <p:cNvSpPr txBox="1"/>
          <p:nvPr/>
        </p:nvSpPr>
        <p:spPr>
          <a:xfrm>
            <a:off x="8275607" y="6179010"/>
            <a:ext cx="223936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Source: </a:t>
            </a:r>
            <a:r>
              <a:rPr lang="en-US" sz="1400" err="1"/>
              <a:t>Climeworks</a:t>
            </a:r>
            <a:endParaRPr lang="en-US" sz="1400">
              <a:cs typeface="Arial"/>
            </a:endParaRPr>
          </a:p>
        </p:txBody>
      </p:sp>
      <p:sp>
        <p:nvSpPr>
          <p:cNvPr id="8" name="TextBox 7">
            <a:extLst>
              <a:ext uri="{FF2B5EF4-FFF2-40B4-BE49-F238E27FC236}">
                <a16:creationId xmlns:a16="http://schemas.microsoft.com/office/drawing/2014/main" id="{5D6D9A02-C36D-44BA-5E81-049B83583DFB}"/>
              </a:ext>
            </a:extLst>
          </p:cNvPr>
          <p:cNvSpPr txBox="1"/>
          <p:nvPr/>
        </p:nvSpPr>
        <p:spPr>
          <a:xfrm>
            <a:off x="8275607" y="3415286"/>
            <a:ext cx="288260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Source: Hydrogen-Central</a:t>
            </a:r>
            <a:endParaRPr lang="en-US" sz="1400">
              <a:cs typeface="Arial"/>
            </a:endParaRPr>
          </a:p>
        </p:txBody>
      </p:sp>
    </p:spTree>
    <p:extLst>
      <p:ext uri="{BB962C8B-B14F-4D97-AF65-F5344CB8AC3E}">
        <p14:creationId xmlns:p14="http://schemas.microsoft.com/office/powerpoint/2010/main" val="2930363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05598-E423-4579-8B63-108BB6770F50}"/>
              </a:ext>
            </a:extLst>
          </p:cNvPr>
          <p:cNvSpPr>
            <a:spLocks noGrp="1"/>
          </p:cNvSpPr>
          <p:nvPr>
            <p:ph type="title"/>
          </p:nvPr>
        </p:nvSpPr>
        <p:spPr/>
        <p:txBody>
          <a:bodyPr/>
          <a:lstStyle/>
          <a:p>
            <a:r>
              <a:rPr lang="en-US"/>
              <a:t>Benefits  </a:t>
            </a:r>
          </a:p>
        </p:txBody>
      </p:sp>
      <p:sp>
        <p:nvSpPr>
          <p:cNvPr id="3" name="Content Placeholder 2">
            <a:extLst>
              <a:ext uri="{FF2B5EF4-FFF2-40B4-BE49-F238E27FC236}">
                <a16:creationId xmlns:a16="http://schemas.microsoft.com/office/drawing/2014/main" id="{D4FD828F-DCB6-4E70-8CDF-8D8E0965DB6F}"/>
              </a:ext>
            </a:extLst>
          </p:cNvPr>
          <p:cNvSpPr>
            <a:spLocks noGrp="1"/>
          </p:cNvSpPr>
          <p:nvPr>
            <p:ph idx="1"/>
          </p:nvPr>
        </p:nvSpPr>
        <p:spPr>
          <a:xfrm>
            <a:off x="1207317" y="1507990"/>
            <a:ext cx="10477994" cy="4637609"/>
          </a:xfrm>
        </p:spPr>
        <p:txBody>
          <a:bodyPr vert="horz" lIns="91440" tIns="45720" rIns="91440" bIns="45720" rtlCol="0" anchor="t">
            <a:normAutofit/>
          </a:bodyPr>
          <a:lstStyle/>
          <a:p>
            <a:pPr>
              <a:lnSpc>
                <a:spcPct val="100000"/>
              </a:lnSpc>
              <a:spcAft>
                <a:spcPts val="800"/>
              </a:spcAft>
            </a:pPr>
            <a:r>
              <a:rPr lang="en-US">
                <a:latin typeface="Tahoma"/>
                <a:ea typeface="Tahoma"/>
                <a:cs typeface="Tahoma"/>
              </a:rPr>
              <a:t>Advancing/supporting robust cleantech ecosystem in California.</a:t>
            </a:r>
          </a:p>
          <a:p>
            <a:pPr>
              <a:lnSpc>
                <a:spcPct val="100000"/>
              </a:lnSpc>
              <a:spcAft>
                <a:spcPts val="800"/>
              </a:spcAft>
            </a:pPr>
            <a:r>
              <a:rPr lang="en-US">
                <a:latin typeface="Tahoma"/>
                <a:ea typeface="Tahoma"/>
                <a:cs typeface="Tahoma"/>
              </a:rPr>
              <a:t>Increased safety from technologies that can predict, detect, and repair gas infrastructure threats.</a:t>
            </a:r>
          </a:p>
          <a:p>
            <a:pPr>
              <a:lnSpc>
                <a:spcPct val="100000"/>
              </a:lnSpc>
              <a:spcAft>
                <a:spcPts val="800"/>
              </a:spcAft>
            </a:pPr>
            <a:r>
              <a:rPr lang="en-US">
                <a:latin typeface="Tahoma"/>
                <a:ea typeface="Tahoma"/>
                <a:cs typeface="Tahoma"/>
              </a:rPr>
              <a:t>Cost effective solutions to decarbonize hard-to-electrify existing uses of fossil gas.</a:t>
            </a:r>
          </a:p>
          <a:p>
            <a:pPr>
              <a:lnSpc>
                <a:spcPct val="100000"/>
              </a:lnSpc>
              <a:spcAft>
                <a:spcPts val="800"/>
              </a:spcAft>
            </a:pPr>
            <a:r>
              <a:rPr lang="en-US">
                <a:latin typeface="Tahoma"/>
                <a:ea typeface="Tahoma"/>
                <a:cs typeface="Tahoma"/>
              </a:rPr>
              <a:t>Improved air quality through development of fossil gas alternatives.</a:t>
            </a:r>
          </a:p>
          <a:p>
            <a:endParaRPr lang="en-US"/>
          </a:p>
        </p:txBody>
      </p:sp>
      <p:sp>
        <p:nvSpPr>
          <p:cNvPr id="4" name="Slide Number Placeholder 3">
            <a:extLst>
              <a:ext uri="{FF2B5EF4-FFF2-40B4-BE49-F238E27FC236}">
                <a16:creationId xmlns:a16="http://schemas.microsoft.com/office/drawing/2014/main" id="{456111BA-D644-4810-8181-5D12ED3C3356}"/>
              </a:ext>
            </a:extLst>
          </p:cNvPr>
          <p:cNvSpPr>
            <a:spLocks noGrp="1"/>
          </p:cNvSpPr>
          <p:nvPr>
            <p:ph type="sldNum" sz="quarter" idx="12"/>
          </p:nvPr>
        </p:nvSpPr>
        <p:spPr/>
        <p:txBody>
          <a:bodyPr/>
          <a:lstStyle/>
          <a:p>
            <a:fld id="{005C4985-ACD0-2B4C-8981-36243250F268}" type="slidenum">
              <a:rPr lang="en-US" smtClean="0"/>
              <a:t>22</a:t>
            </a:fld>
            <a:endParaRPr lang="en-US"/>
          </a:p>
        </p:txBody>
      </p:sp>
    </p:spTree>
    <p:extLst>
      <p:ext uri="{BB962C8B-B14F-4D97-AF65-F5344CB8AC3E}">
        <p14:creationId xmlns:p14="http://schemas.microsoft.com/office/powerpoint/2010/main" val="4219707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46E7160D-93FA-E6E1-4C48-09C66062897F}"/>
              </a:ext>
            </a:extLst>
          </p:cNvPr>
          <p:cNvSpPr>
            <a:spLocks noGrp="1"/>
          </p:cNvSpPr>
          <p:nvPr>
            <p:ph type="title"/>
          </p:nvPr>
        </p:nvSpPr>
        <p:spPr>
          <a:xfrm>
            <a:off x="868721" y="626769"/>
            <a:ext cx="10987314" cy="2852737"/>
          </a:xfrm>
        </p:spPr>
        <p:txBody>
          <a:bodyPr/>
          <a:lstStyle/>
          <a:p>
            <a:r>
              <a:rPr lang="en-US"/>
              <a:t>Federal and Private Cost Share </a:t>
            </a:r>
          </a:p>
        </p:txBody>
      </p:sp>
      <p:sp>
        <p:nvSpPr>
          <p:cNvPr id="12" name="TextBox 11">
            <a:extLst>
              <a:ext uri="{FF2B5EF4-FFF2-40B4-BE49-F238E27FC236}">
                <a16:creationId xmlns:a16="http://schemas.microsoft.com/office/drawing/2014/main" id="{1B0530BD-EB24-C321-9B8A-3A300C7FB027}"/>
              </a:ext>
            </a:extLst>
          </p:cNvPr>
          <p:cNvSpPr txBox="1"/>
          <p:nvPr/>
        </p:nvSpPr>
        <p:spPr>
          <a:xfrm>
            <a:off x="2418778" y="4945059"/>
            <a:ext cx="8928672" cy="461665"/>
          </a:xfrm>
          <a:prstGeom prst="rect">
            <a:avLst/>
          </a:prstGeom>
          <a:noFill/>
        </p:spPr>
        <p:txBody>
          <a:bodyPr wrap="square" lIns="91440" tIns="45720" rIns="91440" bIns="45720" rtlCol="0" anchor="t">
            <a:spAutoFit/>
          </a:bodyPr>
          <a:lstStyle/>
          <a:p>
            <a:pPr>
              <a:defRPr/>
            </a:pPr>
            <a:r>
              <a:rPr kumimoji="0" lang="en-US" sz="2400" b="0" i="0" u="none" strike="noStrike" kern="1200" cap="none" spc="0" normalizeH="0" baseline="0" noProof="0">
                <a:ln>
                  <a:noFill/>
                </a:ln>
                <a:solidFill>
                  <a:srgbClr val="083763"/>
                </a:solidFill>
                <a:effectLst/>
                <a:uLnTx/>
                <a:uFillTx/>
                <a:latin typeface="Tahoma"/>
                <a:ea typeface="Tahoma"/>
                <a:cs typeface="Tahoma"/>
              </a:rPr>
              <a:t>Presenter: </a:t>
            </a:r>
            <a:r>
              <a:rPr lang="en-US" sz="2400">
                <a:solidFill>
                  <a:srgbClr val="083763"/>
                </a:solidFill>
                <a:latin typeface="Tahoma"/>
                <a:ea typeface="Tahoma"/>
                <a:cs typeface="Tahoma"/>
              </a:rPr>
              <a:t>Claire Sweeney </a:t>
            </a:r>
            <a:endParaRPr lang="en-US" sz="2400" b="0" i="0" u="none" strike="noStrike" kern="1200" cap="none" spc="0" normalizeH="0" baseline="0" noProof="0">
              <a:ln>
                <a:noFill/>
              </a:ln>
              <a:solidFill>
                <a:srgbClr val="083763"/>
              </a:solidFill>
              <a:effectLst/>
              <a:uLnTx/>
              <a:uFillTx/>
              <a:latin typeface="Tahoma"/>
              <a:ea typeface="Tahoma"/>
              <a:cs typeface="Tahoma"/>
            </a:endParaRPr>
          </a:p>
        </p:txBody>
      </p:sp>
      <p:sp>
        <p:nvSpPr>
          <p:cNvPr id="16" name="Text Placeholder 2">
            <a:extLst>
              <a:ext uri="{FF2B5EF4-FFF2-40B4-BE49-F238E27FC236}">
                <a16:creationId xmlns:a16="http://schemas.microsoft.com/office/drawing/2014/main" id="{A4A75488-8631-27D8-6245-BFE3663875A8}"/>
              </a:ext>
            </a:extLst>
          </p:cNvPr>
          <p:cNvSpPr txBox="1">
            <a:spLocks/>
          </p:cNvSpPr>
          <p:nvPr/>
        </p:nvSpPr>
        <p:spPr>
          <a:xfrm>
            <a:off x="864385" y="3625061"/>
            <a:ext cx="10515600" cy="150018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a:buNone/>
              <a:defRPr sz="2400" kern="1200">
                <a:solidFill>
                  <a:schemeClr val="accent1">
                    <a:lumMod val="50000"/>
                  </a:schemeClr>
                </a:solidFill>
                <a:latin typeface="Arial Nova" panose="020B0504020202020204" pitchFamily="34" charset="0"/>
                <a:ea typeface="+mn-ea"/>
                <a:cs typeface="+mn-cs"/>
              </a:defRPr>
            </a:lvl1pPr>
            <a:lvl2pPr marL="457200" indent="0" algn="l" defTabSz="914400" rtl="0" eaLnBrk="1" latinLnBrk="0" hangingPunct="1">
              <a:lnSpc>
                <a:spcPct val="90000"/>
              </a:lnSpc>
              <a:spcBef>
                <a:spcPts val="500"/>
              </a:spcBef>
              <a:buFont typeface="Arial"/>
              <a:buNone/>
              <a:defRPr sz="2000" kern="1200">
                <a:solidFill>
                  <a:schemeClr val="tx1">
                    <a:tint val="75000"/>
                  </a:schemeClr>
                </a:solidFill>
                <a:latin typeface="Arial Nova" panose="020B0504020202020204" pitchFamily="34" charset="0"/>
                <a:ea typeface="+mn-ea"/>
                <a:cs typeface="+mn-cs"/>
              </a:defRPr>
            </a:lvl2pPr>
            <a:lvl3pPr marL="914400" indent="0" algn="l" defTabSz="914400" rtl="0" eaLnBrk="1" latinLnBrk="0" hangingPunct="1">
              <a:lnSpc>
                <a:spcPct val="90000"/>
              </a:lnSpc>
              <a:spcBef>
                <a:spcPts val="500"/>
              </a:spcBef>
              <a:buFont typeface="Arial"/>
              <a:buNone/>
              <a:defRPr sz="1800" kern="1200">
                <a:solidFill>
                  <a:schemeClr val="tx1">
                    <a:tint val="75000"/>
                  </a:schemeClr>
                </a:solidFill>
                <a:latin typeface="Arial Nova" panose="020B0504020202020204" pitchFamily="34" charset="0"/>
                <a:ea typeface="+mn-ea"/>
                <a:cs typeface="+mn-cs"/>
              </a:defRPr>
            </a:lvl3pPr>
            <a:lvl4pPr marL="1371600" indent="0" algn="l" defTabSz="914400" rtl="0" eaLnBrk="1" latinLnBrk="0" hangingPunct="1">
              <a:lnSpc>
                <a:spcPct val="90000"/>
              </a:lnSpc>
              <a:spcBef>
                <a:spcPts val="500"/>
              </a:spcBef>
              <a:buFont typeface="Arial"/>
              <a:buNone/>
              <a:defRPr sz="1600" kern="1200">
                <a:solidFill>
                  <a:schemeClr val="tx1">
                    <a:tint val="75000"/>
                  </a:schemeClr>
                </a:solidFill>
                <a:latin typeface="Arial Nova" panose="020B0504020202020204" pitchFamily="34" charset="0"/>
                <a:ea typeface="+mn-ea"/>
                <a:cs typeface="+mn-cs"/>
              </a:defRPr>
            </a:lvl4pPr>
            <a:lvl5pPr marL="1828800" indent="0" algn="l" defTabSz="914400" rtl="0" eaLnBrk="1" latinLnBrk="0" hangingPunct="1">
              <a:lnSpc>
                <a:spcPct val="90000"/>
              </a:lnSpc>
              <a:spcBef>
                <a:spcPts val="500"/>
              </a:spcBef>
              <a:buFont typeface="Arial"/>
              <a:buNone/>
              <a:defRPr sz="1600" kern="1200">
                <a:solidFill>
                  <a:schemeClr val="tx1">
                    <a:tint val="75000"/>
                  </a:schemeClr>
                </a:solidFill>
                <a:latin typeface="Arial Nova" panose="020B0504020202020204" pitchFamily="34" charset="0"/>
                <a:ea typeface="+mn-ea"/>
                <a:cs typeface="+mn-cs"/>
              </a:defRPr>
            </a:lvl5pPr>
            <a:lvl6pPr marL="22860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kern="1200">
                <a:solidFill>
                  <a:schemeClr val="tx1">
                    <a:tint val="75000"/>
                  </a:schemeClr>
                </a:solidFill>
                <a:latin typeface="+mn-lt"/>
                <a:ea typeface="+mn-ea"/>
                <a:cs typeface="+mn-cs"/>
              </a:defRPr>
            </a:lvl9pPr>
          </a:lstStyle>
          <a:p>
            <a:r>
              <a:rPr lang="en-US">
                <a:latin typeface="Tahoma"/>
                <a:ea typeface="Tahoma"/>
                <a:cs typeface="Tahoma"/>
              </a:rPr>
              <a:t>Topic Area: Cross Cutting</a:t>
            </a:r>
          </a:p>
        </p:txBody>
      </p:sp>
    </p:spTree>
    <p:extLst>
      <p:ext uri="{BB962C8B-B14F-4D97-AF65-F5344CB8AC3E}">
        <p14:creationId xmlns:p14="http://schemas.microsoft.com/office/powerpoint/2010/main" val="8008284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Background   </a:t>
            </a:r>
          </a:p>
        </p:txBody>
      </p:sp>
      <p:sp>
        <p:nvSpPr>
          <p:cNvPr id="3" name="Content Placeholder 2"/>
          <p:cNvSpPr>
            <a:spLocks noGrp="1"/>
          </p:cNvSpPr>
          <p:nvPr>
            <p:ph idx="1"/>
          </p:nvPr>
        </p:nvSpPr>
        <p:spPr>
          <a:xfrm>
            <a:off x="654826" y="1436914"/>
            <a:ext cx="10882344" cy="3984171"/>
          </a:xfrm>
        </p:spPr>
        <p:txBody>
          <a:bodyPr vert="horz" lIns="91440" tIns="45720" rIns="91440" bIns="45720" rtlCol="0" anchor="t">
            <a:normAutofit/>
          </a:bodyPr>
          <a:lstStyle/>
          <a:p>
            <a:pPr marL="457200" indent="-457200">
              <a:lnSpc>
                <a:spcPct val="100000"/>
              </a:lnSpc>
              <a:spcAft>
                <a:spcPts val="800"/>
              </a:spcAft>
            </a:pPr>
            <a:r>
              <a:rPr lang="en-US">
                <a:latin typeface="Tahoma"/>
                <a:ea typeface="Tahoma"/>
                <a:cs typeface="Tahoma"/>
              </a:rPr>
              <a:t>Modeled after EPIC-funded federal cost share solicitation:</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Successful in leveraging &gt; $100M in DOE funds. </a:t>
            </a:r>
          </a:p>
          <a:p>
            <a:pPr marL="457200" indent="-457200">
              <a:lnSpc>
                <a:spcPct val="100000"/>
              </a:lnSpc>
              <a:spcAft>
                <a:spcPts val="800"/>
              </a:spcAft>
            </a:pPr>
            <a:r>
              <a:rPr lang="en-US">
                <a:latin typeface="Tahoma"/>
                <a:ea typeface="Tahoma"/>
                <a:cs typeface="Tahoma"/>
              </a:rPr>
              <a:t>Federal solicitations require 20% to 50% cost share.</a:t>
            </a:r>
          </a:p>
          <a:p>
            <a:pPr marL="457200" indent="-457200">
              <a:lnSpc>
                <a:spcPct val="100000"/>
              </a:lnSpc>
              <a:spcAft>
                <a:spcPts val="800"/>
              </a:spcAft>
            </a:pPr>
            <a:r>
              <a:rPr lang="en-US">
                <a:latin typeface="Tahoma"/>
                <a:ea typeface="Tahoma"/>
                <a:cs typeface="Tahoma"/>
              </a:rPr>
              <a:t>Private funding sources will also be allowed:</a:t>
            </a:r>
          </a:p>
          <a:p>
            <a:pPr lvl="1">
              <a:lnSpc>
                <a:spcPct val="100000"/>
              </a:lnSpc>
              <a:spcBef>
                <a:spcPts val="1000"/>
              </a:spcBef>
              <a:spcAft>
                <a:spcPts val="800"/>
              </a:spcAft>
              <a:buFont typeface="Tahoma" panose="020B0604030504040204" pitchFamily="34" charset="0"/>
              <a:buChar char="₋"/>
            </a:pPr>
            <a:r>
              <a:rPr lang="en-US">
                <a:latin typeface="Tahoma"/>
                <a:ea typeface="Tahoma"/>
                <a:cs typeface="Tahoma"/>
              </a:rPr>
              <a:t>Examples: Breakthrough Energy Ventures, </a:t>
            </a:r>
            <a:r>
              <a:rPr lang="en-US" err="1">
                <a:latin typeface="Tahoma"/>
                <a:ea typeface="Tahoma"/>
                <a:cs typeface="Tahoma"/>
              </a:rPr>
              <a:t>ClimateWorks</a:t>
            </a:r>
            <a:r>
              <a:rPr lang="en-US">
                <a:latin typeface="Tahoma"/>
                <a:ea typeface="Tahoma"/>
                <a:cs typeface="Tahoma"/>
              </a:rPr>
              <a:t> Foundation. </a:t>
            </a:r>
          </a:p>
          <a:p>
            <a:pPr marL="457200" indent="-457200">
              <a:lnSpc>
                <a:spcPct val="100000"/>
              </a:lnSpc>
              <a:spcAft>
                <a:spcPts val="800"/>
              </a:spcAft>
            </a:pPr>
            <a:r>
              <a:rPr lang="en-US">
                <a:latin typeface="Tahoma"/>
                <a:ea typeface="Tahoma"/>
                <a:cs typeface="Tahoma"/>
              </a:rPr>
              <a:t>Providing cost share opportunities attracts funding and projects to California.</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graphicFrame>
        <p:nvGraphicFramePr>
          <p:cNvPr id="6" name="Diagram 6">
            <a:extLst>
              <a:ext uri="{FF2B5EF4-FFF2-40B4-BE49-F238E27FC236}">
                <a16:creationId xmlns:a16="http://schemas.microsoft.com/office/drawing/2014/main" id="{17D93E00-7BAA-4BC1-F934-98F9B98D38D9}"/>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3654058751"/>
              </p:ext>
            </p:extLst>
          </p:nvPr>
        </p:nvGraphicFramePr>
        <p:xfrm>
          <a:off x="780142" y="3922212"/>
          <a:ext cx="10631713" cy="39841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25979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37067"/>
            <a:ext cx="9953978" cy="932146"/>
          </a:xfrm>
        </p:spPr>
        <p:txBody>
          <a:bodyPr/>
          <a:lstStyle/>
          <a:p>
            <a:r>
              <a:rPr lang="en-US"/>
              <a:t>Innovations   </a:t>
            </a:r>
          </a:p>
        </p:txBody>
      </p:sp>
      <p:sp>
        <p:nvSpPr>
          <p:cNvPr id="8" name="Content Placeholder 2">
            <a:extLst>
              <a:ext uri="{FF2B5EF4-FFF2-40B4-BE49-F238E27FC236}">
                <a16:creationId xmlns:a16="http://schemas.microsoft.com/office/drawing/2014/main" id="{56D101D5-0BC6-FD69-0621-DACA2BAA97B1}"/>
              </a:ext>
            </a:extLst>
          </p:cNvPr>
          <p:cNvSpPr txBox="1">
            <a:spLocks/>
          </p:cNvSpPr>
          <p:nvPr/>
        </p:nvSpPr>
        <p:spPr>
          <a:xfrm>
            <a:off x="227527" y="1265200"/>
            <a:ext cx="9070477" cy="1182415"/>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Arial Nova"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Arial Nova"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50000"/>
              </a:lnSpc>
            </a:pPr>
            <a:r>
              <a:rPr lang="en-US">
                <a:latin typeface="Tahoma"/>
                <a:ea typeface="Tahoma"/>
                <a:cs typeface="Tahoma"/>
              </a:rPr>
              <a:t>Opportunity to fund innovations in industrial decarbonization, transportation, other areas aligned with the Gas R&amp;D program.</a:t>
            </a:r>
          </a:p>
          <a:p>
            <a:pPr>
              <a:lnSpc>
                <a:spcPct val="150000"/>
              </a:lnSpc>
            </a:pPr>
            <a:endParaRPr lang="en-US">
              <a:latin typeface="Tahoma"/>
              <a:ea typeface="Tahoma"/>
              <a:cs typeface="Tahoma"/>
            </a:endParaRPr>
          </a:p>
          <a:p>
            <a:pPr>
              <a:lnSpc>
                <a:spcPct val="150000"/>
              </a:lnSpc>
            </a:pPr>
            <a:endParaRPr lang="en-US" sz="2800">
              <a:latin typeface="Arial Nova"/>
            </a:endParaRPr>
          </a:p>
        </p:txBody>
      </p:sp>
      <p:sp>
        <p:nvSpPr>
          <p:cNvPr id="3" name="Content Placeholder 2"/>
          <p:cNvSpPr>
            <a:spLocks noGrp="1"/>
          </p:cNvSpPr>
          <p:nvPr>
            <p:ph idx="1"/>
          </p:nvPr>
        </p:nvSpPr>
        <p:spPr>
          <a:xfrm>
            <a:off x="227527" y="2387591"/>
            <a:ext cx="8656591" cy="3222824"/>
          </a:xfrm>
        </p:spPr>
        <p:txBody>
          <a:bodyPr vert="horz" lIns="91440" tIns="45720" rIns="91440" bIns="45720" rtlCol="0" anchor="t">
            <a:normAutofit/>
          </a:bodyPr>
          <a:lstStyle/>
          <a:p>
            <a:pPr>
              <a:lnSpc>
                <a:spcPct val="150000"/>
              </a:lnSpc>
            </a:pPr>
            <a:r>
              <a:rPr lang="en-US">
                <a:latin typeface="Tahoma"/>
                <a:ea typeface="Tahoma"/>
                <a:cs typeface="Tahoma"/>
              </a:rPr>
              <a:t>Federal Infrastructure Investment and Jobs Act (IIJA) and the Inflation Reduction Act (IRA) have potential funding:</a:t>
            </a:r>
          </a:p>
          <a:p>
            <a:pPr lvl="1">
              <a:lnSpc>
                <a:spcPct val="150000"/>
              </a:lnSpc>
              <a:buFont typeface="Tahoma" panose="020B0604030504040204" pitchFamily="34" charset="0"/>
              <a:buChar char="₋"/>
            </a:pPr>
            <a:r>
              <a:rPr lang="en-US" sz="2000">
                <a:latin typeface="Tahoma"/>
                <a:ea typeface="Tahoma"/>
                <a:cs typeface="Tahoma"/>
              </a:rPr>
              <a:t>Regional Clean Hydrogen Hub - ARCH</a:t>
            </a:r>
            <a:r>
              <a:rPr lang="en-US" sz="2000" baseline="-25000">
                <a:latin typeface="Tahoma"/>
                <a:ea typeface="Tahoma"/>
                <a:cs typeface="Tahoma"/>
              </a:rPr>
              <a:t>2</a:t>
            </a:r>
            <a:r>
              <a:rPr lang="en-US" sz="2000">
                <a:latin typeface="Tahoma"/>
                <a:ea typeface="Tahoma"/>
                <a:cs typeface="Tahoma"/>
              </a:rPr>
              <a:t> ES (estimated $1B/award)</a:t>
            </a:r>
            <a:r>
              <a:rPr lang="en-US" sz="2000" baseline="30000">
                <a:latin typeface="Tahoma"/>
                <a:ea typeface="Tahoma"/>
                <a:cs typeface="Tahoma"/>
              </a:rPr>
              <a:t>1</a:t>
            </a:r>
          </a:p>
          <a:p>
            <a:pPr lvl="1">
              <a:lnSpc>
                <a:spcPct val="150000"/>
              </a:lnSpc>
              <a:buFont typeface="Tahoma" panose="020B0604030504040204" pitchFamily="34" charset="0"/>
              <a:buChar char="₋"/>
            </a:pPr>
            <a:r>
              <a:rPr lang="en-US" sz="2000">
                <a:latin typeface="Tahoma"/>
                <a:ea typeface="Tahoma"/>
                <a:cs typeface="Tahoma"/>
              </a:rPr>
              <a:t>Regional Direct Air Capture Hub (estimated $3M to $500M/award)</a:t>
            </a:r>
            <a:r>
              <a:rPr lang="en-US" sz="2000" baseline="30000">
                <a:latin typeface="Tahoma"/>
                <a:ea typeface="Tahoma"/>
                <a:cs typeface="Tahoma"/>
              </a:rPr>
              <a:t>2</a:t>
            </a:r>
          </a:p>
          <a:p>
            <a:pPr lvl="1">
              <a:lnSpc>
                <a:spcPct val="150000"/>
              </a:lnSpc>
              <a:buFont typeface="Tahoma" panose="020B0604030504040204" pitchFamily="34" charset="0"/>
              <a:buChar char="₋"/>
            </a:pPr>
            <a:r>
              <a:rPr lang="en-US" sz="2000">
                <a:latin typeface="Tahoma"/>
                <a:ea typeface="Tahoma"/>
                <a:cs typeface="Tahoma"/>
              </a:rPr>
              <a:t>Industrial Decarbonization and Environmental Reduction Demonstration to Deployment (estimated $35M-$500M/award)</a:t>
            </a:r>
            <a:r>
              <a:rPr lang="en-US" sz="2000" baseline="30000">
                <a:latin typeface="Tahoma"/>
                <a:ea typeface="Tahoma"/>
                <a:cs typeface="Tahoma"/>
              </a:rPr>
              <a:t>3</a:t>
            </a:r>
          </a:p>
          <a:p>
            <a:pPr>
              <a:lnSpc>
                <a:spcPct val="150000"/>
              </a:lnSpc>
            </a:pPr>
            <a:endParaRPr lang="en-US" sz="2800">
              <a:latin typeface="Arial Nova"/>
            </a:endParaRPr>
          </a:p>
        </p:txBody>
      </p:sp>
      <p:sp>
        <p:nvSpPr>
          <p:cNvPr id="5" name="Slide Number Placeholder 4">
            <a:extLst>
              <a:ext uri="{C183D7F6-B498-43B3-948B-1728B52AA6E4}">
                <adec:decorative xmlns:adec="http://schemas.microsoft.com/office/drawing/2017/decorative" val="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rgbClr val="DBEFF9">
                    <a:lumMod val="1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srgbClr val="DBEFF9">
                  <a:lumMod val="10000"/>
                </a:srgbClr>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D15FD66F-AD02-E1F8-433C-B2C50858B656}"/>
              </a:ext>
              <a:ext uri="{C183D7F6-B498-43B3-948B-1728B52AA6E4}">
                <adec:decorative xmlns:adec="http://schemas.microsoft.com/office/drawing/2017/decorative" val="1"/>
              </a:ext>
            </a:extLst>
          </p:cNvPr>
          <p:cNvSpPr txBox="1"/>
          <p:nvPr/>
        </p:nvSpPr>
        <p:spPr>
          <a:xfrm>
            <a:off x="698538" y="5722466"/>
            <a:ext cx="658916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aseline="30000">
                <a:cs typeface="Arial"/>
              </a:rPr>
              <a:t>1</a:t>
            </a:r>
            <a:r>
              <a:rPr lang="en-US">
                <a:cs typeface="Arial"/>
              </a:rPr>
              <a:t> </a:t>
            </a:r>
            <a:r>
              <a:rPr lang="en-US" sz="1600">
                <a:cs typeface="Arial"/>
              </a:rPr>
              <a:t>Clean H2 Hub FOA:  0002779</a:t>
            </a:r>
            <a:r>
              <a:rPr lang="en-US">
                <a:cs typeface="Arial"/>
              </a:rPr>
              <a:t> </a:t>
            </a:r>
            <a:endParaRPr lang="en-US">
              <a:ea typeface="+mn-lt"/>
              <a:cs typeface="+mn-lt"/>
            </a:endParaRPr>
          </a:p>
          <a:p>
            <a:r>
              <a:rPr lang="en-US" baseline="30000">
                <a:ea typeface="+mn-lt"/>
                <a:cs typeface="+mn-lt"/>
              </a:rPr>
              <a:t>2</a:t>
            </a:r>
            <a:r>
              <a:rPr lang="en-US">
                <a:ea typeface="+mn-lt"/>
                <a:cs typeface="+mn-lt"/>
              </a:rPr>
              <a:t> </a:t>
            </a:r>
            <a:r>
              <a:rPr lang="en-US" sz="1600">
                <a:ea typeface="+mn-lt"/>
                <a:cs typeface="+mn-lt"/>
              </a:rPr>
              <a:t>Regional Direct Air Capture Hub FOA: DE-FOA-0002735</a:t>
            </a:r>
            <a:endParaRPr lang="en-US" sz="1600">
              <a:cs typeface="Arial"/>
            </a:endParaRPr>
          </a:p>
          <a:p>
            <a:r>
              <a:rPr lang="en-US" baseline="30000"/>
              <a:t>3</a:t>
            </a:r>
            <a:r>
              <a:rPr lang="en-US"/>
              <a:t> </a:t>
            </a:r>
            <a:r>
              <a:rPr lang="en-US" sz="1600">
                <a:ea typeface="+mn-lt"/>
                <a:cs typeface="+mn-lt"/>
              </a:rPr>
              <a:t>Notice of Intent: DE-FOA-0002935</a:t>
            </a:r>
            <a:endParaRPr lang="en-US"/>
          </a:p>
        </p:txBody>
      </p:sp>
      <p:sp>
        <p:nvSpPr>
          <p:cNvPr id="7" name="TextBox 6">
            <a:extLst>
              <a:ext uri="{FF2B5EF4-FFF2-40B4-BE49-F238E27FC236}">
                <a16:creationId xmlns:a16="http://schemas.microsoft.com/office/drawing/2014/main" id="{B3210167-8B9E-372D-3DB6-FA8A43FD6E2A}"/>
              </a:ext>
              <a:ext uri="{C183D7F6-B498-43B3-948B-1728B52AA6E4}">
                <adec:decorative xmlns:adec="http://schemas.microsoft.com/office/drawing/2017/decorative" val="1"/>
              </a:ext>
            </a:extLst>
          </p:cNvPr>
          <p:cNvSpPr txBox="1"/>
          <p:nvPr/>
        </p:nvSpPr>
        <p:spPr>
          <a:xfrm>
            <a:off x="9169422" y="5148077"/>
            <a:ext cx="2743199"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cs typeface="Arial"/>
              </a:rPr>
              <a:t>Source: CEC Website</a:t>
            </a:r>
          </a:p>
          <a:p>
            <a:r>
              <a:rPr lang="en-US" sz="1400">
                <a:cs typeface="Arial"/>
              </a:rPr>
              <a:t>(Example of EPIC Cost Share GFO)</a:t>
            </a:r>
          </a:p>
        </p:txBody>
      </p:sp>
      <p:pic>
        <p:nvPicPr>
          <p:cNvPr id="9" name="Picture 9">
            <a:extLst>
              <a:ext uri="{FF2B5EF4-FFF2-40B4-BE49-F238E27FC236}">
                <a16:creationId xmlns:a16="http://schemas.microsoft.com/office/drawing/2014/main" id="{36B56DF3-B891-4B62-EDF1-20D8A950378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298004" y="1888380"/>
            <a:ext cx="2486035" cy="32228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450344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05598-E423-4579-8B63-108BB6770F50}"/>
              </a:ext>
            </a:extLst>
          </p:cNvPr>
          <p:cNvSpPr>
            <a:spLocks noGrp="1"/>
          </p:cNvSpPr>
          <p:nvPr>
            <p:ph type="title"/>
          </p:nvPr>
        </p:nvSpPr>
        <p:spPr/>
        <p:txBody>
          <a:bodyPr/>
          <a:lstStyle/>
          <a:p>
            <a:r>
              <a:rPr lang="en-US"/>
              <a:t>Benefits   </a:t>
            </a:r>
          </a:p>
        </p:txBody>
      </p:sp>
      <p:sp>
        <p:nvSpPr>
          <p:cNvPr id="3" name="Content Placeholder 2">
            <a:extLst>
              <a:ext uri="{FF2B5EF4-FFF2-40B4-BE49-F238E27FC236}">
                <a16:creationId xmlns:a16="http://schemas.microsoft.com/office/drawing/2014/main" id="{D4FD828F-DCB6-4E70-8CDF-8D8E0965DB6F}"/>
              </a:ext>
            </a:extLst>
          </p:cNvPr>
          <p:cNvSpPr>
            <a:spLocks noGrp="1"/>
          </p:cNvSpPr>
          <p:nvPr>
            <p:ph idx="1"/>
          </p:nvPr>
        </p:nvSpPr>
        <p:spPr>
          <a:xfrm>
            <a:off x="489337" y="1467225"/>
            <a:ext cx="5887474" cy="5153708"/>
          </a:xfrm>
        </p:spPr>
        <p:txBody>
          <a:bodyPr vert="horz" lIns="91440" tIns="45720" rIns="91440" bIns="45720" rtlCol="0" anchor="t">
            <a:normAutofit fontScale="92500" lnSpcReduction="10000"/>
          </a:bodyPr>
          <a:lstStyle/>
          <a:p>
            <a:pPr>
              <a:lnSpc>
                <a:spcPct val="150000"/>
              </a:lnSpc>
            </a:pPr>
            <a:r>
              <a:rPr lang="en-US" sz="2000">
                <a:latin typeface="Tahoma"/>
                <a:ea typeface="Tahoma"/>
                <a:cs typeface="Tahoma"/>
              </a:rPr>
              <a:t>Increase impact of state funding. </a:t>
            </a:r>
          </a:p>
          <a:p>
            <a:pPr>
              <a:lnSpc>
                <a:spcPct val="150000"/>
              </a:lnSpc>
            </a:pPr>
            <a:r>
              <a:rPr lang="en-US" sz="2000">
                <a:latin typeface="Tahoma"/>
                <a:ea typeface="Tahoma"/>
                <a:cs typeface="Tahoma"/>
              </a:rPr>
              <a:t>Attract funding and projects to California, resulting in market growth and jobs.</a:t>
            </a:r>
          </a:p>
          <a:p>
            <a:pPr>
              <a:lnSpc>
                <a:spcPct val="150000"/>
              </a:lnSpc>
            </a:pPr>
            <a:r>
              <a:rPr lang="en-US" sz="2000">
                <a:latin typeface="Tahoma"/>
                <a:ea typeface="Tahoma"/>
                <a:cs typeface="Tahoma"/>
              </a:rPr>
              <a:t>Potential to provide localized benefits, such as air quality improvement.</a:t>
            </a:r>
          </a:p>
          <a:p>
            <a:pPr>
              <a:lnSpc>
                <a:spcPct val="150000"/>
              </a:lnSpc>
            </a:pPr>
            <a:r>
              <a:rPr lang="en-US" sz="2000">
                <a:latin typeface="Tahoma"/>
                <a:ea typeface="Tahoma"/>
                <a:cs typeface="Tahoma"/>
              </a:rPr>
              <a:t>Support companies/entrepreneurs/researchers developing clean energy technologies.</a:t>
            </a:r>
          </a:p>
          <a:p>
            <a:pPr>
              <a:lnSpc>
                <a:spcPct val="150000"/>
              </a:lnSpc>
            </a:pPr>
            <a:r>
              <a:rPr lang="en-US" sz="2000">
                <a:latin typeface="Tahoma"/>
                <a:ea typeface="Tahoma"/>
                <a:cs typeface="Tahoma"/>
              </a:rPr>
              <a:t>Coordinate/collaborate with federal agencies on mutually beneficial projects.</a:t>
            </a:r>
          </a:p>
          <a:p>
            <a:pPr>
              <a:lnSpc>
                <a:spcPct val="150000"/>
              </a:lnSpc>
            </a:pPr>
            <a:r>
              <a:rPr lang="en-US" sz="2000">
                <a:latin typeface="Tahoma"/>
                <a:ea typeface="Tahoma"/>
                <a:cs typeface="Tahoma"/>
              </a:rPr>
              <a:t>Increase competitiveness of California-based organizations.</a:t>
            </a:r>
          </a:p>
        </p:txBody>
      </p:sp>
      <p:sp>
        <p:nvSpPr>
          <p:cNvPr id="4" name="Slide Number Placeholder 3">
            <a:extLst>
              <a:ext uri="{FF2B5EF4-FFF2-40B4-BE49-F238E27FC236}">
                <a16:creationId xmlns:a16="http://schemas.microsoft.com/office/drawing/2014/main" id="{456111BA-D644-4810-8181-5D12ED3C3356}"/>
              </a:ext>
            </a:extLst>
          </p:cNvPr>
          <p:cNvSpPr>
            <a:spLocks noGrp="1"/>
          </p:cNvSpPr>
          <p:nvPr>
            <p:ph type="sldNum" sz="quarter" idx="12"/>
          </p:nvPr>
        </p:nvSpPr>
        <p:spPr/>
        <p:txBody>
          <a:bodyPr/>
          <a:lstStyle/>
          <a:p>
            <a:fld id="{005C4985-ACD0-2B4C-8981-36243250F268}" type="slidenum">
              <a:rPr lang="en-US" smtClean="0"/>
              <a:t>26</a:t>
            </a:fld>
            <a:endParaRPr lang="en-US"/>
          </a:p>
        </p:txBody>
      </p:sp>
      <p:sp>
        <p:nvSpPr>
          <p:cNvPr id="8" name="TextBox 7">
            <a:extLst>
              <a:ext uri="{FF2B5EF4-FFF2-40B4-BE49-F238E27FC236}">
                <a16:creationId xmlns:a16="http://schemas.microsoft.com/office/drawing/2014/main" id="{1A058B1D-AF50-A228-E3E6-5183DF5853E2}"/>
              </a:ext>
            </a:extLst>
          </p:cNvPr>
          <p:cNvSpPr txBox="1"/>
          <p:nvPr/>
        </p:nvSpPr>
        <p:spPr>
          <a:xfrm>
            <a:off x="6731304" y="4954453"/>
            <a:ext cx="484956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Arial"/>
              </a:rPr>
              <a:t>Source: National Alliance for Water Innovation</a:t>
            </a:r>
          </a:p>
          <a:p>
            <a:r>
              <a:rPr lang="en-US">
                <a:cs typeface="Arial"/>
              </a:rPr>
              <a:t>         (Example of EPIC Cost Share)</a:t>
            </a:r>
          </a:p>
        </p:txBody>
      </p:sp>
      <p:pic>
        <p:nvPicPr>
          <p:cNvPr id="9" name="Picture 9">
            <a:extLst>
              <a:ext uri="{FF2B5EF4-FFF2-40B4-BE49-F238E27FC236}">
                <a16:creationId xmlns:a16="http://schemas.microsoft.com/office/drawing/2014/main" id="{CE74132B-3773-377B-7BB9-0348C81C41E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601197" y="1993231"/>
            <a:ext cx="5109780" cy="28715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69929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01DFA-D9C7-4051-B36B-1EFB468AD7CB}"/>
              </a:ext>
            </a:extLst>
          </p:cNvPr>
          <p:cNvSpPr>
            <a:spLocks noGrp="1"/>
          </p:cNvSpPr>
          <p:nvPr>
            <p:ph type="title"/>
          </p:nvPr>
        </p:nvSpPr>
        <p:spPr>
          <a:xfrm>
            <a:off x="1313492" y="102313"/>
            <a:ext cx="9953978" cy="1038840"/>
          </a:xfrm>
        </p:spPr>
        <p:txBody>
          <a:bodyPr>
            <a:noAutofit/>
          </a:bodyPr>
          <a:lstStyle/>
          <a:p>
            <a:r>
              <a:rPr lang="en-US" sz="3600"/>
              <a:t>Possible Research Initiative Topics:</a:t>
            </a:r>
            <a:endParaRPr lang="en-US" sz="3000"/>
          </a:p>
        </p:txBody>
      </p:sp>
      <p:sp>
        <p:nvSpPr>
          <p:cNvPr id="5" name="TextBox 4">
            <a:extLst>
              <a:ext uri="{FF2B5EF4-FFF2-40B4-BE49-F238E27FC236}">
                <a16:creationId xmlns:a16="http://schemas.microsoft.com/office/drawing/2014/main" id="{17D0538C-A2A1-48C8-A335-72BF457243CB}"/>
              </a:ext>
            </a:extLst>
          </p:cNvPr>
          <p:cNvSpPr txBox="1"/>
          <p:nvPr/>
        </p:nvSpPr>
        <p:spPr>
          <a:xfrm>
            <a:off x="847023" y="1594455"/>
            <a:ext cx="5332396" cy="707886"/>
          </a:xfrm>
          <a:prstGeom prst="rect">
            <a:avLst/>
          </a:prstGeom>
          <a:noFill/>
        </p:spPr>
        <p:txBody>
          <a:bodyPr wrap="square" rtlCol="0">
            <a:spAutoFit/>
          </a:bodyPr>
          <a:lstStyle/>
          <a:p>
            <a:r>
              <a:rPr lang="en-US" sz="4000" b="1">
                <a:solidFill>
                  <a:schemeClr val="tx2">
                    <a:lumMod val="75000"/>
                  </a:schemeClr>
                </a:solidFill>
              </a:rPr>
              <a:t>FY 2024-2025</a:t>
            </a:r>
          </a:p>
        </p:txBody>
      </p:sp>
      <p:sp>
        <p:nvSpPr>
          <p:cNvPr id="3" name="Content Placeholder 2">
            <a:extLst>
              <a:ext uri="{FF2B5EF4-FFF2-40B4-BE49-F238E27FC236}">
                <a16:creationId xmlns:a16="http://schemas.microsoft.com/office/drawing/2014/main" id="{F1ACF6E6-D8BA-49C1-B0C6-4B2DAD247490}"/>
              </a:ext>
            </a:extLst>
          </p:cNvPr>
          <p:cNvSpPr>
            <a:spLocks noGrp="1"/>
          </p:cNvSpPr>
          <p:nvPr>
            <p:ph idx="1"/>
          </p:nvPr>
        </p:nvSpPr>
        <p:spPr>
          <a:xfrm>
            <a:off x="847023" y="2454443"/>
            <a:ext cx="10847672" cy="3603543"/>
          </a:xfrm>
        </p:spPr>
        <p:txBody>
          <a:bodyPr vert="horz" lIns="91440" tIns="45720" rIns="91440" bIns="45720" rtlCol="0" anchor="t">
            <a:normAutofit/>
          </a:bodyPr>
          <a:lstStyle/>
          <a:p>
            <a:pPr>
              <a:lnSpc>
                <a:spcPct val="100000"/>
              </a:lnSpc>
              <a:spcAft>
                <a:spcPts val="800"/>
              </a:spcAft>
            </a:pPr>
            <a:r>
              <a:rPr lang="en-US" sz="2200">
                <a:latin typeface="Arial Nova"/>
              </a:rPr>
              <a:t>Gas Decommissioning: Supporting equitable, safe, and cost-effective decarbonization of California's gas system.</a:t>
            </a:r>
          </a:p>
          <a:p>
            <a:pPr>
              <a:lnSpc>
                <a:spcPct val="100000"/>
              </a:lnSpc>
              <a:spcAft>
                <a:spcPts val="800"/>
              </a:spcAft>
            </a:pPr>
            <a:r>
              <a:rPr lang="en-US" sz="2200">
                <a:latin typeface="Arial Nova"/>
              </a:rPr>
              <a:t>Gas System Safety: Deploying innovations to detect and reduce fugitive emissions.</a:t>
            </a:r>
          </a:p>
          <a:p>
            <a:pPr>
              <a:lnSpc>
                <a:spcPct val="100000"/>
              </a:lnSpc>
              <a:spcAft>
                <a:spcPts val="800"/>
              </a:spcAft>
            </a:pPr>
            <a:r>
              <a:rPr lang="en-US" sz="2200">
                <a:latin typeface="Arial Nova"/>
              </a:rPr>
              <a:t>Transportation: Advancing innovative onboard hydrogen storage and fuel system solutions.</a:t>
            </a:r>
          </a:p>
          <a:p>
            <a:pPr>
              <a:lnSpc>
                <a:spcPct val="100000"/>
              </a:lnSpc>
              <a:spcAft>
                <a:spcPts val="800"/>
              </a:spcAft>
            </a:pPr>
            <a:r>
              <a:rPr lang="en-US" sz="2200">
                <a:latin typeface="Arial Nova"/>
              </a:rPr>
              <a:t>Renewable Generation: Enhancing fuel-flexible power generation.</a:t>
            </a:r>
          </a:p>
          <a:p>
            <a:pPr>
              <a:lnSpc>
                <a:spcPct val="100000"/>
              </a:lnSpc>
              <a:spcAft>
                <a:spcPts val="800"/>
              </a:spcAft>
            </a:pPr>
            <a:r>
              <a:rPr lang="en-US" sz="2200">
                <a:latin typeface="Arial Nova"/>
              </a:rPr>
              <a:t>Entrepreneur Development: Continuing investments in </a:t>
            </a:r>
            <a:r>
              <a:rPr lang="en-US" sz="2200" err="1">
                <a:latin typeface="Arial Nova"/>
              </a:rPr>
              <a:t>CalSEED</a:t>
            </a:r>
            <a:r>
              <a:rPr lang="en-US" sz="2200">
                <a:latin typeface="Arial Nova"/>
              </a:rPr>
              <a:t> – Low Carbon Gas.</a:t>
            </a:r>
            <a:endParaRPr lang="en-US" sz="2200"/>
          </a:p>
        </p:txBody>
      </p:sp>
      <p:sp>
        <p:nvSpPr>
          <p:cNvPr id="4" name="Slide Number Placeholder 3">
            <a:extLst>
              <a:ext uri="{FF2B5EF4-FFF2-40B4-BE49-F238E27FC236}">
                <a16:creationId xmlns:a16="http://schemas.microsoft.com/office/drawing/2014/main" id="{79AA99B1-799C-48B2-9886-8B38C7BA06EF}"/>
              </a:ext>
              <a:ext uri="{C183D7F6-B498-43B3-948B-1728B52AA6E4}">
                <adec:decorative xmlns:adec="http://schemas.microsoft.com/office/drawing/2017/decorative" val="1"/>
              </a:ext>
            </a:extLst>
          </p:cNvPr>
          <p:cNvSpPr>
            <a:spLocks noGrp="1"/>
          </p:cNvSpPr>
          <p:nvPr>
            <p:ph type="sldNum" sz="quarter" idx="12"/>
          </p:nvPr>
        </p:nvSpPr>
        <p:spPr/>
        <p:txBody>
          <a:bodyPr/>
          <a:lstStyle/>
          <a:p>
            <a:fld id="{005C4985-ACD0-2B4C-8981-36243250F268}" type="slidenum">
              <a:rPr lang="en-US" smtClean="0"/>
              <a:t>27</a:t>
            </a:fld>
            <a:endParaRPr lang="en-US"/>
          </a:p>
        </p:txBody>
      </p:sp>
    </p:spTree>
    <p:extLst>
      <p:ext uri="{BB962C8B-B14F-4D97-AF65-F5344CB8AC3E}">
        <p14:creationId xmlns:p14="http://schemas.microsoft.com/office/powerpoint/2010/main" val="1156172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8CA3-E048-4073-9167-7DC874F419E3}"/>
              </a:ext>
            </a:extLst>
          </p:cNvPr>
          <p:cNvSpPr>
            <a:spLocks noGrp="1"/>
          </p:cNvSpPr>
          <p:nvPr>
            <p:ph type="title"/>
          </p:nvPr>
        </p:nvSpPr>
        <p:spPr/>
        <p:txBody>
          <a:bodyPr/>
          <a:lstStyle/>
          <a:p>
            <a:r>
              <a:rPr lang="en-US"/>
              <a:t>Questions for Stakeholders</a:t>
            </a:r>
          </a:p>
        </p:txBody>
      </p:sp>
      <p:sp>
        <p:nvSpPr>
          <p:cNvPr id="3" name="Content Placeholder 2">
            <a:extLst>
              <a:ext uri="{FF2B5EF4-FFF2-40B4-BE49-F238E27FC236}">
                <a16:creationId xmlns:a16="http://schemas.microsoft.com/office/drawing/2014/main" id="{2E2A3320-1444-41B5-B1DC-B50F88E17C57}"/>
              </a:ext>
            </a:extLst>
          </p:cNvPr>
          <p:cNvSpPr>
            <a:spLocks noGrp="1"/>
          </p:cNvSpPr>
          <p:nvPr>
            <p:ph idx="1"/>
          </p:nvPr>
        </p:nvSpPr>
        <p:spPr>
          <a:xfrm>
            <a:off x="661012" y="1274782"/>
            <a:ext cx="10881804" cy="5352036"/>
          </a:xfrm>
        </p:spPr>
        <p:txBody>
          <a:bodyPr vert="horz" lIns="91440" tIns="45720" rIns="91440" bIns="45720" rtlCol="0" anchor="t">
            <a:normAutofit fontScale="92500" lnSpcReduction="10000"/>
          </a:bodyPr>
          <a:lstStyle/>
          <a:p>
            <a:pPr marL="457200" indent="-457200" fontAlgn="base">
              <a:lnSpc>
                <a:spcPct val="150000"/>
              </a:lnSpc>
              <a:buFont typeface="+mj-lt"/>
              <a:buAutoNum type="arabicPeriod"/>
            </a:pPr>
            <a:r>
              <a:rPr lang="en-US" b="0" i="0" u="none" strike="noStrike">
                <a:solidFill>
                  <a:schemeClr val="tx2"/>
                </a:solidFill>
                <a:effectLst/>
                <a:latin typeface="Tahoma"/>
                <a:ea typeface="Tahoma"/>
                <a:cs typeface="Tahoma"/>
              </a:rPr>
              <a:t>What are some resources that can help inform </a:t>
            </a:r>
            <a:r>
              <a:rPr lang="en-US">
                <a:solidFill>
                  <a:schemeClr val="tx2"/>
                </a:solidFill>
                <a:latin typeface="Tahoma"/>
                <a:ea typeface="Tahoma"/>
                <a:cs typeface="Tahoma"/>
              </a:rPr>
              <a:t>the</a:t>
            </a:r>
            <a:r>
              <a:rPr lang="en-US" b="0" i="0" u="none" strike="noStrike">
                <a:solidFill>
                  <a:schemeClr val="tx2"/>
                </a:solidFill>
                <a:effectLst/>
                <a:latin typeface="Tahoma"/>
                <a:ea typeface="Tahoma"/>
                <a:cs typeface="Tahoma"/>
              </a:rPr>
              <a:t> research </a:t>
            </a:r>
            <a:r>
              <a:rPr lang="en-US">
                <a:solidFill>
                  <a:schemeClr val="tx2"/>
                </a:solidFill>
                <a:latin typeface="Tahoma"/>
                <a:ea typeface="Tahoma"/>
                <a:cs typeface="Tahoma"/>
              </a:rPr>
              <a:t>initiatives</a:t>
            </a:r>
            <a:r>
              <a:rPr lang="en-US" b="0" i="0" u="none" strike="noStrike">
                <a:solidFill>
                  <a:schemeClr val="tx2"/>
                </a:solidFill>
                <a:effectLst/>
                <a:latin typeface="Tahoma"/>
                <a:ea typeface="Tahoma"/>
                <a:cs typeface="Tahoma"/>
              </a:rPr>
              <a:t>?</a:t>
            </a:r>
            <a:r>
              <a:rPr lang="en-US">
                <a:solidFill>
                  <a:schemeClr val="tx2"/>
                </a:solidFill>
                <a:latin typeface="Tahoma"/>
                <a:ea typeface="Tahoma"/>
                <a:cs typeface="Tahoma"/>
              </a:rPr>
              <a:t> </a:t>
            </a:r>
            <a:endParaRPr lang="en-US">
              <a:solidFill>
                <a:schemeClr val="tx2"/>
              </a:solidFill>
            </a:endParaRPr>
          </a:p>
          <a:p>
            <a:pPr marL="457200" indent="-457200">
              <a:lnSpc>
                <a:spcPct val="150000"/>
              </a:lnSpc>
              <a:buAutoNum type="arabicPeriod"/>
            </a:pPr>
            <a:r>
              <a:rPr lang="en-US">
                <a:solidFill>
                  <a:schemeClr val="tx2"/>
                </a:solidFill>
                <a:latin typeface="Tahoma"/>
                <a:ea typeface="Tahoma"/>
                <a:cs typeface="Tahoma"/>
              </a:rPr>
              <a:t>Please provide a summary of use cases or opportunities that would benefit from these proposed initiatives. </a:t>
            </a:r>
            <a:endParaRPr lang="en-US">
              <a:solidFill>
                <a:schemeClr val="tx2"/>
              </a:solidFill>
            </a:endParaRPr>
          </a:p>
          <a:p>
            <a:pPr marL="457200" indent="-457200">
              <a:lnSpc>
                <a:spcPct val="150000"/>
              </a:lnSpc>
              <a:buAutoNum type="arabicPeriod"/>
            </a:pPr>
            <a:r>
              <a:rPr lang="en-US" b="0" i="0" u="none" strike="noStrike">
                <a:solidFill>
                  <a:schemeClr val="tx2"/>
                </a:solidFill>
                <a:effectLst/>
                <a:latin typeface="Tahoma"/>
                <a:ea typeface="Tahoma"/>
                <a:cs typeface="Tahoma"/>
              </a:rPr>
              <a:t>Are there any recommended research approaches </a:t>
            </a:r>
            <a:r>
              <a:rPr lang="en-US">
                <a:solidFill>
                  <a:schemeClr val="tx2"/>
                </a:solidFill>
                <a:latin typeface="Tahoma"/>
                <a:ea typeface="Tahoma"/>
                <a:cs typeface="Tahoma"/>
              </a:rPr>
              <a:t>that could strengthen any of the initiatives?</a:t>
            </a:r>
          </a:p>
          <a:p>
            <a:pPr marL="457200" indent="-457200">
              <a:lnSpc>
                <a:spcPct val="150000"/>
              </a:lnSpc>
              <a:buAutoNum type="arabicPeriod"/>
            </a:pPr>
            <a:r>
              <a:rPr lang="en-US">
                <a:solidFill>
                  <a:schemeClr val="tx2"/>
                </a:solidFill>
                <a:latin typeface="Tahoma"/>
                <a:ea typeface="Tahoma"/>
                <a:cs typeface="Tahoma"/>
              </a:rPr>
              <a:t>What are example </a:t>
            </a:r>
            <a:r>
              <a:rPr lang="en-US" b="0" i="0" u="none" strike="noStrike">
                <a:solidFill>
                  <a:schemeClr val="tx2"/>
                </a:solidFill>
                <a:effectLst/>
                <a:latin typeface="Tahoma"/>
                <a:ea typeface="Tahoma"/>
                <a:cs typeface="Tahoma"/>
              </a:rPr>
              <a:t>performance metrics</a:t>
            </a:r>
            <a:r>
              <a:rPr lang="en-US">
                <a:solidFill>
                  <a:schemeClr val="tx2"/>
                </a:solidFill>
                <a:latin typeface="Tahoma"/>
                <a:ea typeface="Tahoma"/>
                <a:cs typeface="Tahoma"/>
              </a:rPr>
              <a:t> or targets that could be used to determine project success</a:t>
            </a:r>
            <a:r>
              <a:rPr lang="en-US" b="0" i="0" u="none" strike="noStrike">
                <a:solidFill>
                  <a:schemeClr val="tx2"/>
                </a:solidFill>
                <a:effectLst/>
                <a:latin typeface="Tahoma"/>
                <a:ea typeface="Tahoma"/>
                <a:cs typeface="Tahoma"/>
              </a:rPr>
              <a:t>?</a:t>
            </a:r>
            <a:r>
              <a:rPr lang="en-US">
                <a:solidFill>
                  <a:schemeClr val="tx2"/>
                </a:solidFill>
                <a:latin typeface="Tahoma"/>
                <a:ea typeface="Tahoma"/>
                <a:cs typeface="Tahoma"/>
              </a:rPr>
              <a:t> </a:t>
            </a:r>
            <a:endParaRPr lang="en-US">
              <a:solidFill>
                <a:schemeClr val="tx2"/>
              </a:solidFill>
            </a:endParaRPr>
          </a:p>
          <a:p>
            <a:pPr marL="457200" indent="-457200">
              <a:lnSpc>
                <a:spcPct val="150000"/>
              </a:lnSpc>
              <a:buAutoNum type="arabicPeriod"/>
            </a:pPr>
            <a:r>
              <a:rPr lang="en-US" b="0" i="0" u="none" strike="noStrike">
                <a:solidFill>
                  <a:schemeClr val="tx2"/>
                </a:solidFill>
                <a:effectLst/>
                <a:latin typeface="Tahoma"/>
                <a:ea typeface="Tahoma"/>
                <a:cs typeface="Tahoma"/>
              </a:rPr>
              <a:t>Are there other priority areas that the Gas</a:t>
            </a:r>
            <a:r>
              <a:rPr lang="en-US">
                <a:solidFill>
                  <a:schemeClr val="tx2"/>
                </a:solidFill>
                <a:latin typeface="Tahoma"/>
                <a:ea typeface="Tahoma"/>
                <a:cs typeface="Tahoma"/>
              </a:rPr>
              <a:t> R&amp;D Program should consider? If so, please provide the proposed scope and a justification, including the urgency for the topic.</a:t>
            </a:r>
            <a:endParaRPr lang="en-US">
              <a:solidFill>
                <a:schemeClr val="tx2"/>
              </a:solidFill>
            </a:endParaRPr>
          </a:p>
        </p:txBody>
      </p:sp>
      <p:sp>
        <p:nvSpPr>
          <p:cNvPr id="4" name="Slide Number Placeholder 3">
            <a:extLst>
              <a:ext uri="{FF2B5EF4-FFF2-40B4-BE49-F238E27FC236}">
                <a16:creationId xmlns:a16="http://schemas.microsoft.com/office/drawing/2014/main" id="{E0877015-98E9-4E78-830C-9CB729D6BC8C}"/>
              </a:ext>
            </a:extLst>
          </p:cNvPr>
          <p:cNvSpPr>
            <a:spLocks noGrp="1"/>
          </p:cNvSpPr>
          <p:nvPr>
            <p:ph type="sldNum" sz="quarter" idx="12"/>
          </p:nvPr>
        </p:nvSpPr>
        <p:spPr/>
        <p:txBody>
          <a:bodyPr/>
          <a:lstStyle/>
          <a:p>
            <a:fld id="{005C4985-ACD0-2B4C-8981-36243250F268}" type="slidenum">
              <a:rPr lang="en-US" smtClean="0"/>
              <a:t>28</a:t>
            </a:fld>
            <a:endParaRPr lang="en-US"/>
          </a:p>
        </p:txBody>
      </p:sp>
    </p:spTree>
    <p:extLst>
      <p:ext uri="{BB962C8B-B14F-4D97-AF65-F5344CB8AC3E}">
        <p14:creationId xmlns:p14="http://schemas.microsoft.com/office/powerpoint/2010/main" val="3546862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7B5AD-9273-48A3-A1FF-01B0B9B76730}"/>
              </a:ext>
            </a:extLst>
          </p:cNvPr>
          <p:cNvSpPr>
            <a:spLocks noGrp="1"/>
          </p:cNvSpPr>
          <p:nvPr>
            <p:ph type="title"/>
          </p:nvPr>
        </p:nvSpPr>
        <p:spPr>
          <a:xfrm>
            <a:off x="1601480" y="201167"/>
            <a:ext cx="5717415" cy="795529"/>
          </a:xfrm>
        </p:spPr>
        <p:txBody>
          <a:bodyPr anchor="b">
            <a:normAutofit fontScale="90000"/>
          </a:bodyPr>
          <a:lstStyle/>
          <a:p>
            <a:r>
              <a:rPr lang="en-US" sz="5000">
                <a:effectLst>
                  <a:outerShdw blurRad="38100" dist="38100" dir="2700000" algn="tl">
                    <a:srgbClr val="000000">
                      <a:alpha val="43137"/>
                    </a:srgbClr>
                  </a:outerShdw>
                </a:effectLst>
              </a:rPr>
              <a:t>Public Comments</a:t>
            </a:r>
          </a:p>
        </p:txBody>
      </p:sp>
      <p:sp>
        <p:nvSpPr>
          <p:cNvPr id="3" name="Content Placeholder 2">
            <a:extLst>
              <a:ext uri="{FF2B5EF4-FFF2-40B4-BE49-F238E27FC236}">
                <a16:creationId xmlns:a16="http://schemas.microsoft.com/office/drawing/2014/main" id="{2CB011F5-0D21-40D8-A770-ADED055C7E7F}"/>
              </a:ext>
            </a:extLst>
          </p:cNvPr>
          <p:cNvSpPr>
            <a:spLocks noGrp="1"/>
          </p:cNvSpPr>
          <p:nvPr>
            <p:ph idx="1"/>
          </p:nvPr>
        </p:nvSpPr>
        <p:spPr>
          <a:xfrm>
            <a:off x="532562" y="1655485"/>
            <a:ext cx="7365441" cy="4273926"/>
          </a:xfrm>
        </p:spPr>
        <p:txBody>
          <a:bodyPr>
            <a:normAutofit/>
          </a:bodyPr>
          <a:lstStyle/>
          <a:p>
            <a:pPr fontAlgn="base">
              <a:lnSpc>
                <a:spcPct val="150000"/>
              </a:lnSpc>
              <a:spcAft>
                <a:spcPts val="800"/>
              </a:spcAft>
            </a:pPr>
            <a:r>
              <a:rPr lang="en-US">
                <a:latin typeface="Tahoma" panose="020B0604030504040204" pitchFamily="34" charset="0"/>
                <a:ea typeface="Tahoma" panose="020B0604030504040204" pitchFamily="34" charset="0"/>
                <a:cs typeface="Tahoma" panose="020B0604030504040204" pitchFamily="34" charset="0"/>
              </a:rPr>
              <a:t>Please submit your question or comment in the </a:t>
            </a:r>
            <a:r>
              <a:rPr lang="en-US" b="1" u="sng">
                <a:latin typeface="Tahoma" panose="020B0604030504040204" pitchFamily="34" charset="0"/>
                <a:ea typeface="Tahoma" panose="020B0604030504040204" pitchFamily="34" charset="0"/>
                <a:cs typeface="Tahoma" panose="020B0604030504040204" pitchFamily="34" charset="0"/>
              </a:rPr>
              <a:t>Question and Answers</a:t>
            </a:r>
            <a:r>
              <a:rPr lang="en-US">
                <a:latin typeface="Tahoma" panose="020B0604030504040204" pitchFamily="34" charset="0"/>
                <a:ea typeface="Tahoma" panose="020B0604030504040204" pitchFamily="34" charset="0"/>
                <a:cs typeface="Tahoma" panose="020B0604030504040204" pitchFamily="34" charset="0"/>
              </a:rPr>
              <a:t> window.</a:t>
            </a:r>
          </a:p>
          <a:p>
            <a:pPr lvl="1" fontAlgn="base">
              <a:lnSpc>
                <a:spcPct val="150000"/>
              </a:lnSpc>
              <a:spcBef>
                <a:spcPts val="1000"/>
              </a:spcBef>
              <a:spcAft>
                <a:spcPts val="800"/>
              </a:spcAft>
              <a:buFont typeface="Tahoma" panose="020B0604030504040204" pitchFamily="34" charset="0"/>
              <a:buChar char="₋"/>
            </a:pPr>
            <a:r>
              <a:rPr lang="en-US">
                <a:latin typeface="Tahoma" panose="020B0604030504040204" pitchFamily="34" charset="0"/>
                <a:ea typeface="Tahoma" panose="020B0604030504040204" pitchFamily="34" charset="0"/>
                <a:cs typeface="Tahoma" panose="020B0604030504040204" pitchFamily="34" charset="0"/>
              </a:rPr>
              <a:t>​Facilitator will read questions and Team Leads will provide responses.</a:t>
            </a:r>
          </a:p>
        </p:txBody>
      </p:sp>
      <p:pic>
        <p:nvPicPr>
          <p:cNvPr id="40" name="Picture 39" descr="Question mark on green pastel background">
            <a:extLst>
              <a:ext uri="{FF2B5EF4-FFF2-40B4-BE49-F238E27FC236}">
                <a16:creationId xmlns:a16="http://schemas.microsoft.com/office/drawing/2014/main" id="{97506372-AA66-4F4D-81C0-3DB3B12ECE49}"/>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33000"/>
                    </a14:imgEffect>
                  </a14:imgLayer>
                </a14:imgProps>
              </a:ext>
            </a:extLst>
          </a:blip>
          <a:srcRect l="46089" r="6275" b="-2"/>
          <a:stretch/>
        </p:blipFill>
        <p:spPr>
          <a:xfrm>
            <a:off x="8115300" y="-12515"/>
            <a:ext cx="4076700" cy="6418631"/>
          </a:xfrm>
          <a:prstGeom prst="rect">
            <a:avLst/>
          </a:prstGeom>
        </p:spPr>
      </p:pic>
      <p:sp>
        <p:nvSpPr>
          <p:cNvPr id="4" name="Slide Number Placeholder 3">
            <a:extLst>
              <a:ext uri="{FF2B5EF4-FFF2-40B4-BE49-F238E27FC236}">
                <a16:creationId xmlns:a16="http://schemas.microsoft.com/office/drawing/2014/main" id="{B9DD359F-03AC-4739-86D0-8475709E2F4F}"/>
              </a:ext>
            </a:extLst>
          </p:cNvPr>
          <p:cNvSpPr>
            <a:spLocks noGrp="1"/>
          </p:cNvSpPr>
          <p:nvPr>
            <p:ph type="sldNum" sz="quarter" idx="12"/>
          </p:nvPr>
        </p:nvSpPr>
        <p:spPr>
          <a:xfrm>
            <a:off x="11704320" y="6455431"/>
            <a:ext cx="445913"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4E58AC15-E61A-408A-B323-BFB22C0A4365}" type="slidenum">
              <a:rPr kumimoji="0" lang="en-US" sz="1100" b="0" i="0" u="none" strike="noStrike" kern="120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rPr>
              <a:pPr marL="0" marR="0" lvl="0" indent="0" defTabSz="914400" rtl="0" eaLnBrk="1" fontAlgn="auto" latinLnBrk="0" hangingPunct="1">
                <a:spcBef>
                  <a:spcPts val="0"/>
                </a:spcBef>
                <a:spcAft>
                  <a:spcPts val="600"/>
                </a:spcAft>
                <a:buClrTx/>
                <a:buSzTx/>
                <a:buFontTx/>
                <a:buNone/>
                <a:tabLst/>
                <a:defRPr/>
              </a:pPr>
              <a:t>29</a:t>
            </a:fld>
            <a:endParaRPr kumimoji="0" lang="en-US" sz="1100" b="0" i="0" u="none" strike="noStrike" kern="120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309592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767494" y="241456"/>
            <a:ext cx="5497602" cy="849315"/>
          </a:xfrm>
        </p:spPr>
        <p:txBody>
          <a:bodyPr anchor="b">
            <a:normAutofit/>
          </a:bodyPr>
          <a:lstStyle/>
          <a:p>
            <a:r>
              <a:rPr lang="en-US" sz="4800">
                <a:solidFill>
                  <a:schemeClr val="tx2"/>
                </a:solidFill>
                <a:effectLst>
                  <a:outerShdw blurRad="38100" dist="38100" dir="2700000" algn="tl">
                    <a:srgbClr val="000000">
                      <a:alpha val="43137"/>
                    </a:srgbClr>
                  </a:outerShdw>
                </a:effectLst>
                <a:cs typeface="Arial"/>
              </a:rPr>
              <a:t>Next</a:t>
            </a:r>
            <a:r>
              <a:rPr lang="en-US" sz="4800">
                <a:solidFill>
                  <a:schemeClr val="tx2"/>
                </a:solidFill>
                <a:cs typeface="Arial"/>
              </a:rPr>
              <a:t> </a:t>
            </a:r>
            <a:r>
              <a:rPr lang="en-US" sz="4800">
                <a:solidFill>
                  <a:schemeClr val="tx2"/>
                </a:solidFill>
                <a:effectLst>
                  <a:outerShdw blurRad="38100" dist="38100" dir="2700000" algn="tl">
                    <a:srgbClr val="000000">
                      <a:alpha val="43137"/>
                    </a:srgbClr>
                  </a:outerShdw>
                </a:effectLst>
                <a:cs typeface="Arial"/>
              </a:rPr>
              <a:t>Steps</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37407" y="1529176"/>
            <a:ext cx="11317185" cy="4694860"/>
          </a:xfrm>
        </p:spPr>
        <p:txBody>
          <a:bodyPr anchor="ctr">
            <a:normAutofit/>
          </a:bodyPr>
          <a:lstStyle/>
          <a:p>
            <a:pPr>
              <a:lnSpc>
                <a:spcPct val="100000"/>
              </a:lnSpc>
              <a:spcBef>
                <a:spcPts val="400"/>
              </a:spcBef>
              <a:spcAft>
                <a:spcPts val="1200"/>
              </a:spcAft>
            </a:pPr>
            <a:r>
              <a:rPr lang="en-US" sz="2400">
                <a:latin typeface="Tahoma"/>
                <a:ea typeface="Tahoma"/>
                <a:cs typeface="Tahoma"/>
              </a:rPr>
              <a:t>Comments can be provided to the PIER Gas Docket until </a:t>
            </a:r>
            <a:r>
              <a:rPr lang="en-US" sz="2400" b="1" i="1">
                <a:latin typeface="Tahoma"/>
                <a:ea typeface="Tahoma"/>
                <a:cs typeface="Tahoma"/>
              </a:rPr>
              <a:t>January 31, 2023:</a:t>
            </a:r>
            <a:r>
              <a:rPr lang="en-US" sz="2400" b="1">
                <a:latin typeface="Tahoma"/>
                <a:ea typeface="Tahoma"/>
                <a:cs typeface="Tahoma"/>
              </a:rPr>
              <a:t> </a:t>
            </a:r>
            <a:r>
              <a:rPr lang="en-US" sz="2400" u="sng">
                <a:latin typeface="Tahoma"/>
                <a:ea typeface="Tahoma"/>
                <a:cs typeface="Tahoma"/>
                <a:hlinkClick r:id="rId3">
                  <a:extLst>
                    <a:ext uri="{A12FA001-AC4F-418D-AE19-62706E023703}">
                      <ahyp:hlinkClr xmlns:ahyp="http://schemas.microsoft.com/office/drawing/2018/hyperlinkcolor" val="tx"/>
                    </a:ext>
                  </a:extLst>
                </a:hlinkClick>
              </a:rPr>
              <a:t>https://efiling.energy.ca.gov/Ecomment/Ecomment.aspx?docketnumber=16-PIER-01</a:t>
            </a:r>
            <a:r>
              <a:rPr lang="en-US" u="sng">
                <a:latin typeface="Tahoma"/>
                <a:ea typeface="Tahoma"/>
                <a:cs typeface="Tahoma"/>
              </a:rPr>
              <a:t> </a:t>
            </a:r>
            <a:endParaRPr lang="en-US" sz="2400" u="sng">
              <a:latin typeface="Tahoma" panose="020B0604030504040204" pitchFamily="34" charset="0"/>
              <a:ea typeface="Tahoma" panose="020B0604030504040204" pitchFamily="34" charset="0"/>
              <a:cs typeface="Tahoma" panose="020B0604030504040204" pitchFamily="34" charset="0"/>
            </a:endParaRPr>
          </a:p>
          <a:p>
            <a:pPr lvl="1">
              <a:lnSpc>
                <a:spcPct val="100000"/>
              </a:lnSpc>
              <a:spcBef>
                <a:spcPts val="400"/>
              </a:spcBef>
              <a:spcAft>
                <a:spcPts val="1200"/>
              </a:spcAft>
              <a:buFont typeface="Tahoma" panose="020B0604030504040204" pitchFamily="34" charset="0"/>
              <a:buChar char="₋"/>
            </a:pPr>
            <a:r>
              <a:rPr lang="en-US">
                <a:latin typeface="Tahoma"/>
                <a:ea typeface="Tahoma"/>
                <a:cs typeface="Tahoma"/>
              </a:rPr>
              <a:t>Energy Commission staff will consider these comments while developing the </a:t>
            </a:r>
            <a:r>
              <a:rPr lang="en-US" i="1">
                <a:latin typeface="Tahoma"/>
                <a:ea typeface="Tahoma"/>
                <a:cs typeface="Tahoma"/>
              </a:rPr>
              <a:t>FY 2023-24 Gas R&amp;D Proposed Budget Plan.</a:t>
            </a:r>
          </a:p>
          <a:p>
            <a:pPr>
              <a:lnSpc>
                <a:spcPct val="100000"/>
              </a:lnSpc>
              <a:spcBef>
                <a:spcPts val="400"/>
              </a:spcBef>
              <a:spcAft>
                <a:spcPts val="1200"/>
              </a:spcAft>
            </a:pPr>
            <a:r>
              <a:rPr lang="en-US">
                <a:latin typeface="Tahoma"/>
                <a:ea typeface="Tahoma"/>
                <a:cs typeface="Tahoma"/>
              </a:rPr>
              <a:t>Proposed Budget Plan will be submitted to California Public Utilities Commission for consideration by April 1, 2023.</a:t>
            </a:r>
            <a:endParaRPr lang="en-US">
              <a:latin typeface="Tahoma" panose="020B0604030504040204" pitchFamily="34" charset="0"/>
              <a:ea typeface="Tahoma" panose="020B0604030504040204" pitchFamily="34" charset="0"/>
              <a:cs typeface="Tahoma" panose="020B0604030504040204" pitchFamily="34" charset="0"/>
            </a:endParaRPr>
          </a:p>
          <a:p>
            <a:pPr>
              <a:lnSpc>
                <a:spcPct val="100000"/>
              </a:lnSpc>
              <a:spcBef>
                <a:spcPts val="400"/>
              </a:spcBef>
              <a:spcAft>
                <a:spcPts val="1200"/>
              </a:spcAft>
            </a:pPr>
            <a:r>
              <a:rPr lang="en-US">
                <a:latin typeface="Tahoma"/>
                <a:ea typeface="Tahoma"/>
                <a:cs typeface="Tahoma"/>
              </a:rPr>
              <a:t>Solicitations derived from this Budget Plan may be released shortly thereafter, contingent on California Public Utilities Commission approval.</a:t>
            </a:r>
            <a:endParaRPr lang="en-US">
              <a:latin typeface="Tahoma" panose="020B0604030504040204" pitchFamily="34" charset="0"/>
              <a:ea typeface="Tahoma" panose="020B0604030504040204" pitchFamily="34" charset="0"/>
              <a:cs typeface="Tahoma" panose="020B0604030504040204" pitchFamily="34" charset="0"/>
            </a:endParaRPr>
          </a:p>
          <a:p>
            <a:pPr lvl="1">
              <a:lnSpc>
                <a:spcPct val="100000"/>
              </a:lnSpc>
              <a:spcBef>
                <a:spcPts val="400"/>
              </a:spcBef>
              <a:spcAft>
                <a:spcPts val="1200"/>
              </a:spcAft>
            </a:pPr>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2" name="Slide Number Placeholder 1"/>
          <p:cNvSpPr>
            <a:spLocks noGrp="1"/>
          </p:cNvSpPr>
          <p:nvPr>
            <p:ph type="sldNum" sz="quarter" idx="12"/>
          </p:nvPr>
        </p:nvSpPr>
        <p:spPr>
          <a:xfrm>
            <a:off x="11704320" y="6455664"/>
            <a:ext cx="448056" cy="365125"/>
          </a:xfrm>
        </p:spPr>
        <p:txBody>
          <a:bodyPr>
            <a:normAutofit/>
          </a:bodyPr>
          <a:lstStyle/>
          <a:p>
            <a:pPr marL="0" marR="0" lvl="0" indent="0" defTabSz="457200" rtl="0" eaLnBrk="1" fontAlgn="auto" latinLnBrk="0" hangingPunct="1">
              <a:spcBef>
                <a:spcPts val="0"/>
              </a:spcBef>
              <a:spcAft>
                <a:spcPts val="600"/>
              </a:spcAft>
              <a:buClrTx/>
              <a:buSzTx/>
              <a:buFontTx/>
              <a:buNone/>
              <a:tabLst/>
              <a:defRPr/>
            </a:pPr>
            <a:fld id="{1BC924B7-EDFF-824B-BCE9-3FAD438598D0}" type="slidenum">
              <a:rPr kumimoji="0" lang="en-US" sz="1100" b="0" i="0" u="none" strike="noStrike" kern="1200" cap="none" spc="0" normalizeH="0" baseline="0" noProof="0">
                <a:ln>
                  <a:noFill/>
                </a:ln>
                <a:solidFill>
                  <a:schemeClr val="tx1">
                    <a:lumMod val="50000"/>
                    <a:lumOff val="50000"/>
                  </a:schemeClr>
                </a:solidFill>
                <a:effectLst/>
                <a:uLnTx/>
                <a:uFillTx/>
                <a:latin typeface="Calibri"/>
                <a:ea typeface="+mn-ea"/>
                <a:cs typeface="+mn-cs"/>
              </a:rPr>
              <a:pPr marL="0" marR="0" lvl="0" indent="0" defTabSz="457200" rtl="0" eaLnBrk="1" fontAlgn="auto" latinLnBrk="0" hangingPunct="1">
                <a:spcBef>
                  <a:spcPts val="0"/>
                </a:spcBef>
                <a:spcAft>
                  <a:spcPts val="600"/>
                </a:spcAft>
                <a:buClrTx/>
                <a:buSzTx/>
                <a:buFontTx/>
                <a:buNone/>
                <a:tabLst/>
                <a:defRPr/>
              </a:pPr>
              <a:t>30</a:t>
            </a:fld>
            <a:endParaRPr kumimoji="0" lang="en-US" sz="1100" b="0" i="0" u="none" strike="noStrike" kern="1200" cap="none" spc="0" normalizeH="0" baseline="0" noProof="0">
              <a:ln>
                <a:noFill/>
              </a:ln>
              <a:solidFill>
                <a:schemeClr val="tx1">
                  <a:lumMod val="50000"/>
                  <a:lumOff val="50000"/>
                </a:schemeClr>
              </a:solidFill>
              <a:effectLst/>
              <a:uLnTx/>
              <a:uFillTx/>
              <a:latin typeface="Calibri"/>
              <a:ea typeface="+mn-ea"/>
              <a:cs typeface="+mn-cs"/>
            </a:endParaRPr>
          </a:p>
        </p:txBody>
      </p:sp>
    </p:spTree>
    <p:extLst>
      <p:ext uri="{BB962C8B-B14F-4D97-AF65-F5344CB8AC3E}">
        <p14:creationId xmlns:p14="http://schemas.microsoft.com/office/powerpoint/2010/main" val="4054278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F58B41BB-847F-4A20-813C-68BD7DCB10DD}"/>
              </a:ext>
              <a:ext uri="{C183D7F6-B498-43B3-948B-1728B52AA6E4}">
                <adec:decorative xmlns:adec="http://schemas.microsoft.com/office/drawing/2017/decorative" val="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796" b="10966"/>
          <a:stretch/>
        </p:blipFill>
        <p:spPr bwMode="auto">
          <a:xfrm>
            <a:off x="324602" y="121660"/>
            <a:ext cx="11542796" cy="3616164"/>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8">
            <a:extLst>
              <a:ext uri="{FF2B5EF4-FFF2-40B4-BE49-F238E27FC236}">
                <a16:creationId xmlns:a16="http://schemas.microsoft.com/office/drawing/2014/main" id="{7A750F2D-E0C6-4D75-85FB-A06CED448EF2}"/>
              </a:ext>
              <a:ext uri="{C183D7F6-B498-43B3-948B-1728B52AA6E4}">
                <adec:decorative xmlns:adec="http://schemas.microsoft.com/office/drawing/2017/decorative" val="1"/>
              </a:ext>
            </a:extLst>
          </p:cNvPr>
          <p:cNvSpPr>
            <a:spLocks noGrp="1"/>
          </p:cNvSpPr>
          <p:nvPr>
            <p:ph idx="1"/>
          </p:nvPr>
        </p:nvSpPr>
        <p:spPr>
          <a:xfrm>
            <a:off x="5382841" y="3307750"/>
            <a:ext cx="6414655" cy="3200399"/>
          </a:xfrm>
        </p:spPr>
        <p:txBody>
          <a:bodyPr vert="horz" lIns="91440" tIns="45720" rIns="91440" bIns="45720" rtlCol="0" anchor="t">
            <a:normAutofit/>
          </a:bodyPr>
          <a:lstStyle/>
          <a:p>
            <a:pPr indent="-228600">
              <a:lnSpc>
                <a:spcPct val="110000"/>
              </a:lnSpc>
              <a:spcBef>
                <a:spcPts val="200"/>
              </a:spcBef>
              <a:spcAft>
                <a:spcPts val="400"/>
              </a:spcAft>
              <a:buFont typeface="Arial" panose="020B0604020202020204" pitchFamily="34" charset="0"/>
              <a:buChar char="•"/>
            </a:pPr>
            <a:r>
              <a:rPr lang="en-US" sz="2400">
                <a:solidFill>
                  <a:schemeClr val="tx2">
                    <a:lumMod val="75000"/>
                  </a:schemeClr>
                </a:solidFill>
                <a:latin typeface="Tahoma"/>
                <a:ea typeface="Tahoma"/>
                <a:cs typeface="Tahoma"/>
              </a:rPr>
              <a:t>The Energy Commission can be found on most social media platforms</a:t>
            </a:r>
            <a:r>
              <a:rPr lang="en-US">
                <a:solidFill>
                  <a:schemeClr val="tx2">
                    <a:lumMod val="75000"/>
                  </a:schemeClr>
                </a:solidFill>
                <a:latin typeface="Tahoma"/>
                <a:ea typeface="Tahoma"/>
                <a:cs typeface="Tahoma"/>
              </a:rPr>
              <a:t>:</a:t>
            </a:r>
            <a:r>
              <a:rPr lang="en-US" sz="2400">
                <a:solidFill>
                  <a:schemeClr val="tx2">
                    <a:lumMod val="75000"/>
                  </a:schemeClr>
                </a:solidFill>
                <a:latin typeface="Tahoma"/>
                <a:ea typeface="Tahoma"/>
                <a:cs typeface="Tahoma"/>
              </a:rPr>
              <a:t> Facebook, YouTube, Twitter, and LinkedIn.</a:t>
            </a:r>
          </a:p>
          <a:p>
            <a:pPr>
              <a:lnSpc>
                <a:spcPct val="110000"/>
              </a:lnSpc>
              <a:spcBef>
                <a:spcPts val="200"/>
              </a:spcBef>
              <a:spcAft>
                <a:spcPts val="400"/>
              </a:spcAft>
              <a:buFont typeface="Arial" panose="020B0604020202020204" pitchFamily="34" charset="0"/>
              <a:buChar char="•"/>
            </a:pPr>
            <a:r>
              <a:rPr lang="en-US" sz="2400">
                <a:solidFill>
                  <a:schemeClr val="tx2">
                    <a:lumMod val="75000"/>
                  </a:schemeClr>
                </a:solidFill>
                <a:latin typeface="Tahoma"/>
                <a:ea typeface="Tahoma"/>
                <a:cs typeface="Tahoma"/>
                <a:hlinkClick r:id="rId3">
                  <a:extLst>
                    <a:ext uri="{A12FA001-AC4F-418D-AE19-62706E023703}">
                      <ahyp:hlinkClr xmlns:ahyp="http://schemas.microsoft.com/office/drawing/2018/hyperlinkcolor" val="tx"/>
                    </a:ext>
                  </a:extLst>
                </a:hlinkClick>
              </a:rPr>
              <a:t>Energize Innovation </a:t>
            </a:r>
            <a:r>
              <a:rPr lang="en-US" sz="2400">
                <a:solidFill>
                  <a:schemeClr val="tx2">
                    <a:lumMod val="75000"/>
                  </a:schemeClr>
                </a:solidFill>
                <a:latin typeface="Tahoma"/>
                <a:ea typeface="Tahoma"/>
                <a:cs typeface="Tahoma"/>
              </a:rPr>
              <a:t>provides access to the CEC R&amp;D project resource libraries, tools, and databases.</a:t>
            </a:r>
            <a:r>
              <a:rPr lang="en-US">
                <a:solidFill>
                  <a:schemeClr val="tx2">
                    <a:lumMod val="75000"/>
                  </a:schemeClr>
                </a:solidFill>
                <a:latin typeface="Tahoma"/>
                <a:ea typeface="Tahoma"/>
                <a:cs typeface="Tahoma"/>
              </a:rPr>
              <a:t> </a:t>
            </a:r>
            <a:endParaRPr lang="en-US" sz="240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a:p>
            <a:endParaRPr lang="en-US" sz="1700"/>
          </a:p>
        </p:txBody>
      </p:sp>
      <p:sp>
        <p:nvSpPr>
          <p:cNvPr id="4" name="Slide Number Placeholder 3">
            <a:extLst>
              <a:ext uri="{FF2B5EF4-FFF2-40B4-BE49-F238E27FC236}">
                <a16:creationId xmlns:a16="http://schemas.microsoft.com/office/drawing/2014/main" id="{92C26396-8BAE-4435-AD75-D210EA728322}"/>
              </a:ext>
              <a:ext uri="{C183D7F6-B498-43B3-948B-1728B52AA6E4}">
                <adec:decorative xmlns:adec="http://schemas.microsoft.com/office/drawing/2017/decorative" val="1"/>
              </a:ext>
            </a:extLst>
          </p:cNvPr>
          <p:cNvSpPr>
            <a:spLocks noGrp="1"/>
          </p:cNvSpPr>
          <p:nvPr>
            <p:ph type="sldNum" sz="quarter" idx="12"/>
          </p:nvPr>
        </p:nvSpPr>
        <p:spPr>
          <a:xfrm>
            <a:off x="11704320" y="6452939"/>
            <a:ext cx="445394"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4E58AC15-E61A-408A-B323-BFB22C0A4365}" type="slidenum">
              <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defTabSz="914400" rtl="0" eaLnBrk="1" fontAlgn="auto" latinLnBrk="0" hangingPunct="1">
                <a:spcBef>
                  <a:spcPts val="0"/>
                </a:spcBef>
                <a:spcAft>
                  <a:spcPts val="600"/>
                </a:spcAft>
                <a:buClrTx/>
                <a:buSzTx/>
                <a:buFontTx/>
                <a:buNone/>
                <a:tabLst/>
                <a:defRPr/>
              </a:pPr>
              <a:t>31</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0EB52A-2279-4899-A28F-B9470C615B50}"/>
              </a:ext>
              <a:ext uri="{C183D7F6-B498-43B3-948B-1728B52AA6E4}">
                <adec:decorative xmlns:adec="http://schemas.microsoft.com/office/drawing/2017/decorative" val="1"/>
              </a:ext>
            </a:extLst>
          </p:cNvPr>
          <p:cNvSpPr>
            <a:spLocks noGrp="1"/>
          </p:cNvSpPr>
          <p:nvPr>
            <p:ph type="title"/>
          </p:nvPr>
        </p:nvSpPr>
        <p:spPr>
          <a:xfrm>
            <a:off x="903948" y="3737824"/>
            <a:ext cx="4126675" cy="1465973"/>
          </a:xfrm>
        </p:spPr>
        <p:txBody>
          <a:bodyPr anchor="t">
            <a:noAutofit/>
          </a:bodyPr>
          <a:lstStyle/>
          <a:p>
            <a:pPr algn="ctr"/>
            <a:r>
              <a:rPr lang="en-US" sz="5400">
                <a:solidFill>
                  <a:schemeClr val="tx2">
                    <a:lumMod val="75000"/>
                  </a:schemeClr>
                </a:solidFill>
                <a:effectLst>
                  <a:outerShdw blurRad="38100" dist="38100" dir="2700000" algn="tl">
                    <a:srgbClr val="000000">
                      <a:alpha val="43137"/>
                    </a:srgbClr>
                  </a:outerShdw>
                </a:effectLst>
                <a:ea typeface="Tahoma" panose="020B0604030504040204" pitchFamily="34" charset="0"/>
                <a:cs typeface="Tahoma" panose="020B0604030504040204" pitchFamily="34" charset="0"/>
              </a:rPr>
              <a:t>Connect with Us</a:t>
            </a:r>
          </a:p>
        </p:txBody>
      </p:sp>
      <p:sp>
        <p:nvSpPr>
          <p:cNvPr id="3" name="TextBox 2">
            <a:extLst>
              <a:ext uri="{FF2B5EF4-FFF2-40B4-BE49-F238E27FC236}">
                <a16:creationId xmlns:a16="http://schemas.microsoft.com/office/drawing/2014/main" id="{D046AD80-2521-4954-AB04-A71D2552D853}"/>
              </a:ext>
            </a:extLst>
          </p:cNvPr>
          <p:cNvSpPr txBox="1"/>
          <p:nvPr/>
        </p:nvSpPr>
        <p:spPr>
          <a:xfrm>
            <a:off x="5476017" y="6046484"/>
            <a:ext cx="6228303" cy="461665"/>
          </a:xfrm>
          <a:prstGeom prst="rect">
            <a:avLst/>
          </a:prstGeom>
          <a:noFill/>
        </p:spPr>
        <p:txBody>
          <a:bodyPr wrap="square" rtlCol="0">
            <a:spAutoFit/>
          </a:bodyPr>
          <a:lstStyle/>
          <a:p>
            <a:r>
              <a:rPr lang="en-US" sz="2400">
                <a:solidFill>
                  <a:schemeClr val="tx2">
                    <a:lumMod val="75000"/>
                  </a:schemeClr>
                </a:solidFill>
              </a:rPr>
              <a:t>www.energizeinnovation.fund/</a:t>
            </a:r>
          </a:p>
        </p:txBody>
      </p:sp>
    </p:spTree>
    <p:extLst>
      <p:ext uri="{BB962C8B-B14F-4D97-AF65-F5344CB8AC3E}">
        <p14:creationId xmlns:p14="http://schemas.microsoft.com/office/powerpoint/2010/main" val="1903605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a:effectLst>
                  <a:outerShdw blurRad="38100" dist="38100" dir="2700000" algn="tl">
                    <a:srgbClr val="000000">
                      <a:alpha val="43137"/>
                    </a:srgbClr>
                  </a:outerShdw>
                </a:effectLst>
              </a:rPr>
              <a:t>Thank You!</a:t>
            </a:r>
          </a:p>
        </p:txBody>
      </p:sp>
    </p:spTree>
    <p:extLst>
      <p:ext uri="{BB962C8B-B14F-4D97-AF65-F5344CB8AC3E}">
        <p14:creationId xmlns:p14="http://schemas.microsoft.com/office/powerpoint/2010/main" val="17375979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p15:prstTrans prst="pageCurlDouble"/>
      </p:transition>
    </mc:Choice>
    <mc:Fallback>
      <p:transition spd="slow">
        <p:fade/>
      </p:transition>
    </mc:Fallback>
  </mc:AlternateContent>
</p:sld>
</file>

<file path=ppt/theme/theme1.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B8AAD638-0C9A-074A-A1F5-9C25FAF37ABD}"/>
    </a:ext>
  </a:extLst>
</a:theme>
</file>

<file path=ppt/theme/theme2.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4.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5.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6.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06C07ACB468104CA38D1A6AF27D5EC4" ma:contentTypeVersion="10" ma:contentTypeDescription="Create a new document." ma:contentTypeScope="" ma:versionID="72a808d46436cb9c0000e3c58617e283">
  <xsd:schema xmlns:xsd="http://www.w3.org/2001/XMLSchema" xmlns:xs="http://www.w3.org/2001/XMLSchema" xmlns:p="http://schemas.microsoft.com/office/2006/metadata/properties" xmlns:ns2="5067c814-4b34-462c-a21d-c185ff6548d2" xmlns:ns3="504dd038-7e55-4e35-a9ee-422d075dd5ad" targetNamespace="http://schemas.microsoft.com/office/2006/metadata/properties" ma:root="true" ma:fieldsID="616e0ed5dec53f421b4a5f035b03d03a" ns2:_="" ns3:_="">
    <xsd:import namespace="5067c814-4b34-462c-a21d-c185ff6548d2"/>
    <xsd:import namespace="504dd038-7e55-4e35-a9ee-422d075dd5a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4dd038-7e55-4e35-a9ee-422d075dd5a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Gonzalez, Reynaldo@Energy</DisplayName>
        <AccountId>45</AccountId>
        <AccountType/>
      </UserInfo>
      <UserInfo>
        <DisplayName>Chen, Peter@Energy</DisplayName>
        <AccountId>52</AccountId>
        <AccountType/>
      </UserInfo>
      <UserInfo>
        <DisplayName>Tian, Qing@Energy</DisplayName>
        <AccountId>29</AccountId>
        <AccountType/>
      </UserInfo>
      <UserInfo>
        <DisplayName>Anayah, Sean@Energy</DisplayName>
        <AccountId>928</AccountId>
        <AccountType/>
      </UserInfo>
    </SharedWithUsers>
  </documentManagement>
</p:properties>
</file>

<file path=customXml/itemProps1.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2.xml><?xml version="1.0" encoding="utf-8"?>
<ds:datastoreItem xmlns:ds="http://schemas.openxmlformats.org/officeDocument/2006/customXml" ds:itemID="{7EE7055C-52FD-47BC-ACA5-4AF12A9F8447}">
  <ds:schemaRefs>
    <ds:schemaRef ds:uri="504dd038-7e55-4e35-a9ee-422d075dd5ad"/>
    <ds:schemaRef ds:uri="5067c814-4b34-462c-a21d-c185ff6548d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E627A7-8879-4DD6-ADF6-8C4F6EE8B27F}">
  <ds:schemaRefs>
    <ds:schemaRef ds:uri="http://purl.org/dc/terms/"/>
    <ds:schemaRef ds:uri="http://purl.org/dc/elements/1.1/"/>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schemas.microsoft.com/office/2006/metadata/properties"/>
    <ds:schemaRef ds:uri="504dd038-7e55-4e35-a9ee-422d075dd5ad"/>
    <ds:schemaRef ds:uri="5067c814-4b34-462c-a21d-c185ff6548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0</TotalTime>
  <Words>3470</Words>
  <Application>Microsoft Office PowerPoint</Application>
  <PresentationFormat>Widescreen</PresentationFormat>
  <Paragraphs>297</Paragraphs>
  <Slides>32</Slides>
  <Notes>21</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32</vt:i4>
      </vt:variant>
    </vt:vector>
  </HeadingPairs>
  <TitlesOfParts>
    <vt:vector size="45" baseType="lpstr">
      <vt:lpstr>Arial</vt:lpstr>
      <vt:lpstr>Arial Black</vt:lpstr>
      <vt:lpstr>Arial Nova</vt:lpstr>
      <vt:lpstr>Calibri</vt:lpstr>
      <vt:lpstr>Palatino</vt:lpstr>
      <vt:lpstr>Palatino Linotype</vt:lpstr>
      <vt:lpstr>Tahoma</vt:lpstr>
      <vt:lpstr>Title</vt:lpstr>
      <vt:lpstr>Title/Section</vt:lpstr>
      <vt:lpstr>Content</vt:lpstr>
      <vt:lpstr>Content: blank background</vt:lpstr>
      <vt:lpstr>Blank: Black</vt:lpstr>
      <vt:lpstr>Blank: White</vt:lpstr>
      <vt:lpstr>Gas R&amp;D Program FY 2023-2024 Budget Plan</vt:lpstr>
      <vt:lpstr>Agenda</vt:lpstr>
      <vt:lpstr>Announcements</vt:lpstr>
      <vt:lpstr>Introduction</vt:lpstr>
      <vt:lpstr>State Energy Policy Drivers</vt:lpstr>
      <vt:lpstr>Developing Initiatives</vt:lpstr>
      <vt:lpstr>Developing Initiatives </vt:lpstr>
      <vt:lpstr>Developing Initiatives  </vt:lpstr>
      <vt:lpstr>Developing Initiatives   </vt:lpstr>
      <vt:lpstr>Initiative Themes</vt:lpstr>
      <vt:lpstr>Hydrogen Leakage Detection, Monitoring, and Prevention</vt:lpstr>
      <vt:lpstr>Background</vt:lpstr>
      <vt:lpstr>Innovations</vt:lpstr>
      <vt:lpstr>Benefits</vt:lpstr>
      <vt:lpstr>Air Pollutant Exposure Assessment in California Residences </vt:lpstr>
      <vt:lpstr>Background </vt:lpstr>
      <vt:lpstr>Innovations </vt:lpstr>
      <vt:lpstr>Benefits </vt:lpstr>
      <vt:lpstr>California Sustainable Energy Entrepreneur Development (CalSEED) – Low Carbon Gas </vt:lpstr>
      <vt:lpstr>Background  </vt:lpstr>
      <vt:lpstr>Innovations  </vt:lpstr>
      <vt:lpstr>Benefits  </vt:lpstr>
      <vt:lpstr>Federal and Private Cost Share </vt:lpstr>
      <vt:lpstr>Background   </vt:lpstr>
      <vt:lpstr>Innovations   </vt:lpstr>
      <vt:lpstr>Benefits   </vt:lpstr>
      <vt:lpstr>Possible Research Initiative Topics:</vt:lpstr>
      <vt:lpstr>Questions for Stakeholders</vt:lpstr>
      <vt:lpstr>Public Comments</vt:lpstr>
      <vt:lpstr>Next Steps</vt:lpstr>
      <vt:lpstr>Connect with Us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CEC Official PowerPoint Template 2022</dc:title>
  <dc:creator>California Energy Commission</dc:creator>
  <dc:description>Template approved 3/25/2022_x000d_
by MPCO and Digital Accessibility Coordinator.</dc:description>
  <cp:lastModifiedBy>Dani, Nicole@Energy</cp:lastModifiedBy>
  <cp:revision>1</cp:revision>
  <cp:lastPrinted>2019-12-11T23:19:58Z</cp:lastPrinted>
  <dcterms:created xsi:type="dcterms:W3CDTF">2020-03-06T19:07:21Z</dcterms:created>
  <dcterms:modified xsi:type="dcterms:W3CDTF">2023-01-30T17:11:06Z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0x010100006C07ACB468104CA38D1A6AF27D5EC4</vt:lpwstr>
  </property>
</Properties>
</file>