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0" r:id="rId1"/>
    <p:sldMasterId id="2147483670" r:id="rId2"/>
  </p:sldMasterIdLst>
  <p:notesMasterIdLst>
    <p:notesMasterId r:id="rId14"/>
  </p:notesMasterIdLst>
  <p:handoutMasterIdLst>
    <p:handoutMasterId r:id="rId15"/>
  </p:handoutMasterIdLst>
  <p:sldIdLst>
    <p:sldId id="411" r:id="rId3"/>
    <p:sldId id="457" r:id="rId4"/>
    <p:sldId id="456" r:id="rId5"/>
    <p:sldId id="428" r:id="rId6"/>
    <p:sldId id="458" r:id="rId7"/>
    <p:sldId id="445" r:id="rId8"/>
    <p:sldId id="443" r:id="rId9"/>
    <p:sldId id="447" r:id="rId10"/>
    <p:sldId id="448" r:id="rId11"/>
    <p:sldId id="450" r:id="rId12"/>
    <p:sldId id="451" r:id="rId1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3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9383"/>
    <a:srgbClr val="CB600F"/>
    <a:srgbClr val="C4C2BC"/>
    <a:srgbClr val="000000"/>
    <a:srgbClr val="46BE9B"/>
    <a:srgbClr val="1986AF"/>
    <a:srgbClr val="46556C"/>
    <a:srgbClr val="2AABE4"/>
    <a:srgbClr val="DEEAE8"/>
    <a:srgbClr val="97DB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94" autoAdjust="0"/>
    <p:restoredTop sz="76917" autoAdjust="0"/>
  </p:normalViewPr>
  <p:slideViewPr>
    <p:cSldViewPr snapToGrid="0" showGuides="1">
      <p:cViewPr varScale="1">
        <p:scale>
          <a:sx n="71" d="100"/>
          <a:sy n="71" d="100"/>
        </p:scale>
        <p:origin x="66" y="4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7" d="50"/>
        <a:sy n="57" d="5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16" y="96"/>
      </p:cViewPr>
      <p:guideLst>
        <p:guide orient="horz" pos="2928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38649" cy="4667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134" y="2"/>
            <a:ext cx="3038648" cy="4667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AA5E36-8F30-40B5-BFA1-B3D1482E4ACE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6"/>
            <a:ext cx="3038649" cy="466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134" y="8829676"/>
            <a:ext cx="3038648" cy="4667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91146-9A22-4E15-B1B5-C4B1D79BC2A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7700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840" cy="466434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1"/>
            <a:ext cx="3037840" cy="466434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FAB01E67-C99C-4D0D-8DC5-E9BE7E8618BE}" type="datetimeFigureOut">
              <a:rPr lang="en-US" smtClean="0"/>
              <a:t>1/22/2021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162050"/>
            <a:ext cx="5573712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3"/>
            <a:ext cx="5608320" cy="3660458"/>
          </a:xfrm>
          <a:prstGeom prst="rect">
            <a:avLst/>
          </a:prstGeom>
        </p:spPr>
        <p:txBody>
          <a:bodyPr vert="horz" lIns="92446" tIns="46223" rIns="92446" bIns="46223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9"/>
            <a:ext cx="3037840" cy="466433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9"/>
            <a:ext cx="3037840" cy="466433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2078880D-8B37-4627-917F-AA93044D6A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637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9226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36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260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57175" indent="-257175">
              <a:spcAft>
                <a:spcPts val="375"/>
              </a:spcAft>
              <a:buFont typeface="Arial" panose="020B0604020202020204" pitchFamily="34" charset="0"/>
              <a:buChar char="•"/>
              <a:tabLst>
                <a:tab pos="1067991" algn="l"/>
              </a:tabLst>
            </a:pPr>
            <a:endParaRPr lang="en-US" sz="1200" strike="sngStrike" dirty="0">
              <a:latin typeface="Avenir LT Std 45 Book" panose="020B0502020203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48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452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478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E197E-29AE-4556-AC44-00D689429886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5028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trike="sngStri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1714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7078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880D-8B37-4627-917F-AA93044D6A2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315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721345"/>
            <a:ext cx="10363200" cy="1219760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150653"/>
            <a:ext cx="8534400" cy="9855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3467">
                <a:solidFill>
                  <a:schemeClr val="accent1"/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7" name="Picture 6" descr="CARB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308" y="769655"/>
            <a:ext cx="3368549" cy="2523163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FD1EA05-A3C6-1D4B-B847-5C78D70108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800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01AA648-4CD0-8C4F-B544-EF4E68576F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046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63084" y="4406901"/>
            <a:ext cx="10363200" cy="1362075"/>
          </a:xfrm>
        </p:spPr>
        <p:txBody>
          <a:bodyPr anchor="t">
            <a:noAutofit/>
          </a:bodyPr>
          <a:lstStyle>
            <a:lvl1pPr algn="l">
              <a:defRPr sz="4800" b="1" cap="none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29A9557-A3B2-6147-A1EA-F215FD9312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080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467">
                <a:solidFill>
                  <a:schemeClr val="tx1"/>
                </a:solidFill>
              </a:defRPr>
            </a:lvl1pPr>
            <a:lvl2pPr>
              <a:defRPr sz="3200">
                <a:solidFill>
                  <a:schemeClr val="tx1"/>
                </a:solidFill>
              </a:defRPr>
            </a:lvl2pPr>
            <a:lvl3pPr>
              <a:defRPr sz="2933">
                <a:solidFill>
                  <a:schemeClr val="tx1"/>
                </a:solidFill>
              </a:defRPr>
            </a:lvl3pPr>
            <a:lvl4pPr>
              <a:defRPr sz="2667">
                <a:solidFill>
                  <a:schemeClr val="tx1"/>
                </a:solidFill>
              </a:defRPr>
            </a:lvl4pPr>
            <a:lvl5pPr>
              <a:defRPr sz="24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467"/>
            </a:lvl1pPr>
            <a:lvl2pPr>
              <a:defRPr sz="3200"/>
            </a:lvl2pPr>
            <a:lvl3pPr>
              <a:defRPr sz="2933"/>
            </a:lvl3pPr>
            <a:lvl4pPr>
              <a:defRPr sz="2667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3E3E85-885C-CA40-8E89-557F7883ED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352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>
            <a:no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667"/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600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>
            <a:normAutofit/>
          </a:bodyPr>
          <a:lstStyle>
            <a:lvl1pPr marL="0" indent="0">
              <a:buNone/>
              <a:defRPr sz="2667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667"/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600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10D4972-0B03-424B-B57E-629FD240C2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757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162DB5-B7D8-1A40-8D6A-B11D556FE0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488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FF4B96-DE8A-4046-9422-2803B6F53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50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467"/>
            </a:lvl1pPr>
            <a:lvl2pPr>
              <a:defRPr sz="3200"/>
            </a:lvl2pPr>
            <a:lvl3pPr>
              <a:defRPr sz="2933"/>
            </a:lvl3pPr>
            <a:lvl4pPr>
              <a:defRPr sz="2667"/>
            </a:lvl4pPr>
            <a:lvl5pPr>
              <a:defRPr sz="2400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0573026-89AD-3349-8888-0CDA1E3321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363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>
            <a:normAutofit/>
          </a:bodyPr>
          <a:lstStyle>
            <a:lvl1pPr algn="l">
              <a:defRPr sz="2667" b="1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>
            <a:normAutofit/>
          </a:bodyPr>
          <a:lstStyle>
            <a:lvl1pPr marL="0" indent="0">
              <a:buNone/>
              <a:defRPr sz="34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3170F42-F511-4346-B5D5-82B3829589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955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721345"/>
            <a:ext cx="10363200" cy="1219760"/>
          </a:xfrm>
        </p:spPr>
        <p:txBody>
          <a:bodyPr>
            <a:normAutofit/>
          </a:bodyPr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226855"/>
            <a:ext cx="8534400" cy="985500"/>
          </a:xfrm>
        </p:spPr>
        <p:txBody>
          <a:bodyPr>
            <a:normAutofit/>
          </a:bodyPr>
          <a:lstStyle>
            <a:lvl1pPr marL="0" indent="0" algn="ctr">
              <a:buNone/>
              <a:defRPr sz="3467">
                <a:solidFill>
                  <a:schemeClr val="tx1"/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anchor="ctr"/>
          <a:lstStyle>
            <a:lvl1pPr>
              <a:defRPr sz="1333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7" name="Picture 6" descr="CARB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308" y="769655"/>
            <a:ext cx="3368549" cy="2523163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52EE840-1CAF-2B4C-9703-D108FA898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904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3200"/>
            </a:lvl2pPr>
            <a:lvl3pPr>
              <a:defRPr sz="2933"/>
            </a:lvl3pPr>
            <a:lvl4pPr>
              <a:defRPr sz="2667"/>
            </a:lvl4pPr>
            <a:lvl5pPr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9B98D5B-4C9E-7E42-B4C2-470C2148B3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0254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63084" y="4406901"/>
            <a:ext cx="10363200" cy="1362075"/>
          </a:xfrm>
        </p:spPr>
        <p:txBody>
          <a:bodyPr anchor="t">
            <a:noAutofit/>
          </a:bodyPr>
          <a:lstStyle>
            <a:lvl1pPr algn="l">
              <a:defRPr sz="4800" b="1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7" name="Picture 6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5FAE1B8-80AA-734D-A42F-6346D9C219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5314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467">
                <a:solidFill>
                  <a:schemeClr val="tx1"/>
                </a:solidFill>
              </a:defRPr>
            </a:lvl1pPr>
            <a:lvl2pPr>
              <a:defRPr sz="3200">
                <a:solidFill>
                  <a:schemeClr val="tx1"/>
                </a:solidFill>
              </a:defRPr>
            </a:lvl2pPr>
            <a:lvl3pPr>
              <a:defRPr sz="2933">
                <a:solidFill>
                  <a:schemeClr val="tx1"/>
                </a:solidFill>
              </a:defRPr>
            </a:lvl3pPr>
            <a:lvl4pPr>
              <a:defRPr sz="2667">
                <a:solidFill>
                  <a:schemeClr val="tx1"/>
                </a:solidFill>
              </a:defRPr>
            </a:lvl4pPr>
            <a:lvl5pPr>
              <a:defRPr sz="2400">
                <a:solidFill>
                  <a:schemeClr val="tx1"/>
                </a:solidFill>
              </a:defRPr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467"/>
            </a:lvl1pPr>
            <a:lvl2pPr>
              <a:defRPr sz="3200"/>
            </a:lvl2pPr>
            <a:lvl3pPr>
              <a:defRPr sz="2933"/>
            </a:lvl3pPr>
            <a:lvl4pPr>
              <a:defRPr sz="2667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6409A8B-A1DB-7D4F-B3B2-9D970DA9A7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36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>
            <a:noAutofit/>
          </a:bodyPr>
          <a:lstStyle>
            <a:lvl1pPr marL="0" indent="0">
              <a:buNone/>
              <a:defRPr sz="2667" b="1">
                <a:latin typeface="+mj-lt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667"/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600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>
            <a:normAutofit/>
          </a:bodyPr>
          <a:lstStyle>
            <a:lvl1pPr marL="0" indent="0">
              <a:buNone/>
              <a:defRPr sz="2667" b="1">
                <a:latin typeface="+mj-lt"/>
              </a:defRPr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667"/>
            </a:lvl1pPr>
            <a:lvl2pPr>
              <a:defRPr sz="2400"/>
            </a:lvl2pPr>
            <a:lvl3pPr>
              <a:defRPr sz="2133"/>
            </a:lvl3pPr>
            <a:lvl4pPr>
              <a:defRPr sz="1867"/>
            </a:lvl4pPr>
            <a:lvl5pPr>
              <a:defRPr sz="1600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9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C2D8464C-40BA-9244-9147-B3EF2AACEE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267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E6EDE9-DB22-DD4E-AE3A-37321A6BE0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9159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576B71-3565-514D-9551-3922C459C6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971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933"/>
            </a:lvl2pPr>
            <a:lvl3pPr>
              <a:defRPr sz="2667"/>
            </a:lvl3pPr>
            <a:lvl4pPr>
              <a:defRPr sz="2400"/>
            </a:lvl4pPr>
            <a:lvl5pPr>
              <a:defRPr sz="2133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>
            <a:normAutofit/>
          </a:bodyPr>
          <a:lstStyle>
            <a:lvl1pPr marL="0" indent="0">
              <a:buNone/>
              <a:defRPr sz="2133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725CC34-745E-AE4A-9CEC-D83F74E6A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9775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>
            <a:noAutofit/>
          </a:bodyPr>
          <a:lstStyle>
            <a:lvl1pPr algn="l">
              <a:defRPr sz="3467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>
            <a:normAutofit/>
          </a:bodyPr>
          <a:lstStyle>
            <a:lvl1pPr marL="0" indent="0">
              <a:buNone/>
              <a:defRPr sz="34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 descr="CARB_A_logo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6356351"/>
            <a:ext cx="1640624" cy="365124"/>
          </a:xfrm>
          <a:prstGeom prst="rect">
            <a:avLst/>
          </a:prstGeom>
        </p:spPr>
      </p:pic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24EDE04-1F0E-ED46-A13D-E49E19DFB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485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19A88C2-5B96-F64D-8806-84E92D549A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39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609585" rtl="0" eaLnBrk="1" latinLnBrk="0" hangingPunct="1">
        <a:spcBef>
          <a:spcPct val="0"/>
        </a:spcBef>
        <a:buNone/>
        <a:defRPr sz="48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2933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 cstate="email">
            <a:alphaModFix amt="65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A72EB56F-F4D4-E94F-9B2F-7142D6C18A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58475" y="6356352"/>
            <a:ext cx="12239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33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50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hf hdr="0" ftr="0" dt="0"/>
  <p:txStyles>
    <p:titleStyle>
      <a:lvl1pPr algn="ctr" defTabSz="609585" rtl="0" eaLnBrk="1" latinLnBrk="0" hangingPunct="1">
        <a:spcBef>
          <a:spcPct val="0"/>
        </a:spcBef>
        <a:buNone/>
        <a:defRPr sz="48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2933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8.jp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image" Target="../media/image22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cassandra.lopina@arb.ca.gov" TargetMode="External"/><Relationship Id="rId2" Type="http://schemas.openxmlformats.org/officeDocument/2006/relationships/hyperlink" Target="mailto:pippin.mader@arb.ca.gov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vernon.hughes@arb.ca.go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7487" y="3347186"/>
            <a:ext cx="10849046" cy="1453414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venir LT Std 55 Roman" panose="020B0503020203020204" pitchFamily="34" charset="0"/>
              </a:rPr>
              <a:t>Identification of Clean Technologies to Support Disadvantaged Communities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8018" y="4592783"/>
            <a:ext cx="8738755" cy="1880754"/>
          </a:xfrm>
        </p:spPr>
        <p:txBody>
          <a:bodyPr>
            <a:normAutofit/>
          </a:bodyPr>
          <a:lstStyle/>
          <a:p>
            <a:r>
              <a:rPr lang="en-US" dirty="0"/>
              <a:t>January 21, 2021</a:t>
            </a:r>
          </a:p>
        </p:txBody>
      </p:sp>
    </p:spTree>
    <p:extLst>
      <p:ext uri="{BB962C8B-B14F-4D97-AF65-F5344CB8AC3E}">
        <p14:creationId xmlns:p14="http://schemas.microsoft.com/office/powerpoint/2010/main" val="1936901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Grid Reliability and</a:t>
            </a:r>
            <a:br>
              <a:rPr lang="en-US" dirty="0"/>
            </a:br>
            <a:r>
              <a:rPr lang="en-US" dirty="0"/>
              <a:t>Need for Clean Backup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830389"/>
            <a:ext cx="528792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/>
              <a:t>Near Term</a:t>
            </a:r>
          </a:p>
          <a:p>
            <a:r>
              <a:rPr lang="en-US" dirty="0"/>
              <a:t>Natural disasters</a:t>
            </a:r>
          </a:p>
          <a:p>
            <a:r>
              <a:rPr lang="en-US" dirty="0"/>
              <a:t>PSPS events</a:t>
            </a:r>
          </a:p>
          <a:p>
            <a:r>
              <a:rPr lang="en-US" dirty="0"/>
              <a:t>New large-scale installations  </a:t>
            </a:r>
          </a:p>
          <a:p>
            <a:r>
              <a:rPr lang="en-US" dirty="0"/>
              <a:t>Telecommunications</a:t>
            </a:r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308651" y="1830389"/>
            <a:ext cx="506818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57189" indent="-457189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9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/>
              <a:t>Long Term</a:t>
            </a:r>
          </a:p>
          <a:p>
            <a:r>
              <a:rPr lang="en-US" dirty="0"/>
              <a:t>Transition to zero emission technologies</a:t>
            </a:r>
          </a:p>
          <a:p>
            <a:pPr lvl="1"/>
            <a:r>
              <a:rPr lang="en-US" dirty="0"/>
              <a:t>Mobile </a:t>
            </a:r>
          </a:p>
          <a:p>
            <a:pPr lvl="1"/>
            <a:r>
              <a:rPr lang="en-US" dirty="0"/>
              <a:t>Stationary</a:t>
            </a:r>
          </a:p>
          <a:p>
            <a:r>
              <a:rPr lang="en-US" dirty="0"/>
              <a:t>Renewable grid</a:t>
            </a:r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850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CARB’s Role in Electricity Generation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Existing regulations – criteria, toxics, and GHG</a:t>
            </a:r>
          </a:p>
          <a:p>
            <a:r>
              <a:rPr lang="en-US" dirty="0"/>
              <a:t>Diesel ATCM </a:t>
            </a:r>
          </a:p>
          <a:p>
            <a:r>
              <a:rPr lang="en-US" dirty="0"/>
              <a:t>Distributed Generation regulation</a:t>
            </a:r>
          </a:p>
          <a:p>
            <a:r>
              <a:rPr lang="en-US" dirty="0"/>
              <a:t>Portable generators </a:t>
            </a:r>
          </a:p>
          <a:p>
            <a:pPr marL="0" indent="0">
              <a:buNone/>
            </a:pPr>
            <a:r>
              <a:rPr lang="en-US" dirty="0"/>
              <a:t>Work with local Air Districts to prioritize reducing burden in disadvantaged communities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727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3"/>
          <p:cNvSpPr txBox="1">
            <a:spLocks/>
          </p:cNvSpPr>
          <p:nvPr/>
        </p:nvSpPr>
        <p:spPr>
          <a:xfrm>
            <a:off x="11582400" y="6182369"/>
            <a:ext cx="609600" cy="6756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333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F01DF9B2-7F23-5B4A-9BBE-C5890CF05FB0}" type="slidenum">
              <a:rPr lang="en-US" sz="1400" smtClean="0">
                <a:latin typeface="Calibri" panose="020F0502020204030204" pitchFamily="34" charset="0"/>
                <a:cs typeface="Calibri" panose="020F0502020204030204" pitchFamily="34" charset="0"/>
              </a:rPr>
              <a:pPr algn="ctr">
                <a:defRPr/>
              </a:pPr>
              <a:t>4</a:t>
            </a:fld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 - Public Needs</a:t>
            </a:r>
          </a:p>
        </p:txBody>
      </p:sp>
      <p:pic>
        <p:nvPicPr>
          <p:cNvPr id="17" name="Picture 4" descr="Image result for factory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7885" y1="42265" x2="27198" y2="74448"/>
                        <a14:foregroundMark x1="12225" y1="82735" x2="63324" y2="83149"/>
                        <a14:foregroundMark x1="8791" y1="92818" x2="78297" y2="93508"/>
                        <a14:foregroundMark x1="3571" y1="95994" x2="12363" y2="80801"/>
                        <a14:foregroundMark x1="10852" y1="77901" x2="0" y2="90055"/>
                        <a14:foregroundMark x1="13187" y1="77072" x2="60852" y2="75000"/>
                        <a14:foregroundMark x1="31731" y1="29420" x2="35440" y2="28177"/>
                        <a14:foregroundMark x1="54258" y1="4834" x2="59615" y2="4006"/>
                        <a14:foregroundMark x1="76236" y1="23343" x2="79533" y2="220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50" y="3266747"/>
            <a:ext cx="1559165" cy="1550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89301" y="4817345"/>
            <a:ext cx="2018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What sources emit pollutants of concern?</a:t>
            </a:r>
          </a:p>
        </p:txBody>
      </p:sp>
      <p:cxnSp>
        <p:nvCxnSpPr>
          <p:cNvPr id="58" name="Straight Connector 57" title="Decorative line"/>
          <p:cNvCxnSpPr/>
          <p:nvPr/>
        </p:nvCxnSpPr>
        <p:spPr>
          <a:xfrm flipV="1">
            <a:off x="1779580" y="3606672"/>
            <a:ext cx="864161" cy="959618"/>
          </a:xfrm>
          <a:prstGeom prst="line">
            <a:avLst/>
          </a:prstGeom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60" name="Picture 12" descr="Decice picture&#10;&#10;Decice picture&#10;&#10;Image result for generator clip art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608" r="98784">
                        <a14:foregroundMark x1="34043" y1="26957" x2="47720" y2="31304"/>
                        <a14:foregroundMark x1="31003" y1="27391" x2="32523" y2="339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24801" y="2958970"/>
            <a:ext cx="1085222" cy="758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794268" y="2402307"/>
            <a:ext cx="2346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From which device(s)?</a:t>
            </a:r>
          </a:p>
        </p:txBody>
      </p:sp>
      <p:cxnSp>
        <p:nvCxnSpPr>
          <p:cNvPr id="69" name="Straight Connector 68" title="Decorative box"/>
          <p:cNvCxnSpPr/>
          <p:nvPr/>
        </p:nvCxnSpPr>
        <p:spPr>
          <a:xfrm flipV="1">
            <a:off x="3322176" y="3001164"/>
            <a:ext cx="1140737" cy="275531"/>
          </a:xfrm>
          <a:prstGeom prst="line">
            <a:avLst/>
          </a:prstGeom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66" name="Picture 18" descr="Image result for stack of documents clip ar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99020">
                        <a14:foregroundMark x1="11275" y1="30000" x2="15196" y2="22857"/>
                        <a14:foregroundMark x1="7516" y1="60204" x2="12255" y2="63265"/>
                        <a14:foregroundMark x1="42484" y1="10612" x2="48039" y2="11224"/>
                        <a14:foregroundMark x1="70425" y1="29592" x2="75980" y2="27755"/>
                        <a14:foregroundMark x1="92647" y1="52857" x2="93627" y2="469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550" y="1731705"/>
            <a:ext cx="2018391" cy="1616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241014" y="3184926"/>
            <a:ext cx="17015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What limits apply?</a:t>
            </a:r>
          </a:p>
        </p:txBody>
      </p:sp>
      <p:cxnSp>
        <p:nvCxnSpPr>
          <p:cNvPr id="74" name="Straight Connector 73" title="Decorative box"/>
          <p:cNvCxnSpPr/>
          <p:nvPr/>
        </p:nvCxnSpPr>
        <p:spPr>
          <a:xfrm flipV="1">
            <a:off x="5609909" y="2863932"/>
            <a:ext cx="872790" cy="5613"/>
          </a:xfrm>
          <a:prstGeom prst="line">
            <a:avLst/>
          </a:prstGeom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26" title="list of approval requirements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344" y="1956407"/>
            <a:ext cx="2052463" cy="1272527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6538814" y="3266747"/>
            <a:ext cx="17015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Approval Process?</a:t>
            </a:r>
          </a:p>
        </p:txBody>
      </p:sp>
      <p:cxnSp>
        <p:nvCxnSpPr>
          <p:cNvPr id="76" name="Straight Connector 75" title="Decorative box"/>
          <p:cNvCxnSpPr/>
          <p:nvPr/>
        </p:nvCxnSpPr>
        <p:spPr>
          <a:xfrm flipV="1">
            <a:off x="8040404" y="2800269"/>
            <a:ext cx="872790" cy="5613"/>
          </a:xfrm>
          <a:prstGeom prst="line">
            <a:avLst/>
          </a:prstGeom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62" name="Picture 14" descr="Image result for diesel particulate filter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>
                        <a14:foregroundMark x1="3667" y1="21453" x2="7333" y2="23875"/>
                        <a14:foregroundMark x1="2333" y1="22491" x2="7000" y2="25606"/>
                        <a14:foregroundMark x1="50000" y1="10727" x2="54667" y2="3114"/>
                        <a14:foregroundMark x1="78333" y1="33910" x2="77000" y2="21799"/>
                        <a14:foregroundMark x1="79000" y1="41176" x2="71333" y2="60900"/>
                        <a14:foregroundMark x1="76000" y1="66782" x2="72000" y2="71972"/>
                        <a14:foregroundMark x1="65667" y1="68512" x2="65000" y2="76125"/>
                        <a14:foregroundMark x1="48333" y1="17301" x2="44667" y2="245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6151">
            <a:off x="8791857" y="2183251"/>
            <a:ext cx="1403338" cy="135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8625881" y="3287902"/>
            <a:ext cx="1701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Controls installed? Available?</a:t>
            </a:r>
          </a:p>
        </p:txBody>
      </p:sp>
      <p:cxnSp>
        <p:nvCxnSpPr>
          <p:cNvPr id="73" name="Straight Connector 72" title="Decorative box"/>
          <p:cNvCxnSpPr/>
          <p:nvPr/>
        </p:nvCxnSpPr>
        <p:spPr>
          <a:xfrm>
            <a:off x="10155205" y="3201745"/>
            <a:ext cx="736746" cy="488300"/>
          </a:xfrm>
          <a:prstGeom prst="line">
            <a:avLst/>
          </a:prstGeom>
          <a:ln w="603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4" descr="Image result for reduction icon" title="Graph showing a decrease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778" b="91204" l="2400" r="100000">
                        <a14:foregroundMark x1="31600" y1="31759" x2="30600" y2="66944"/>
                        <a14:foregroundMark x1="48400" y1="41019" x2="47700" y2="69352"/>
                        <a14:foregroundMark x1="65800" y1="52870" x2="65800" y2="68241"/>
                        <a14:foregroundMark x1="82700" y1="64815" x2="82200" y2="73056"/>
                        <a14:foregroundMark x1="48000" y1="27870" x2="62900" y2="37870"/>
                        <a14:foregroundMark x1="9800" y1="10463" x2="9800" y2="10463"/>
                        <a14:foregroundMark x1="10000" y1="17222" x2="10000" y2="17222"/>
                        <a14:foregroundMark x1="9300" y1="24259" x2="9300" y2="24259"/>
                        <a14:foregroundMark x1="10500" y1="30185" x2="10500" y2="30185"/>
                        <a14:foregroundMark x1="10200" y1="37407" x2="10200" y2="37407"/>
                        <a14:foregroundMark x1="9800" y1="44444" x2="9800" y2="44444"/>
                        <a14:foregroundMark x1="10000" y1="51481" x2="10000" y2="51481"/>
                        <a14:foregroundMark x1="10200" y1="57593" x2="10200" y2="57593"/>
                        <a14:foregroundMark x1="9500" y1="65741" x2="9500" y2="65741"/>
                        <a14:foregroundMark x1="10000" y1="73056" x2="10000" y2="730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039" y="3642085"/>
            <a:ext cx="1142804" cy="123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10327403" y="4875438"/>
            <a:ext cx="17015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accent3"/>
                </a:solidFill>
                <a:latin typeface="Avenir LT Std 55 Roman" panose="020B0503020203020204" pitchFamily="34" charset="0"/>
              </a:rPr>
              <a:t>Reduction Opportunities?</a:t>
            </a:r>
          </a:p>
        </p:txBody>
      </p:sp>
      <p:sp>
        <p:nvSpPr>
          <p:cNvPr id="30" name="Rectangle 29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99182" y="4492111"/>
            <a:ext cx="4195353" cy="1319545"/>
          </a:xfrm>
          <a:prstGeom prst="rect">
            <a:avLst/>
          </a:prstGeom>
          <a:noFill/>
          <a:ln w="317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3889579" y="4538564"/>
            <a:ext cx="44097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3">
                    <a:lumMod val="75000"/>
                  </a:schemeClr>
                </a:solidFill>
                <a:latin typeface="Avenir LT Std 55 Roman" panose="020B0503020203020204" pitchFamily="34" charset="0"/>
              </a:rPr>
              <a:t>AB 617 Requires Tools that Provide:</a:t>
            </a:r>
          </a:p>
          <a:p>
            <a:pPr marL="974725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3">
                    <a:lumMod val="75000"/>
                  </a:schemeClr>
                </a:solidFill>
                <a:latin typeface="Avenir LT Std 55 Roman" panose="020B0503020203020204" pitchFamily="34" charset="0"/>
              </a:rPr>
              <a:t>Transparency </a:t>
            </a:r>
          </a:p>
          <a:p>
            <a:pPr marL="974725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3">
                    <a:lumMod val="75000"/>
                  </a:schemeClr>
                </a:solidFill>
                <a:latin typeface="Avenir LT Std 55 Roman" panose="020B0503020203020204" pitchFamily="34" charset="0"/>
              </a:rPr>
              <a:t>Accessibility </a:t>
            </a:r>
          </a:p>
          <a:p>
            <a:pPr marL="974725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3">
                    <a:lumMod val="75000"/>
                  </a:schemeClr>
                </a:solidFill>
                <a:latin typeface="Avenir LT Std 55 Roman" panose="020B0503020203020204" pitchFamily="34" charset="0"/>
              </a:rPr>
              <a:t>Knowledge</a:t>
            </a:r>
            <a:endParaRPr lang="en-US" b="1" dirty="0">
              <a:solidFill>
                <a:schemeClr val="accent6">
                  <a:lumMod val="75000"/>
                </a:schemeClr>
              </a:solidFill>
              <a:latin typeface="Avenir LT Std 55 Roman" panose="020B0503020203020204" pitchFamily="34" charset="0"/>
            </a:endParaRPr>
          </a:p>
        </p:txBody>
      </p:sp>
      <p:pic>
        <p:nvPicPr>
          <p:cNvPr id="2078" name="Picture 30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53748">
            <a:off x="6466188" y="4691639"/>
            <a:ext cx="1238157" cy="123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18765" y="1719576"/>
            <a:ext cx="2603229" cy="2636925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033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OCAP Technology Clearinghouse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2"/>
            <a:ext cx="7411507" cy="4200526"/>
          </a:xfrm>
        </p:spPr>
        <p:txBody>
          <a:bodyPr>
            <a:normAutofit/>
          </a:bodyPr>
          <a:lstStyle/>
          <a:p>
            <a:r>
              <a:rPr lang="en-US" dirty="0"/>
              <a:t>This tool will be useful to many stakeholders including:</a:t>
            </a:r>
          </a:p>
          <a:p>
            <a:pPr lvl="1"/>
            <a:r>
              <a:rPr lang="en-US" dirty="0"/>
              <a:t>Community members</a:t>
            </a:r>
          </a:p>
          <a:p>
            <a:pPr lvl="1"/>
            <a:r>
              <a:rPr lang="en-US" dirty="0"/>
              <a:t>Other government agencies</a:t>
            </a:r>
          </a:p>
          <a:p>
            <a:pPr lvl="1"/>
            <a:r>
              <a:rPr lang="en-US" dirty="0"/>
              <a:t>Emissions sources</a:t>
            </a:r>
          </a:p>
          <a:p>
            <a:pPr lvl="1"/>
            <a:r>
              <a:rPr lang="en-US" dirty="0"/>
              <a:t>Next generation technology manufacturers</a:t>
            </a:r>
          </a:p>
        </p:txBody>
      </p:sp>
      <p:grpSp>
        <p:nvGrpSpPr>
          <p:cNvPr id="7" name="Group 6" title="Picture showing Clearinghouse modules"/>
          <p:cNvGrpSpPr/>
          <p:nvPr/>
        </p:nvGrpSpPr>
        <p:grpSpPr>
          <a:xfrm>
            <a:off x="7990769" y="1831182"/>
            <a:ext cx="3725333" cy="3505200"/>
            <a:chOff x="7984065" y="1857375"/>
            <a:chExt cx="3725333" cy="3505200"/>
          </a:xfrm>
        </p:grpSpPr>
        <p:pic>
          <p:nvPicPr>
            <p:cNvPr id="5" name="Picture 4" title="picture of bact and rules module"/>
            <p:cNvPicPr>
              <a:picLocks noChangeAspect="1"/>
            </p:cNvPicPr>
            <p:nvPr/>
          </p:nvPicPr>
          <p:blipFill rotWithShape="1">
            <a:blip r:embed="rId3"/>
            <a:srcRect r="2137"/>
            <a:stretch/>
          </p:blipFill>
          <p:spPr>
            <a:xfrm>
              <a:off x="8031691" y="1857375"/>
              <a:ext cx="3635376" cy="1771650"/>
            </a:xfrm>
            <a:prstGeom prst="rect">
              <a:avLst/>
            </a:prstGeom>
          </p:spPr>
        </p:pic>
        <p:pic>
          <p:nvPicPr>
            <p:cNvPr id="6" name="Picture 5" title="Next gen and support module"/>
            <p:cNvPicPr>
              <a:picLocks noChangeAspect="1"/>
            </p:cNvPicPr>
            <p:nvPr/>
          </p:nvPicPr>
          <p:blipFill rotWithShape="1">
            <a:blip r:embed="rId4"/>
            <a:srcRect l="2585" r="604"/>
            <a:stretch/>
          </p:blipFill>
          <p:spPr>
            <a:xfrm>
              <a:off x="7984065" y="3629025"/>
              <a:ext cx="3725333" cy="1733550"/>
            </a:xfrm>
            <a:prstGeom prst="rect">
              <a:avLst/>
            </a:prstGeom>
          </p:spPr>
        </p:pic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101600" y="5749925"/>
            <a:ext cx="11836400" cy="5556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57189" indent="-457189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5" indent="-380990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523962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9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33547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4313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585" lvl="1" indent="0">
              <a:buFont typeface="Arial"/>
              <a:buNone/>
            </a:pPr>
            <a:r>
              <a:rPr lang="en-US" sz="2800" dirty="0"/>
              <a:t>https://ww2.arb.ca.gov/our-work/programs/technology-clearinghouse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0147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>
              <a:defRPr/>
            </a:pPr>
            <a:fld id="{661A900B-4CC7-4EB6-ABB1-09158CA8790B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Typical Backup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0957" y="1723112"/>
            <a:ext cx="4545154" cy="463324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Residential</a:t>
            </a:r>
          </a:p>
          <a:p>
            <a:pPr lvl="1"/>
            <a:r>
              <a:rPr lang="en-US" dirty="0"/>
              <a:t>Small</a:t>
            </a:r>
          </a:p>
          <a:p>
            <a:pPr lvl="0"/>
            <a:r>
              <a:rPr lang="en-US" dirty="0"/>
              <a:t>Commercial</a:t>
            </a:r>
          </a:p>
          <a:p>
            <a:pPr lvl="1"/>
            <a:r>
              <a:rPr lang="en-US" dirty="0"/>
              <a:t>Small</a:t>
            </a:r>
          </a:p>
          <a:p>
            <a:pPr lvl="1"/>
            <a:r>
              <a:rPr lang="en-US" dirty="0"/>
              <a:t>Medium</a:t>
            </a:r>
          </a:p>
          <a:p>
            <a:pPr lvl="1"/>
            <a:r>
              <a:rPr lang="en-US" dirty="0"/>
              <a:t>Large</a:t>
            </a:r>
          </a:p>
          <a:p>
            <a:pPr lvl="1"/>
            <a:r>
              <a:rPr lang="en-US" dirty="0"/>
              <a:t>XXXXL</a:t>
            </a:r>
          </a:p>
          <a:p>
            <a:endParaRPr lang="en-US" dirty="0"/>
          </a:p>
        </p:txBody>
      </p:sp>
      <p:pic>
        <p:nvPicPr>
          <p:cNvPr id="5" name="Picture 4" title="Picture of small yellow generator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04856" y="1751994"/>
            <a:ext cx="1358112" cy="1125855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6" name="Picture 5" title="Picture of small generator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4026" y="1963101"/>
            <a:ext cx="785369" cy="793441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7" name="Picture 6" descr="IMG_3842 min" title="Picture of solar pannels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48547" y="2995325"/>
            <a:ext cx="2200696" cy="1289530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8" name="Picture 7" title="picture of battery backup"/>
          <p:cNvPicPr/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349244" y="2877849"/>
            <a:ext cx="1168692" cy="1396392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9" name="Picture 8" descr="Image result for altergy fuel cell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49684" y="4131533"/>
            <a:ext cx="1666491" cy="1310633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0" name="Picture 9" title="Picture of fuel cell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0209" y="4194096"/>
            <a:ext cx="1815548" cy="2539180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1" name="Picture 10" descr="Image result for diesel generator large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9616" y="1886036"/>
            <a:ext cx="1948764" cy="1212304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2" name="Picture 11" descr="Image result for diesel generator"/>
          <p:cNvPicPr/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3502" y="5589438"/>
            <a:ext cx="1420497" cy="1169239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3" name="Picture 12" descr="prodcut-image" title="picture of TRU"/>
          <p:cNvPicPr/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9703" y="3053856"/>
            <a:ext cx="1204948" cy="1692097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14" name="Picture 13" descr="Bloom Energy fuel cells behind a Home Depot store in New York."/>
          <p:cNvPicPr/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4652" y="5562649"/>
            <a:ext cx="2056047" cy="1276237"/>
          </a:xfrm>
          <a:prstGeom prst="ellipse">
            <a:avLst/>
          </a:prstGeom>
          <a:ln>
            <a:noFill/>
          </a:ln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5614079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pPr>
              <a:defRPr/>
            </a:pPr>
            <a:fld id="{661A900B-4CC7-4EB6-ABB1-09158CA8790B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Existing Residential Backup Power Tool</a:t>
            </a:r>
          </a:p>
        </p:txBody>
      </p:sp>
      <p:pic>
        <p:nvPicPr>
          <p:cNvPr id="5" name="Picture 4" title="Picture of Residential backup power tool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317" y="1199619"/>
            <a:ext cx="9109114" cy="470578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5865949"/>
            <a:ext cx="7772400" cy="909411"/>
          </a:xfrm>
          <a:noFill/>
        </p:spPr>
        <p:txBody>
          <a:bodyPr/>
          <a:lstStyle/>
          <a:p>
            <a:pPr marL="0" indent="0">
              <a:buNone/>
            </a:pPr>
            <a:r>
              <a:rPr lang="en-US" sz="2000" dirty="0">
                <a:solidFill>
                  <a:srgbClr val="002060"/>
                </a:solidFill>
              </a:rPr>
              <a:t>https://ww2.arb.ca.gov/our-work/programs/technology-clearinghouse/technology-clearinghouse-tools/next-gen-tools</a:t>
            </a:r>
          </a:p>
        </p:txBody>
      </p:sp>
    </p:spTree>
    <p:extLst>
      <p:ext uri="{BB962C8B-B14F-4D97-AF65-F5344CB8AC3E}">
        <p14:creationId xmlns:p14="http://schemas.microsoft.com/office/powerpoint/2010/main" val="99624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Commercial Tool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Challenges:</a:t>
            </a:r>
          </a:p>
          <a:p>
            <a:pPr lvl="1"/>
            <a:r>
              <a:rPr lang="en-US" dirty="0"/>
              <a:t>Installations are custom and have custom pricing</a:t>
            </a:r>
          </a:p>
          <a:p>
            <a:pPr lvl="1"/>
            <a:r>
              <a:rPr lang="en-US" dirty="0"/>
              <a:t>Commercial backup power requirements are much more use-specific </a:t>
            </a:r>
          </a:p>
          <a:p>
            <a:r>
              <a:rPr lang="en-US" dirty="0"/>
              <a:t>Solutions:</a:t>
            </a:r>
          </a:p>
          <a:p>
            <a:pPr lvl="1"/>
            <a:r>
              <a:rPr lang="en-US" dirty="0"/>
              <a:t>Include installation data, the tool does not include technology without installation data.</a:t>
            </a:r>
          </a:p>
          <a:p>
            <a:pPr lvl="1"/>
            <a:r>
              <a:rPr lang="en-US" dirty="0"/>
              <a:t>Include each “industry of use” </a:t>
            </a:r>
          </a:p>
        </p:txBody>
      </p:sp>
    </p:spTree>
    <p:extLst>
      <p:ext uri="{BB962C8B-B14F-4D97-AF65-F5344CB8AC3E}">
        <p14:creationId xmlns:p14="http://schemas.microsoft.com/office/powerpoint/2010/main" val="3234984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Emergency Backup Power Options – Commercial Tool</a:t>
            </a:r>
          </a:p>
        </p:txBody>
      </p:sp>
      <p:pic>
        <p:nvPicPr>
          <p:cNvPr id="3" name="Picture 2" descr="Graphic of commercial tool &#10;&#10;Picture showing a snip of CARB's commercial backup power to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1684" y="1479165"/>
            <a:ext cx="8433804" cy="472921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32075" y="6208381"/>
            <a:ext cx="84706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https://ww2.arb.ca.gov/our-work/programs/technology-clearinghouse/technology-clearinghouse-tools/next-gen-tools</a:t>
            </a:r>
          </a:p>
        </p:txBody>
      </p:sp>
    </p:spTree>
    <p:extLst>
      <p:ext uri="{BB962C8B-B14F-4D97-AF65-F5344CB8AC3E}">
        <p14:creationId xmlns:p14="http://schemas.microsoft.com/office/powerpoint/2010/main" val="3839469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063" y="1472231"/>
            <a:ext cx="11427725" cy="4525963"/>
          </a:xfrm>
        </p:spPr>
        <p:txBody>
          <a:bodyPr>
            <a:normAutofit/>
          </a:bodyPr>
          <a:lstStyle/>
          <a:p>
            <a:r>
              <a:rPr lang="en-US" dirty="0"/>
              <a:t>Continue to update this tool as tech becomes available</a:t>
            </a:r>
          </a:p>
          <a:p>
            <a:r>
              <a:rPr lang="en-US" dirty="0"/>
              <a:t>Integrate this next-gen database into larger technology clearinghouse, so user can determine:</a:t>
            </a:r>
          </a:p>
          <a:p>
            <a:pPr lvl="1"/>
            <a:r>
              <a:rPr lang="en-US" sz="2800" dirty="0"/>
              <a:t>What limits apply to existing sources (rules)?</a:t>
            </a:r>
          </a:p>
          <a:p>
            <a:pPr lvl="1"/>
            <a:r>
              <a:rPr lang="en-US" sz="2800" dirty="0"/>
              <a:t>The lowest limits required today (BACT)?</a:t>
            </a:r>
          </a:p>
          <a:p>
            <a:pPr lvl="1"/>
            <a:r>
              <a:rPr lang="en-US" sz="2800" dirty="0"/>
              <a:t>Cleaner technology beyond BACT (next gen)?</a:t>
            </a:r>
          </a:p>
          <a:p>
            <a:r>
              <a:rPr lang="en-US" dirty="0"/>
              <a:t>Develop similar next gen tools for other source types</a:t>
            </a:r>
          </a:p>
        </p:txBody>
      </p:sp>
    </p:spTree>
    <p:extLst>
      <p:ext uri="{BB962C8B-B14F-4D97-AF65-F5344CB8AC3E}">
        <p14:creationId xmlns:p14="http://schemas.microsoft.com/office/powerpoint/2010/main" val="17725756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F01DF9B2-7F23-5B4A-9BBE-C5890CF05FB0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735031"/>
          </a:xfrm>
        </p:spPr>
        <p:txBody>
          <a:bodyPr/>
          <a:lstStyle/>
          <a:p>
            <a:r>
              <a:rPr lang="en-US" dirty="0"/>
              <a:t>Contact Information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649857" y="2406488"/>
            <a:ext cx="8892285" cy="2840124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en-US" sz="2800" b="1" dirty="0"/>
              <a:t>Contact info:</a:t>
            </a:r>
          </a:p>
          <a:p>
            <a:pPr marL="0" indent="0" algn="ctr">
              <a:buNone/>
            </a:pPr>
            <a:r>
              <a:rPr lang="en-US" altLang="en-US" sz="2400" dirty="0"/>
              <a:t>Pippin Mader: </a:t>
            </a:r>
            <a:r>
              <a:rPr lang="en-US" altLang="en-US" sz="2400" dirty="0">
                <a:hlinkClick r:id="rId2"/>
              </a:rPr>
              <a:t>pippin.mader@arb.ca.gov</a:t>
            </a:r>
            <a:endParaRPr lang="en-US" altLang="en-US" sz="2400" dirty="0"/>
          </a:p>
          <a:p>
            <a:pPr marL="0" indent="0" algn="ctr">
              <a:buNone/>
            </a:pPr>
            <a:r>
              <a:rPr lang="en-US" altLang="en-US" sz="2400" dirty="0"/>
              <a:t>Cassie </a:t>
            </a:r>
            <a:r>
              <a:rPr lang="en-US" altLang="en-US" sz="2400" dirty="0" err="1"/>
              <a:t>Lopina</a:t>
            </a:r>
            <a:r>
              <a:rPr lang="en-US" altLang="en-US" sz="2400" dirty="0"/>
              <a:t>, Manager: </a:t>
            </a:r>
            <a:r>
              <a:rPr lang="en-US" altLang="en-US" sz="2400" dirty="0">
                <a:hlinkClick r:id="rId3"/>
              </a:rPr>
              <a:t>cassandra.lopina@arb.ca.gov</a:t>
            </a:r>
            <a:endParaRPr lang="en-US" altLang="en-US" sz="2400" dirty="0"/>
          </a:p>
          <a:p>
            <a:pPr marL="0" indent="0" algn="ctr">
              <a:buNone/>
            </a:pPr>
            <a:r>
              <a:rPr lang="en-US" altLang="en-US" sz="2400" dirty="0"/>
              <a:t>Vernon Hughes, Branch Chief: </a:t>
            </a:r>
            <a:r>
              <a:rPr lang="en-US" altLang="en-US" sz="2400" dirty="0">
                <a:hlinkClick r:id="rId4"/>
              </a:rPr>
              <a:t>vernon.hughes@arb.ca.gov</a:t>
            </a: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3644144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ARB colors">
      <a:dk1>
        <a:srgbClr val="4D4D4F"/>
      </a:dk1>
      <a:lt1>
        <a:srgbClr val="FFFFFF"/>
      </a:lt1>
      <a:dk2>
        <a:srgbClr val="4D4D4F"/>
      </a:dk2>
      <a:lt2>
        <a:srgbClr val="1F8BBF"/>
      </a:lt2>
      <a:accent1>
        <a:srgbClr val="36A393"/>
      </a:accent1>
      <a:accent2>
        <a:srgbClr val="FDB727"/>
      </a:accent2>
      <a:accent3>
        <a:srgbClr val="0F597C"/>
      </a:accent3>
      <a:accent4>
        <a:srgbClr val="1F8BBF"/>
      </a:accent4>
      <a:accent5>
        <a:srgbClr val="36A393"/>
      </a:accent5>
      <a:accent6>
        <a:srgbClr val="FDB727"/>
      </a:accent6>
      <a:hlink>
        <a:srgbClr val="36A393"/>
      </a:hlink>
      <a:folHlink>
        <a:srgbClr val="4D4D4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ARB_template_spotlight" id="{0150ACD1-5C34-CB4D-A96A-F12CB4A7934C}" vid="{8621AB70-1D6E-6F4E-8DD1-2E043CA96C73}"/>
    </a:ext>
  </a:extLst>
</a:theme>
</file>

<file path=ppt/theme/theme2.xml><?xml version="1.0" encoding="utf-8"?>
<a:theme xmlns:a="http://schemas.openxmlformats.org/drawingml/2006/main" name="Office Theme">
  <a:themeElements>
    <a:clrScheme name="CARB colors">
      <a:dk1>
        <a:srgbClr val="4D4D4F"/>
      </a:dk1>
      <a:lt1>
        <a:srgbClr val="FFFFFF"/>
      </a:lt1>
      <a:dk2>
        <a:srgbClr val="4D4D4F"/>
      </a:dk2>
      <a:lt2>
        <a:srgbClr val="1F8BBF"/>
      </a:lt2>
      <a:accent1>
        <a:srgbClr val="36A393"/>
      </a:accent1>
      <a:accent2>
        <a:srgbClr val="FDB727"/>
      </a:accent2>
      <a:accent3>
        <a:srgbClr val="0F597C"/>
      </a:accent3>
      <a:accent4>
        <a:srgbClr val="1F8BBF"/>
      </a:accent4>
      <a:accent5>
        <a:srgbClr val="36A393"/>
      </a:accent5>
      <a:accent6>
        <a:srgbClr val="FDB727"/>
      </a:accent6>
      <a:hlink>
        <a:srgbClr val="36A393"/>
      </a:hlink>
      <a:folHlink>
        <a:srgbClr val="4D4D4F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ARB_template_sketch" id="{3CDAAD0B-E25A-6247-BE83-F565352B2C16}" vid="{34CD26A0-D6E7-284D-97E2-6DF066AF8CE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384</Words>
  <Application>Microsoft Office PowerPoint</Application>
  <PresentationFormat>Widescreen</PresentationFormat>
  <Paragraphs>91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Avenir LT Std 45 Book</vt:lpstr>
      <vt:lpstr>Avenir LT Std 55 Roman</vt:lpstr>
      <vt:lpstr>Calibri</vt:lpstr>
      <vt:lpstr>Century Gothic</vt:lpstr>
      <vt:lpstr>1_Office Theme</vt:lpstr>
      <vt:lpstr>Office Theme</vt:lpstr>
      <vt:lpstr>Identification of Clean Technologies to Support Disadvantaged Communities</vt:lpstr>
      <vt:lpstr>Grid Reliability and Need for Clean Backup Power</vt:lpstr>
      <vt:lpstr>CARB’s Role in Electricity Generation</vt:lpstr>
      <vt:lpstr>Background - Public Needs</vt:lpstr>
      <vt:lpstr>OCAP Technology Clearinghouse </vt:lpstr>
      <vt:lpstr>Typical Backup Power</vt:lpstr>
      <vt:lpstr>Existing Residential Backup Power Tool</vt:lpstr>
      <vt:lpstr>Commercial Tool Overview</vt:lpstr>
      <vt:lpstr>Emergency Backup Power Options – Commercial Tool</vt:lpstr>
      <vt:lpstr>Next Steps</vt:lpstr>
      <vt:lpstr>Contact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2021-01-23T04:43:04Z</dcterms:created>
  <dcterms:modified xsi:type="dcterms:W3CDTF">2021-01-23T04:44:36Z</dcterms:modified>
</cp:coreProperties>
</file>