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0" r:id="rId1"/>
  </p:sldMasterIdLst>
  <p:notesMasterIdLst>
    <p:notesMasterId r:id="rId7"/>
  </p:notesMasterIdLst>
  <p:sldIdLst>
    <p:sldId id="256" r:id="rId2"/>
    <p:sldId id="263" r:id="rId3"/>
    <p:sldId id="281" r:id="rId4"/>
    <p:sldId id="271" r:id="rId5"/>
    <p:sldId id="270" r:id="rId6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4D3BA28-1C28-4305-9731-6F3D3A2CDEBB}">
  <a:tblStyle styleId="{94D3BA28-1C28-4305-9731-6F3D3A2CDEBB}" styleName="Table_0">
    <a:wholeTbl>
      <a:tcTxStyle>
        <a:font>
          <a:latin typeface="Calibri"/>
          <a:ea typeface="Calibri"/>
          <a:cs typeface="Calibri"/>
        </a:font>
      </a:tcTxStyle>
      <a:tcStyle>
        <a:tcBdr>
          <a:left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635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  <a:tblStyle styleId="{BFE5663D-8540-4D29-9C09-8483F46849EA}" styleName="Table_1">
    <a:wholeTbl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93" d="100"/>
          <a:sy n="193" d="100"/>
        </p:scale>
        <p:origin x="-824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interSettings" Target="printerSettings/printerSettings1.bin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12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Shape 4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Shape 5"/>
          <p:cNvSpPr>
            <a:spLocks noGrp="1" noRot="1" noChangeAspect="1"/>
          </p:cNvSpPr>
          <p:nvPr>
            <p:ph type="sldImg" idx="3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lvl="0" indent="0" algn="l" rtl="0">
              <a:spcBef>
                <a:spcPts val="0"/>
              </a:spcBef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lang="en-US"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2962840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" name="Shape 2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799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Shape 8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6" name="Shape 8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Shape 8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5054AC-58CF-8540-83C0-4EEE5EA7845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99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Shape 9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7" name="Shape 97"/>
          <p:cNvSpPr txBox="1">
            <a:spLocks noGrp="1"/>
          </p:cNvSpPr>
          <p:nvPr>
            <p:ph type="sldNum" idx="12"/>
          </p:nvPr>
        </p:nvSpPr>
        <p:spPr>
          <a:xfrm>
            <a:off x="3884612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fld>
            <a:endParaRPr lang="en-US"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19C5D1"/>
              </a:buClr>
              <a:buFont typeface="Open Sans"/>
              <a:buNone/>
              <a:defRPr sz="2800" b="0" i="0" u="none" strike="noStrike" cap="none">
                <a:solidFill>
                  <a:srgbClr val="19C5D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rgbClr val="7F7F7F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742950" marR="0" lvl="1" indent="-107950" algn="l" rtl="0">
              <a:spcBef>
                <a:spcPts val="560"/>
              </a:spcBef>
              <a:buClr>
                <a:srgbClr val="7F7F7F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143000" marR="0" lvl="2" indent="-76200" algn="l" rtl="0">
              <a:spcBef>
                <a:spcPts val="480"/>
              </a:spcBef>
              <a:buClr>
                <a:srgbClr val="7F7F7F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600200" marR="0" lvl="3" indent="-101600" algn="l" rtl="0">
              <a:spcBef>
                <a:spcPts val="400"/>
              </a:spcBef>
              <a:buClr>
                <a:srgbClr val="7F7F7F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057400" marR="0" lvl="4" indent="-101600" algn="l" rtl="0">
              <a:spcBef>
                <a:spcPts val="400"/>
              </a:spcBef>
              <a:buClr>
                <a:srgbClr val="7F7F7F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chemeClr val="lt1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-US" sz="1200">
              <a:solidFill>
                <a:schemeClr val="lt1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18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19C5D1"/>
              </a:buClr>
              <a:buFont typeface="Open Sans"/>
              <a:buNone/>
              <a:defRPr sz="2800" b="0" i="0" u="none" strike="noStrike" cap="none">
                <a:solidFill>
                  <a:srgbClr val="19C5D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799" cy="131444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lvl="0" indent="0" algn="ctr" rtl="0">
              <a:spcBef>
                <a:spcPts val="640"/>
              </a:spcBef>
              <a:buClr>
                <a:srgbClr val="888888"/>
              </a:buClr>
              <a:buFont typeface="Arial"/>
              <a:buNone/>
              <a:defRPr sz="3200" b="0" i="0" u="none" strike="noStrike" cap="non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457200" marR="0" lvl="1" indent="0" algn="ctr" rtl="0">
              <a:spcBef>
                <a:spcPts val="560"/>
              </a:spcBef>
              <a:buClr>
                <a:srgbClr val="888888"/>
              </a:buClr>
              <a:buFont typeface="Arial"/>
              <a:buNone/>
              <a:defRPr sz="2800" b="0" i="0" u="none" strike="noStrike" cap="non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914400" marR="0" lvl="2" indent="0" algn="ctr" rtl="0">
              <a:spcBef>
                <a:spcPts val="480"/>
              </a:spcBef>
              <a:buClr>
                <a:srgbClr val="888888"/>
              </a:buClr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371600" marR="0" lvl="3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1828800" marR="0" lvl="4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286000" marR="0" lvl="5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ctr" rtl="0">
              <a:spcBef>
                <a:spcPts val="400"/>
              </a:spcBef>
              <a:buClr>
                <a:srgbClr val="888888"/>
              </a:buClr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r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9844" y="4632971"/>
            <a:ext cx="9144000" cy="510527"/>
          </a:xfrm>
          <a:prstGeom prst="rect">
            <a:avLst/>
          </a:prstGeom>
          <a:solidFill>
            <a:srgbClr val="18BECD"/>
          </a:solidFill>
          <a:ln w="9525" cap="flat" cmpd="sng">
            <a:solidFill>
              <a:srgbClr val="00B1FF"/>
            </a:solidFill>
            <a:prstDash val="solid"/>
            <a:round/>
            <a:headEnd type="none" w="med" len="med"/>
            <a:tailEnd type="none" w="med" len="med"/>
          </a:ln>
          <a:effectLst>
            <a:outerShdw blurRad="39999" dist="23000" dir="5400000" rotWithShape="0">
              <a:srgbClr val="000000">
                <a:alpha val="34901"/>
              </a:srgbClr>
            </a:outerShdw>
          </a:effectLst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Shape 11"/>
          <p:cNvSpPr txBox="1"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lvl="0" indent="0" algn="l" rtl="0">
              <a:spcBef>
                <a:spcPts val="0"/>
              </a:spcBef>
              <a:buClr>
                <a:srgbClr val="19C5D1"/>
              </a:buClr>
              <a:buFont typeface="Open Sans"/>
              <a:buNone/>
              <a:defRPr sz="2800" b="0" i="0" u="none" strike="noStrike" cap="none">
                <a:solidFill>
                  <a:srgbClr val="19C5D1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indent="0">
              <a:spcBef>
                <a:spcPts val="0"/>
              </a:spcBef>
              <a:buNone/>
              <a:defRPr sz="1800"/>
            </a:lvl2pPr>
            <a:lvl3pPr lvl="2" indent="0">
              <a:spcBef>
                <a:spcPts val="0"/>
              </a:spcBef>
              <a:buNone/>
              <a:defRPr sz="1800"/>
            </a:lvl3pPr>
            <a:lvl4pPr lvl="3" indent="0">
              <a:spcBef>
                <a:spcPts val="0"/>
              </a:spcBef>
              <a:buNone/>
              <a:defRPr sz="1800"/>
            </a:lvl4pPr>
            <a:lvl5pPr lvl="4" indent="0">
              <a:spcBef>
                <a:spcPts val="0"/>
              </a:spcBef>
              <a:buNone/>
              <a:defRPr sz="1800"/>
            </a:lvl5pPr>
            <a:lvl6pPr lvl="5" indent="0">
              <a:spcBef>
                <a:spcPts val="0"/>
              </a:spcBef>
              <a:buNone/>
              <a:defRPr sz="1800"/>
            </a:lvl6pPr>
            <a:lvl7pPr lvl="6" indent="0">
              <a:spcBef>
                <a:spcPts val="0"/>
              </a:spcBef>
              <a:buNone/>
              <a:defRPr sz="1800"/>
            </a:lvl7pPr>
            <a:lvl8pPr lvl="7" indent="0">
              <a:spcBef>
                <a:spcPts val="0"/>
              </a:spcBef>
              <a:buNone/>
              <a:defRPr sz="1800"/>
            </a:lvl8pPr>
            <a:lvl9pPr lvl="8" indent="0">
              <a:spcBef>
                <a:spcPts val="0"/>
              </a:spcBef>
              <a:buNone/>
              <a:defRPr sz="18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lvl="0" indent="-139700" algn="l" rtl="0">
              <a:spcBef>
                <a:spcPts val="640"/>
              </a:spcBef>
              <a:buClr>
                <a:srgbClr val="7F7F7F"/>
              </a:buClr>
              <a:buSzPct val="100000"/>
              <a:buFont typeface="Arial"/>
              <a:buChar char="•"/>
              <a:defRPr sz="32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742950" marR="0" lvl="1" indent="-107950" algn="l" rtl="0">
              <a:spcBef>
                <a:spcPts val="560"/>
              </a:spcBef>
              <a:buClr>
                <a:srgbClr val="7F7F7F"/>
              </a:buClr>
              <a:buSzPct val="100000"/>
              <a:buFont typeface="Arial"/>
              <a:buChar char="–"/>
              <a:defRPr sz="28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1143000" marR="0" lvl="2" indent="-76200" algn="l" rtl="0">
              <a:spcBef>
                <a:spcPts val="480"/>
              </a:spcBef>
              <a:buClr>
                <a:srgbClr val="7F7F7F"/>
              </a:buClr>
              <a:buSzPct val="100000"/>
              <a:buFont typeface="Arial"/>
              <a:buChar char="•"/>
              <a:defRPr sz="24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1600200" marR="0" lvl="3" indent="-101600" algn="l" rtl="0">
              <a:spcBef>
                <a:spcPts val="400"/>
              </a:spcBef>
              <a:buClr>
                <a:srgbClr val="7F7F7F"/>
              </a:buClr>
              <a:buSzPct val="100000"/>
              <a:buFont typeface="Arial"/>
              <a:buChar char="–"/>
              <a:defRPr sz="20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2057400" marR="0" lvl="4" indent="-101600" algn="l" rtl="0">
              <a:spcBef>
                <a:spcPts val="400"/>
              </a:spcBef>
              <a:buClr>
                <a:srgbClr val="7F7F7F"/>
              </a:buClr>
              <a:buSzPct val="100000"/>
              <a:buFont typeface="Arial"/>
              <a:buChar char="»"/>
              <a:defRPr sz="2000" b="0" i="0" u="none" strike="noStrike" cap="none">
                <a:solidFill>
                  <a:srgbClr val="7F7F7F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2514600" marR="0" lvl="5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971800" marR="0" lvl="6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429000" marR="0" lvl="7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886200" marR="0" lvl="8" indent="-101600" algn="l" rtl="0">
              <a:spcBef>
                <a:spcPts val="400"/>
              </a:spcBef>
              <a:buClr>
                <a:schemeClr val="dk1"/>
              </a:buClr>
              <a:buSzPct val="100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599" cy="273843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‹#›</a:t>
            </a:fld>
            <a:endParaRPr lang="en-US" sz="1200" b="0" i="0" u="none" strike="noStrike" cap="none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14" name="Shape 14" descr="bolt_logo_whit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6307" y="4745398"/>
            <a:ext cx="1709614" cy="276715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microsoft.com/office/2007/relationships/hdphoto" Target="../media/hdphoto1.wdp"/><Relationship Id="rId6" Type="http://schemas.openxmlformats.org/officeDocument/2006/relationships/image" Target="../media/image4.png"/><Relationship Id="rId7" Type="http://schemas.microsoft.com/office/2007/relationships/hdphoto" Target="../media/hdphoto2.wdp"/><Relationship Id="rId8" Type="http://schemas.openxmlformats.org/officeDocument/2006/relationships/image" Target="../media/image5.png"/><Relationship Id="rId9" Type="http://schemas.microsoft.com/office/2007/relationships/hdphoto" Target="../media/hdphoto3.wdp"/><Relationship Id="rId10" Type="http://schemas.openxmlformats.org/officeDocument/2006/relationships/image" Target="../media/image6.png"/><Relationship Id="rId11" Type="http://schemas.microsoft.com/office/2007/relationships/hdphoto" Target="../media/hdphoto4.wdp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/>
          <p:nvPr/>
        </p:nvSpPr>
        <p:spPr>
          <a:xfrm>
            <a:off x="0" y="0"/>
            <a:ext cx="9174144" cy="5143499"/>
          </a:xfrm>
          <a:prstGeom prst="rect">
            <a:avLst/>
          </a:prstGeom>
          <a:solidFill>
            <a:srgbClr val="18BECD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" name="Shape 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97826" y="2402669"/>
            <a:ext cx="6606968" cy="1486766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Shape 31"/>
          <p:cNvSpPr/>
          <p:nvPr/>
        </p:nvSpPr>
        <p:spPr>
          <a:xfrm>
            <a:off x="3784608" y="3355733"/>
            <a:ext cx="4233629" cy="1178535"/>
          </a:xfrm>
          <a:prstGeom prst="rect">
            <a:avLst/>
          </a:prstGeom>
          <a:solidFill>
            <a:srgbClr val="18BECD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Shape 32"/>
          <p:cNvSpPr txBox="1"/>
          <p:nvPr/>
        </p:nvSpPr>
        <p:spPr>
          <a:xfrm>
            <a:off x="2913341" y="3331128"/>
            <a:ext cx="4931665" cy="4001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000" dirty="0">
                <a:solidFill>
                  <a:schemeClr val="lt1"/>
                </a:solidFill>
                <a:latin typeface="Comfortaa"/>
                <a:ea typeface="Comfortaa"/>
                <a:cs typeface="Comfortaa"/>
                <a:sym typeface="Comfortaa"/>
              </a:rPr>
              <a:t>Save energy.  Get paid.</a:t>
            </a:r>
          </a:p>
        </p:txBody>
      </p:sp>
      <p:sp>
        <p:nvSpPr>
          <p:cNvPr id="10" name="Shape 32"/>
          <p:cNvSpPr txBox="1"/>
          <p:nvPr/>
        </p:nvSpPr>
        <p:spPr>
          <a:xfrm>
            <a:off x="603251" y="1826086"/>
            <a:ext cx="8245448" cy="40010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SzPct val="25000"/>
              <a:buNone/>
            </a:pPr>
            <a:r>
              <a:rPr lang="en-US" sz="2000" dirty="0" smtClean="0">
                <a:solidFill>
                  <a:schemeClr val="lt1"/>
                </a:solidFill>
                <a:latin typeface="Comfortaa"/>
                <a:ea typeface="Comfortaa"/>
                <a:cs typeface="Comfortaa"/>
                <a:sym typeface="Comfortaa"/>
              </a:rPr>
              <a:t>Empowering Prosumers to Access Wholesale Energy Market Products</a:t>
            </a:r>
            <a:endParaRPr lang="en-US" sz="2000" dirty="0">
              <a:solidFill>
                <a:schemeClr val="lt1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7" b="99763" l="0" r="100000">
                        <a14:foregroundMark x1="36402" y1="13033" x2="36402" y2="13033"/>
                        <a14:foregroundMark x1="50000" y1="70853" x2="50000" y2="70853"/>
                        <a14:foregroundMark x1="59623" y1="63270" x2="59623" y2="63270"/>
                        <a14:foregroundMark x1="5858" y1="69905" x2="5858" y2="69905"/>
                        <a14:backgroundMark x1="39331" y1="76777" x2="39331" y2="76777"/>
                        <a14:backgroundMark x1="64017" y1="77014" x2="64017" y2="77014"/>
                        <a14:backgroundMark x1="74059" y1="76777" x2="74059" y2="76777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749675" y="212123"/>
            <a:ext cx="1576379" cy="139169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889" b="94667" l="0" r="98667">
                        <a14:foregroundMark x1="93556" y1="49556" x2="93556" y2="49556"/>
                        <a14:foregroundMark x1="53111" y1="48889" x2="53111" y2="48889"/>
                        <a14:foregroundMark x1="14444" y1="48889" x2="14444" y2="48889"/>
                        <a14:foregroundMark x1="16444" y1="42000" x2="16444" y2="42000"/>
                      </a14:backgroundRemoval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rcRect t="34731" b="33016"/>
          <a:stretch/>
        </p:blipFill>
        <p:spPr>
          <a:xfrm>
            <a:off x="1355743" y="4185324"/>
            <a:ext cx="2163754" cy="69788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6667" l="0" r="97778"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997395" y="3889435"/>
            <a:ext cx="1127065" cy="11270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905" b="91667" l="1000" r="97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18202" y="3965640"/>
            <a:ext cx="1723571" cy="9652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/>
          <p:nvPr/>
        </p:nvSpPr>
        <p:spPr>
          <a:xfrm>
            <a:off x="170395" y="105146"/>
            <a:ext cx="8986394" cy="857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18BECD"/>
              </a:buClr>
              <a:buSzPct val="25000"/>
              <a:buFont typeface="Open Sans"/>
              <a:buNone/>
            </a:pPr>
            <a:r>
              <a:rPr lang="en-US" sz="22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Empowering Prosumers to Access Wholesale Energy Market Products</a:t>
            </a:r>
            <a:endParaRPr lang="en-US" sz="2200" dirty="0">
              <a:solidFill>
                <a:srgbClr val="18BECD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90" name="Shape 90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fld>
            <a:endParaRPr lang="en-US" sz="12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279" y="901100"/>
            <a:ext cx="7616546" cy="2171193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1136493" y="3202390"/>
            <a:ext cx="6836166" cy="1363547"/>
          </a:xfrm>
          <a:prstGeom prst="round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114300" lvl="0">
              <a:spcBef>
                <a:spcPts val="640"/>
              </a:spcBef>
              <a:buClr>
                <a:srgbClr val="7F7F7F"/>
              </a:buClr>
              <a:buSzPct val="100000"/>
            </a:pPr>
            <a:r>
              <a:rPr lang="en-US" b="1" u="sng" dirty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rPr>
              <a:t>Goals</a:t>
            </a:r>
          </a:p>
          <a:p>
            <a:pPr marL="114300" lvl="0">
              <a:spcBef>
                <a:spcPts val="640"/>
              </a:spcBef>
              <a:buClr>
                <a:srgbClr val="7F7F7F"/>
              </a:buClr>
              <a:buSzPct val="100000"/>
            </a:pPr>
            <a:r>
              <a:rPr lang="en-US" dirty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rPr>
              <a:t>1)   Gauge and analyze consumer interest in participating in DR</a:t>
            </a:r>
          </a:p>
          <a:p>
            <a:pPr marL="114300" lvl="0">
              <a:spcBef>
                <a:spcPts val="640"/>
              </a:spcBef>
              <a:buClr>
                <a:srgbClr val="7F7F7F"/>
              </a:buClr>
              <a:buSzPct val="100000"/>
            </a:pPr>
            <a:r>
              <a:rPr lang="en-US" dirty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rPr>
              <a:t>2)   Methods to improve customer adoption of devices and participation in events</a:t>
            </a:r>
          </a:p>
          <a:p>
            <a:pPr marL="114300" lvl="0">
              <a:spcBef>
                <a:spcPts val="640"/>
              </a:spcBef>
              <a:buClr>
                <a:srgbClr val="7F7F7F"/>
              </a:buClr>
              <a:buSzPct val="100000"/>
            </a:pPr>
            <a:r>
              <a:rPr lang="en-US" dirty="0">
                <a:solidFill>
                  <a:schemeClr val="tx1"/>
                </a:solidFill>
                <a:latin typeface="Open Sans"/>
                <a:ea typeface="Open Sans"/>
                <a:cs typeface="Open Sans"/>
                <a:sym typeface="Open Sans"/>
              </a:rPr>
              <a:t>3)   Lowering the barriers for telemetry using residential aggregations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39333" y="4974167"/>
            <a:ext cx="1846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805877" y="1124949"/>
            <a:ext cx="7737759" cy="333482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>
                    <a:lumMod val="50000"/>
                    <a:lumOff val="50000"/>
                  </a:schemeClr>
                </a:solidFill>
                <a:latin typeface="Open Sans Light"/>
                <a:ea typeface="+mn-ea"/>
                <a:cs typeface="Open Sans Light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>
                    <a:lumMod val="50000"/>
                    <a:lumOff val="50000"/>
                  </a:schemeClr>
                </a:solidFill>
                <a:latin typeface="Open Sans Light"/>
                <a:ea typeface="+mn-ea"/>
                <a:cs typeface="Open Sans Light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Open Sans Light"/>
                <a:ea typeface="+mn-ea"/>
                <a:cs typeface="Open Sans Light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Open Sans Light"/>
                <a:ea typeface="+mn-ea"/>
                <a:cs typeface="Open Sans Light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>
                    <a:lumMod val="50000"/>
                    <a:lumOff val="50000"/>
                  </a:schemeClr>
                </a:solidFill>
                <a:latin typeface="Open Sans Light"/>
                <a:ea typeface="+mn-ea"/>
                <a:cs typeface="Open Sans Light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 smtClean="0"/>
              <a:t>Strong user </a:t>
            </a:r>
            <a:r>
              <a:rPr lang="en-US" sz="2000" dirty="0" smtClean="0"/>
              <a:t>growth (Task 2)</a:t>
            </a:r>
            <a:endParaRPr lang="en-US" sz="2000" dirty="0" smtClean="0"/>
          </a:p>
          <a:p>
            <a:pPr lvl="1"/>
            <a:r>
              <a:rPr lang="en-US" sz="1600" dirty="0" smtClean="0"/>
              <a:t>Primarily in low-income </a:t>
            </a:r>
            <a:r>
              <a:rPr lang="en-US" sz="1600" dirty="0" smtClean="0"/>
              <a:t>areas</a:t>
            </a:r>
          </a:p>
          <a:p>
            <a:pPr lvl="1"/>
            <a:r>
              <a:rPr lang="en-US" sz="1600" dirty="0" smtClean="0"/>
              <a:t>Exceeded </a:t>
            </a:r>
            <a:r>
              <a:rPr lang="en-US" sz="1600" dirty="0" smtClean="0"/>
              <a:t>expectations of </a:t>
            </a:r>
            <a:r>
              <a:rPr lang="en-US" sz="1600" dirty="0" smtClean="0"/>
              <a:t>the initially scoped set of 12,500</a:t>
            </a:r>
          </a:p>
          <a:p>
            <a:pPr lvl="1"/>
            <a:r>
              <a:rPr lang="en-US" sz="1600" dirty="0" smtClean="0"/>
              <a:t>Users are separated from other contracts on a resource-based level </a:t>
            </a:r>
            <a:endParaRPr lang="en-US" sz="1600" dirty="0" smtClean="0"/>
          </a:p>
          <a:p>
            <a:endParaRPr lang="en-US" sz="1000" dirty="0" smtClean="0"/>
          </a:p>
          <a:p>
            <a:r>
              <a:rPr lang="en-US" sz="2000" dirty="0" smtClean="0"/>
              <a:t>Leaning into #</a:t>
            </a:r>
            <a:r>
              <a:rPr lang="en-US" sz="2000" dirty="0" err="1" smtClean="0"/>
              <a:t>OhmHours</a:t>
            </a:r>
            <a:r>
              <a:rPr lang="en-US" sz="2000" dirty="0" smtClean="0"/>
              <a:t> – drives increased </a:t>
            </a:r>
            <a:r>
              <a:rPr lang="en-US" sz="2000" dirty="0" smtClean="0"/>
              <a:t>engagement</a:t>
            </a:r>
          </a:p>
          <a:p>
            <a:pPr lvl="1"/>
            <a:r>
              <a:rPr lang="en-US" sz="1600" dirty="0" smtClean="0"/>
              <a:t>Users cite #</a:t>
            </a:r>
            <a:r>
              <a:rPr lang="en-US" sz="1600" dirty="0" err="1" smtClean="0"/>
              <a:t>OhmHours</a:t>
            </a:r>
            <a:r>
              <a:rPr lang="en-US" sz="1600" dirty="0" smtClean="0"/>
              <a:t> as a way to unplug, recharge, and spend time with family</a:t>
            </a:r>
            <a:endParaRPr lang="en-US" sz="1600" dirty="0" smtClean="0"/>
          </a:p>
          <a:p>
            <a:endParaRPr lang="en-US" sz="1000" dirty="0"/>
          </a:p>
          <a:p>
            <a:r>
              <a:rPr lang="en-US" sz="2000" dirty="0" smtClean="0"/>
              <a:t>Large data set of #</a:t>
            </a:r>
            <a:r>
              <a:rPr lang="en-US" sz="2000" dirty="0" err="1" smtClean="0"/>
              <a:t>OhmHours</a:t>
            </a:r>
            <a:r>
              <a:rPr lang="en-US" sz="2000" dirty="0" smtClean="0"/>
              <a:t> (Task 3)</a:t>
            </a:r>
          </a:p>
          <a:p>
            <a:pPr lvl="1"/>
            <a:r>
              <a:rPr lang="en-US" sz="1600" dirty="0" smtClean="0"/>
              <a:t>Dispatched 405k #</a:t>
            </a:r>
            <a:r>
              <a:rPr lang="en-US" sz="1600" dirty="0" err="1" smtClean="0"/>
              <a:t>OhmHour</a:t>
            </a:r>
            <a:r>
              <a:rPr lang="en-US" sz="1600" dirty="0" smtClean="0"/>
              <a:t> </a:t>
            </a:r>
            <a:r>
              <a:rPr lang="en-US" sz="1600" dirty="0" smtClean="0"/>
              <a:t>events across 11,580 users</a:t>
            </a:r>
          </a:p>
          <a:p>
            <a:pPr lvl="1"/>
            <a:r>
              <a:rPr lang="en-US" sz="1600" dirty="0" smtClean="0"/>
              <a:t>Utility data available for 251k events across 10,960 users</a:t>
            </a:r>
          </a:p>
          <a:p>
            <a:endParaRPr lang="en-US" sz="1000" dirty="0" smtClean="0"/>
          </a:p>
          <a:p>
            <a:r>
              <a:rPr lang="en-US" sz="2000" dirty="0" smtClean="0"/>
              <a:t>Initial discussions </a:t>
            </a:r>
            <a:r>
              <a:rPr lang="en-US" sz="2000" dirty="0" smtClean="0"/>
              <a:t>with CAISO have been positive (Task 4)</a:t>
            </a:r>
            <a:endParaRPr lang="en-US" sz="2000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lang="en-US" sz="2800" kern="1200" dirty="0">
                <a:solidFill>
                  <a:srgbClr val="19C5D1"/>
                </a:solidFill>
                <a:latin typeface="Open Sans Light"/>
                <a:ea typeface="+mj-ea"/>
                <a:cs typeface="Open Sans Light"/>
              </a:defRPr>
            </a:lvl1pPr>
          </a:lstStyle>
          <a:p>
            <a:r>
              <a:rPr lang="en-US" dirty="0" smtClean="0">
                <a:solidFill>
                  <a:srgbClr val="18BECD"/>
                </a:solidFill>
              </a:rPr>
              <a:t>Project Successes</a:t>
            </a:r>
            <a:endParaRPr lang="en-US" dirty="0">
              <a:solidFill>
                <a:srgbClr val="18BECD"/>
              </a:solidFill>
            </a:endParaRPr>
          </a:p>
        </p:txBody>
      </p:sp>
      <p:sp>
        <p:nvSpPr>
          <p:cNvPr id="5" name="Shape 100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3</a:t>
            </a:fld>
            <a:endParaRPr lang="en-US" sz="12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2320751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/>
        </p:nvSpPr>
        <p:spPr>
          <a:xfrm>
            <a:off x="457200" y="7442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18BECD"/>
              </a:buClr>
              <a:buSzPct val="25000"/>
              <a:buFont typeface="Open Sans"/>
              <a:buNone/>
            </a:pPr>
            <a:r>
              <a:rPr lang="en-US" sz="24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&gt;</a:t>
            </a:r>
            <a:r>
              <a:rPr lang="en-US" sz="24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13</a:t>
            </a:r>
            <a:r>
              <a:rPr lang="en-US" sz="24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k </a:t>
            </a:r>
            <a:r>
              <a:rPr lang="en-US" sz="24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users </a:t>
            </a:r>
            <a:r>
              <a:rPr lang="en-US" sz="24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have received points for this program</a:t>
            </a:r>
            <a:endParaRPr lang="en-US" sz="2400" dirty="0">
              <a:solidFill>
                <a:srgbClr val="18BECD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4</a:t>
            </a:fld>
            <a:endParaRPr lang="en-US" sz="12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673" y="779512"/>
            <a:ext cx="7244791" cy="3821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1776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/>
        </p:nvSpPr>
        <p:spPr>
          <a:xfrm>
            <a:off x="457200" y="279243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buClr>
                <a:srgbClr val="18BECD"/>
              </a:buClr>
              <a:buSzPct val="25000"/>
              <a:buFont typeface="Open Sans"/>
              <a:buNone/>
            </a:pPr>
            <a:r>
              <a:rPr lang="en-US" sz="2800" dirty="0" smtClean="0">
                <a:solidFill>
                  <a:srgbClr val="18BECD"/>
                </a:solidFill>
                <a:latin typeface="Open Sans"/>
                <a:ea typeface="Open Sans"/>
                <a:cs typeface="Open Sans"/>
                <a:sym typeface="Open Sans"/>
              </a:rPr>
              <a:t>Benefits to California</a:t>
            </a:r>
            <a:endParaRPr lang="en-US" sz="2800" dirty="0">
              <a:solidFill>
                <a:srgbClr val="18BECD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00" name="Shape 100"/>
          <p:cNvSpPr txBox="1">
            <a:spLocks noGrp="1"/>
          </p:cNvSpPr>
          <p:nvPr>
            <p:ph type="sldNum" idx="12"/>
          </p:nvPr>
        </p:nvSpPr>
        <p:spPr>
          <a:xfrm>
            <a:off x="6953039" y="475942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buSzPct val="25000"/>
              <a:buNone/>
            </a:pPr>
            <a:fld id="{00000000-1234-1234-1234-123412341234}" type="slidenum">
              <a:rPr lang="en-US" sz="1200">
                <a:solidFill>
                  <a:srgbClr val="FFFFFF"/>
                </a:solidFill>
                <a:latin typeface="Open Sans"/>
                <a:ea typeface="Open Sans"/>
                <a:cs typeface="Open Sans"/>
                <a:sym typeface="Open Sans"/>
              </a:rPr>
              <a:t>5</a:t>
            </a:fld>
            <a:endParaRPr lang="en-US" sz="120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66700" y="1454143"/>
            <a:ext cx="4817692" cy="2139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Lowering costs to load management</a:t>
            </a:r>
          </a:p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Unlocking an untapped resource</a:t>
            </a:r>
          </a:p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Permitting high </a:t>
            </a:r>
            <a:r>
              <a:rPr lang="en-US" sz="1800" dirty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penetration of </a:t>
            </a: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renewables</a:t>
            </a:r>
            <a:endParaRPr lang="en-US" sz="1800" b="1" dirty="0" smtClean="0">
              <a:solidFill>
                <a:schemeClr val="bg1">
                  <a:lumMod val="50000"/>
                </a:schemeClr>
              </a:solidFill>
              <a:latin typeface="Open Sans"/>
              <a:cs typeface="Open Sans"/>
            </a:endParaRPr>
          </a:p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Connecting consumers with the grid</a:t>
            </a:r>
          </a:p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Involving low income consumers</a:t>
            </a:r>
          </a:p>
          <a:p>
            <a:pPr marL="285750" indent="-285750">
              <a:spcAft>
                <a:spcPts val="600"/>
              </a:spcAft>
              <a:buFont typeface="Arial"/>
              <a:buChar char="•"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latin typeface="Open Sans"/>
                <a:cs typeface="Open Sans"/>
              </a:rPr>
              <a:t>Creating the cleanest of energy sources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3764" t="3981" r="33205" b="13642"/>
          <a:stretch/>
        </p:blipFill>
        <p:spPr>
          <a:xfrm>
            <a:off x="5268382" y="507999"/>
            <a:ext cx="3418418" cy="3946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06289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17-IEPR-12</Docket_x0020_Number>
    <TaxCatchAll xmlns="8eef3743-c7b3-4cbe-8837-b6e805be353c">
      <Value>8</Value>
      <Value>6</Value>
      <Value>61</Value>
      <Value>147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2017-08-08 Workshop</TermName>
          <TermId xmlns="http://schemas.microsoft.com/office/infopath/2007/PartnerControls">6785c743-f206-4621-8418-cfd21222ad89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Z5JXHV6S7NA6-3-112362</_dlc_DocId>
    <_dlc_DocIdUrl xmlns="8eef3743-c7b3-4cbe-8837-b6e805be353c">
      <Url>http://efilingspinternal/_layouts/DocIdRedir.aspx?ID=Z5JXHV6S7NA6-3-112362</Url>
      <Description>Z5JXHV6S7NA6-3-112362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A3E4927-19BF-45B1-B4CF-59FEA64B8AF2}"/>
</file>

<file path=customXml/itemProps2.xml><?xml version="1.0" encoding="utf-8"?>
<ds:datastoreItem xmlns:ds="http://schemas.openxmlformats.org/officeDocument/2006/customXml" ds:itemID="{79EA6A87-E3F0-4165-873E-78535CEA8C5C}"/>
</file>

<file path=customXml/itemProps3.xml><?xml version="1.0" encoding="utf-8"?>
<ds:datastoreItem xmlns:ds="http://schemas.openxmlformats.org/officeDocument/2006/customXml" ds:itemID="{1FDE870B-84D9-4B69-AD63-E9338A752A36}"/>
</file>

<file path=customXml/itemProps4.xml><?xml version="1.0" encoding="utf-8"?>
<ds:datastoreItem xmlns:ds="http://schemas.openxmlformats.org/officeDocument/2006/customXml" ds:itemID="{2D022248-7AA0-4D36-BC8D-5E6B1BCB98A0}"/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206</Words>
  <Application>Microsoft Macintosh PowerPoint</Application>
  <PresentationFormat>On-screen Show (16:9)</PresentationFormat>
  <Paragraphs>38</Paragraphs>
  <Slides>5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Empowering Prosumers to Access Wholesale Energy Market Products</dc:title>
  <cp:lastModifiedBy>Matthew Duesterberg</cp:lastModifiedBy>
  <cp:revision>17</cp:revision>
  <dcterms:modified xsi:type="dcterms:W3CDTF">2017-08-07T22:29:37Z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626feecc-8f8d-46fd-a93c-141f57a8398a</vt:lpwstr>
  </property>
  <property fmtid="{D5CDD505-2E9C-101B-9397-08002B2CF9AE}" pid="4" name="Subject_x0020_Areas">
    <vt:lpwstr>147;#IEPR 2017-08-08 Workshop|6785c743-f206-4621-8418-cfd21222ad89;#61;#IEPR Presentations|51277923-a549-4352-9cc5-bcce892adf24</vt:lpwstr>
  </property>
  <property fmtid="{D5CDD505-2E9C-101B-9397-08002B2CF9AE}" pid="5" name="_CopySource">
    <vt:lpwstr>http://efilingspinternal/PendingDocuments/17-IEPR-12/20170807T165939_Empowering_Prosumers_to_Access_Wholesale_Energy_Market_Products.pptx</vt:lpwstr>
  </property>
  <property fmtid="{D5CDD505-2E9C-101B-9397-08002B2CF9AE}" pid="6" name="Subject Areas">
    <vt:lpwstr>147;#IEPR 2017-08-08 Workshop|6785c743-f206-4621-8418-cfd21222ad89;#61;#IEPR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2374200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