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43" r:id="rId1"/>
  </p:sldMasterIdLst>
  <p:notesMasterIdLst>
    <p:notesMasterId r:id="rId8"/>
  </p:notesMasterIdLst>
  <p:handoutMasterIdLst>
    <p:handoutMasterId r:id="rId9"/>
  </p:handoutMasterIdLst>
  <p:sldIdLst>
    <p:sldId id="256" r:id="rId2"/>
    <p:sldId id="263" r:id="rId3"/>
    <p:sldId id="257" r:id="rId4"/>
    <p:sldId id="269" r:id="rId5"/>
    <p:sldId id="270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203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8" Type="http://schemas.openxmlformats.org/officeDocument/2006/relationships/notesMaster" Target="notesMasters/notesMaster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12" Type="http://schemas.openxmlformats.org/officeDocument/2006/relationships/viewProps" Target="viewProps.xml"/><Relationship Id="rId7" Type="http://schemas.openxmlformats.org/officeDocument/2006/relationships/slide" Target="slides/slide6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interSettings" Target="printerSettings/printerSettings1.bin"/><Relationship Id="rId1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4A123-DAE2-4346-AEEA-92D22153C303}" type="datetime1">
              <a:rPr lang="en-US" smtClean="0"/>
              <a:t>4/2/15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1D0D3-FC9B-CF40-904D-1DB1BF1135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321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71370-A72F-3743-8770-FAB781CC0EA6}" type="datetime1">
              <a:rPr lang="en-US" smtClean="0"/>
              <a:t>4/2/15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2BC63A-CCE5-E342-84E9-D6DFCB377C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4454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2BC63A-CCE5-E342-84E9-D6DFCB377CBA}" type="slidenum">
              <a:rPr lang="en-US" smtClean="0"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97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2BC63A-CCE5-E342-84E9-D6DFCB377C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485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53D4-81F3-5A46-B340-E4261A386692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F05-8EBC-EF4C-A2D5-78BF9BB7C63B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52FF8-D957-8140-B723-F2C12870BC77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168-7776-1E40-BF7C-BAC0884772FE}" type="datetime1">
              <a:rPr lang="en-US" smtClean="0"/>
              <a:t>4/2/15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E0BD4-37ED-CF49-B12C-0E2B367F88C0}" type="datetime1">
              <a:rPr lang="en-US" smtClean="0"/>
              <a:t>4/2/15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94948-CBF8-8B4C-A3F5-16965EE7D541}" type="datetime1">
              <a:rPr lang="en-US" smtClean="0"/>
              <a:t>4/2/15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D265-35E7-EE47-B9DC-AA67636F3F28}" type="datetime1">
              <a:rPr lang="en-US" smtClean="0"/>
              <a:t>4/2/15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F998-2E70-AE48-88CB-F2E4E98CB8C3}" type="datetime1">
              <a:rPr lang="en-US" smtClean="0"/>
              <a:t>4/2/15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BC3B5-DCA4-A748-88B2-F883A537747E}" type="datetime1">
              <a:rPr lang="en-US" smtClean="0"/>
              <a:t>4/2/15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A9EF8-C446-984B-B6D2-A2955C6AFF25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7565-D013-C54A-9743-0058B361585F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4E9948-523A-4A48-8BB0-736AAE1A83B5}" type="datetime1">
              <a:rPr lang="en-US" smtClean="0"/>
              <a:t>4/2/15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bcopithorne@renewfund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Clean energy finance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California Energy Commission Workshop</a:t>
            </a:r>
          </a:p>
          <a:p>
            <a:r>
              <a:rPr lang="en-US" dirty="0" smtClean="0"/>
              <a:t>April 7, </a:t>
            </a:r>
            <a:r>
              <a:rPr lang="en-US" dirty="0" smtClean="0"/>
              <a:t>2015</a:t>
            </a:r>
          </a:p>
          <a:p>
            <a:endParaRPr lang="en-US" dirty="0"/>
          </a:p>
        </p:txBody>
      </p:sp>
      <p:pic>
        <p:nvPicPr>
          <p:cNvPr id="4" name="Picture 3" descr="RF Logo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5751"/>
            <a:ext cx="6510421" cy="159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63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 in Clean Energy Finance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6591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Residential PACE has tremendous momentum in California</a:t>
            </a:r>
          </a:p>
          <a:p>
            <a:pPr lvl="1"/>
            <a:r>
              <a:rPr lang="en-US" dirty="0" smtClean="0"/>
              <a:t>CAEATFA insurance pool </a:t>
            </a:r>
          </a:p>
          <a:p>
            <a:endParaRPr lang="en-US" dirty="0"/>
          </a:p>
          <a:p>
            <a:r>
              <a:rPr lang="en-US" dirty="0" smtClean="0"/>
              <a:t>PACE for commercial properties expected to boom in 2015</a:t>
            </a:r>
          </a:p>
          <a:p>
            <a:endParaRPr lang="en-US" dirty="0"/>
          </a:p>
          <a:p>
            <a:r>
              <a:rPr lang="en-US" dirty="0" smtClean="0"/>
              <a:t>EDF’s Investor Confidence Project has helped increase investment in CT</a:t>
            </a:r>
          </a:p>
          <a:p>
            <a:endParaRPr lang="en-US" dirty="0"/>
          </a:p>
          <a:p>
            <a:r>
              <a:rPr lang="en-US" dirty="0" smtClean="0"/>
              <a:t>Several successful securitizations have created path to abundant, lower cost capital</a:t>
            </a:r>
          </a:p>
          <a:p>
            <a:endParaRPr lang="en-US" dirty="0"/>
          </a:p>
          <a:p>
            <a:r>
              <a:rPr lang="en-US" dirty="0" smtClean="0"/>
              <a:t>Competitive procurement for metered savings could be a helpful addition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341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Lessons: An Attractive Financing Product is Critical…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Contractors are our customers</a:t>
            </a:r>
          </a:p>
          <a:p>
            <a:endParaRPr lang="en-US" dirty="0"/>
          </a:p>
          <a:p>
            <a:r>
              <a:rPr lang="en-US" dirty="0" smtClean="0"/>
              <a:t>Solution should be simple with broad application</a:t>
            </a:r>
          </a:p>
          <a:p>
            <a:endParaRPr lang="en-US" dirty="0"/>
          </a:p>
          <a:p>
            <a:r>
              <a:rPr lang="en-US" dirty="0" smtClean="0"/>
              <a:t>Predictable underwriting and application process</a:t>
            </a:r>
          </a:p>
          <a:p>
            <a:endParaRPr lang="en-US" dirty="0"/>
          </a:p>
          <a:p>
            <a:r>
              <a:rPr lang="en-US" dirty="0" smtClean="0"/>
              <a:t>Reasonab</a:t>
            </a:r>
            <a:r>
              <a:rPr lang="en-US" dirty="0" smtClean="0"/>
              <a:t>le, simple fees and rates</a:t>
            </a:r>
          </a:p>
          <a:p>
            <a:endParaRPr lang="en-US" dirty="0"/>
          </a:p>
          <a:p>
            <a:r>
              <a:rPr lang="en-US" dirty="0" smtClean="0"/>
              <a:t>Longer terms help reduce payments</a:t>
            </a:r>
          </a:p>
          <a:p>
            <a:endParaRPr lang="en-US" dirty="0"/>
          </a:p>
          <a:p>
            <a:r>
              <a:rPr lang="en-US" dirty="0" smtClean="0"/>
              <a:t>Build off of what works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221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…But Go-To-Market Strategy is More Important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Developing demand requires significant sales resources</a:t>
            </a:r>
          </a:p>
          <a:p>
            <a:endParaRPr lang="en-US" dirty="0"/>
          </a:p>
          <a:p>
            <a:r>
              <a:rPr lang="en-US" dirty="0" smtClean="0"/>
              <a:t>Investment in software tools, automation and call centers</a:t>
            </a:r>
          </a:p>
          <a:p>
            <a:endParaRPr lang="en-US" dirty="0"/>
          </a:p>
          <a:p>
            <a:r>
              <a:rPr lang="en-US" dirty="0" smtClean="0"/>
              <a:t>Focus on solving existing problems for contractors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486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 and Policy Opportunities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Combine EE with solar</a:t>
            </a:r>
          </a:p>
          <a:p>
            <a:pPr lvl="1"/>
            <a:r>
              <a:rPr lang="en-US" dirty="0" smtClean="0"/>
              <a:t>EE used to create a lower cost solar PPA</a:t>
            </a:r>
          </a:p>
          <a:p>
            <a:pPr lvl="1"/>
            <a:endParaRPr lang="en-US" dirty="0"/>
          </a:p>
          <a:p>
            <a:r>
              <a:rPr lang="en-US" dirty="0" smtClean="0"/>
              <a:t>Assist with market outreach for commercial PACE</a:t>
            </a:r>
          </a:p>
          <a:p>
            <a:pPr lvl="1"/>
            <a:r>
              <a:rPr lang="en-US" dirty="0" err="1" smtClean="0"/>
              <a:t>BayREN</a:t>
            </a:r>
            <a:r>
              <a:rPr lang="en-US" dirty="0" smtClean="0"/>
              <a:t> and SRS</a:t>
            </a:r>
          </a:p>
          <a:p>
            <a:pPr lvl="1"/>
            <a:r>
              <a:rPr lang="en-US" dirty="0" smtClean="0"/>
              <a:t>LA County and </a:t>
            </a:r>
            <a:r>
              <a:rPr lang="en-US" dirty="0" err="1" smtClean="0"/>
              <a:t>Renewall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Eliminate timing mismatch for PACE</a:t>
            </a:r>
          </a:p>
          <a:p>
            <a:pPr lvl="1"/>
            <a:r>
              <a:rPr lang="en-US" dirty="0" smtClean="0"/>
              <a:t>Currently costs 25-50 bps</a:t>
            </a:r>
          </a:p>
          <a:p>
            <a:pPr lvl="1"/>
            <a:endParaRPr lang="en-US" dirty="0"/>
          </a:p>
          <a:p>
            <a:r>
              <a:rPr lang="en-US" dirty="0" smtClean="0"/>
              <a:t>Target underserved sectors of commercial market</a:t>
            </a:r>
          </a:p>
          <a:p>
            <a:pPr lvl="1"/>
            <a:r>
              <a:rPr lang="en-US" dirty="0" smtClean="0"/>
              <a:t>Smaller deals, houses of worship, affordable housing and community sponsored entities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486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b="1" dirty="0" smtClean="0"/>
              <a:t>Brad Copithorne</a:t>
            </a:r>
          </a:p>
          <a:p>
            <a:pPr marL="0" indent="0" algn="ctr">
              <a:buNone/>
            </a:pPr>
            <a:r>
              <a:rPr lang="en-US" dirty="0" smtClean="0"/>
              <a:t>510 350 3721 (office)</a:t>
            </a:r>
          </a:p>
          <a:p>
            <a:pPr marL="0" indent="0" algn="ctr">
              <a:buNone/>
            </a:pPr>
            <a:r>
              <a:rPr lang="en-US" dirty="0" smtClean="0"/>
              <a:t>415 608 6447 (cell)</a:t>
            </a:r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bcopithorne@renewfund.com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134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Renew Fund/ Brad Copithorne</Received_x0020_From>
    <Docket_x0020_Number xmlns="8eef3743-c7b3-4cbe-8837-b6e805be353c">15-IEPR-05</Docket_x0020_Number>
    <TaxCatchAll xmlns="8eef3743-c7b3-4cbe-8837-b6e805be353c">
      <Value>54</Value>
      <Value>6</Value>
      <Value>18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2015-04-07 Workshop</TermName>
          <TermId xmlns="http://schemas.microsoft.com/office/infopath/2007/PartnerControls">5ee32a59-a75e-4b09-a2ea-594becd7635c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Z5JXHV6S7NA6-3-71688</_dlc_DocId>
    <_dlc_DocIdUrl xmlns="8eef3743-c7b3-4cbe-8837-b6e805be353c">
      <Url>http://efilingspinternal/_layouts/DocIdRedir.aspx?ID=Z5JXHV6S7NA6-3-71688</Url>
      <Description>Z5JXHV6S7NA6-3-71688</Description>
    </_dlc_DocIdUrl>
  </documentManagement>
</p:properties>
</file>

<file path=customXml/itemProps1.xml><?xml version="1.0" encoding="utf-8"?>
<ds:datastoreItem xmlns:ds="http://schemas.openxmlformats.org/officeDocument/2006/customXml" ds:itemID="{F6DFA487-C8B8-4187-A67B-8608AF7E3F6B}"/>
</file>

<file path=customXml/itemProps2.xml><?xml version="1.0" encoding="utf-8"?>
<ds:datastoreItem xmlns:ds="http://schemas.openxmlformats.org/officeDocument/2006/customXml" ds:itemID="{21E53D34-CB65-4F0B-BAE9-B6DECFEE1E6B}"/>
</file>

<file path=customXml/itemProps3.xml><?xml version="1.0" encoding="utf-8"?>
<ds:datastoreItem xmlns:ds="http://schemas.openxmlformats.org/officeDocument/2006/customXml" ds:itemID="{CE97134A-CB5C-47A3-A517-BEE631F7CF8F}"/>
</file>

<file path=customXml/itemProps4.xml><?xml version="1.0" encoding="utf-8"?>
<ds:datastoreItem xmlns:ds="http://schemas.openxmlformats.org/officeDocument/2006/customXml" ds:itemID="{2B66096C-178C-4B4F-832E-68645B5578EB}"/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72645</TotalTime>
  <Words>228</Words>
  <Application>Microsoft Macintosh PowerPoint</Application>
  <PresentationFormat>On-screen Show (4:3)</PresentationFormat>
  <Paragraphs>57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Clarity</vt:lpstr>
      <vt:lpstr>Clean energy finance</vt:lpstr>
      <vt:lpstr>Progress in Clean Energy Finance</vt:lpstr>
      <vt:lpstr>Key Lessons: An Attractive Financing Product is Critical…</vt:lpstr>
      <vt:lpstr>…But Go-To-Market Strategy is More Important</vt:lpstr>
      <vt:lpstr>Market and Policy Opportunities</vt:lpstr>
      <vt:lpstr>Contacts</vt:lpstr>
    </vt:vector>
  </TitlesOfParts>
  <Company>Renewable Funding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Clean Energy Finance on Renewable Funding</dc:title>
  <dc:creator>Brad Copithorne</dc:creator>
  <cp:lastModifiedBy>Brad Copithorne</cp:lastModifiedBy>
  <cp:revision>61</cp:revision>
  <cp:lastPrinted>2015-03-19T17:32:05Z</cp:lastPrinted>
  <dcterms:created xsi:type="dcterms:W3CDTF">2014-10-15T22:04:48Z</dcterms:created>
  <dcterms:modified xsi:type="dcterms:W3CDTF">2015-04-06T23:57:56Z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2958f184-fb5a-4ff5-8490-21d67aa686d8</vt:lpwstr>
  </property>
  <property fmtid="{D5CDD505-2E9C-101B-9397-08002B2CF9AE}" pid="4" name="Subject_x0020_Areas">
    <vt:lpwstr>54;#_IEPR 2015-04-07 Workshop|5ee32a59-a75e-4b09-a2ea-594becd7635c</vt:lpwstr>
  </property>
  <property fmtid="{D5CDD505-2E9C-101B-9397-08002B2CF9AE}" pid="5" name="_CopySource">
    <vt:lpwstr>http://efilingspinternal/PendingDocuments/15-IEPR-05/20150409T080406_Clean_Energy_Finance_on_Renewable_Funding.pptx</vt:lpwstr>
  </property>
  <property fmtid="{D5CDD505-2E9C-101B-9397-08002B2CF9AE}" pid="6" name="Subject Areas">
    <vt:lpwstr>54;#IEPR 2015-04-07 Workshop|5ee32a59-a75e-4b09-a2ea-594becd7635c;#61;#IEPR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454500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