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Default Extension="jpg" ContentType="image/jpeg"/>
  <Override PartName="/ppt/drawings/drawing1.xml" ContentType="application/vnd.openxmlformats-officedocument.drawingml.chartshapes+xml"/>
  <Override PartName="/ppt/diagrams/data1.xml" ContentType="application/vnd.openxmlformats-officedocument.drawingml.diagramData+xml"/>
  <Override PartName="/ppt/drawings/drawing3.xml" ContentType="application/vnd.openxmlformats-officedocument.drawingml.chartshapes+xml"/>
  <Override PartName="/ppt/drawings/drawing2.xml" ContentType="application/vnd.openxmlformats-officedocument.drawingml.chartshapes+xml"/>
  <Override PartName="/ppt/presentation.xml" ContentType="application/vnd.openxmlformats-officedocument.presentationml.presentation.main+xml"/>
  <Override PartName="/ppt/slides/slide3.xml" ContentType="application/vnd.openxmlformats-officedocument.presentationml.slide+xml"/>
  <Override PartName="/ppt/slides/slide12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Slides/notesSlide7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8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colors1.xml" ContentType="application/vnd.openxmlformats-officedocument.drawingml.diagramColors+xml"/>
  <Override PartName="/ppt/diagrams/quickStyle1.xml" ContentType="application/vnd.openxmlformats-officedocument.drawingml.diagramStyle+xml"/>
  <Override PartName="/ppt/diagrams/drawing1.xml" ContentType="application/vnd.ms-office.drawingml.diagramDrawing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charts/chart3.xml" ContentType="application/vnd.openxmlformats-officedocument.drawingml.char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theme/theme1.xml" ContentType="application/vnd.openxmlformats-officedocument.theme+xml"/>
  <Override PartName="/ppt/charts/chart2.xml" ContentType="application/vnd.openxmlformats-officedocument.drawingml.chart+xml"/>
  <Override PartName="/ppt/diagrams/layout1.xml" ContentType="application/vnd.openxmlformats-officedocument.drawingml.diagramLayout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6"/>
  </p:notesMasterIdLst>
  <p:handoutMasterIdLst>
    <p:handoutMasterId r:id="rId17"/>
  </p:handoutMasterIdLst>
  <p:sldIdLst>
    <p:sldId id="281" r:id="rId2"/>
    <p:sldId id="314" r:id="rId3"/>
    <p:sldId id="332" r:id="rId4"/>
    <p:sldId id="334" r:id="rId5"/>
    <p:sldId id="319" r:id="rId6"/>
    <p:sldId id="329" r:id="rId7"/>
    <p:sldId id="327" r:id="rId8"/>
    <p:sldId id="328" r:id="rId9"/>
    <p:sldId id="325" r:id="rId10"/>
    <p:sldId id="326" r:id="rId11"/>
    <p:sldId id="333" r:id="rId12"/>
    <p:sldId id="330" r:id="rId13"/>
    <p:sldId id="321" r:id="rId14"/>
    <p:sldId id="331" r:id="rId15"/>
  </p:sldIdLst>
  <p:sldSz cx="9144000" cy="6858000" type="screen4x3"/>
  <p:notesSz cx="7010400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pdelforge" initials="PD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7" autoAdjust="0"/>
    <p:restoredTop sz="88283" autoAdjust="0"/>
  </p:normalViewPr>
  <p:slideViewPr>
    <p:cSldViewPr>
      <p:cViewPr varScale="1">
        <p:scale>
          <a:sx n="96" d="100"/>
          <a:sy n="96" d="100"/>
        </p:scale>
        <p:origin x="-41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25" d="100"/>
        <a:sy n="125" d="100"/>
      </p:scale>
      <p:origin x="0" y="828"/>
    </p:cViewPr>
  </p:notesTextViewPr>
  <p:sorterViewPr>
    <p:cViewPr>
      <p:scale>
        <a:sx n="125" d="100"/>
        <a:sy n="125" d="100"/>
      </p:scale>
      <p:origin x="0" y="0"/>
    </p:cViewPr>
  </p:sorterViewPr>
  <p:notesViewPr>
    <p:cSldViewPr>
      <p:cViewPr>
        <p:scale>
          <a:sx n="75" d="100"/>
          <a:sy n="75" d="100"/>
        </p:scale>
        <p:origin x="-2784" y="-72"/>
      </p:cViewPr>
      <p:guideLst>
        <p:guide orient="horz" pos="2928"/>
        <p:guide pos="2208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commentAuthors" Target="commentAuthors.xml"/><Relationship Id="rId26" Type="http://schemas.openxmlformats.org/officeDocument/2006/relationships/customXml" Target="../customXml/item4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5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ustomXml" Target="../customXml/item2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ustomXml" Target="../customXml/item1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C:\Users\pdelforge\Documents\NRDC\Program%20and%20initiative\Plug%20loads\CEC%20Demand%20Forecast%202014%20Numbers%20by%20Planning%20Area%20v0.2.xlsx" TargetMode="Externa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oleObject" Target="file:///C:\Users\pdelforge\Documents\NRDC\Program%20and%20initiative\Plug%20loads\CEC%20Demand%20Forecast%202014%20Numbers%20by%20Planning%20Area%20v0.2.xlsx" TargetMode="Externa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pivotSource>
    <c:name>[CEC Demand Forecast 2014 Numbers by Planning Area v0.3.xlsx]Charts!PivotTable2</c:name>
    <c:fmtId val="-1"/>
  </c:pivotSource>
  <c:chart>
    <c:title>
      <c:tx>
        <c:rich>
          <a:bodyPr/>
          <a:lstStyle/>
          <a:p>
            <a:pPr>
              <a:defRPr sz="1400"/>
            </a:pPr>
            <a:r>
              <a:rPr lang="en-US" sz="1400" dirty="0" smtClean="0"/>
              <a:t>Plug</a:t>
            </a:r>
            <a:r>
              <a:rPr lang="en-US" sz="1400" baseline="0" dirty="0" smtClean="0"/>
              <a:t>-In</a:t>
            </a:r>
            <a:r>
              <a:rPr lang="en-US" sz="1400" dirty="0" smtClean="0"/>
              <a:t> and Miscellaneous</a:t>
            </a:r>
            <a:endParaRPr lang="en-US" sz="1400" dirty="0"/>
          </a:p>
        </c:rich>
      </c:tx>
      <c:layout/>
      <c:overlay val="0"/>
    </c:title>
    <c:autoTitleDeleted val="0"/>
    <c:pivotFmts>
      <c:pivotFmt>
        <c:idx val="0"/>
        <c:marker>
          <c:symbol val="none"/>
        </c:marker>
      </c:pivotFmt>
      <c:pivotFmt>
        <c:idx val="1"/>
        <c:marker>
          <c:symbol val="none"/>
        </c:marker>
      </c:pivotFmt>
      <c:pivotFmt>
        <c:idx val="2"/>
        <c:marker>
          <c:symbol val="none"/>
        </c:marker>
      </c:pivotFmt>
      <c:pivotFmt>
        <c:idx val="3"/>
        <c:marker>
          <c:symbol val="none"/>
        </c:marker>
      </c:pivotFmt>
      <c:pivotFmt>
        <c:idx val="4"/>
        <c:marker>
          <c:symbol val="none"/>
        </c:marker>
      </c:pivotFmt>
      <c:pivotFmt>
        <c:idx val="5"/>
        <c:marker>
          <c:symbol val="none"/>
        </c:marker>
      </c:pivotFmt>
      <c:pivotFmt>
        <c:idx val="6"/>
        <c:marker>
          <c:symbol val="none"/>
        </c:marker>
      </c:pivotFmt>
      <c:pivotFmt>
        <c:idx val="7"/>
        <c:marker>
          <c:symbol val="none"/>
        </c:marker>
      </c:pivotFmt>
      <c:pivotFmt>
        <c:idx val="8"/>
        <c:marker>
          <c:symbol val="none"/>
        </c:marker>
      </c:pivotFmt>
      <c:pivotFmt>
        <c:idx val="9"/>
        <c:marker>
          <c:symbol val="none"/>
        </c:marker>
      </c:pivotFmt>
      <c:pivotFmt>
        <c:idx val="10"/>
        <c:marker>
          <c:symbol val="none"/>
        </c:marker>
      </c:pivotFmt>
      <c:pivotFmt>
        <c:idx val="11"/>
        <c:marker>
          <c:symbol val="none"/>
        </c:marker>
      </c:pivotFmt>
      <c:pivotFmt>
        <c:idx val="12"/>
        <c:marker>
          <c:symbol val="none"/>
        </c:marker>
      </c:pivotFmt>
      <c:pivotFmt>
        <c:idx val="13"/>
        <c:marker>
          <c:symbol val="none"/>
        </c:marker>
      </c:pivotFmt>
      <c:pivotFmt>
        <c:idx val="14"/>
        <c:marker>
          <c:symbol val="none"/>
        </c:marker>
      </c:pivotFmt>
      <c:pivotFmt>
        <c:idx val="15"/>
        <c:marker>
          <c:symbol val="none"/>
        </c:marker>
      </c:pivotFmt>
      <c:pivotFmt>
        <c:idx val="16"/>
        <c:marker>
          <c:symbol val="none"/>
        </c:marker>
      </c:pivotFmt>
      <c:pivotFmt>
        <c:idx val="17"/>
        <c:marker>
          <c:symbol val="none"/>
        </c:marker>
      </c:pivotFmt>
      <c:pivotFmt>
        <c:idx val="18"/>
        <c:marker>
          <c:symbol val="none"/>
        </c:marker>
      </c:pivotFmt>
      <c:pivotFmt>
        <c:idx val="19"/>
        <c:marker>
          <c:symbol val="none"/>
        </c:marker>
      </c:pivotFmt>
      <c:pivotFmt>
        <c:idx val="20"/>
        <c:marker>
          <c:symbol val="none"/>
        </c:marker>
      </c:pivotFmt>
      <c:pivotFmt>
        <c:idx val="21"/>
        <c:marker>
          <c:symbol val="none"/>
        </c:marker>
      </c:pivotFmt>
      <c:pivotFmt>
        <c:idx val="22"/>
        <c:marker>
          <c:symbol val="none"/>
        </c:marker>
      </c:pivotFmt>
      <c:pivotFmt>
        <c:idx val="23"/>
        <c:marker>
          <c:symbol val="none"/>
        </c:marker>
      </c:pivotFmt>
      <c:pivotFmt>
        <c:idx val="24"/>
        <c:marker>
          <c:symbol val="none"/>
        </c:marker>
      </c:pivotFmt>
      <c:pivotFmt>
        <c:idx val="25"/>
        <c:marker>
          <c:symbol val="none"/>
        </c:marker>
      </c:pivotFmt>
      <c:pivotFmt>
        <c:idx val="26"/>
        <c:marker>
          <c:symbol val="none"/>
        </c:marker>
      </c:pivotFmt>
      <c:pivotFmt>
        <c:idx val="27"/>
        <c:marker>
          <c:symbol val="none"/>
        </c:marker>
      </c:pivotFmt>
      <c:pivotFmt>
        <c:idx val="28"/>
        <c:marker>
          <c:symbol val="none"/>
        </c:marker>
      </c:pivotFmt>
      <c:pivotFmt>
        <c:idx val="29"/>
        <c:marker>
          <c:symbol val="none"/>
        </c:marker>
      </c:pivotFmt>
      <c:pivotFmt>
        <c:idx val="30"/>
        <c:marker>
          <c:symbol val="none"/>
        </c:marker>
      </c:pivotFmt>
      <c:pivotFmt>
        <c:idx val="31"/>
        <c:marker>
          <c:symbol val="none"/>
        </c:marker>
      </c:pivotFmt>
      <c:pivotFmt>
        <c:idx val="32"/>
        <c:marker>
          <c:symbol val="none"/>
        </c:marker>
      </c:pivotFmt>
      <c:pivotFmt>
        <c:idx val="33"/>
        <c:marker>
          <c:symbol val="none"/>
        </c:marker>
      </c:pivotFmt>
      <c:pivotFmt>
        <c:idx val="34"/>
        <c:marker>
          <c:symbol val="none"/>
        </c:marker>
      </c:pivotFmt>
      <c:pivotFmt>
        <c:idx val="35"/>
        <c:marker>
          <c:symbol val="none"/>
        </c:marker>
      </c:pivotFmt>
      <c:pivotFmt>
        <c:idx val="36"/>
        <c:spPr>
          <a:ln w="25400">
            <a:noFill/>
          </a:ln>
        </c:spPr>
        <c:marker>
          <c:symbol val="none"/>
        </c:marker>
      </c:pivotFmt>
      <c:pivotFmt>
        <c:idx val="37"/>
        <c:spPr>
          <a:ln w="25400">
            <a:noFill/>
          </a:ln>
        </c:spPr>
        <c:marker>
          <c:symbol val="none"/>
        </c:marker>
      </c:pivotFmt>
      <c:pivotFmt>
        <c:idx val="38"/>
        <c:spPr>
          <a:ln w="25400">
            <a:noFill/>
          </a:ln>
        </c:spPr>
        <c:marker>
          <c:symbol val="none"/>
        </c:marker>
      </c:pivotFmt>
      <c:pivotFmt>
        <c:idx val="39"/>
        <c:spPr>
          <a:ln w="25400">
            <a:noFill/>
          </a:ln>
        </c:spPr>
        <c:marker>
          <c:symbol val="none"/>
        </c:marker>
      </c:pivotFmt>
      <c:pivotFmt>
        <c:idx val="40"/>
        <c:marker>
          <c:symbol val="none"/>
        </c:marker>
      </c:pivotFmt>
      <c:pivotFmt>
        <c:idx val="41"/>
        <c:spPr>
          <a:ln w="25400">
            <a:noFill/>
          </a:ln>
        </c:spPr>
        <c:marker>
          <c:symbol val="none"/>
        </c:marker>
      </c:pivotFmt>
      <c:pivotFmt>
        <c:idx val="42"/>
        <c:spPr>
          <a:ln w="25400">
            <a:noFill/>
          </a:ln>
        </c:spPr>
        <c:marker>
          <c:symbol val="none"/>
        </c:marker>
      </c:pivotFmt>
      <c:pivotFmt>
        <c:idx val="43"/>
        <c:spPr>
          <a:ln w="25400">
            <a:noFill/>
          </a:ln>
        </c:spPr>
        <c:marker>
          <c:symbol val="none"/>
        </c:marker>
      </c:pivotFmt>
      <c:pivotFmt>
        <c:idx val="44"/>
        <c:spPr>
          <a:ln w="25400">
            <a:noFill/>
          </a:ln>
        </c:spPr>
        <c:marker>
          <c:symbol val="none"/>
        </c:marker>
      </c:pivotFmt>
      <c:pivotFmt>
        <c:idx val="45"/>
        <c:marker>
          <c:symbol val="none"/>
        </c:marker>
      </c:pivotFmt>
      <c:pivotFmt>
        <c:idx val="46"/>
        <c:spPr>
          <a:ln w="25400">
            <a:noFill/>
          </a:ln>
        </c:spPr>
        <c:marker>
          <c:symbol val="none"/>
        </c:marker>
      </c:pivotFmt>
      <c:pivotFmt>
        <c:idx val="47"/>
        <c:spPr>
          <a:ln w="25400">
            <a:noFill/>
          </a:ln>
        </c:spPr>
        <c:marker>
          <c:symbol val="none"/>
        </c:marker>
      </c:pivotFmt>
      <c:pivotFmt>
        <c:idx val="48"/>
        <c:spPr>
          <a:ln w="25400">
            <a:noFill/>
          </a:ln>
        </c:spPr>
        <c:marker>
          <c:symbol val="none"/>
        </c:marker>
      </c:pivotFmt>
      <c:pivotFmt>
        <c:idx val="49"/>
        <c:spPr>
          <a:ln w="25400">
            <a:noFill/>
          </a:ln>
        </c:spPr>
        <c:marker>
          <c:symbol val="none"/>
        </c:marker>
      </c:pivotFmt>
    </c:pivotFmts>
    <c:plotArea>
      <c:layout/>
      <c:areaChart>
        <c:grouping val="stacked"/>
        <c:varyColors val="0"/>
        <c:ser>
          <c:idx val="0"/>
          <c:order val="0"/>
          <c:tx>
            <c:strRef>
              <c:f>Charts!$B$24:$B$25</c:f>
              <c:strCache>
                <c:ptCount val="1"/>
                <c:pt idx="0">
                  <c:v>Plug-in and Miscellaneous</c:v>
                </c:pt>
              </c:strCache>
            </c:strRef>
          </c:tx>
          <c:spPr>
            <a:solidFill>
              <a:schemeClr val="bg1">
                <a:lumMod val="65000"/>
              </a:schemeClr>
            </a:solidFill>
          </c:spPr>
          <c:cat>
            <c:strRef>
              <c:f>Charts!$A$26:$A$61</c:f>
              <c:strCache>
                <c:ptCount val="35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  <c:pt idx="22">
                  <c:v>2012</c:v>
                </c:pt>
                <c:pt idx="23">
                  <c:v>2013</c:v>
                </c:pt>
                <c:pt idx="24">
                  <c:v>2014</c:v>
                </c:pt>
                <c:pt idx="25">
                  <c:v>2015</c:v>
                </c:pt>
                <c:pt idx="26">
                  <c:v>2016</c:v>
                </c:pt>
                <c:pt idx="27">
                  <c:v>2017</c:v>
                </c:pt>
                <c:pt idx="28">
                  <c:v>2018</c:v>
                </c:pt>
                <c:pt idx="29">
                  <c:v>2019</c:v>
                </c:pt>
                <c:pt idx="30">
                  <c:v>2020</c:v>
                </c:pt>
                <c:pt idx="31">
                  <c:v>2021</c:v>
                </c:pt>
                <c:pt idx="32">
                  <c:v>2022</c:v>
                </c:pt>
                <c:pt idx="33">
                  <c:v>2023</c:v>
                </c:pt>
                <c:pt idx="34">
                  <c:v>2024</c:v>
                </c:pt>
              </c:strCache>
            </c:strRef>
          </c:cat>
          <c:val>
            <c:numRef>
              <c:f>Charts!$B$26:$B$61</c:f>
              <c:numCache>
                <c:formatCode>#,##0</c:formatCode>
                <c:ptCount val="35"/>
                <c:pt idx="0">
                  <c:v>38739.806021487377</c:v>
                </c:pt>
                <c:pt idx="1">
                  <c:v>38279.047520143678</c:v>
                </c:pt>
                <c:pt idx="2">
                  <c:v>39241.180996654133</c:v>
                </c:pt>
                <c:pt idx="3">
                  <c:v>38556.756800257986</c:v>
                </c:pt>
                <c:pt idx="4">
                  <c:v>39060.38720733871</c:v>
                </c:pt>
                <c:pt idx="5">
                  <c:v>38918.338117956773</c:v>
                </c:pt>
                <c:pt idx="6">
                  <c:v>40043.565754655283</c:v>
                </c:pt>
                <c:pt idx="7">
                  <c:v>41102.280075941489</c:v>
                </c:pt>
                <c:pt idx="8">
                  <c:v>42412.368223999038</c:v>
                </c:pt>
                <c:pt idx="9">
                  <c:v>43277.623378285331</c:v>
                </c:pt>
                <c:pt idx="10">
                  <c:v>45782.224344613438</c:v>
                </c:pt>
                <c:pt idx="11">
                  <c:v>43394.696227478191</c:v>
                </c:pt>
                <c:pt idx="12">
                  <c:v>44577.916587433734</c:v>
                </c:pt>
                <c:pt idx="13">
                  <c:v>47686.849982792111</c:v>
                </c:pt>
                <c:pt idx="14">
                  <c:v>49231.633863366485</c:v>
                </c:pt>
                <c:pt idx="15">
                  <c:v>50932.360583144822</c:v>
                </c:pt>
                <c:pt idx="16">
                  <c:v>53953.542775532311</c:v>
                </c:pt>
                <c:pt idx="17">
                  <c:v>54351.619027281064</c:v>
                </c:pt>
                <c:pt idx="18">
                  <c:v>56296.68951590595</c:v>
                </c:pt>
                <c:pt idx="19">
                  <c:v>56533.806985396121</c:v>
                </c:pt>
                <c:pt idx="20">
                  <c:v>55725.906389467484</c:v>
                </c:pt>
                <c:pt idx="21">
                  <c:v>57218.717251348869</c:v>
                </c:pt>
                <c:pt idx="22">
                  <c:v>59211.661849228411</c:v>
                </c:pt>
                <c:pt idx="23">
                  <c:v>59407.685533822478</c:v>
                </c:pt>
                <c:pt idx="24">
                  <c:v>61451.653303796717</c:v>
                </c:pt>
                <c:pt idx="25">
                  <c:v>62829.57168251276</c:v>
                </c:pt>
                <c:pt idx="26">
                  <c:v>63963.333469374811</c:v>
                </c:pt>
                <c:pt idx="27">
                  <c:v>65114.275510628293</c:v>
                </c:pt>
                <c:pt idx="28">
                  <c:v>66418.746650072659</c:v>
                </c:pt>
                <c:pt idx="29">
                  <c:v>67851.1750074335</c:v>
                </c:pt>
                <c:pt idx="30">
                  <c:v>69399.066036523087</c:v>
                </c:pt>
                <c:pt idx="31">
                  <c:v>70881.277406751236</c:v>
                </c:pt>
                <c:pt idx="32">
                  <c:v>72390.192384237234</c:v>
                </c:pt>
                <c:pt idx="33">
                  <c:v>73926.223300190395</c:v>
                </c:pt>
                <c:pt idx="34">
                  <c:v>75494.641412325305</c:v>
                </c:pt>
              </c:numCache>
            </c:numRef>
          </c:val>
        </c:ser>
        <c:ser>
          <c:idx val="1"/>
          <c:order val="1"/>
          <c:tx>
            <c:strRef>
              <c:f>Charts!$C$24:$C$25</c:f>
              <c:strCache>
                <c:ptCount val="1"/>
                <c:pt idx="0">
                  <c:v>Pools and Spas</c:v>
                </c:pt>
              </c:strCache>
            </c:strRef>
          </c:tx>
          <c:spPr>
            <a:ln w="25400">
              <a:noFill/>
            </a:ln>
          </c:spPr>
          <c:cat>
            <c:strRef>
              <c:f>Charts!$A$26:$A$61</c:f>
              <c:strCache>
                <c:ptCount val="35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  <c:pt idx="22">
                  <c:v>2012</c:v>
                </c:pt>
                <c:pt idx="23">
                  <c:v>2013</c:v>
                </c:pt>
                <c:pt idx="24">
                  <c:v>2014</c:v>
                </c:pt>
                <c:pt idx="25">
                  <c:v>2015</c:v>
                </c:pt>
                <c:pt idx="26">
                  <c:v>2016</c:v>
                </c:pt>
                <c:pt idx="27">
                  <c:v>2017</c:v>
                </c:pt>
                <c:pt idx="28">
                  <c:v>2018</c:v>
                </c:pt>
                <c:pt idx="29">
                  <c:v>2019</c:v>
                </c:pt>
                <c:pt idx="30">
                  <c:v>2020</c:v>
                </c:pt>
                <c:pt idx="31">
                  <c:v>2021</c:v>
                </c:pt>
                <c:pt idx="32">
                  <c:v>2022</c:v>
                </c:pt>
                <c:pt idx="33">
                  <c:v>2023</c:v>
                </c:pt>
                <c:pt idx="34">
                  <c:v>2024</c:v>
                </c:pt>
              </c:strCache>
            </c:strRef>
          </c:cat>
          <c:val>
            <c:numRef>
              <c:f>Charts!$C$26:$C$61</c:f>
              <c:numCache>
                <c:formatCode>#,##0</c:formatCode>
                <c:ptCount val="35"/>
                <c:pt idx="0">
                  <c:v>3344.5191182602662</c:v>
                </c:pt>
                <c:pt idx="1">
                  <c:v>3314.6615458109691</c:v>
                </c:pt>
                <c:pt idx="2">
                  <c:v>3457.9570740269178</c:v>
                </c:pt>
                <c:pt idx="3">
                  <c:v>3422.9798239058887</c:v>
                </c:pt>
                <c:pt idx="4">
                  <c:v>3528.3784696371072</c:v>
                </c:pt>
                <c:pt idx="5">
                  <c:v>3561.0022426133646</c:v>
                </c:pt>
                <c:pt idx="6">
                  <c:v>3710.1704575406493</c:v>
                </c:pt>
                <c:pt idx="7">
                  <c:v>3772.7453194263603</c:v>
                </c:pt>
                <c:pt idx="8">
                  <c:v>3840.9523361207193</c:v>
                </c:pt>
                <c:pt idx="9">
                  <c:v>3870.5303821595126</c:v>
                </c:pt>
                <c:pt idx="10">
                  <c:v>4049.4898134859873</c:v>
                </c:pt>
                <c:pt idx="11">
                  <c:v>3790.8898103184915</c:v>
                </c:pt>
                <c:pt idx="12">
                  <c:v>3858.1994965534354</c:v>
                </c:pt>
                <c:pt idx="13">
                  <c:v>4187.0996774378427</c:v>
                </c:pt>
                <c:pt idx="14">
                  <c:v>4387.2412528487394</c:v>
                </c:pt>
                <c:pt idx="15">
                  <c:v>4600.0697109171015</c:v>
                </c:pt>
                <c:pt idx="16">
                  <c:v>4940.5639487546377</c:v>
                </c:pt>
                <c:pt idx="17">
                  <c:v>5023.6753929296847</c:v>
                </c:pt>
                <c:pt idx="18">
                  <c:v>5247.7151824196826</c:v>
                </c:pt>
                <c:pt idx="19">
                  <c:v>5310.3088924472613</c:v>
                </c:pt>
                <c:pt idx="20">
                  <c:v>5161.7891532275826</c:v>
                </c:pt>
                <c:pt idx="21">
                  <c:v>5253.4241541322153</c:v>
                </c:pt>
                <c:pt idx="22">
                  <c:v>5410.0892009279496</c:v>
                </c:pt>
                <c:pt idx="23">
                  <c:v>5392.9804011485367</c:v>
                </c:pt>
                <c:pt idx="24">
                  <c:v>5545.8420021126431</c:v>
                </c:pt>
                <c:pt idx="25">
                  <c:v>5638.1769818712328</c:v>
                </c:pt>
                <c:pt idx="26">
                  <c:v>5710.8750122480478</c:v>
                </c:pt>
                <c:pt idx="27">
                  <c:v>5784.4290690476901</c:v>
                </c:pt>
                <c:pt idx="28">
                  <c:v>5871.6089091187523</c:v>
                </c:pt>
                <c:pt idx="29">
                  <c:v>5967.7235454120055</c:v>
                </c:pt>
                <c:pt idx="30">
                  <c:v>6070.4176002708646</c:v>
                </c:pt>
                <c:pt idx="31">
                  <c:v>6162.7908112842197</c:v>
                </c:pt>
                <c:pt idx="32">
                  <c:v>6253.6983289276004</c:v>
                </c:pt>
                <c:pt idx="33">
                  <c:v>6343.2371971156017</c:v>
                </c:pt>
                <c:pt idx="34">
                  <c:v>6432.4759763110005</c:v>
                </c:pt>
              </c:numCache>
            </c:numRef>
          </c:val>
        </c:ser>
        <c:ser>
          <c:idx val="2"/>
          <c:order val="2"/>
          <c:tx>
            <c:strRef>
              <c:f>Charts!$D$24:$D$25</c:f>
              <c:strCache>
                <c:ptCount val="1"/>
                <c:pt idx="0">
                  <c:v>HVAC</c:v>
                </c:pt>
              </c:strCache>
            </c:strRef>
          </c:tx>
          <c:spPr>
            <a:ln w="25400">
              <a:noFill/>
            </a:ln>
          </c:spPr>
          <c:cat>
            <c:strRef>
              <c:f>Charts!$A$26:$A$61</c:f>
              <c:strCache>
                <c:ptCount val="35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  <c:pt idx="22">
                  <c:v>2012</c:v>
                </c:pt>
                <c:pt idx="23">
                  <c:v>2013</c:v>
                </c:pt>
                <c:pt idx="24">
                  <c:v>2014</c:v>
                </c:pt>
                <c:pt idx="25">
                  <c:v>2015</c:v>
                </c:pt>
                <c:pt idx="26">
                  <c:v>2016</c:v>
                </c:pt>
                <c:pt idx="27">
                  <c:v>2017</c:v>
                </c:pt>
                <c:pt idx="28">
                  <c:v>2018</c:v>
                </c:pt>
                <c:pt idx="29">
                  <c:v>2019</c:v>
                </c:pt>
                <c:pt idx="30">
                  <c:v>2020</c:v>
                </c:pt>
                <c:pt idx="31">
                  <c:v>2021</c:v>
                </c:pt>
                <c:pt idx="32">
                  <c:v>2022</c:v>
                </c:pt>
                <c:pt idx="33">
                  <c:v>2023</c:v>
                </c:pt>
                <c:pt idx="34">
                  <c:v>2024</c:v>
                </c:pt>
              </c:strCache>
            </c:strRef>
          </c:cat>
          <c:val>
            <c:numRef>
              <c:f>Charts!$D$26:$D$61</c:f>
              <c:numCache>
                <c:formatCode>#,##0</c:formatCode>
                <c:ptCount val="35"/>
                <c:pt idx="0">
                  <c:v>9678.044077040493</c:v>
                </c:pt>
                <c:pt idx="1">
                  <c:v>9557.9046092389508</c:v>
                </c:pt>
                <c:pt idx="2">
                  <c:v>9799.6395332117754</c:v>
                </c:pt>
                <c:pt idx="3">
                  <c:v>9664.4432488085677</c:v>
                </c:pt>
                <c:pt idx="4">
                  <c:v>9798.9797537591294</c:v>
                </c:pt>
                <c:pt idx="5">
                  <c:v>9776.8404072816575</c:v>
                </c:pt>
                <c:pt idx="6">
                  <c:v>10147.24704300478</c:v>
                </c:pt>
                <c:pt idx="7">
                  <c:v>10226.080444276595</c:v>
                </c:pt>
                <c:pt idx="8">
                  <c:v>10385.509082441486</c:v>
                </c:pt>
                <c:pt idx="9">
                  <c:v>10422.988960304881</c:v>
                </c:pt>
                <c:pt idx="10">
                  <c:v>10830.979158589764</c:v>
                </c:pt>
                <c:pt idx="11">
                  <c:v>10292.880877709744</c:v>
                </c:pt>
                <c:pt idx="12">
                  <c:v>10466.019595910911</c:v>
                </c:pt>
                <c:pt idx="13">
                  <c:v>10862.211141319834</c:v>
                </c:pt>
                <c:pt idx="14">
                  <c:v>10900.411915392784</c:v>
                </c:pt>
                <c:pt idx="15">
                  <c:v>11040.189328297089</c:v>
                </c:pt>
                <c:pt idx="16">
                  <c:v>11381.649345565877</c:v>
                </c:pt>
                <c:pt idx="17">
                  <c:v>11169.451691051789</c:v>
                </c:pt>
                <c:pt idx="18">
                  <c:v>11232.390486648977</c:v>
                </c:pt>
                <c:pt idx="19">
                  <c:v>11086.292494430631</c:v>
                </c:pt>
                <c:pt idx="20">
                  <c:v>10640.716159493728</c:v>
                </c:pt>
                <c:pt idx="21">
                  <c:v>10741.110893119409</c:v>
                </c:pt>
                <c:pt idx="22">
                  <c:v>10904.974649561205</c:v>
                </c:pt>
                <c:pt idx="23">
                  <c:v>10811.875801560176</c:v>
                </c:pt>
                <c:pt idx="24">
                  <c:v>11004.003984451312</c:v>
                </c:pt>
                <c:pt idx="25">
                  <c:v>11086.084258272575</c:v>
                </c:pt>
                <c:pt idx="26">
                  <c:v>11128.768259725717</c:v>
                </c:pt>
                <c:pt idx="27">
                  <c:v>11174.377555457795</c:v>
                </c:pt>
                <c:pt idx="28">
                  <c:v>11242.588216218644</c:v>
                </c:pt>
                <c:pt idx="29">
                  <c:v>11324.722091017962</c:v>
                </c:pt>
                <c:pt idx="30">
                  <c:v>11422.996400927872</c:v>
                </c:pt>
                <c:pt idx="31">
                  <c:v>11510.682793864073</c:v>
                </c:pt>
                <c:pt idx="32">
                  <c:v>11603.443085197561</c:v>
                </c:pt>
                <c:pt idx="33">
                  <c:v>11699.573092265078</c:v>
                </c:pt>
                <c:pt idx="34">
                  <c:v>11789.076612005796</c:v>
                </c:pt>
              </c:numCache>
            </c:numRef>
          </c:val>
        </c:ser>
        <c:ser>
          <c:idx val="3"/>
          <c:order val="3"/>
          <c:tx>
            <c:strRef>
              <c:f>Charts!$E$24:$E$25</c:f>
              <c:strCache>
                <c:ptCount val="1"/>
                <c:pt idx="0">
                  <c:v>Lighting</c:v>
                </c:pt>
              </c:strCache>
            </c:strRef>
          </c:tx>
          <c:spPr>
            <a:ln w="25400">
              <a:noFill/>
            </a:ln>
          </c:spPr>
          <c:cat>
            <c:strRef>
              <c:f>Charts!$A$26:$A$61</c:f>
              <c:strCache>
                <c:ptCount val="35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  <c:pt idx="22">
                  <c:v>2012</c:v>
                </c:pt>
                <c:pt idx="23">
                  <c:v>2013</c:v>
                </c:pt>
                <c:pt idx="24">
                  <c:v>2014</c:v>
                </c:pt>
                <c:pt idx="25">
                  <c:v>2015</c:v>
                </c:pt>
                <c:pt idx="26">
                  <c:v>2016</c:v>
                </c:pt>
                <c:pt idx="27">
                  <c:v>2017</c:v>
                </c:pt>
                <c:pt idx="28">
                  <c:v>2018</c:v>
                </c:pt>
                <c:pt idx="29">
                  <c:v>2019</c:v>
                </c:pt>
                <c:pt idx="30">
                  <c:v>2020</c:v>
                </c:pt>
                <c:pt idx="31">
                  <c:v>2021</c:v>
                </c:pt>
                <c:pt idx="32">
                  <c:v>2022</c:v>
                </c:pt>
                <c:pt idx="33">
                  <c:v>2023</c:v>
                </c:pt>
                <c:pt idx="34">
                  <c:v>2024</c:v>
                </c:pt>
              </c:strCache>
            </c:strRef>
          </c:cat>
          <c:val>
            <c:numRef>
              <c:f>Charts!$E$26:$E$61</c:f>
              <c:numCache>
                <c:formatCode>#,##0</c:formatCode>
                <c:ptCount val="35"/>
                <c:pt idx="0">
                  <c:v>12815.395014452974</c:v>
                </c:pt>
                <c:pt idx="1">
                  <c:v>13000.76075670717</c:v>
                </c:pt>
                <c:pt idx="2">
                  <c:v>13765.016611846417</c:v>
                </c:pt>
                <c:pt idx="3">
                  <c:v>13909.905708566886</c:v>
                </c:pt>
                <c:pt idx="4">
                  <c:v>14558.339934712416</c:v>
                </c:pt>
                <c:pt idx="5">
                  <c:v>14768.037969779152</c:v>
                </c:pt>
                <c:pt idx="6">
                  <c:v>15438.171721864308</c:v>
                </c:pt>
                <c:pt idx="7">
                  <c:v>15744.341835305364</c:v>
                </c:pt>
                <c:pt idx="8">
                  <c:v>16102.670759950128</c:v>
                </c:pt>
                <c:pt idx="9">
                  <c:v>16295.064708565285</c:v>
                </c:pt>
                <c:pt idx="10">
                  <c:v>17115.937444044961</c:v>
                </c:pt>
                <c:pt idx="11">
                  <c:v>16103.563556570558</c:v>
                </c:pt>
                <c:pt idx="12">
                  <c:v>16409.439569773691</c:v>
                </c:pt>
                <c:pt idx="13">
                  <c:v>17381.457196851345</c:v>
                </c:pt>
                <c:pt idx="14">
                  <c:v>17774.360978574401</c:v>
                </c:pt>
                <c:pt idx="15">
                  <c:v>17501.471632956076</c:v>
                </c:pt>
                <c:pt idx="16">
                  <c:v>17639.754301674606</c:v>
                </c:pt>
                <c:pt idx="17">
                  <c:v>16805.69286222757</c:v>
                </c:pt>
                <c:pt idx="18">
                  <c:v>16373.734528119725</c:v>
                </c:pt>
                <c:pt idx="19">
                  <c:v>15357.083371827499</c:v>
                </c:pt>
                <c:pt idx="20">
                  <c:v>14191.707555894089</c:v>
                </c:pt>
                <c:pt idx="21">
                  <c:v>13712.0502855454</c:v>
                </c:pt>
                <c:pt idx="22">
                  <c:v>13350.12118878107</c:v>
                </c:pt>
                <c:pt idx="23">
                  <c:v>12581.606130160848</c:v>
                </c:pt>
                <c:pt idx="24">
                  <c:v>12213.644341710291</c:v>
                </c:pt>
                <c:pt idx="25">
                  <c:v>11686.22468037921</c:v>
                </c:pt>
                <c:pt idx="26">
                  <c:v>11102.444467243857</c:v>
                </c:pt>
                <c:pt idx="27">
                  <c:v>10506.438286336963</c:v>
                </c:pt>
                <c:pt idx="28">
                  <c:v>9920.9435686823272</c:v>
                </c:pt>
                <c:pt idx="29">
                  <c:v>10032.138729392467</c:v>
                </c:pt>
                <c:pt idx="30">
                  <c:v>10154.487710871375</c:v>
                </c:pt>
                <c:pt idx="31">
                  <c:v>10256.935667529367</c:v>
                </c:pt>
                <c:pt idx="32">
                  <c:v>10354.093139580689</c:v>
                </c:pt>
                <c:pt idx="33">
                  <c:v>10446.580885836036</c:v>
                </c:pt>
                <c:pt idx="34">
                  <c:v>10536.277741315262</c:v>
                </c:pt>
              </c:numCache>
            </c:numRef>
          </c:val>
        </c:ser>
        <c:ser>
          <c:idx val="4"/>
          <c:order val="4"/>
          <c:tx>
            <c:strRef>
              <c:f>Charts!$F$24:$F$25</c:f>
              <c:strCache>
                <c:ptCount val="1"/>
                <c:pt idx="0">
                  <c:v>Water Heating</c:v>
                </c:pt>
              </c:strCache>
            </c:strRef>
          </c:tx>
          <c:spPr>
            <a:ln w="25400">
              <a:noFill/>
            </a:ln>
          </c:spPr>
          <c:cat>
            <c:strRef>
              <c:f>Charts!$A$26:$A$61</c:f>
              <c:strCache>
                <c:ptCount val="35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  <c:pt idx="22">
                  <c:v>2012</c:v>
                </c:pt>
                <c:pt idx="23">
                  <c:v>2013</c:v>
                </c:pt>
                <c:pt idx="24">
                  <c:v>2014</c:v>
                </c:pt>
                <c:pt idx="25">
                  <c:v>2015</c:v>
                </c:pt>
                <c:pt idx="26">
                  <c:v>2016</c:v>
                </c:pt>
                <c:pt idx="27">
                  <c:v>2017</c:v>
                </c:pt>
                <c:pt idx="28">
                  <c:v>2018</c:v>
                </c:pt>
                <c:pt idx="29">
                  <c:v>2019</c:v>
                </c:pt>
                <c:pt idx="30">
                  <c:v>2020</c:v>
                </c:pt>
                <c:pt idx="31">
                  <c:v>2021</c:v>
                </c:pt>
                <c:pt idx="32">
                  <c:v>2022</c:v>
                </c:pt>
                <c:pt idx="33">
                  <c:v>2023</c:v>
                </c:pt>
                <c:pt idx="34">
                  <c:v>2024</c:v>
                </c:pt>
              </c:strCache>
            </c:strRef>
          </c:cat>
          <c:val>
            <c:numRef>
              <c:f>Charts!$F$26:$F$61</c:f>
              <c:numCache>
                <c:formatCode>#,##0</c:formatCode>
                <c:ptCount val="35"/>
                <c:pt idx="0">
                  <c:v>2435.4817787589077</c:v>
                </c:pt>
                <c:pt idx="1">
                  <c:v>2305.2205380992164</c:v>
                </c:pt>
                <c:pt idx="2">
                  <c:v>2276.045654260764</c:v>
                </c:pt>
                <c:pt idx="3">
                  <c:v>2149.4575484606876</c:v>
                </c:pt>
                <c:pt idx="4">
                  <c:v>2095.3322145526467</c:v>
                </c:pt>
                <c:pt idx="5">
                  <c:v>2007.3469023690266</c:v>
                </c:pt>
                <c:pt idx="6">
                  <c:v>1991.3391729350155</c:v>
                </c:pt>
                <c:pt idx="7">
                  <c:v>1930.8192150502002</c:v>
                </c:pt>
                <c:pt idx="8">
                  <c:v>1879.2199374886241</c:v>
                </c:pt>
                <c:pt idx="9">
                  <c:v>1809.6002206850128</c:v>
                </c:pt>
                <c:pt idx="10">
                  <c:v>1799.6076292658581</c:v>
                </c:pt>
                <c:pt idx="11">
                  <c:v>1607.214887923074</c:v>
                </c:pt>
                <c:pt idx="12">
                  <c:v>1554.4472103282483</c:v>
                </c:pt>
                <c:pt idx="13">
                  <c:v>1625.8898115988725</c:v>
                </c:pt>
                <c:pt idx="14">
                  <c:v>1642.5750598175946</c:v>
                </c:pt>
                <c:pt idx="15">
                  <c:v>1662.7048446849474</c:v>
                </c:pt>
                <c:pt idx="16">
                  <c:v>1725.5889784725605</c:v>
                </c:pt>
                <c:pt idx="17">
                  <c:v>1696.9838865099632</c:v>
                </c:pt>
                <c:pt idx="18">
                  <c:v>1721.6077069056914</c:v>
                </c:pt>
                <c:pt idx="19">
                  <c:v>1706.5761658984625</c:v>
                </c:pt>
                <c:pt idx="20">
                  <c:v>1656.1181189171969</c:v>
                </c:pt>
                <c:pt idx="21">
                  <c:v>1666.237653954151</c:v>
                </c:pt>
                <c:pt idx="22">
                  <c:v>1693.7872622013463</c:v>
                </c:pt>
                <c:pt idx="23">
                  <c:v>1676.6236854078913</c:v>
                </c:pt>
                <c:pt idx="24">
                  <c:v>1708.4012630290347</c:v>
                </c:pt>
                <c:pt idx="25">
                  <c:v>1719.0200587642296</c:v>
                </c:pt>
                <c:pt idx="26">
                  <c:v>1722.7632456076237</c:v>
                </c:pt>
                <c:pt idx="27">
                  <c:v>1726.9484448292876</c:v>
                </c:pt>
                <c:pt idx="28">
                  <c:v>1736.020066907633</c:v>
                </c:pt>
                <c:pt idx="29">
                  <c:v>1748.5897471440742</c:v>
                </c:pt>
                <c:pt idx="30">
                  <c:v>1762.4993746068515</c:v>
                </c:pt>
                <c:pt idx="31">
                  <c:v>1774.2924295710604</c:v>
                </c:pt>
                <c:pt idx="32">
                  <c:v>1785.4498020569408</c:v>
                </c:pt>
                <c:pt idx="33">
                  <c:v>1795.9652745928545</c:v>
                </c:pt>
                <c:pt idx="34">
                  <c:v>1806.3803340426448</c:v>
                </c:pt>
              </c:numCache>
            </c:numRef>
          </c:val>
        </c:ser>
        <c:ser>
          <c:idx val="5"/>
          <c:order val="5"/>
          <c:tx>
            <c:strRef>
              <c:f>Charts!$G$24:$G$25</c:f>
              <c:strCache>
                <c:ptCount val="1"/>
                <c:pt idx="0">
                  <c:v>Transportation</c:v>
                </c:pt>
              </c:strCache>
            </c:strRef>
          </c:tx>
          <c:spPr>
            <a:ln w="25400">
              <a:noFill/>
            </a:ln>
          </c:spPr>
          <c:cat>
            <c:strRef>
              <c:f>Charts!$A$26:$A$61</c:f>
              <c:strCache>
                <c:ptCount val="35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  <c:pt idx="22">
                  <c:v>2012</c:v>
                </c:pt>
                <c:pt idx="23">
                  <c:v>2013</c:v>
                </c:pt>
                <c:pt idx="24">
                  <c:v>2014</c:v>
                </c:pt>
                <c:pt idx="25">
                  <c:v>2015</c:v>
                </c:pt>
                <c:pt idx="26">
                  <c:v>2016</c:v>
                </c:pt>
                <c:pt idx="27">
                  <c:v>2017</c:v>
                </c:pt>
                <c:pt idx="28">
                  <c:v>2018</c:v>
                </c:pt>
                <c:pt idx="29">
                  <c:v>2019</c:v>
                </c:pt>
                <c:pt idx="30">
                  <c:v>2020</c:v>
                </c:pt>
                <c:pt idx="31">
                  <c:v>2021</c:v>
                </c:pt>
                <c:pt idx="32">
                  <c:v>2022</c:v>
                </c:pt>
                <c:pt idx="33">
                  <c:v>2023</c:v>
                </c:pt>
                <c:pt idx="34">
                  <c:v>2024</c:v>
                </c:pt>
              </c:strCache>
            </c:strRef>
          </c:cat>
          <c:val>
            <c:numRef>
              <c:f>Charts!$G$26:$G$61</c:f>
              <c:numCache>
                <c:formatCode>#,##0</c:formatCode>
                <c:ptCount val="35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  <c:pt idx="16">
                  <c:v>0</c:v>
                </c:pt>
                <c:pt idx="17">
                  <c:v>0</c:v>
                </c:pt>
                <c:pt idx="18">
                  <c:v>0</c:v>
                </c:pt>
                <c:pt idx="19">
                  <c:v>0</c:v>
                </c:pt>
                <c:pt idx="20">
                  <c:v>4.1966229999999998</c:v>
                </c:pt>
                <c:pt idx="21">
                  <c:v>6.1460219</c:v>
                </c:pt>
                <c:pt idx="22">
                  <c:v>79.879879299999999</c:v>
                </c:pt>
                <c:pt idx="23">
                  <c:v>181.15284790000001</c:v>
                </c:pt>
                <c:pt idx="24">
                  <c:v>237.75900490000001</c:v>
                </c:pt>
                <c:pt idx="25">
                  <c:v>492.80240820000006</c:v>
                </c:pt>
                <c:pt idx="26">
                  <c:v>867.70887579999999</c:v>
                </c:pt>
                <c:pt idx="27">
                  <c:v>1289.8691836999999</c:v>
                </c:pt>
                <c:pt idx="28">
                  <c:v>1673.4721590000001</c:v>
                </c:pt>
                <c:pt idx="29">
                  <c:v>2150.4912396</c:v>
                </c:pt>
                <c:pt idx="30">
                  <c:v>2665.0830167999998</c:v>
                </c:pt>
                <c:pt idx="31">
                  <c:v>3191.5362409999998</c:v>
                </c:pt>
                <c:pt idx="32">
                  <c:v>3752.1735900000003</c:v>
                </c:pt>
                <c:pt idx="33">
                  <c:v>4318.6651199999997</c:v>
                </c:pt>
                <c:pt idx="34">
                  <c:v>4850.768384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70367872"/>
        <c:axId val="70369664"/>
      </c:areaChart>
      <c:catAx>
        <c:axId val="70367872"/>
        <c:scaling>
          <c:orientation val="minMax"/>
        </c:scaling>
        <c:delete val="0"/>
        <c:axPos val="b"/>
        <c:majorTickMark val="out"/>
        <c:minorTickMark val="none"/>
        <c:tickLblPos val="nextTo"/>
        <c:crossAx val="70369664"/>
        <c:crosses val="autoZero"/>
        <c:auto val="1"/>
        <c:lblAlgn val="ctr"/>
        <c:lblOffset val="100"/>
        <c:noMultiLvlLbl val="0"/>
      </c:catAx>
      <c:valAx>
        <c:axId val="70369664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 dirty="0"/>
                  <a:t>GWh/y</a:t>
                </a:r>
              </a:p>
            </c:rich>
          </c:tx>
          <c:layout/>
          <c:overlay val="0"/>
        </c:title>
        <c:numFmt formatCode="#,##0" sourceLinked="1"/>
        <c:majorTickMark val="out"/>
        <c:minorTickMark val="none"/>
        <c:tickLblPos val="nextTo"/>
        <c:crossAx val="70367872"/>
        <c:crosses val="autoZero"/>
        <c:crossBetween val="midCat"/>
      </c:valAx>
    </c:plotArea>
    <c:legend>
      <c:legendPos val="b"/>
      <c:legendEntry>
        <c:idx val="0"/>
        <c:delete val="1"/>
      </c:legendEntry>
      <c:legendEntry>
        <c:idx val="2"/>
        <c:delete val="1"/>
      </c:legendEntry>
      <c:legendEntry>
        <c:idx val="3"/>
        <c:delete val="1"/>
      </c:legendEntry>
      <c:layout/>
      <c:overlay val="0"/>
    </c:legend>
    <c:plotVisOnly val="1"/>
    <c:dispBlanksAs val="zero"/>
    <c:showDLblsOverMax val="0"/>
  </c:chart>
  <c:externalData r:id="rId1">
    <c:autoUpdate val="0"/>
  </c:externalData>
  <c:userShapes r:id="rId2"/>
  <c:extLst>
    <c:ext xmlns:c14="http://schemas.microsoft.com/office/drawing/2007/8/2/chart" uri="{781A3756-C4B2-4CAC-9D66-4F8BD8637D16}">
      <c14:pivotOptions>
        <c14:dropZoneFilter val="1"/>
        <c14:dropZoneCategories val="1"/>
        <c14:dropZoneData val="1"/>
        <c14:dropZoneSeries val="1"/>
        <c14:dropZonesVisible val="1"/>
      </c14:pivotOptions>
    </c:ext>
  </c:extLst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pivotSource>
    <c:name>[CEC Demand Forecast 2014 Numbers by Planning Area v0.3.xlsx]Charts!PivotTable1</c:name>
    <c:fmtId val="-1"/>
  </c:pivotSource>
  <c:chart>
    <c:title>
      <c:tx>
        <c:rich>
          <a:bodyPr/>
          <a:lstStyle/>
          <a:p>
            <a:pPr>
              <a:defRPr sz="1400"/>
            </a:pPr>
            <a:r>
              <a:rPr lang="en-US" sz="1400" dirty="0" smtClean="0"/>
              <a:t>Plug-In Breakdown</a:t>
            </a:r>
            <a:endParaRPr lang="en-US" sz="1400" dirty="0"/>
          </a:p>
        </c:rich>
      </c:tx>
      <c:layout/>
      <c:overlay val="0"/>
    </c:title>
    <c:autoTitleDeleted val="0"/>
    <c:pivotFmts>
      <c:pivotFmt>
        <c:idx val="0"/>
        <c:marker>
          <c:symbol val="none"/>
        </c:marker>
      </c:pivotFmt>
      <c:pivotFmt>
        <c:idx val="1"/>
        <c:marker>
          <c:symbol val="none"/>
        </c:marker>
      </c:pivotFmt>
      <c:pivotFmt>
        <c:idx val="2"/>
        <c:marker>
          <c:symbol val="none"/>
        </c:marker>
      </c:pivotFmt>
      <c:pivotFmt>
        <c:idx val="3"/>
        <c:marker>
          <c:symbol val="none"/>
        </c:marker>
      </c:pivotFmt>
      <c:pivotFmt>
        <c:idx val="4"/>
        <c:marker>
          <c:symbol val="none"/>
        </c:marker>
      </c:pivotFmt>
      <c:pivotFmt>
        <c:idx val="5"/>
        <c:marker>
          <c:symbol val="none"/>
        </c:marker>
      </c:pivotFmt>
      <c:pivotFmt>
        <c:idx val="6"/>
        <c:marker>
          <c:symbol val="none"/>
        </c:marker>
      </c:pivotFmt>
      <c:pivotFmt>
        <c:idx val="7"/>
        <c:marker>
          <c:symbol val="none"/>
        </c:marker>
      </c:pivotFmt>
      <c:pivotFmt>
        <c:idx val="8"/>
        <c:marker>
          <c:symbol val="none"/>
        </c:marker>
      </c:pivotFmt>
      <c:pivotFmt>
        <c:idx val="9"/>
        <c:marker>
          <c:symbol val="none"/>
        </c:marker>
      </c:pivotFmt>
      <c:pivotFmt>
        <c:idx val="10"/>
        <c:marker>
          <c:symbol val="none"/>
        </c:marker>
      </c:pivotFmt>
      <c:pivotFmt>
        <c:idx val="11"/>
        <c:marker>
          <c:symbol val="none"/>
        </c:marker>
      </c:pivotFmt>
      <c:pivotFmt>
        <c:idx val="12"/>
        <c:marker>
          <c:symbol val="none"/>
        </c:marker>
      </c:pivotFmt>
      <c:pivotFmt>
        <c:idx val="13"/>
        <c:marker>
          <c:symbol val="none"/>
        </c:marker>
      </c:pivotFmt>
      <c:pivotFmt>
        <c:idx val="14"/>
        <c:marker>
          <c:symbol val="none"/>
        </c:marker>
      </c:pivotFmt>
      <c:pivotFmt>
        <c:idx val="15"/>
        <c:marker>
          <c:symbol val="none"/>
        </c:marker>
      </c:pivotFmt>
      <c:pivotFmt>
        <c:idx val="16"/>
        <c:marker>
          <c:symbol val="none"/>
        </c:marker>
      </c:pivotFmt>
      <c:pivotFmt>
        <c:idx val="17"/>
        <c:marker>
          <c:symbol val="none"/>
        </c:marker>
      </c:pivotFmt>
      <c:pivotFmt>
        <c:idx val="18"/>
        <c:marker>
          <c:symbol val="none"/>
        </c:marker>
      </c:pivotFmt>
      <c:pivotFmt>
        <c:idx val="19"/>
        <c:marker>
          <c:symbol val="none"/>
        </c:marker>
      </c:pivotFmt>
      <c:pivotFmt>
        <c:idx val="20"/>
        <c:marker>
          <c:symbol val="none"/>
        </c:marker>
      </c:pivotFmt>
      <c:pivotFmt>
        <c:idx val="21"/>
        <c:marker>
          <c:symbol val="none"/>
        </c:marker>
      </c:pivotFmt>
      <c:pivotFmt>
        <c:idx val="22"/>
        <c:marker>
          <c:symbol val="none"/>
        </c:marker>
      </c:pivotFmt>
    </c:pivotFmts>
    <c:plotArea>
      <c:layout/>
      <c:areaChart>
        <c:grouping val="stacked"/>
        <c:varyColors val="0"/>
        <c:ser>
          <c:idx val="0"/>
          <c:order val="0"/>
          <c:tx>
            <c:strRef>
              <c:f>Charts!$K$24:$K$25</c:f>
              <c:strCache>
                <c:ptCount val="1"/>
                <c:pt idx="0">
                  <c:v>Refrigeration</c:v>
                </c:pt>
              </c:strCache>
            </c:strRef>
          </c:tx>
          <c:cat>
            <c:strRef>
              <c:f>Charts!$J$26:$J$61</c:f>
              <c:strCache>
                <c:ptCount val="35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  <c:pt idx="22">
                  <c:v>2012</c:v>
                </c:pt>
                <c:pt idx="23">
                  <c:v>2013</c:v>
                </c:pt>
                <c:pt idx="24">
                  <c:v>2014</c:v>
                </c:pt>
                <c:pt idx="25">
                  <c:v>2015</c:v>
                </c:pt>
                <c:pt idx="26">
                  <c:v>2016</c:v>
                </c:pt>
                <c:pt idx="27">
                  <c:v>2017</c:v>
                </c:pt>
                <c:pt idx="28">
                  <c:v>2018</c:v>
                </c:pt>
                <c:pt idx="29">
                  <c:v>2019</c:v>
                </c:pt>
                <c:pt idx="30">
                  <c:v>2020</c:v>
                </c:pt>
                <c:pt idx="31">
                  <c:v>2021</c:v>
                </c:pt>
                <c:pt idx="32">
                  <c:v>2022</c:v>
                </c:pt>
                <c:pt idx="33">
                  <c:v>2023</c:v>
                </c:pt>
                <c:pt idx="34">
                  <c:v>2024</c:v>
                </c:pt>
              </c:strCache>
            </c:strRef>
          </c:cat>
          <c:val>
            <c:numRef>
              <c:f>Charts!$K$26:$K$61</c:f>
              <c:numCache>
                <c:formatCode>#,##0</c:formatCode>
                <c:ptCount val="35"/>
                <c:pt idx="0">
                  <c:v>18513.690152436742</c:v>
                </c:pt>
                <c:pt idx="1">
                  <c:v>18205.32758303584</c:v>
                </c:pt>
                <c:pt idx="2">
                  <c:v>18605.288667377114</c:v>
                </c:pt>
                <c:pt idx="3">
                  <c:v>18136.153244133046</c:v>
                </c:pt>
                <c:pt idx="4">
                  <c:v>18324.961113090409</c:v>
                </c:pt>
                <c:pt idx="5">
                  <c:v>18177.496064563162</c:v>
                </c:pt>
                <c:pt idx="6">
                  <c:v>18588.612060828087</c:v>
                </c:pt>
                <c:pt idx="7">
                  <c:v>18548.450545891017</c:v>
                </c:pt>
                <c:pt idx="8">
                  <c:v>18564.599579639638</c:v>
                </c:pt>
                <c:pt idx="9">
                  <c:v>18377.897409358888</c:v>
                </c:pt>
                <c:pt idx="10">
                  <c:v>18916.141832391608</c:v>
                </c:pt>
                <c:pt idx="11">
                  <c:v>17408.768937967561</c:v>
                </c:pt>
                <c:pt idx="12">
                  <c:v>17270.518024138546</c:v>
                </c:pt>
                <c:pt idx="13">
                  <c:v>17985.390946744803</c:v>
                </c:pt>
                <c:pt idx="14">
                  <c:v>18086.312210677799</c:v>
                </c:pt>
                <c:pt idx="15">
                  <c:v>18240.678366731838</c:v>
                </c:pt>
                <c:pt idx="16">
                  <c:v>18854.964853340389</c:v>
                </c:pt>
                <c:pt idx="17">
                  <c:v>18485.093989553432</c:v>
                </c:pt>
                <c:pt idx="18">
                  <c:v>18670.870729678987</c:v>
                </c:pt>
                <c:pt idx="19">
                  <c:v>18304.234078335387</c:v>
                </c:pt>
                <c:pt idx="20">
                  <c:v>17396.887311769853</c:v>
                </c:pt>
                <c:pt idx="21">
                  <c:v>17323.79322507972</c:v>
                </c:pt>
                <c:pt idx="22">
                  <c:v>17452.980134410314</c:v>
                </c:pt>
                <c:pt idx="23">
                  <c:v>17057.116399125487</c:v>
                </c:pt>
                <c:pt idx="24">
                  <c:v>17220.057921169147</c:v>
                </c:pt>
                <c:pt idx="25">
                  <c:v>17188.925748604499</c:v>
                </c:pt>
                <c:pt idx="26">
                  <c:v>17098.936027585194</c:v>
                </c:pt>
                <c:pt idx="27">
                  <c:v>17013.277648741157</c:v>
                </c:pt>
                <c:pt idx="28">
                  <c:v>16972.157099847995</c:v>
                </c:pt>
                <c:pt idx="29">
                  <c:v>16961.084490690504</c:v>
                </c:pt>
                <c:pt idx="30">
                  <c:v>16975.527515804635</c:v>
                </c:pt>
                <c:pt idx="31">
                  <c:v>16966.387135839599</c:v>
                </c:pt>
                <c:pt idx="32">
                  <c:v>16965.155319776899</c:v>
                </c:pt>
                <c:pt idx="33">
                  <c:v>16973.540292658861</c:v>
                </c:pt>
                <c:pt idx="34">
                  <c:v>16990.728897807134</c:v>
                </c:pt>
              </c:numCache>
            </c:numRef>
          </c:val>
        </c:ser>
        <c:ser>
          <c:idx val="1"/>
          <c:order val="1"/>
          <c:tx>
            <c:strRef>
              <c:f>Charts!$L$24:$L$25</c:f>
              <c:strCache>
                <c:ptCount val="1"/>
                <c:pt idx="0">
                  <c:v>Dishwasher and Cooking</c:v>
                </c:pt>
              </c:strCache>
            </c:strRef>
          </c:tx>
          <c:cat>
            <c:strRef>
              <c:f>Charts!$J$26:$J$61</c:f>
              <c:strCache>
                <c:ptCount val="35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  <c:pt idx="22">
                  <c:v>2012</c:v>
                </c:pt>
                <c:pt idx="23">
                  <c:v>2013</c:v>
                </c:pt>
                <c:pt idx="24">
                  <c:v>2014</c:v>
                </c:pt>
                <c:pt idx="25">
                  <c:v>2015</c:v>
                </c:pt>
                <c:pt idx="26">
                  <c:v>2016</c:v>
                </c:pt>
                <c:pt idx="27">
                  <c:v>2017</c:v>
                </c:pt>
                <c:pt idx="28">
                  <c:v>2018</c:v>
                </c:pt>
                <c:pt idx="29">
                  <c:v>2019</c:v>
                </c:pt>
                <c:pt idx="30">
                  <c:v>2020</c:v>
                </c:pt>
                <c:pt idx="31">
                  <c:v>2021</c:v>
                </c:pt>
                <c:pt idx="32">
                  <c:v>2022</c:v>
                </c:pt>
                <c:pt idx="33">
                  <c:v>2023</c:v>
                </c:pt>
                <c:pt idx="34">
                  <c:v>2024</c:v>
                </c:pt>
              </c:strCache>
            </c:strRef>
          </c:cat>
          <c:val>
            <c:numRef>
              <c:f>Charts!$L$26:$L$61</c:f>
              <c:numCache>
                <c:formatCode>#,##0</c:formatCode>
                <c:ptCount val="35"/>
                <c:pt idx="0">
                  <c:v>5054.4897101672095</c:v>
                </c:pt>
                <c:pt idx="1">
                  <c:v>5012.846332979153</c:v>
                </c:pt>
                <c:pt idx="2">
                  <c:v>5149.3728494353909</c:v>
                </c:pt>
                <c:pt idx="3">
                  <c:v>5078.5671709801545</c:v>
                </c:pt>
                <c:pt idx="4">
                  <c:v>5141.4588789056206</c:v>
                </c:pt>
                <c:pt idx="5">
                  <c:v>5116.1077916548802</c:v>
                </c:pt>
                <c:pt idx="6">
                  <c:v>5266.3155987646933</c:v>
                </c:pt>
                <c:pt idx="7">
                  <c:v>5315.4484035447686</c:v>
                </c:pt>
                <c:pt idx="8">
                  <c:v>5376.7297810735381</c:v>
                </c:pt>
                <c:pt idx="9">
                  <c:v>5400.9775527680376</c:v>
                </c:pt>
                <c:pt idx="10">
                  <c:v>5627.0219986037982</c:v>
                </c:pt>
                <c:pt idx="11">
                  <c:v>5208.0492522652648</c:v>
                </c:pt>
                <c:pt idx="12">
                  <c:v>5252.8743651994855</c:v>
                </c:pt>
                <c:pt idx="13">
                  <c:v>5475.3548249462128</c:v>
                </c:pt>
                <c:pt idx="14">
                  <c:v>5518.4402490525454</c:v>
                </c:pt>
                <c:pt idx="15">
                  <c:v>5557.5251538458169</c:v>
                </c:pt>
                <c:pt idx="16">
                  <c:v>5723.7005371335717</c:v>
                </c:pt>
                <c:pt idx="17">
                  <c:v>5600.5723260774976</c:v>
                </c:pt>
                <c:pt idx="18">
                  <c:v>5653.4464517063925</c:v>
                </c:pt>
                <c:pt idx="19">
                  <c:v>5557.2642736398539</c:v>
                </c:pt>
                <c:pt idx="20">
                  <c:v>5431.7038512345162</c:v>
                </c:pt>
                <c:pt idx="21">
                  <c:v>5530.0642688160406</c:v>
                </c:pt>
                <c:pt idx="22">
                  <c:v>5687.4635195869496</c:v>
                </c:pt>
                <c:pt idx="23">
                  <c:v>5687.3372454690561</c:v>
                </c:pt>
                <c:pt idx="24">
                  <c:v>5847.1677680436896</c:v>
                </c:pt>
                <c:pt idx="25">
                  <c:v>5934.21855042075</c:v>
                </c:pt>
                <c:pt idx="26">
                  <c:v>5997.2344113441295</c:v>
                </c:pt>
                <c:pt idx="27">
                  <c:v>6061.1563085819371</c:v>
                </c:pt>
                <c:pt idx="28">
                  <c:v>6142.8983385015426</c:v>
                </c:pt>
                <c:pt idx="29">
                  <c:v>6236.4022419383509</c:v>
                </c:pt>
                <c:pt idx="30">
                  <c:v>6335.5814890820111</c:v>
                </c:pt>
                <c:pt idx="31">
                  <c:v>6425.3055767045234</c:v>
                </c:pt>
                <c:pt idx="32">
                  <c:v>6513.4563688773433</c:v>
                </c:pt>
                <c:pt idx="33">
                  <c:v>6599.5697112519319</c:v>
                </c:pt>
                <c:pt idx="34">
                  <c:v>6684.9464046079484</c:v>
                </c:pt>
              </c:numCache>
            </c:numRef>
          </c:val>
        </c:ser>
        <c:ser>
          <c:idx val="2"/>
          <c:order val="2"/>
          <c:tx>
            <c:strRef>
              <c:f>Charts!$M$24:$M$25</c:f>
              <c:strCache>
                <c:ptCount val="1"/>
                <c:pt idx="0">
                  <c:v>Laundry</c:v>
                </c:pt>
              </c:strCache>
            </c:strRef>
          </c:tx>
          <c:cat>
            <c:strRef>
              <c:f>Charts!$J$26:$J$61</c:f>
              <c:strCache>
                <c:ptCount val="35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  <c:pt idx="22">
                  <c:v>2012</c:v>
                </c:pt>
                <c:pt idx="23">
                  <c:v>2013</c:v>
                </c:pt>
                <c:pt idx="24">
                  <c:v>2014</c:v>
                </c:pt>
                <c:pt idx="25">
                  <c:v>2015</c:v>
                </c:pt>
                <c:pt idx="26">
                  <c:v>2016</c:v>
                </c:pt>
                <c:pt idx="27">
                  <c:v>2017</c:v>
                </c:pt>
                <c:pt idx="28">
                  <c:v>2018</c:v>
                </c:pt>
                <c:pt idx="29">
                  <c:v>2019</c:v>
                </c:pt>
                <c:pt idx="30">
                  <c:v>2020</c:v>
                </c:pt>
                <c:pt idx="31">
                  <c:v>2021</c:v>
                </c:pt>
                <c:pt idx="32">
                  <c:v>2022</c:v>
                </c:pt>
                <c:pt idx="33">
                  <c:v>2023</c:v>
                </c:pt>
                <c:pt idx="34">
                  <c:v>2024</c:v>
                </c:pt>
              </c:strCache>
            </c:strRef>
          </c:cat>
          <c:val>
            <c:numRef>
              <c:f>Charts!$M$26:$M$61</c:f>
              <c:numCache>
                <c:formatCode>#,##0</c:formatCode>
                <c:ptCount val="35"/>
                <c:pt idx="0">
                  <c:v>6047.9248813183049</c:v>
                </c:pt>
                <c:pt idx="1">
                  <c:v>5997.5950025574912</c:v>
                </c:pt>
                <c:pt idx="2">
                  <c:v>6136.7242409043611</c:v>
                </c:pt>
                <c:pt idx="3">
                  <c:v>6053.6088584384888</c:v>
                </c:pt>
                <c:pt idx="4">
                  <c:v>6109.3275966137398</c:v>
                </c:pt>
                <c:pt idx="5">
                  <c:v>6068.2241896217402</c:v>
                </c:pt>
                <c:pt idx="6">
                  <c:v>6232.6445128750884</c:v>
                </c:pt>
                <c:pt idx="7">
                  <c:v>6268.2777024889501</c:v>
                </c:pt>
                <c:pt idx="8">
                  <c:v>6325.5292327798934</c:v>
                </c:pt>
                <c:pt idx="9">
                  <c:v>6335.835778751054</c:v>
                </c:pt>
                <c:pt idx="10">
                  <c:v>6555.3557825708986</c:v>
                </c:pt>
                <c:pt idx="11">
                  <c:v>6053.4153324236959</c:v>
                </c:pt>
                <c:pt idx="12">
                  <c:v>6082.2694673269216</c:v>
                </c:pt>
                <c:pt idx="13">
                  <c:v>6286.9888817580213</c:v>
                </c:pt>
                <c:pt idx="14">
                  <c:v>6276.2329983072223</c:v>
                </c:pt>
                <c:pt idx="15">
                  <c:v>6264.788749652249</c:v>
                </c:pt>
                <c:pt idx="16">
                  <c:v>6392.9488488298521</c:v>
                </c:pt>
                <c:pt idx="17">
                  <c:v>6195.3622460677534</c:v>
                </c:pt>
                <c:pt idx="18">
                  <c:v>6190.0314870176935</c:v>
                </c:pt>
                <c:pt idx="19">
                  <c:v>6044.14713046409</c:v>
                </c:pt>
                <c:pt idx="20">
                  <c:v>5910.4040526154768</c:v>
                </c:pt>
                <c:pt idx="21">
                  <c:v>6002.9429988981219</c:v>
                </c:pt>
                <c:pt idx="22">
                  <c:v>6149.4857000220481</c:v>
                </c:pt>
                <c:pt idx="23">
                  <c:v>6144.6302928885461</c:v>
                </c:pt>
                <c:pt idx="24">
                  <c:v>6305.2967099960988</c:v>
                </c:pt>
                <c:pt idx="25">
                  <c:v>6388.224800161106</c:v>
                </c:pt>
                <c:pt idx="26">
                  <c:v>6446.1772215150104</c:v>
                </c:pt>
                <c:pt idx="27">
                  <c:v>6506.6920623044098</c:v>
                </c:pt>
                <c:pt idx="28">
                  <c:v>6587.1571240180529</c:v>
                </c:pt>
                <c:pt idx="29">
                  <c:v>6680.4448858573242</c:v>
                </c:pt>
                <c:pt idx="30">
                  <c:v>6777.6554379944355</c:v>
                </c:pt>
                <c:pt idx="31">
                  <c:v>6867.8229681087387</c:v>
                </c:pt>
                <c:pt idx="32">
                  <c:v>6956.2202535939759</c:v>
                </c:pt>
                <c:pt idx="33">
                  <c:v>7042.5991773396163</c:v>
                </c:pt>
                <c:pt idx="34">
                  <c:v>7128.5785210421554</c:v>
                </c:pt>
              </c:numCache>
            </c:numRef>
          </c:val>
        </c:ser>
        <c:ser>
          <c:idx val="3"/>
          <c:order val="3"/>
          <c:tx>
            <c:strRef>
              <c:f>Charts!$N$24:$N$25</c:f>
              <c:strCache>
                <c:ptCount val="1"/>
                <c:pt idx="0">
                  <c:v>TV, PC and Office Equipment</c:v>
                </c:pt>
              </c:strCache>
            </c:strRef>
          </c:tx>
          <c:cat>
            <c:strRef>
              <c:f>Charts!$J$26:$J$61</c:f>
              <c:strCache>
                <c:ptCount val="35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  <c:pt idx="22">
                  <c:v>2012</c:v>
                </c:pt>
                <c:pt idx="23">
                  <c:v>2013</c:v>
                </c:pt>
                <c:pt idx="24">
                  <c:v>2014</c:v>
                </c:pt>
                <c:pt idx="25">
                  <c:v>2015</c:v>
                </c:pt>
                <c:pt idx="26">
                  <c:v>2016</c:v>
                </c:pt>
                <c:pt idx="27">
                  <c:v>2017</c:v>
                </c:pt>
                <c:pt idx="28">
                  <c:v>2018</c:v>
                </c:pt>
                <c:pt idx="29">
                  <c:v>2019</c:v>
                </c:pt>
                <c:pt idx="30">
                  <c:v>2020</c:v>
                </c:pt>
                <c:pt idx="31">
                  <c:v>2021</c:v>
                </c:pt>
                <c:pt idx="32">
                  <c:v>2022</c:v>
                </c:pt>
                <c:pt idx="33">
                  <c:v>2023</c:v>
                </c:pt>
                <c:pt idx="34">
                  <c:v>2024</c:v>
                </c:pt>
              </c:strCache>
            </c:strRef>
          </c:cat>
          <c:val>
            <c:numRef>
              <c:f>Charts!$N$26:$N$61</c:f>
              <c:numCache>
                <c:formatCode>#,##0</c:formatCode>
                <c:ptCount val="35"/>
                <c:pt idx="0">
                  <c:v>3143.4779833286921</c:v>
                </c:pt>
                <c:pt idx="1">
                  <c:v>3085.4840320346225</c:v>
                </c:pt>
                <c:pt idx="2">
                  <c:v>3171.7164815203237</c:v>
                </c:pt>
                <c:pt idx="3">
                  <c:v>3117.0156622569198</c:v>
                </c:pt>
                <c:pt idx="4">
                  <c:v>3179.1546807423301</c:v>
                </c:pt>
                <c:pt idx="5">
                  <c:v>3188.5002127277089</c:v>
                </c:pt>
                <c:pt idx="6">
                  <c:v>3317.5855844717457</c:v>
                </c:pt>
                <c:pt idx="7">
                  <c:v>3390.6563294477951</c:v>
                </c:pt>
                <c:pt idx="8">
                  <c:v>3501.7268201492921</c:v>
                </c:pt>
                <c:pt idx="9">
                  <c:v>3598.8173208029307</c:v>
                </c:pt>
                <c:pt idx="10">
                  <c:v>3854.0304182348423</c:v>
                </c:pt>
                <c:pt idx="11">
                  <c:v>3735.1440120220936</c:v>
                </c:pt>
                <c:pt idx="12">
                  <c:v>3920.8040187791612</c:v>
                </c:pt>
                <c:pt idx="13">
                  <c:v>4296.1815955630809</c:v>
                </c:pt>
                <c:pt idx="14">
                  <c:v>4556.5191263698143</c:v>
                </c:pt>
                <c:pt idx="15">
                  <c:v>4857.2638647743552</c:v>
                </c:pt>
                <c:pt idx="16">
                  <c:v>5320.607049840055</c:v>
                </c:pt>
                <c:pt idx="17">
                  <c:v>5512.345962611038</c:v>
                </c:pt>
                <c:pt idx="18">
                  <c:v>5875.082043766698</c:v>
                </c:pt>
                <c:pt idx="19">
                  <c:v>6046.2695508368888</c:v>
                </c:pt>
                <c:pt idx="20">
                  <c:v>6087.9355030257238</c:v>
                </c:pt>
                <c:pt idx="21">
                  <c:v>6258.9638841802562</c:v>
                </c:pt>
                <c:pt idx="22">
                  <c:v>6403.3386827604218</c:v>
                </c:pt>
                <c:pt idx="23">
                  <c:v>6251.9882004456967</c:v>
                </c:pt>
                <c:pt idx="24">
                  <c:v>6282.5761373923615</c:v>
                </c:pt>
                <c:pt idx="25">
                  <c:v>6220.8444395880515</c:v>
                </c:pt>
                <c:pt idx="26">
                  <c:v>6118.81952842588</c:v>
                </c:pt>
                <c:pt idx="27">
                  <c:v>6001.1732121624827</c:v>
                </c:pt>
                <c:pt idx="28">
                  <c:v>5883.5030247845625</c:v>
                </c:pt>
                <c:pt idx="29">
                  <c:v>5773.3075996244816</c:v>
                </c:pt>
                <c:pt idx="30">
                  <c:v>5684.7208290800882</c:v>
                </c:pt>
                <c:pt idx="31">
                  <c:v>5609.433630219035</c:v>
                </c:pt>
                <c:pt idx="32">
                  <c:v>5557.6173491559393</c:v>
                </c:pt>
                <c:pt idx="33">
                  <c:v>5525.3081415304132</c:v>
                </c:pt>
                <c:pt idx="34">
                  <c:v>5510.4956311497026</c:v>
                </c:pt>
              </c:numCache>
            </c:numRef>
          </c:val>
        </c:ser>
        <c:ser>
          <c:idx val="4"/>
          <c:order val="4"/>
          <c:tx>
            <c:strRef>
              <c:f>Charts!$O$24:$O$25</c:f>
              <c:strCache>
                <c:ptCount val="1"/>
                <c:pt idx="0">
                  <c:v>Miscellaneous</c:v>
                </c:pt>
              </c:strCache>
            </c:strRef>
          </c:tx>
          <c:cat>
            <c:strRef>
              <c:f>Charts!$J$26:$J$61</c:f>
              <c:strCache>
                <c:ptCount val="35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  <c:pt idx="22">
                  <c:v>2012</c:v>
                </c:pt>
                <c:pt idx="23">
                  <c:v>2013</c:v>
                </c:pt>
                <c:pt idx="24">
                  <c:v>2014</c:v>
                </c:pt>
                <c:pt idx="25">
                  <c:v>2015</c:v>
                </c:pt>
                <c:pt idx="26">
                  <c:v>2016</c:v>
                </c:pt>
                <c:pt idx="27">
                  <c:v>2017</c:v>
                </c:pt>
                <c:pt idx="28">
                  <c:v>2018</c:v>
                </c:pt>
                <c:pt idx="29">
                  <c:v>2019</c:v>
                </c:pt>
                <c:pt idx="30">
                  <c:v>2020</c:v>
                </c:pt>
                <c:pt idx="31">
                  <c:v>2021</c:v>
                </c:pt>
                <c:pt idx="32">
                  <c:v>2022</c:v>
                </c:pt>
                <c:pt idx="33">
                  <c:v>2023</c:v>
                </c:pt>
                <c:pt idx="34">
                  <c:v>2024</c:v>
                </c:pt>
              </c:strCache>
            </c:strRef>
          </c:cat>
          <c:val>
            <c:numRef>
              <c:f>Charts!$O$26:$O$61</c:f>
              <c:numCache>
                <c:formatCode>#,##0</c:formatCode>
                <c:ptCount val="35"/>
                <c:pt idx="0">
                  <c:v>5980.2232942364353</c:v>
                </c:pt>
                <c:pt idx="1">
                  <c:v>5977.7945695365643</c:v>
                </c:pt>
                <c:pt idx="2">
                  <c:v>6178.0787574169235</c:v>
                </c:pt>
                <c:pt idx="3">
                  <c:v>6171.4118644493601</c:v>
                </c:pt>
                <c:pt idx="4">
                  <c:v>6305.4849379866</c:v>
                </c:pt>
                <c:pt idx="5">
                  <c:v>6368.0098593893026</c:v>
                </c:pt>
                <c:pt idx="6">
                  <c:v>6638.4079977156598</c:v>
                </c:pt>
                <c:pt idx="7">
                  <c:v>7579.4470945689563</c:v>
                </c:pt>
                <c:pt idx="8">
                  <c:v>8643.7828103566917</c:v>
                </c:pt>
                <c:pt idx="9">
                  <c:v>9564.0953166044073</c:v>
                </c:pt>
                <c:pt idx="10">
                  <c:v>10829.674312812293</c:v>
                </c:pt>
                <c:pt idx="11">
                  <c:v>10989.318692799561</c:v>
                </c:pt>
                <c:pt idx="12">
                  <c:v>12051.450711989595</c:v>
                </c:pt>
                <c:pt idx="13">
                  <c:v>13642.933733780001</c:v>
                </c:pt>
                <c:pt idx="14">
                  <c:v>14794.129278959124</c:v>
                </c:pt>
                <c:pt idx="15">
                  <c:v>16012.104448140535</c:v>
                </c:pt>
                <c:pt idx="16">
                  <c:v>17661.321486388453</c:v>
                </c:pt>
                <c:pt idx="17">
                  <c:v>18558.244502971291</c:v>
                </c:pt>
                <c:pt idx="18">
                  <c:v>19907.258803736178</c:v>
                </c:pt>
                <c:pt idx="19">
                  <c:v>20581.891952119939</c:v>
                </c:pt>
                <c:pt idx="20">
                  <c:v>20898.975670821903</c:v>
                </c:pt>
                <c:pt idx="21">
                  <c:v>22102.952874374718</c:v>
                </c:pt>
                <c:pt idx="22">
                  <c:v>23518.393812448696</c:v>
                </c:pt>
                <c:pt idx="23">
                  <c:v>24266.613395893732</c:v>
                </c:pt>
                <c:pt idx="24">
                  <c:v>25796.554767195426</c:v>
                </c:pt>
                <c:pt idx="25">
                  <c:v>27097.358143738344</c:v>
                </c:pt>
                <c:pt idx="26">
                  <c:v>28302.166280504567</c:v>
                </c:pt>
                <c:pt idx="27">
                  <c:v>29531.976278838312</c:v>
                </c:pt>
                <c:pt idx="28">
                  <c:v>30833.031062920487</c:v>
                </c:pt>
                <c:pt idx="29">
                  <c:v>32199.93578932283</c:v>
                </c:pt>
                <c:pt idx="30">
                  <c:v>33625.580764561913</c:v>
                </c:pt>
                <c:pt idx="31">
                  <c:v>35012.32809587934</c:v>
                </c:pt>
                <c:pt idx="32">
                  <c:v>36397.743092833058</c:v>
                </c:pt>
                <c:pt idx="33">
                  <c:v>37785.205977409576</c:v>
                </c:pt>
                <c:pt idx="34">
                  <c:v>39179.891957718348</c:v>
                </c:pt>
              </c:numCache>
            </c:numRef>
          </c:val>
        </c:ser>
        <c:ser>
          <c:idx val="5"/>
          <c:order val="5"/>
          <c:tx>
            <c:strRef>
              <c:f>Charts!$P$24:$P$25</c:f>
              <c:strCache>
                <c:ptCount val="1"/>
                <c:pt idx="0">
                  <c:v>Lighting, HVAC, water heating, pools and spas</c:v>
                </c:pt>
              </c:strCache>
            </c:strRef>
          </c:tx>
          <c:spPr>
            <a:solidFill>
              <a:schemeClr val="bg1">
                <a:lumMod val="65000"/>
              </a:schemeClr>
            </a:solidFill>
          </c:spPr>
          <c:cat>
            <c:strRef>
              <c:f>Charts!$J$26:$J$61</c:f>
              <c:strCache>
                <c:ptCount val="35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  <c:pt idx="22">
                  <c:v>2012</c:v>
                </c:pt>
                <c:pt idx="23">
                  <c:v>2013</c:v>
                </c:pt>
                <c:pt idx="24">
                  <c:v>2014</c:v>
                </c:pt>
                <c:pt idx="25">
                  <c:v>2015</c:v>
                </c:pt>
                <c:pt idx="26">
                  <c:v>2016</c:v>
                </c:pt>
                <c:pt idx="27">
                  <c:v>2017</c:v>
                </c:pt>
                <c:pt idx="28">
                  <c:v>2018</c:v>
                </c:pt>
                <c:pt idx="29">
                  <c:v>2019</c:v>
                </c:pt>
                <c:pt idx="30">
                  <c:v>2020</c:v>
                </c:pt>
                <c:pt idx="31">
                  <c:v>2021</c:v>
                </c:pt>
                <c:pt idx="32">
                  <c:v>2022</c:v>
                </c:pt>
                <c:pt idx="33">
                  <c:v>2023</c:v>
                </c:pt>
                <c:pt idx="34">
                  <c:v>2024</c:v>
                </c:pt>
              </c:strCache>
            </c:strRef>
          </c:cat>
          <c:val>
            <c:numRef>
              <c:f>Charts!$P$26:$P$61</c:f>
              <c:numCache>
                <c:formatCode>#,##0</c:formatCode>
                <c:ptCount val="35"/>
                <c:pt idx="0">
                  <c:v>28273.439988512637</c:v>
                </c:pt>
                <c:pt idx="1">
                  <c:v>28178.547449856305</c:v>
                </c:pt>
                <c:pt idx="2">
                  <c:v>29298.658873345867</c:v>
                </c:pt>
                <c:pt idx="3">
                  <c:v>29146.786329742026</c:v>
                </c:pt>
                <c:pt idx="4">
                  <c:v>29981.030372661309</c:v>
                </c:pt>
                <c:pt idx="5">
                  <c:v>30113.227522043191</c:v>
                </c:pt>
                <c:pt idx="6">
                  <c:v>31286.928395344756</c:v>
                </c:pt>
                <c:pt idx="7">
                  <c:v>31673.986814058517</c:v>
                </c:pt>
                <c:pt idx="8">
                  <c:v>32208.35211600094</c:v>
                </c:pt>
                <c:pt idx="9">
                  <c:v>32398.184271714686</c:v>
                </c:pt>
                <c:pt idx="10">
                  <c:v>33796.014045386597</c:v>
                </c:pt>
                <c:pt idx="11">
                  <c:v>31794.549132521843</c:v>
                </c:pt>
                <c:pt idx="12">
                  <c:v>32288.105872566292</c:v>
                </c:pt>
                <c:pt idx="13">
                  <c:v>34056.657827207899</c:v>
                </c:pt>
                <c:pt idx="14">
                  <c:v>34704.589206633515</c:v>
                </c:pt>
                <c:pt idx="15">
                  <c:v>34804.435516855214</c:v>
                </c:pt>
                <c:pt idx="16">
                  <c:v>35687.556574467679</c:v>
                </c:pt>
                <c:pt idx="17">
                  <c:v>34695.803832719008</c:v>
                </c:pt>
                <c:pt idx="18">
                  <c:v>34575.447904094086</c:v>
                </c:pt>
                <c:pt idx="19">
                  <c:v>33460.260924603856</c:v>
                </c:pt>
                <c:pt idx="20">
                  <c:v>31654.52761053259</c:v>
                </c:pt>
                <c:pt idx="21">
                  <c:v>31378.969008651162</c:v>
                </c:pt>
                <c:pt idx="22">
                  <c:v>31438.852180771566</c:v>
                </c:pt>
                <c:pt idx="23">
                  <c:v>30644.23886617746</c:v>
                </c:pt>
                <c:pt idx="24">
                  <c:v>30709.650596203275</c:v>
                </c:pt>
                <c:pt idx="25">
                  <c:v>30622.308387487246</c:v>
                </c:pt>
                <c:pt idx="26">
                  <c:v>30532.55986062525</c:v>
                </c:pt>
                <c:pt idx="27">
                  <c:v>30482.062539371746</c:v>
                </c:pt>
                <c:pt idx="28">
                  <c:v>30444.632919927357</c:v>
                </c:pt>
                <c:pt idx="29">
                  <c:v>31223.66535256651</c:v>
                </c:pt>
                <c:pt idx="30">
                  <c:v>32075.484103476949</c:v>
                </c:pt>
                <c:pt idx="31">
                  <c:v>32896.237943248736</c:v>
                </c:pt>
                <c:pt idx="32">
                  <c:v>33748.857945762778</c:v>
                </c:pt>
                <c:pt idx="33">
                  <c:v>34604.021569809564</c:v>
                </c:pt>
                <c:pt idx="34">
                  <c:v>35414.9790476747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98126080"/>
        <c:axId val="98131968"/>
      </c:areaChart>
      <c:catAx>
        <c:axId val="98126080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 rot="-5400000" vert="horz"/>
          <a:lstStyle/>
          <a:p>
            <a:pPr>
              <a:defRPr>
                <a:solidFill>
                  <a:schemeClr val="tx1"/>
                </a:solidFill>
              </a:defRPr>
            </a:pPr>
            <a:endParaRPr lang="en-US"/>
          </a:p>
        </c:txPr>
        <c:crossAx val="98131968"/>
        <c:crosses val="autoZero"/>
        <c:auto val="1"/>
        <c:lblAlgn val="ctr"/>
        <c:lblOffset val="100"/>
        <c:noMultiLvlLbl val="0"/>
      </c:catAx>
      <c:valAx>
        <c:axId val="98131968"/>
        <c:scaling>
          <c:orientation val="minMax"/>
        </c:scaling>
        <c:delete val="1"/>
        <c:axPos val="l"/>
        <c:majorGridlines/>
        <c:numFmt formatCode="#,##0" sourceLinked="1"/>
        <c:majorTickMark val="out"/>
        <c:minorTickMark val="none"/>
        <c:tickLblPos val="nextTo"/>
        <c:crossAx val="98126080"/>
        <c:crosses val="autoZero"/>
        <c:crossBetween val="midCat"/>
      </c:valAx>
    </c:plotArea>
    <c:legend>
      <c:legendPos val="b"/>
      <c:legendEntry>
        <c:idx val="0"/>
        <c:delete val="1"/>
      </c:legendEntry>
      <c:legendEntry>
        <c:idx val="4"/>
        <c:delete val="1"/>
      </c:legendEntry>
      <c:legendEntry>
        <c:idx val="5"/>
        <c:delete val="1"/>
      </c:legendEntry>
      <c:layout/>
      <c:overlay val="0"/>
    </c:legend>
    <c:plotVisOnly val="1"/>
    <c:dispBlanksAs val="zero"/>
    <c:showDLblsOverMax val="0"/>
  </c:chart>
  <c:externalData r:id="rId1">
    <c:autoUpdate val="0"/>
  </c:externalData>
  <c:userShapes r:id="rId2"/>
  <c:extLst>
    <c:ext xmlns:c14="http://schemas.microsoft.com/office/drawing/2007/8/2/chart" uri="{781A3756-C4B2-4CAC-9D66-4F8BD8637D16}">
      <c14:pivotOptions>
        <c14:dropZoneFilter val="1"/>
        <c14:dropZoneCategories val="1"/>
        <c14:dropZoneData val="1"/>
        <c14:dropZoneSeries val="1"/>
        <c14:dropZonesVisible val="1"/>
      </c14:pivotOptions>
    </c:ext>
  </c:extLst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0"/>
    </mc:Choice>
    <mc:Fallback>
      <c:style val="10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dirty="0"/>
              <a:t>CA Utility Energy Efficiency Savings</a:t>
            </a:r>
          </a:p>
          <a:p>
            <a:pPr>
              <a:defRPr/>
            </a:pPr>
            <a:endParaRPr lang="en-US" dirty="0"/>
          </a:p>
        </c:rich>
      </c:tx>
      <c:layout>
        <c:manualLayout>
          <c:xMode val="edge"/>
          <c:yMode val="edge"/>
          <c:x val="0.16620966496834955"/>
          <c:y val="2.5000000000000001E-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30764705882352938"/>
          <c:y val="0.17833333333333334"/>
          <c:w val="0.35529411764705882"/>
          <c:h val="0.755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explosion val="7"/>
          <c:cat>
            <c:strRef>
              <c:f>Sheet1!$A$2:$A$4</c:f>
              <c:strCache>
                <c:ptCount val="3"/>
                <c:pt idx="0">
                  <c:v>Appliance Standards</c:v>
                </c:pt>
                <c:pt idx="1">
                  <c:v>Plug Load EE programs</c:v>
                </c:pt>
                <c:pt idx="2">
                  <c:v>EE Programs</c:v>
                </c:pt>
              </c:strCache>
            </c:strRef>
          </c:cat>
          <c:val>
            <c:numRef>
              <c:f>Sheet1!$B$2:$B$4</c:f>
              <c:numCache>
                <c:formatCode>0.00%</c:formatCode>
                <c:ptCount val="3"/>
                <c:pt idx="0">
                  <c:v>0.11</c:v>
                </c:pt>
                <c:pt idx="1">
                  <c:v>7.1999999999999995E-2</c:v>
                </c:pt>
                <c:pt idx="2">
                  <c:v>0.89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53"/>
      </c:pieChart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  <c:userShapes r:id="rId2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CF737F5-8692-47CD-8495-3137013B9430}" type="doc">
      <dgm:prSet loTypeId="urn:microsoft.com/office/officeart/2005/8/layout/chevron1" loCatId="process" qsTypeId="urn:microsoft.com/office/officeart/2005/8/quickstyle/simple1" qsCatId="simple" csTypeId="urn:microsoft.com/office/officeart/2005/8/colors/colorful2" csCatId="colorful" phldr="1"/>
      <dgm:spPr/>
    </dgm:pt>
    <dgm:pt modelId="{419CC84E-042B-4FB4-84C2-4D13546158ED}">
      <dgm:prSet phldrT="[Text]" custT="1"/>
      <dgm:spPr/>
      <dgm:t>
        <a:bodyPr/>
        <a:lstStyle/>
        <a:p>
          <a:r>
            <a:rPr lang="en-US" sz="1800" dirty="0" smtClean="0"/>
            <a:t>RD&amp;D, Emerging Tech</a:t>
          </a:r>
          <a:endParaRPr lang="en-US" sz="1800" dirty="0"/>
        </a:p>
      </dgm:t>
    </dgm:pt>
    <dgm:pt modelId="{75202D18-5CA9-48A1-8F08-0245656C8283}" type="parTrans" cxnId="{B49583E7-1BA8-4B4D-9869-F9DA5C22E398}">
      <dgm:prSet/>
      <dgm:spPr/>
      <dgm:t>
        <a:bodyPr/>
        <a:lstStyle/>
        <a:p>
          <a:endParaRPr lang="en-US"/>
        </a:p>
      </dgm:t>
    </dgm:pt>
    <dgm:pt modelId="{34E9A4D6-9567-4222-99C6-179509C8A9CC}" type="sibTrans" cxnId="{B49583E7-1BA8-4B4D-9869-F9DA5C22E398}">
      <dgm:prSet/>
      <dgm:spPr/>
      <dgm:t>
        <a:bodyPr/>
        <a:lstStyle/>
        <a:p>
          <a:endParaRPr lang="en-US"/>
        </a:p>
      </dgm:t>
    </dgm:pt>
    <dgm:pt modelId="{1D4FF966-7AF0-4F40-8EEF-9FB29652F947}">
      <dgm:prSet phldrT="[Text]" custT="1"/>
      <dgm:spPr/>
      <dgm:t>
        <a:bodyPr/>
        <a:lstStyle/>
        <a:p>
          <a:r>
            <a:rPr lang="en-US" sz="1800" dirty="0" smtClean="0"/>
            <a:t>Energy Efficiency Programs</a:t>
          </a:r>
          <a:endParaRPr lang="en-US" sz="1800" dirty="0"/>
        </a:p>
      </dgm:t>
    </dgm:pt>
    <dgm:pt modelId="{79CDBB03-88EC-4509-A6FC-2F74DD15B6FB}" type="parTrans" cxnId="{44741B4E-AFC4-4D2F-A447-7CE5D4134BC1}">
      <dgm:prSet/>
      <dgm:spPr/>
      <dgm:t>
        <a:bodyPr/>
        <a:lstStyle/>
        <a:p>
          <a:endParaRPr lang="en-US"/>
        </a:p>
      </dgm:t>
    </dgm:pt>
    <dgm:pt modelId="{ED5284DA-F71A-4EDE-A1D5-8AA4169A87E3}" type="sibTrans" cxnId="{44741B4E-AFC4-4D2F-A447-7CE5D4134BC1}">
      <dgm:prSet/>
      <dgm:spPr/>
      <dgm:t>
        <a:bodyPr/>
        <a:lstStyle/>
        <a:p>
          <a:endParaRPr lang="en-US"/>
        </a:p>
      </dgm:t>
    </dgm:pt>
    <dgm:pt modelId="{763EFF08-581E-4ED9-805E-AC2102C9CAF4}">
      <dgm:prSet phldrT="[Text]" custT="1"/>
      <dgm:spPr/>
      <dgm:t>
        <a:bodyPr/>
        <a:lstStyle/>
        <a:p>
          <a:r>
            <a:rPr lang="en-US" sz="1800" dirty="0" smtClean="0"/>
            <a:t>Codes and Standards</a:t>
          </a:r>
          <a:endParaRPr lang="en-US" sz="1800" dirty="0"/>
        </a:p>
      </dgm:t>
    </dgm:pt>
    <dgm:pt modelId="{4D03E55D-A3D7-4CE8-9038-DC8FA614B06F}" type="parTrans" cxnId="{1EEEDBA2-2F66-4B19-8390-6AAECEDAEA0D}">
      <dgm:prSet/>
      <dgm:spPr/>
      <dgm:t>
        <a:bodyPr/>
        <a:lstStyle/>
        <a:p>
          <a:endParaRPr lang="en-US"/>
        </a:p>
      </dgm:t>
    </dgm:pt>
    <dgm:pt modelId="{DA86EC6A-57B5-4CAE-AB26-981B42914DBD}" type="sibTrans" cxnId="{1EEEDBA2-2F66-4B19-8390-6AAECEDAEA0D}">
      <dgm:prSet/>
      <dgm:spPr/>
      <dgm:t>
        <a:bodyPr/>
        <a:lstStyle/>
        <a:p>
          <a:endParaRPr lang="en-US"/>
        </a:p>
      </dgm:t>
    </dgm:pt>
    <dgm:pt modelId="{95CFF04B-4277-4924-A21B-62C428109B15}">
      <dgm:prSet phldrT="[Text]" custT="1"/>
      <dgm:spPr/>
      <dgm:t>
        <a:bodyPr/>
        <a:lstStyle/>
        <a:p>
          <a:r>
            <a:rPr lang="en-US" sz="1600" dirty="0" smtClean="0"/>
            <a:t>Mobile efficiency</a:t>
          </a:r>
          <a:endParaRPr lang="en-US" sz="1600" dirty="0"/>
        </a:p>
      </dgm:t>
    </dgm:pt>
    <dgm:pt modelId="{86F8CBCC-B436-4F3D-AD3F-57D1322DD554}" type="parTrans" cxnId="{CC7B45C0-0D8F-44D2-AA07-ED4368596B09}">
      <dgm:prSet/>
      <dgm:spPr/>
      <dgm:t>
        <a:bodyPr/>
        <a:lstStyle/>
        <a:p>
          <a:endParaRPr lang="en-US"/>
        </a:p>
      </dgm:t>
    </dgm:pt>
    <dgm:pt modelId="{CBE18307-252F-4145-8C76-EC9189B4A519}" type="sibTrans" cxnId="{CC7B45C0-0D8F-44D2-AA07-ED4368596B09}">
      <dgm:prSet/>
      <dgm:spPr/>
      <dgm:t>
        <a:bodyPr/>
        <a:lstStyle/>
        <a:p>
          <a:endParaRPr lang="en-US"/>
        </a:p>
      </dgm:t>
    </dgm:pt>
    <dgm:pt modelId="{91630B85-222D-48E5-8518-19BF3A7D18DE}">
      <dgm:prSet phldrT="[Text]" custT="1"/>
      <dgm:spPr/>
      <dgm:t>
        <a:bodyPr/>
        <a:lstStyle/>
        <a:p>
          <a:pPr>
            <a:spcBef>
              <a:spcPts val="600"/>
            </a:spcBef>
          </a:pPr>
          <a:r>
            <a:rPr lang="en-US" sz="1600" dirty="0" smtClean="0"/>
            <a:t>Consumer rebates</a:t>
          </a:r>
          <a:endParaRPr lang="en-US" sz="1600" dirty="0"/>
        </a:p>
      </dgm:t>
    </dgm:pt>
    <dgm:pt modelId="{23B8832D-F7F1-4E4F-9311-181585C02CFB}" type="parTrans" cxnId="{DF08867A-FA6C-4599-B82A-395E212FE898}">
      <dgm:prSet/>
      <dgm:spPr/>
      <dgm:t>
        <a:bodyPr/>
        <a:lstStyle/>
        <a:p>
          <a:endParaRPr lang="en-US"/>
        </a:p>
      </dgm:t>
    </dgm:pt>
    <dgm:pt modelId="{A5D081D0-0223-4C75-ACDC-99934FB683DE}" type="sibTrans" cxnId="{DF08867A-FA6C-4599-B82A-395E212FE898}">
      <dgm:prSet/>
      <dgm:spPr/>
      <dgm:t>
        <a:bodyPr/>
        <a:lstStyle/>
        <a:p>
          <a:endParaRPr lang="en-US"/>
        </a:p>
      </dgm:t>
    </dgm:pt>
    <dgm:pt modelId="{0D17C54E-31E5-489F-A4C8-CB9C111A83F6}">
      <dgm:prSet phldrT="[Text]" custT="1"/>
      <dgm:spPr/>
      <dgm:t>
        <a:bodyPr/>
        <a:lstStyle/>
        <a:p>
          <a:pPr>
            <a:spcBef>
              <a:spcPts val="600"/>
            </a:spcBef>
          </a:pPr>
          <a:r>
            <a:rPr lang="en-US" sz="1600" dirty="0" smtClean="0"/>
            <a:t>Mid-stream and upstream incentives</a:t>
          </a:r>
          <a:endParaRPr lang="en-US" sz="1600" dirty="0"/>
        </a:p>
      </dgm:t>
    </dgm:pt>
    <dgm:pt modelId="{53D0808A-2402-4305-895F-92A1DF2E40E9}" type="parTrans" cxnId="{7CC75BD8-D129-452D-AEAC-A982C2103FFE}">
      <dgm:prSet/>
      <dgm:spPr/>
      <dgm:t>
        <a:bodyPr/>
        <a:lstStyle/>
        <a:p>
          <a:endParaRPr lang="en-US"/>
        </a:p>
      </dgm:t>
    </dgm:pt>
    <dgm:pt modelId="{D799BD1C-EA26-4974-83F1-AA02A79174E9}" type="sibTrans" cxnId="{7CC75BD8-D129-452D-AEAC-A982C2103FFE}">
      <dgm:prSet/>
      <dgm:spPr/>
      <dgm:t>
        <a:bodyPr/>
        <a:lstStyle/>
        <a:p>
          <a:endParaRPr lang="en-US"/>
        </a:p>
      </dgm:t>
    </dgm:pt>
    <dgm:pt modelId="{935D3C43-909D-4933-829C-2F4C0BC8880E}">
      <dgm:prSet phldrT="[Text]" custT="1"/>
      <dgm:spPr/>
      <dgm:t>
        <a:bodyPr/>
        <a:lstStyle/>
        <a:p>
          <a:pPr>
            <a:spcBef>
              <a:spcPts val="600"/>
            </a:spcBef>
          </a:pPr>
          <a:r>
            <a:rPr lang="en-US" sz="1600" dirty="0" smtClean="0"/>
            <a:t>Behavior / operational</a:t>
          </a:r>
          <a:endParaRPr lang="en-US" sz="1600" dirty="0"/>
        </a:p>
      </dgm:t>
    </dgm:pt>
    <dgm:pt modelId="{6C632B6A-8DD8-4EB8-90D3-BA25C2327F52}" type="parTrans" cxnId="{87D5D298-4022-498B-8415-77327D87CB98}">
      <dgm:prSet/>
      <dgm:spPr/>
      <dgm:t>
        <a:bodyPr/>
        <a:lstStyle/>
        <a:p>
          <a:endParaRPr lang="en-US"/>
        </a:p>
      </dgm:t>
    </dgm:pt>
    <dgm:pt modelId="{2386CE16-948A-4400-9764-C1F6BFDFD333}" type="sibTrans" cxnId="{87D5D298-4022-498B-8415-77327D87CB98}">
      <dgm:prSet/>
      <dgm:spPr/>
      <dgm:t>
        <a:bodyPr/>
        <a:lstStyle/>
        <a:p>
          <a:endParaRPr lang="en-US"/>
        </a:p>
      </dgm:t>
    </dgm:pt>
    <dgm:pt modelId="{9268993D-4519-4D6D-BE92-974B8C2A2903}">
      <dgm:prSet phldrT="[Text]" custT="1"/>
      <dgm:spPr/>
      <dgm:t>
        <a:bodyPr/>
        <a:lstStyle/>
        <a:p>
          <a:r>
            <a:rPr lang="en-US" sz="1600" dirty="0" smtClean="0"/>
            <a:t>Energy reporting</a:t>
          </a:r>
          <a:endParaRPr lang="en-US" sz="1600" dirty="0"/>
        </a:p>
      </dgm:t>
    </dgm:pt>
    <dgm:pt modelId="{61FB4912-8425-4425-A5B7-11A08719F56A}" type="parTrans" cxnId="{9B61917F-E400-4178-A2A0-51BACE4714A5}">
      <dgm:prSet/>
      <dgm:spPr/>
      <dgm:t>
        <a:bodyPr/>
        <a:lstStyle/>
        <a:p>
          <a:endParaRPr lang="en-US"/>
        </a:p>
      </dgm:t>
    </dgm:pt>
    <dgm:pt modelId="{B5892334-ECA4-4BFB-89BB-9246EBC98CEB}" type="sibTrans" cxnId="{9B61917F-E400-4178-A2A0-51BACE4714A5}">
      <dgm:prSet/>
      <dgm:spPr/>
      <dgm:t>
        <a:bodyPr/>
        <a:lstStyle/>
        <a:p>
          <a:endParaRPr lang="en-US"/>
        </a:p>
      </dgm:t>
    </dgm:pt>
    <dgm:pt modelId="{DFB67106-933B-40DE-8548-5E61FF34527A}">
      <dgm:prSet phldrT="[Text]" custT="1"/>
      <dgm:spPr/>
      <dgm:t>
        <a:bodyPr/>
        <a:lstStyle/>
        <a:p>
          <a:r>
            <a:rPr lang="en-US" sz="1600" dirty="0" smtClean="0"/>
            <a:t>…</a:t>
          </a:r>
          <a:endParaRPr lang="en-US" sz="1600" dirty="0"/>
        </a:p>
      </dgm:t>
    </dgm:pt>
    <dgm:pt modelId="{CD6055D6-C31A-474C-ADDF-C347FC586D67}" type="parTrans" cxnId="{7D428140-EC62-4BBD-A796-3ED87EC7E59B}">
      <dgm:prSet/>
      <dgm:spPr/>
      <dgm:t>
        <a:bodyPr/>
        <a:lstStyle/>
        <a:p>
          <a:endParaRPr lang="en-US"/>
        </a:p>
      </dgm:t>
    </dgm:pt>
    <dgm:pt modelId="{6EE70D6B-030A-48D6-9D6B-CD8423152943}" type="sibTrans" cxnId="{7D428140-EC62-4BBD-A796-3ED87EC7E59B}">
      <dgm:prSet/>
      <dgm:spPr/>
      <dgm:t>
        <a:bodyPr/>
        <a:lstStyle/>
        <a:p>
          <a:endParaRPr lang="en-US"/>
        </a:p>
      </dgm:t>
    </dgm:pt>
    <dgm:pt modelId="{D045D133-A1A2-4068-BABD-CFCC21B0833D}">
      <dgm:prSet phldrT="[Text]" custT="1"/>
      <dgm:spPr/>
      <dgm:t>
        <a:bodyPr/>
        <a:lstStyle/>
        <a:p>
          <a:r>
            <a:rPr lang="en-US" sz="1600" dirty="0" smtClean="0"/>
            <a:t>Horizontal standards: Standby</a:t>
          </a:r>
          <a:endParaRPr lang="en-US" sz="1600" dirty="0"/>
        </a:p>
      </dgm:t>
    </dgm:pt>
    <dgm:pt modelId="{9FA4FBD1-0065-4D2F-B33F-F6CBFB57C897}" type="parTrans" cxnId="{B26FC3D0-8E99-43E0-B1A7-8F2B69FEFEAC}">
      <dgm:prSet/>
      <dgm:spPr/>
      <dgm:t>
        <a:bodyPr/>
        <a:lstStyle/>
        <a:p>
          <a:endParaRPr lang="en-US"/>
        </a:p>
      </dgm:t>
    </dgm:pt>
    <dgm:pt modelId="{62F9D84D-732F-4BEB-93C7-D14529683A5E}" type="sibTrans" cxnId="{B26FC3D0-8E99-43E0-B1A7-8F2B69FEFEAC}">
      <dgm:prSet/>
      <dgm:spPr/>
      <dgm:t>
        <a:bodyPr/>
        <a:lstStyle/>
        <a:p>
          <a:endParaRPr lang="en-US"/>
        </a:p>
      </dgm:t>
    </dgm:pt>
    <dgm:pt modelId="{6E93C524-6356-4ED1-9C5F-491CC404E9C5}">
      <dgm:prSet phldrT="[Text]" custT="1"/>
      <dgm:spPr/>
      <dgm:t>
        <a:bodyPr/>
        <a:lstStyle/>
        <a:p>
          <a:r>
            <a:rPr lang="en-US" sz="1600" dirty="0" smtClean="0"/>
            <a:t>Product-specific standards</a:t>
          </a:r>
          <a:endParaRPr lang="en-US" sz="1600" dirty="0"/>
        </a:p>
      </dgm:t>
    </dgm:pt>
    <dgm:pt modelId="{13690647-972E-4741-8622-77145CBDC9CC}" type="parTrans" cxnId="{A612759A-4EBF-4211-8E7D-7AF762A68CB5}">
      <dgm:prSet/>
      <dgm:spPr/>
      <dgm:t>
        <a:bodyPr/>
        <a:lstStyle/>
        <a:p>
          <a:endParaRPr lang="en-US"/>
        </a:p>
      </dgm:t>
    </dgm:pt>
    <dgm:pt modelId="{C17BB5A8-1B82-430C-A9F5-2C2262841F02}" type="sibTrans" cxnId="{A612759A-4EBF-4211-8E7D-7AF762A68CB5}">
      <dgm:prSet/>
      <dgm:spPr/>
      <dgm:t>
        <a:bodyPr/>
        <a:lstStyle/>
        <a:p>
          <a:endParaRPr lang="en-US"/>
        </a:p>
      </dgm:t>
    </dgm:pt>
    <dgm:pt modelId="{7DFF2DB1-11B1-48D7-A0FE-260E46E10227}">
      <dgm:prSet phldrT="[Text]" custT="1"/>
      <dgm:spPr/>
      <dgm:t>
        <a:bodyPr/>
        <a:lstStyle/>
        <a:p>
          <a:r>
            <a:rPr lang="en-US" sz="1600" dirty="0" smtClean="0"/>
            <a:t>Building codes: builder-installed loads, controls…</a:t>
          </a:r>
          <a:endParaRPr lang="en-US" sz="1600" dirty="0"/>
        </a:p>
      </dgm:t>
    </dgm:pt>
    <dgm:pt modelId="{B2BEFD77-2FD7-4D1D-AB40-94BD70A7BF9B}" type="parTrans" cxnId="{63A41344-640F-4F78-A08B-4FBFD79948B8}">
      <dgm:prSet/>
      <dgm:spPr/>
      <dgm:t>
        <a:bodyPr/>
        <a:lstStyle/>
        <a:p>
          <a:endParaRPr lang="en-US"/>
        </a:p>
      </dgm:t>
    </dgm:pt>
    <dgm:pt modelId="{0F0FD719-482E-4899-BCE1-AC60276AF614}" type="sibTrans" cxnId="{63A41344-640F-4F78-A08B-4FBFD79948B8}">
      <dgm:prSet/>
      <dgm:spPr/>
      <dgm:t>
        <a:bodyPr/>
        <a:lstStyle/>
        <a:p>
          <a:endParaRPr lang="en-US"/>
        </a:p>
      </dgm:t>
    </dgm:pt>
    <dgm:pt modelId="{1C928377-7D42-416A-AFD6-F26FB74B881C}" type="pres">
      <dgm:prSet presAssocID="{4CF737F5-8692-47CD-8495-3137013B9430}" presName="Name0" presStyleCnt="0">
        <dgm:presLayoutVars>
          <dgm:dir/>
          <dgm:animLvl val="lvl"/>
          <dgm:resizeHandles val="exact"/>
        </dgm:presLayoutVars>
      </dgm:prSet>
      <dgm:spPr/>
    </dgm:pt>
    <dgm:pt modelId="{40B66BB0-6887-49C1-BBA2-C50CB60538F2}" type="pres">
      <dgm:prSet presAssocID="{419CC84E-042B-4FB4-84C2-4D13546158ED}" presName="composite" presStyleCnt="0"/>
      <dgm:spPr/>
    </dgm:pt>
    <dgm:pt modelId="{2C815FCB-876E-4A63-ACDC-74B82CBD0AB5}" type="pres">
      <dgm:prSet presAssocID="{419CC84E-042B-4FB4-84C2-4D13546158ED}" presName="parTx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C768A61-7FF7-48F2-A3AB-A89D93146427}" type="pres">
      <dgm:prSet presAssocID="{419CC84E-042B-4FB4-84C2-4D13546158ED}" presName="desTx" presStyleLbl="revTx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B307C20-1424-42C6-98EB-A4B25A55D8CA}" type="pres">
      <dgm:prSet presAssocID="{34E9A4D6-9567-4222-99C6-179509C8A9CC}" presName="space" presStyleCnt="0"/>
      <dgm:spPr/>
    </dgm:pt>
    <dgm:pt modelId="{A7803746-B903-42B1-807C-3CB3E67F76B5}" type="pres">
      <dgm:prSet presAssocID="{1D4FF966-7AF0-4F40-8EEF-9FB29652F947}" presName="composite" presStyleCnt="0"/>
      <dgm:spPr/>
    </dgm:pt>
    <dgm:pt modelId="{04BA4D81-A796-4165-A909-B73807E3207E}" type="pres">
      <dgm:prSet presAssocID="{1D4FF966-7AF0-4F40-8EEF-9FB29652F947}" presName="parTx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81DE261-B0E9-4CE1-B7D4-647ACFC4A441}" type="pres">
      <dgm:prSet presAssocID="{1D4FF966-7AF0-4F40-8EEF-9FB29652F947}" presName="desTx" presStyleLbl="revTx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158122F-3CF9-4F3F-B462-EA07891D3539}" type="pres">
      <dgm:prSet presAssocID="{ED5284DA-F71A-4EDE-A1D5-8AA4169A87E3}" presName="space" presStyleCnt="0"/>
      <dgm:spPr/>
    </dgm:pt>
    <dgm:pt modelId="{BB89DA2A-0666-4174-8577-0169C68A3B08}" type="pres">
      <dgm:prSet presAssocID="{763EFF08-581E-4ED9-805E-AC2102C9CAF4}" presName="composite" presStyleCnt="0"/>
      <dgm:spPr/>
    </dgm:pt>
    <dgm:pt modelId="{A9F7F789-F85E-4153-9AA1-00C6BB1874E8}" type="pres">
      <dgm:prSet presAssocID="{763EFF08-581E-4ED9-805E-AC2102C9CAF4}" presName="parTx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A55A5B7-8461-41CA-A2CF-4871A9CEF543}" type="pres">
      <dgm:prSet presAssocID="{763EFF08-581E-4ED9-805E-AC2102C9CAF4}" presName="desTx" presStyleLbl="revTx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446DCEE-35C0-437D-8543-B98E87787C4E}" type="presOf" srcId="{DFB67106-933B-40DE-8548-5E61FF34527A}" destId="{0C768A61-7FF7-48F2-A3AB-A89D93146427}" srcOrd="0" destOrd="2" presId="urn:microsoft.com/office/officeart/2005/8/layout/chevron1"/>
    <dgm:cxn modelId="{99FAFCD9-69E0-4093-8102-8793B69F3551}" type="presOf" srcId="{D045D133-A1A2-4068-BABD-CFCC21B0833D}" destId="{FA55A5B7-8461-41CA-A2CF-4871A9CEF543}" srcOrd="0" destOrd="0" presId="urn:microsoft.com/office/officeart/2005/8/layout/chevron1"/>
    <dgm:cxn modelId="{1EEEDBA2-2F66-4B19-8390-6AAECEDAEA0D}" srcId="{4CF737F5-8692-47CD-8495-3137013B9430}" destId="{763EFF08-581E-4ED9-805E-AC2102C9CAF4}" srcOrd="2" destOrd="0" parTransId="{4D03E55D-A3D7-4CE8-9038-DC8FA614B06F}" sibTransId="{DA86EC6A-57B5-4CAE-AB26-981B42914DBD}"/>
    <dgm:cxn modelId="{ACC7CE09-5281-43D6-BC5D-9AE1372D1DB8}" type="presOf" srcId="{7DFF2DB1-11B1-48D7-A0FE-260E46E10227}" destId="{FA55A5B7-8461-41CA-A2CF-4871A9CEF543}" srcOrd="0" destOrd="2" presId="urn:microsoft.com/office/officeart/2005/8/layout/chevron1"/>
    <dgm:cxn modelId="{223227F3-5A6B-4CA9-B6F6-22FD88607FD9}" type="presOf" srcId="{6E93C524-6356-4ED1-9C5F-491CC404E9C5}" destId="{FA55A5B7-8461-41CA-A2CF-4871A9CEF543}" srcOrd="0" destOrd="1" presId="urn:microsoft.com/office/officeart/2005/8/layout/chevron1"/>
    <dgm:cxn modelId="{F6A95486-6A01-47B0-A666-D2715B50D300}" type="presOf" srcId="{1D4FF966-7AF0-4F40-8EEF-9FB29652F947}" destId="{04BA4D81-A796-4165-A909-B73807E3207E}" srcOrd="0" destOrd="0" presId="urn:microsoft.com/office/officeart/2005/8/layout/chevron1"/>
    <dgm:cxn modelId="{F3ADB041-1B06-4A2C-8497-4F01979A7B24}" type="presOf" srcId="{419CC84E-042B-4FB4-84C2-4D13546158ED}" destId="{2C815FCB-876E-4A63-ACDC-74B82CBD0AB5}" srcOrd="0" destOrd="0" presId="urn:microsoft.com/office/officeart/2005/8/layout/chevron1"/>
    <dgm:cxn modelId="{7CC75BD8-D129-452D-AEAC-A982C2103FFE}" srcId="{1D4FF966-7AF0-4F40-8EEF-9FB29652F947}" destId="{0D17C54E-31E5-489F-A4C8-CB9C111A83F6}" srcOrd="1" destOrd="0" parTransId="{53D0808A-2402-4305-895F-92A1DF2E40E9}" sibTransId="{D799BD1C-EA26-4974-83F1-AA02A79174E9}"/>
    <dgm:cxn modelId="{877BD57C-6EB7-4836-A560-E01E25CFD2E0}" type="presOf" srcId="{91630B85-222D-48E5-8518-19BF3A7D18DE}" destId="{A81DE261-B0E9-4CE1-B7D4-647ACFC4A441}" srcOrd="0" destOrd="0" presId="urn:microsoft.com/office/officeart/2005/8/layout/chevron1"/>
    <dgm:cxn modelId="{F6FE1A49-3FB7-4481-A47A-9A0AE7D1F3C7}" type="presOf" srcId="{9268993D-4519-4D6D-BE92-974B8C2A2903}" destId="{0C768A61-7FF7-48F2-A3AB-A89D93146427}" srcOrd="0" destOrd="1" presId="urn:microsoft.com/office/officeart/2005/8/layout/chevron1"/>
    <dgm:cxn modelId="{7D428140-EC62-4BBD-A796-3ED87EC7E59B}" srcId="{419CC84E-042B-4FB4-84C2-4D13546158ED}" destId="{DFB67106-933B-40DE-8548-5E61FF34527A}" srcOrd="2" destOrd="0" parTransId="{CD6055D6-C31A-474C-ADDF-C347FC586D67}" sibTransId="{6EE70D6B-030A-48D6-9D6B-CD8423152943}"/>
    <dgm:cxn modelId="{9B61917F-E400-4178-A2A0-51BACE4714A5}" srcId="{419CC84E-042B-4FB4-84C2-4D13546158ED}" destId="{9268993D-4519-4D6D-BE92-974B8C2A2903}" srcOrd="1" destOrd="0" parTransId="{61FB4912-8425-4425-A5B7-11A08719F56A}" sibTransId="{B5892334-ECA4-4BFB-89BB-9246EBC98CEB}"/>
    <dgm:cxn modelId="{3C74E718-2A81-4F87-9C6A-FF5AE03F17E6}" type="presOf" srcId="{763EFF08-581E-4ED9-805E-AC2102C9CAF4}" destId="{A9F7F789-F85E-4153-9AA1-00C6BB1874E8}" srcOrd="0" destOrd="0" presId="urn:microsoft.com/office/officeart/2005/8/layout/chevron1"/>
    <dgm:cxn modelId="{87D5D298-4022-498B-8415-77327D87CB98}" srcId="{1D4FF966-7AF0-4F40-8EEF-9FB29652F947}" destId="{935D3C43-909D-4933-829C-2F4C0BC8880E}" srcOrd="2" destOrd="0" parTransId="{6C632B6A-8DD8-4EB8-90D3-BA25C2327F52}" sibTransId="{2386CE16-948A-4400-9764-C1F6BFDFD333}"/>
    <dgm:cxn modelId="{B7E6F3EB-79F8-4F15-9B43-CC7F39F5F4C2}" type="presOf" srcId="{935D3C43-909D-4933-829C-2F4C0BC8880E}" destId="{A81DE261-B0E9-4CE1-B7D4-647ACFC4A441}" srcOrd="0" destOrd="2" presId="urn:microsoft.com/office/officeart/2005/8/layout/chevron1"/>
    <dgm:cxn modelId="{63A41344-640F-4F78-A08B-4FBFD79948B8}" srcId="{763EFF08-581E-4ED9-805E-AC2102C9CAF4}" destId="{7DFF2DB1-11B1-48D7-A0FE-260E46E10227}" srcOrd="2" destOrd="0" parTransId="{B2BEFD77-2FD7-4D1D-AB40-94BD70A7BF9B}" sibTransId="{0F0FD719-482E-4899-BCE1-AC60276AF614}"/>
    <dgm:cxn modelId="{F5194557-BD70-4434-B827-005EE1D496F0}" type="presOf" srcId="{0D17C54E-31E5-489F-A4C8-CB9C111A83F6}" destId="{A81DE261-B0E9-4CE1-B7D4-647ACFC4A441}" srcOrd="0" destOrd="1" presId="urn:microsoft.com/office/officeart/2005/8/layout/chevron1"/>
    <dgm:cxn modelId="{B49583E7-1BA8-4B4D-9869-F9DA5C22E398}" srcId="{4CF737F5-8692-47CD-8495-3137013B9430}" destId="{419CC84E-042B-4FB4-84C2-4D13546158ED}" srcOrd="0" destOrd="0" parTransId="{75202D18-5CA9-48A1-8F08-0245656C8283}" sibTransId="{34E9A4D6-9567-4222-99C6-179509C8A9CC}"/>
    <dgm:cxn modelId="{1D1610A1-4F4B-4A0B-B9ED-0896C4F1EF8C}" type="presOf" srcId="{95CFF04B-4277-4924-A21B-62C428109B15}" destId="{0C768A61-7FF7-48F2-A3AB-A89D93146427}" srcOrd="0" destOrd="0" presId="urn:microsoft.com/office/officeart/2005/8/layout/chevron1"/>
    <dgm:cxn modelId="{44741B4E-AFC4-4D2F-A447-7CE5D4134BC1}" srcId="{4CF737F5-8692-47CD-8495-3137013B9430}" destId="{1D4FF966-7AF0-4F40-8EEF-9FB29652F947}" srcOrd="1" destOrd="0" parTransId="{79CDBB03-88EC-4509-A6FC-2F74DD15B6FB}" sibTransId="{ED5284DA-F71A-4EDE-A1D5-8AA4169A87E3}"/>
    <dgm:cxn modelId="{CC7B45C0-0D8F-44D2-AA07-ED4368596B09}" srcId="{419CC84E-042B-4FB4-84C2-4D13546158ED}" destId="{95CFF04B-4277-4924-A21B-62C428109B15}" srcOrd="0" destOrd="0" parTransId="{86F8CBCC-B436-4F3D-AD3F-57D1322DD554}" sibTransId="{CBE18307-252F-4145-8C76-EC9189B4A519}"/>
    <dgm:cxn modelId="{DF08867A-FA6C-4599-B82A-395E212FE898}" srcId="{1D4FF966-7AF0-4F40-8EEF-9FB29652F947}" destId="{91630B85-222D-48E5-8518-19BF3A7D18DE}" srcOrd="0" destOrd="0" parTransId="{23B8832D-F7F1-4E4F-9311-181585C02CFB}" sibTransId="{A5D081D0-0223-4C75-ACDC-99934FB683DE}"/>
    <dgm:cxn modelId="{A612759A-4EBF-4211-8E7D-7AF762A68CB5}" srcId="{763EFF08-581E-4ED9-805E-AC2102C9CAF4}" destId="{6E93C524-6356-4ED1-9C5F-491CC404E9C5}" srcOrd="1" destOrd="0" parTransId="{13690647-972E-4741-8622-77145CBDC9CC}" sibTransId="{C17BB5A8-1B82-430C-A9F5-2C2262841F02}"/>
    <dgm:cxn modelId="{9267A000-FC60-4B43-A6EE-19F2E2D6147F}" type="presOf" srcId="{4CF737F5-8692-47CD-8495-3137013B9430}" destId="{1C928377-7D42-416A-AFD6-F26FB74B881C}" srcOrd="0" destOrd="0" presId="urn:microsoft.com/office/officeart/2005/8/layout/chevron1"/>
    <dgm:cxn modelId="{B26FC3D0-8E99-43E0-B1A7-8F2B69FEFEAC}" srcId="{763EFF08-581E-4ED9-805E-AC2102C9CAF4}" destId="{D045D133-A1A2-4068-BABD-CFCC21B0833D}" srcOrd="0" destOrd="0" parTransId="{9FA4FBD1-0065-4D2F-B33F-F6CBFB57C897}" sibTransId="{62F9D84D-732F-4BEB-93C7-D14529683A5E}"/>
    <dgm:cxn modelId="{4F52210E-308D-4654-A878-F0CA57B6D825}" type="presParOf" srcId="{1C928377-7D42-416A-AFD6-F26FB74B881C}" destId="{40B66BB0-6887-49C1-BBA2-C50CB60538F2}" srcOrd="0" destOrd="0" presId="urn:microsoft.com/office/officeart/2005/8/layout/chevron1"/>
    <dgm:cxn modelId="{574D0B5F-2AD9-4A78-B5B4-6A433A689C86}" type="presParOf" srcId="{40B66BB0-6887-49C1-BBA2-C50CB60538F2}" destId="{2C815FCB-876E-4A63-ACDC-74B82CBD0AB5}" srcOrd="0" destOrd="0" presId="urn:microsoft.com/office/officeart/2005/8/layout/chevron1"/>
    <dgm:cxn modelId="{D06B1730-6C96-444C-8ADF-AA5403C30B79}" type="presParOf" srcId="{40B66BB0-6887-49C1-BBA2-C50CB60538F2}" destId="{0C768A61-7FF7-48F2-A3AB-A89D93146427}" srcOrd="1" destOrd="0" presId="urn:microsoft.com/office/officeart/2005/8/layout/chevron1"/>
    <dgm:cxn modelId="{F359ABA2-0531-435E-86B5-68288123011D}" type="presParOf" srcId="{1C928377-7D42-416A-AFD6-F26FB74B881C}" destId="{CB307C20-1424-42C6-98EB-A4B25A55D8CA}" srcOrd="1" destOrd="0" presId="urn:microsoft.com/office/officeart/2005/8/layout/chevron1"/>
    <dgm:cxn modelId="{D5C1B823-D31A-4298-8937-095B1E4E7619}" type="presParOf" srcId="{1C928377-7D42-416A-AFD6-F26FB74B881C}" destId="{A7803746-B903-42B1-807C-3CB3E67F76B5}" srcOrd="2" destOrd="0" presId="urn:microsoft.com/office/officeart/2005/8/layout/chevron1"/>
    <dgm:cxn modelId="{D7BCCD75-2679-450E-A7A5-FCF8D541B7AF}" type="presParOf" srcId="{A7803746-B903-42B1-807C-3CB3E67F76B5}" destId="{04BA4D81-A796-4165-A909-B73807E3207E}" srcOrd="0" destOrd="0" presId="urn:microsoft.com/office/officeart/2005/8/layout/chevron1"/>
    <dgm:cxn modelId="{0445F807-4361-472B-B9D8-08A3588B7A47}" type="presParOf" srcId="{A7803746-B903-42B1-807C-3CB3E67F76B5}" destId="{A81DE261-B0E9-4CE1-B7D4-647ACFC4A441}" srcOrd="1" destOrd="0" presId="urn:microsoft.com/office/officeart/2005/8/layout/chevron1"/>
    <dgm:cxn modelId="{FA35C803-2ADC-475C-98B9-57225FFCC958}" type="presParOf" srcId="{1C928377-7D42-416A-AFD6-F26FB74B881C}" destId="{A158122F-3CF9-4F3F-B462-EA07891D3539}" srcOrd="3" destOrd="0" presId="urn:microsoft.com/office/officeart/2005/8/layout/chevron1"/>
    <dgm:cxn modelId="{D1D2D3FC-DCFC-4EDD-A041-056005228CB6}" type="presParOf" srcId="{1C928377-7D42-416A-AFD6-F26FB74B881C}" destId="{BB89DA2A-0666-4174-8577-0169C68A3B08}" srcOrd="4" destOrd="0" presId="urn:microsoft.com/office/officeart/2005/8/layout/chevron1"/>
    <dgm:cxn modelId="{23266B0C-367F-4F85-B3A0-13F62E2EE62C}" type="presParOf" srcId="{BB89DA2A-0666-4174-8577-0169C68A3B08}" destId="{A9F7F789-F85E-4153-9AA1-00C6BB1874E8}" srcOrd="0" destOrd="0" presId="urn:microsoft.com/office/officeart/2005/8/layout/chevron1"/>
    <dgm:cxn modelId="{A445656F-18CF-4295-986D-E96AE15916AD}" type="presParOf" srcId="{BB89DA2A-0666-4174-8577-0169C68A3B08}" destId="{FA55A5B7-8461-41CA-A2CF-4871A9CEF543}" srcOrd="1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0.30879</cdr:x>
      <cdr:y>0.59701</cdr:y>
    </cdr:from>
    <cdr:to>
      <cdr:x>0.76379</cdr:x>
      <cdr:y>0.68189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458869" y="1904999"/>
          <a:ext cx="2149602" cy="27084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en-US" sz="1100" dirty="0" smtClean="0">
              <a:solidFill>
                <a:schemeClr val="tx1"/>
              </a:solidFill>
            </a:rPr>
            <a:t>Plug-in and Miscellaneous</a:t>
          </a:r>
          <a:endParaRPr lang="en-US" sz="11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0.33669</cdr:x>
      <cdr:y>0.37671</cdr:y>
    </cdr:from>
    <cdr:to>
      <cdr:x>0.86895</cdr:x>
      <cdr:y>0.46159</cdr:y>
    </cdr:to>
    <cdr:sp macro="" textlink="">
      <cdr:nvSpPr>
        <cdr:cNvPr id="3" name="TextBox 1"/>
        <cdr:cNvSpPr txBox="1"/>
      </cdr:nvSpPr>
      <cdr:spPr>
        <a:xfrm xmlns:a="http://schemas.openxmlformats.org/drawingml/2006/main">
          <a:off x="1590658" y="1202041"/>
          <a:ext cx="2514609" cy="27084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n-US" sz="1100" dirty="0" smtClean="0">
              <a:solidFill>
                <a:schemeClr val="tx1"/>
              </a:solidFill>
            </a:rPr>
            <a:t>Lighting</a:t>
          </a:r>
          <a:endParaRPr lang="en-US" sz="11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0.33669</cdr:x>
      <cdr:y>0.30507</cdr:y>
    </cdr:from>
    <cdr:to>
      <cdr:x>0.86895</cdr:x>
      <cdr:y>0.38995</cdr:y>
    </cdr:to>
    <cdr:sp macro="" textlink="">
      <cdr:nvSpPr>
        <cdr:cNvPr id="4" name="TextBox 1"/>
        <cdr:cNvSpPr txBox="1"/>
      </cdr:nvSpPr>
      <cdr:spPr>
        <a:xfrm xmlns:a="http://schemas.openxmlformats.org/drawingml/2006/main">
          <a:off x="1590658" y="973447"/>
          <a:ext cx="2514609" cy="27084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n-US" sz="1100" dirty="0" smtClean="0">
              <a:solidFill>
                <a:schemeClr val="tx1"/>
              </a:solidFill>
            </a:rPr>
            <a:t>HVAC</a:t>
          </a:r>
          <a:endParaRPr lang="en-US" sz="11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0.74798</cdr:x>
      <cdr:y>0.17612</cdr:y>
    </cdr:from>
    <cdr:to>
      <cdr:x>0.75</cdr:x>
      <cdr:y>0.76561</cdr:y>
    </cdr:to>
    <cdr:cxnSp macro="">
      <cdr:nvCxnSpPr>
        <cdr:cNvPr id="6" name="Straight Connector 5"/>
        <cdr:cNvCxnSpPr/>
      </cdr:nvCxnSpPr>
      <cdr:spPr>
        <a:xfrm xmlns:a="http://schemas.openxmlformats.org/drawingml/2006/main" flipV="1">
          <a:off x="3533775" y="561974"/>
          <a:ext cx="9525" cy="1880999"/>
        </a:xfrm>
        <a:prstGeom xmlns:a="http://schemas.openxmlformats.org/drawingml/2006/main" prst="line">
          <a:avLst/>
        </a:prstGeom>
        <a:ln xmlns:a="http://schemas.openxmlformats.org/drawingml/2006/main" w="12700">
          <a:solidFill>
            <a:schemeClr val="tx1"/>
          </a:solidFill>
          <a:prstDash val="dash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0.75806</cdr:x>
      <cdr:y>0.59701</cdr:y>
    </cdr:from>
    <cdr:to>
      <cdr:x>0.87097</cdr:x>
      <cdr:y>0.68189</cdr:y>
    </cdr:to>
    <cdr:sp macro="" textlink="">
      <cdr:nvSpPr>
        <cdr:cNvPr id="9" name="TextBox 1"/>
        <cdr:cNvSpPr txBox="1"/>
      </cdr:nvSpPr>
      <cdr:spPr>
        <a:xfrm xmlns:a="http://schemas.openxmlformats.org/drawingml/2006/main">
          <a:off x="3581400" y="1904999"/>
          <a:ext cx="533432" cy="27084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n-US" sz="1100" dirty="0" smtClean="0">
              <a:solidFill>
                <a:schemeClr val="tx1"/>
              </a:solidFill>
            </a:rPr>
            <a:t>67%</a:t>
          </a:r>
          <a:endParaRPr lang="en-US" sz="11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0.77096</cdr:x>
      <cdr:y>0.31204</cdr:y>
    </cdr:from>
    <cdr:to>
      <cdr:x>0.88387</cdr:x>
      <cdr:y>0.39692</cdr:y>
    </cdr:to>
    <cdr:sp macro="" textlink="">
      <cdr:nvSpPr>
        <cdr:cNvPr id="12" name="TextBox 1"/>
        <cdr:cNvSpPr txBox="1"/>
      </cdr:nvSpPr>
      <cdr:spPr>
        <a:xfrm xmlns:a="http://schemas.openxmlformats.org/drawingml/2006/main">
          <a:off x="3642338" y="995689"/>
          <a:ext cx="533432" cy="27084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n-US" sz="1100" dirty="0" smtClean="0">
              <a:solidFill>
                <a:schemeClr val="tx1"/>
              </a:solidFill>
            </a:rPr>
            <a:t>33%</a:t>
          </a:r>
          <a:endParaRPr lang="en-US" sz="11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0.69355</cdr:x>
      <cdr:y>0.14925</cdr:y>
    </cdr:from>
    <cdr:to>
      <cdr:x>0.80645</cdr:x>
      <cdr:y>0.21493</cdr:y>
    </cdr:to>
    <cdr:sp macro="" textlink="">
      <cdr:nvSpPr>
        <cdr:cNvPr id="13" name="TextBox 1"/>
        <cdr:cNvSpPr txBox="1"/>
      </cdr:nvSpPr>
      <cdr:spPr>
        <a:xfrm xmlns:a="http://schemas.openxmlformats.org/drawingml/2006/main">
          <a:off x="3276600" y="476248"/>
          <a:ext cx="533399" cy="209551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n-US" sz="1100" dirty="0" smtClean="0">
              <a:solidFill>
                <a:schemeClr val="tx1"/>
              </a:solidFill>
            </a:rPr>
            <a:t>2015</a:t>
          </a:r>
          <a:endParaRPr lang="en-US" sz="11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0.75806</cdr:x>
      <cdr:y>0.28338</cdr:y>
    </cdr:from>
    <cdr:to>
      <cdr:x>0.7828</cdr:x>
      <cdr:y>0.43303</cdr:y>
    </cdr:to>
    <cdr:sp macro="" textlink="">
      <cdr:nvSpPr>
        <cdr:cNvPr id="10" name="Right Bracket 9"/>
        <cdr:cNvSpPr/>
      </cdr:nvSpPr>
      <cdr:spPr>
        <a:xfrm xmlns:a="http://schemas.openxmlformats.org/drawingml/2006/main">
          <a:off x="3581400" y="904239"/>
          <a:ext cx="116840" cy="477520"/>
        </a:xfrm>
        <a:prstGeom xmlns:a="http://schemas.openxmlformats.org/drawingml/2006/main" prst="rightBracket">
          <a:avLst/>
        </a:prstGeom>
        <a:ln xmlns:a="http://schemas.openxmlformats.org/drawingml/2006/main" w="1905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en-US" dirty="0">
            <a:ln w="12700">
              <a:solidFill>
                <a:schemeClr val="bg1"/>
              </a:solidFill>
            </a:ln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0.21374</cdr:x>
      <cdr:y>0.34773</cdr:y>
    </cdr:from>
    <cdr:to>
      <cdr:x>0.79269</cdr:x>
      <cdr:y>0.47727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928377" y="1165874"/>
          <a:ext cx="2514611" cy="43432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r>
            <a:rPr lang="en-US" sz="1100" dirty="0" smtClean="0">
              <a:solidFill>
                <a:schemeClr val="tx1"/>
              </a:solidFill>
            </a:rPr>
            <a:t>Lighting, HVAC, Water Heating, Pools and Spas</a:t>
          </a:r>
          <a:endParaRPr lang="en-US" sz="11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0.44912</cdr:x>
      <cdr:y>0.45454</cdr:y>
    </cdr:from>
    <cdr:to>
      <cdr:x>0.71228</cdr:x>
      <cdr:y>0.53454</cdr:y>
    </cdr:to>
    <cdr:sp macro="" textlink="">
      <cdr:nvSpPr>
        <cdr:cNvPr id="3" name="TextBox 1"/>
        <cdr:cNvSpPr txBox="1"/>
      </cdr:nvSpPr>
      <cdr:spPr>
        <a:xfrm xmlns:a="http://schemas.openxmlformats.org/drawingml/2006/main">
          <a:off x="1950718" y="1523997"/>
          <a:ext cx="1143010" cy="2682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n-US" sz="1100" dirty="0" smtClean="0">
              <a:solidFill>
                <a:schemeClr val="tx1"/>
              </a:solidFill>
            </a:rPr>
            <a:t>Miscellaneous</a:t>
          </a:r>
          <a:endParaRPr lang="en-US" sz="11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0.26316</cdr:x>
      <cdr:y>0.63636</cdr:y>
    </cdr:from>
    <cdr:to>
      <cdr:x>0.75439</cdr:x>
      <cdr:y>0.71636</cdr:y>
    </cdr:to>
    <cdr:sp macro="" textlink="">
      <cdr:nvSpPr>
        <cdr:cNvPr id="4" name="TextBox 1"/>
        <cdr:cNvSpPr txBox="1"/>
      </cdr:nvSpPr>
      <cdr:spPr>
        <a:xfrm xmlns:a="http://schemas.openxmlformats.org/drawingml/2006/main">
          <a:off x="1143000" y="2133600"/>
          <a:ext cx="2133608" cy="2682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n-US" sz="1100" dirty="0" smtClean="0">
              <a:solidFill>
                <a:schemeClr val="tx1"/>
              </a:solidFill>
            </a:rPr>
            <a:t>Refrigeration</a:t>
          </a:r>
          <a:endParaRPr lang="en-US" sz="11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0.7193</cdr:x>
      <cdr:y>0.15909</cdr:y>
    </cdr:from>
    <cdr:to>
      <cdr:x>0.7193</cdr:x>
      <cdr:y>0.72455</cdr:y>
    </cdr:to>
    <cdr:cxnSp macro="">
      <cdr:nvCxnSpPr>
        <cdr:cNvPr id="5" name="Straight Connector 4"/>
        <cdr:cNvCxnSpPr/>
      </cdr:nvCxnSpPr>
      <cdr:spPr>
        <a:xfrm xmlns:a="http://schemas.openxmlformats.org/drawingml/2006/main" flipV="1">
          <a:off x="3124200" y="533400"/>
          <a:ext cx="0" cy="1895856"/>
        </a:xfrm>
        <a:prstGeom xmlns:a="http://schemas.openxmlformats.org/drawingml/2006/main" prst="line">
          <a:avLst/>
        </a:prstGeom>
        <a:ln xmlns:a="http://schemas.openxmlformats.org/drawingml/2006/main" w="12700">
          <a:solidFill>
            <a:schemeClr val="tx1"/>
          </a:solidFill>
          <a:prstDash val="dash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0.73684</cdr:x>
      <cdr:y>0.27273</cdr:y>
    </cdr:from>
    <cdr:to>
      <cdr:x>0.85965</cdr:x>
      <cdr:y>0.35351</cdr:y>
    </cdr:to>
    <cdr:sp macro="" textlink="">
      <cdr:nvSpPr>
        <cdr:cNvPr id="7" name="TextBox 1"/>
        <cdr:cNvSpPr txBox="1"/>
      </cdr:nvSpPr>
      <cdr:spPr>
        <a:xfrm xmlns:a="http://schemas.openxmlformats.org/drawingml/2006/main">
          <a:off x="3200400" y="914400"/>
          <a:ext cx="533399" cy="27084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n-US" sz="1100" dirty="0" smtClean="0">
              <a:solidFill>
                <a:schemeClr val="tx1"/>
              </a:solidFill>
            </a:rPr>
            <a:t>33%</a:t>
          </a:r>
          <a:endParaRPr lang="en-US" sz="11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0.72982</cdr:x>
      <cdr:y>0.45454</cdr:y>
    </cdr:from>
    <cdr:to>
      <cdr:x>0.85263</cdr:x>
      <cdr:y>0.53532</cdr:y>
    </cdr:to>
    <cdr:sp macro="" textlink="">
      <cdr:nvSpPr>
        <cdr:cNvPr id="8" name="TextBox 1"/>
        <cdr:cNvSpPr txBox="1"/>
      </cdr:nvSpPr>
      <cdr:spPr>
        <a:xfrm xmlns:a="http://schemas.openxmlformats.org/drawingml/2006/main">
          <a:off x="3169911" y="1523997"/>
          <a:ext cx="533413" cy="27083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n-US" sz="1100" dirty="0" smtClean="0">
              <a:solidFill>
                <a:schemeClr val="tx1"/>
              </a:solidFill>
            </a:rPr>
            <a:t>29%</a:t>
          </a:r>
          <a:endParaRPr lang="en-US" sz="11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0.7611</cdr:x>
      <cdr:y>0.59091</cdr:y>
    </cdr:from>
    <cdr:to>
      <cdr:x>0.84882</cdr:x>
      <cdr:y>0.67169</cdr:y>
    </cdr:to>
    <cdr:sp macro="" textlink="">
      <cdr:nvSpPr>
        <cdr:cNvPr id="9" name="TextBox 1"/>
        <cdr:cNvSpPr txBox="1"/>
      </cdr:nvSpPr>
      <cdr:spPr>
        <a:xfrm xmlns:a="http://schemas.openxmlformats.org/drawingml/2006/main">
          <a:off x="3305780" y="1981200"/>
          <a:ext cx="381003" cy="27083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lIns="0" rIns="0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n-US" dirty="0" smtClean="0">
              <a:solidFill>
                <a:schemeClr val="tx1"/>
              </a:solidFill>
            </a:rPr>
            <a:t>38</a:t>
          </a:r>
          <a:r>
            <a:rPr lang="en-US" sz="1100" dirty="0" smtClean="0">
              <a:solidFill>
                <a:schemeClr val="tx1"/>
              </a:solidFill>
            </a:rPr>
            <a:t>%</a:t>
          </a:r>
          <a:endParaRPr lang="en-US" sz="11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0.72733</cdr:x>
      <cdr:y>0.54849</cdr:y>
    </cdr:from>
    <cdr:to>
      <cdr:x>0.75906</cdr:x>
      <cdr:y>0.71591</cdr:y>
    </cdr:to>
    <cdr:sp macro="" textlink="">
      <cdr:nvSpPr>
        <cdr:cNvPr id="10" name="Right Bracket 9"/>
        <cdr:cNvSpPr/>
      </cdr:nvSpPr>
      <cdr:spPr>
        <a:xfrm xmlns:a="http://schemas.openxmlformats.org/drawingml/2006/main">
          <a:off x="3159103" y="1838961"/>
          <a:ext cx="137817" cy="561342"/>
        </a:xfrm>
        <a:prstGeom xmlns:a="http://schemas.openxmlformats.org/drawingml/2006/main" prst="rightBracket">
          <a:avLst/>
        </a:prstGeom>
        <a:ln xmlns:a="http://schemas.openxmlformats.org/drawingml/2006/main" w="1905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en-US" dirty="0">
            <a:ln w="12700">
              <a:solidFill>
                <a:schemeClr val="bg1"/>
              </a:solidFill>
            </a:ln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0.6557</cdr:x>
      <cdr:y>0.14489</cdr:y>
    </cdr:from>
    <cdr:to>
      <cdr:x>0.77851</cdr:x>
      <cdr:y>0.20739</cdr:y>
    </cdr:to>
    <cdr:sp macro="" textlink="">
      <cdr:nvSpPr>
        <cdr:cNvPr id="11" name="TextBox 1"/>
        <cdr:cNvSpPr txBox="1"/>
      </cdr:nvSpPr>
      <cdr:spPr>
        <a:xfrm xmlns:a="http://schemas.openxmlformats.org/drawingml/2006/main">
          <a:off x="2847975" y="485775"/>
          <a:ext cx="533399" cy="209551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n-US" sz="1100" dirty="0" smtClean="0">
              <a:solidFill>
                <a:schemeClr val="tx1"/>
              </a:solidFill>
            </a:rPr>
            <a:t>2015</a:t>
          </a:r>
          <a:endParaRPr lang="en-US" sz="1100" dirty="0">
            <a:solidFill>
              <a:schemeClr val="tx1"/>
            </a:solidFill>
          </a:endParaRP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0.60494</cdr:x>
      <cdr:y>0.33333</cdr:y>
    </cdr:from>
    <cdr:to>
      <cdr:x>1</cdr:x>
      <cdr:y>0.52778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3733800" y="1015990"/>
          <a:ext cx="2438400" cy="59268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lIns="0" rIns="0" rtlCol="0"/>
        <a:lstStyle xmlns:a="http://schemas.openxmlformats.org/drawingml/2006/main"/>
        <a:p xmlns:a="http://schemas.openxmlformats.org/drawingml/2006/main">
          <a:pPr algn="ctr"/>
          <a:r>
            <a:rPr lang="en-US" sz="1400" dirty="0" smtClean="0"/>
            <a:t>Appliance standards, </a:t>
          </a:r>
          <a:br>
            <a:rPr lang="en-US" sz="1400" dirty="0" smtClean="0"/>
          </a:br>
          <a:r>
            <a:rPr lang="en-US" sz="1400" dirty="0" smtClean="0">
              <a:solidFill>
                <a:schemeClr val="tx1"/>
              </a:solidFill>
            </a:rPr>
            <a:t>11</a:t>
          </a:r>
          <a:r>
            <a:rPr lang="en-US" sz="1400" dirty="0" smtClean="0"/>
            <a:t>%</a:t>
          </a:r>
          <a:r>
            <a:rPr lang="en-US" sz="1400" baseline="30000" dirty="0" smtClean="0"/>
            <a:t>1</a:t>
          </a:r>
          <a:endParaRPr lang="en-US" sz="1400" dirty="0"/>
        </a:p>
      </cdr:txBody>
    </cdr:sp>
  </cdr:relSizeAnchor>
  <cdr:relSizeAnchor xmlns:cdr="http://schemas.openxmlformats.org/drawingml/2006/chartDrawing">
    <cdr:from>
      <cdr:x>0.69136</cdr:x>
      <cdr:y>0.63889</cdr:y>
    </cdr:from>
    <cdr:to>
      <cdr:x>1</cdr:x>
      <cdr:y>0.91667</cdr:y>
    </cdr:to>
    <cdr:sp macro="" textlink="">
      <cdr:nvSpPr>
        <cdr:cNvPr id="4" name="TextBox 1"/>
        <cdr:cNvSpPr txBox="1"/>
      </cdr:nvSpPr>
      <cdr:spPr>
        <a:xfrm xmlns:a="http://schemas.openxmlformats.org/drawingml/2006/main">
          <a:off x="4267200" y="1947337"/>
          <a:ext cx="1905000" cy="84667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lIns="0" rIns="0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r>
            <a:rPr lang="en-US" sz="1400" dirty="0" smtClean="0"/>
            <a:t>Plug load and appliances EE programs, 7.2%</a:t>
          </a:r>
          <a:r>
            <a:rPr lang="en-US" sz="1400" baseline="30000" dirty="0" smtClean="0"/>
            <a:t>2</a:t>
          </a:r>
          <a:endParaRPr lang="en-US" sz="1400" dirty="0"/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4" tIns="46586" rIns="93174" bIns="46586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4" tIns="46586" rIns="93174" bIns="46586" rtlCol="0"/>
          <a:lstStyle>
            <a:lvl1pPr algn="r">
              <a:defRPr sz="1200"/>
            </a:lvl1pPr>
          </a:lstStyle>
          <a:p>
            <a:fld id="{D7B4E1F2-34CC-4462-8EFE-3ABDDB0A1C01}" type="datetimeFigureOut">
              <a:rPr lang="en-US" smtClean="0"/>
              <a:t>6/18/2015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4" tIns="46586" rIns="93174" bIns="46586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4" tIns="46586" rIns="93174" bIns="46586" rtlCol="0" anchor="b"/>
          <a:lstStyle>
            <a:lvl1pPr algn="r">
              <a:defRPr sz="1200"/>
            </a:lvl1pPr>
          </a:lstStyle>
          <a:p>
            <a:fld id="{652E1F79-2275-4358-AC22-4BBE00CF33A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48748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784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4" tIns="46586" rIns="93174" bIns="46586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0938" y="0"/>
            <a:ext cx="303784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4" tIns="46586" rIns="93174" bIns="46586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1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2688" y="698500"/>
            <a:ext cx="4645025" cy="348456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1040" y="4415790"/>
            <a:ext cx="5608320" cy="4183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4" tIns="46586" rIns="93174" bIns="4658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29967"/>
            <a:ext cx="303784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4" tIns="46586" rIns="93174" bIns="46586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4" tIns="46586" rIns="93174" bIns="46586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00620544-E0E7-4406-8DE5-39D2884AFEF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949772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400" dirty="0"/>
              <a:t>Thanks, appreciate the opportunity…</a:t>
            </a:r>
          </a:p>
          <a:p>
            <a:endParaRPr lang="en-US" sz="1400" dirty="0"/>
          </a:p>
          <a:p>
            <a:r>
              <a:rPr lang="en-US" sz="1400" dirty="0"/>
              <a:t>Want to give you a brief overview of:</a:t>
            </a:r>
          </a:p>
          <a:p>
            <a:pPr marL="226040" indent="-226040">
              <a:buAutoNum type="arabicParenR"/>
            </a:pPr>
            <a:r>
              <a:rPr lang="en-US" sz="1400" dirty="0"/>
              <a:t>NRDC’s findings on challenges and opportunities for EE  in plug loads</a:t>
            </a:r>
          </a:p>
          <a:p>
            <a:pPr marL="226040" indent="-226040">
              <a:buAutoNum type="arabicParenR"/>
            </a:pPr>
            <a:r>
              <a:rPr lang="en-US" sz="1400" dirty="0"/>
              <a:t>Why this is a critical strategy to meet the states energy goals in both new and existing buildings</a:t>
            </a:r>
          </a:p>
          <a:p>
            <a:pPr marL="226040" indent="-226040">
              <a:buAutoNum type="arabicParenR"/>
            </a:pPr>
            <a:r>
              <a:rPr lang="en-US" sz="1400" dirty="0"/>
              <a:t>Why we need a comprehensive strategy to achieve this savings potential.</a:t>
            </a:r>
          </a:p>
          <a:p>
            <a:endParaRPr lang="en-US" sz="1400" dirty="0"/>
          </a:p>
          <a:p>
            <a:endParaRPr lang="en-US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0620544-E0E7-4406-8DE5-39D2884AFEFC}" type="slidenum">
              <a:rPr lang="en-US" smtClean="0"/>
              <a:pPr>
                <a:defRPr/>
              </a:pPr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43587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lvl="1" defTabSz="931735">
              <a:defRPr/>
            </a:pPr>
            <a:r>
              <a:rPr lang="en-US" sz="1400" dirty="0">
                <a:solidFill>
                  <a:srgbClr val="000000"/>
                </a:solidFill>
                <a:ea typeface="Trebuchet MS Bold"/>
                <a:cs typeface="Trebuchet MS Bold"/>
                <a:sym typeface="Trebuchet MS Bold"/>
              </a:rPr>
              <a:t>No clear definition of plug loads:</a:t>
            </a:r>
          </a:p>
          <a:p>
            <a:pPr marL="339060" lvl="1" indent="-339060" defTabSz="931735"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rgbClr val="000000"/>
                </a:solidFill>
                <a:ea typeface="Trebuchet MS Bold"/>
                <a:cs typeface="Trebuchet MS Bold"/>
                <a:sym typeface="Trebuchet MS Bold"/>
              </a:rPr>
              <a:t>Historical: AC to low-power DC conversion, mostly electronics</a:t>
            </a:r>
          </a:p>
          <a:p>
            <a:pPr marL="339060" lvl="1" indent="-339060" defTabSz="931735"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rgbClr val="000000"/>
                </a:solidFill>
                <a:ea typeface="Trebuchet MS Bold"/>
                <a:cs typeface="Trebuchet MS Bold"/>
                <a:sym typeface="Trebuchet MS Bold"/>
              </a:rPr>
              <a:t>Miscellaneous = Not individually identified in studies? Depends on the study</a:t>
            </a:r>
          </a:p>
          <a:p>
            <a:pPr marL="339060" lvl="1" indent="-339060" defTabSz="931735"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rgbClr val="000000"/>
                </a:solidFill>
                <a:ea typeface="Trebuchet MS Bold"/>
                <a:cs typeface="Trebuchet MS Bold"/>
                <a:sym typeface="Trebuchet MS Bold"/>
              </a:rPr>
              <a:t>All plug-in equipment &lt;= NRDC</a:t>
            </a:r>
          </a:p>
          <a:p>
            <a:pPr marL="339060" lvl="1" indent="-339060" defTabSz="931735">
              <a:buFont typeface="Arial" panose="020B0604020202020204" pitchFamily="34" charset="0"/>
              <a:buChar char="•"/>
              <a:defRPr/>
            </a:pPr>
            <a:endParaRPr lang="en-US" sz="1400" dirty="0">
              <a:solidFill>
                <a:srgbClr val="000000"/>
              </a:solidFill>
              <a:ea typeface="Trebuchet MS Bold"/>
              <a:cs typeface="Trebuchet MS Bold"/>
              <a:sym typeface="Trebuchet MS Bold"/>
            </a:endParaRPr>
          </a:p>
          <a:p>
            <a:pPr marL="0" lvl="1" defTabSz="931735">
              <a:defRPr/>
            </a:pPr>
            <a:r>
              <a:rPr lang="en-US" sz="1400" dirty="0">
                <a:solidFill>
                  <a:srgbClr val="000000"/>
                </a:solidFill>
                <a:ea typeface="Trebuchet MS Bold"/>
                <a:cs typeface="Trebuchet MS Bold"/>
                <a:sym typeface="Trebuchet MS Bold"/>
              </a:rPr>
              <a:t>Why: </a:t>
            </a:r>
          </a:p>
          <a:p>
            <a:pPr marL="791139" lvl="2" indent="-339060" defTabSz="931735"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rgbClr val="000000"/>
                </a:solidFill>
                <a:ea typeface="Trebuchet MS Bold"/>
                <a:cs typeface="Trebuchet MS Bold"/>
                <a:sym typeface="Trebuchet MS Bold"/>
              </a:rPr>
              <a:t>Plug loads not covered by code. No permit required. No way to control through T24 mechanism.</a:t>
            </a:r>
          </a:p>
          <a:p>
            <a:pPr marL="791139" lvl="2" indent="-339060" defTabSz="931735"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rgbClr val="000000"/>
                </a:solidFill>
                <a:ea typeface="Trebuchet MS Bold"/>
                <a:cs typeface="Trebuchet MS Bold"/>
                <a:sym typeface="Trebuchet MS Bold"/>
              </a:rPr>
              <a:t>“Misc” is large and growing, but other plug-ins still have large EE potential</a:t>
            </a:r>
          </a:p>
          <a:p>
            <a:pPr marL="791139" lvl="2" indent="-339060" defTabSz="931735"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rgbClr val="000000"/>
                </a:solidFill>
                <a:ea typeface="Trebuchet MS Bold"/>
                <a:cs typeface="Trebuchet MS Bold"/>
                <a:sym typeface="Trebuchet MS Bold"/>
              </a:rPr>
              <a:t>Also MELs not clearly defined, don’t want things to fall thru cracks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0620544-E0E7-4406-8DE5-39D2884AFEFC}" type="slidenum">
              <a:rPr lang="en-US" smtClean="0"/>
              <a:pPr>
                <a:defRPr/>
              </a:pPr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79134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lvl="1" defTabSz="931735">
              <a:defRPr/>
            </a:pPr>
            <a:r>
              <a:rPr lang="en-US" sz="1400" dirty="0"/>
              <a:t>PIE+MELs responsible for </a:t>
            </a:r>
            <a:r>
              <a:rPr lang="en-US" sz="1400" dirty="0">
                <a:solidFill>
                  <a:schemeClr val="accent2"/>
                </a:solidFill>
              </a:rPr>
              <a:t>two thirds</a:t>
            </a:r>
            <a:r>
              <a:rPr lang="en-US" sz="1400" dirty="0"/>
              <a:t> of CA residential electricity use</a:t>
            </a:r>
            <a:endParaRPr lang="en-US" sz="1400" dirty="0">
              <a:solidFill>
                <a:srgbClr val="000000"/>
              </a:solidFill>
              <a:ea typeface="Trebuchet MS Bold"/>
              <a:cs typeface="Trebuchet MS Bold"/>
              <a:sym typeface="Trebuchet MS Bold"/>
            </a:endParaRPr>
          </a:p>
          <a:p>
            <a:pPr marL="791139" lvl="2" indent="-339060" defTabSz="931735"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rgbClr val="000000"/>
                </a:solidFill>
                <a:ea typeface="Trebuchet MS Bold"/>
                <a:cs typeface="Trebuchet MS Bold"/>
                <a:sym typeface="Trebuchet MS Bold"/>
              </a:rPr>
              <a:t>Just </a:t>
            </a:r>
            <a:r>
              <a:rPr lang="en-US" sz="1400" u="sng" dirty="0">
                <a:solidFill>
                  <a:srgbClr val="000000"/>
                </a:solidFill>
                <a:ea typeface="Trebuchet MS Bold"/>
                <a:cs typeface="Trebuchet MS Bold"/>
                <a:sym typeface="Trebuchet MS Bold"/>
              </a:rPr>
              <a:t>electricity</a:t>
            </a:r>
            <a:r>
              <a:rPr lang="en-US" sz="1400" dirty="0">
                <a:solidFill>
                  <a:srgbClr val="000000"/>
                </a:solidFill>
                <a:ea typeface="Trebuchet MS Bold"/>
                <a:cs typeface="Trebuchet MS Bold"/>
                <a:sym typeface="Trebuchet MS Bold"/>
              </a:rPr>
              <a:t>, does not include natural gas and other fuels</a:t>
            </a:r>
          </a:p>
          <a:p>
            <a:pPr marL="791139" lvl="2" indent="-339060" defTabSz="931735"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rgbClr val="000000"/>
                </a:solidFill>
                <a:ea typeface="Trebuchet MS Bold"/>
                <a:cs typeface="Trebuchet MS Bold"/>
                <a:sym typeface="Trebuchet MS Bold"/>
              </a:rPr>
              <a:t>HVAC+WH responsible for significant share of home </a:t>
            </a:r>
            <a:r>
              <a:rPr lang="en-US" sz="1400" u="sng" dirty="0">
                <a:solidFill>
                  <a:srgbClr val="000000"/>
                </a:solidFill>
                <a:ea typeface="Trebuchet MS Bold"/>
                <a:cs typeface="Trebuchet MS Bold"/>
                <a:sym typeface="Trebuchet MS Bold"/>
              </a:rPr>
              <a:t>energy</a:t>
            </a:r>
            <a:r>
              <a:rPr lang="en-US" sz="1400" dirty="0">
                <a:solidFill>
                  <a:srgbClr val="000000"/>
                </a:solidFill>
                <a:ea typeface="Trebuchet MS Bold"/>
                <a:cs typeface="Trebuchet MS Bold"/>
                <a:sym typeface="Trebuchet MS Bold"/>
              </a:rPr>
              <a:t> use</a:t>
            </a:r>
          </a:p>
          <a:p>
            <a:pPr marL="791139" lvl="2" indent="-339060" defTabSz="931735"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rgbClr val="000000"/>
                </a:solidFill>
                <a:ea typeface="Trebuchet MS Bold"/>
                <a:cs typeface="Trebuchet MS Bold"/>
                <a:sym typeface="Trebuchet MS Bold"/>
              </a:rPr>
              <a:t>Residential, not commercial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0620544-E0E7-4406-8DE5-39D2884AFEFC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79134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39060" lvl="1" indent="-339060" defTabSz="931735"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rgbClr val="000000"/>
                </a:solidFill>
                <a:ea typeface="Trebuchet MS Bold"/>
                <a:cs typeface="Trebuchet MS Bold"/>
                <a:sym typeface="Trebuchet MS Bold"/>
              </a:rPr>
              <a:t>Chart 1: </a:t>
            </a:r>
            <a:r>
              <a:rPr lang="en-US" sz="1400" dirty="0"/>
              <a:t>and growing faster than other uses</a:t>
            </a:r>
            <a:endParaRPr lang="en-US" sz="1400" dirty="0">
              <a:solidFill>
                <a:srgbClr val="000000"/>
              </a:solidFill>
              <a:ea typeface="Trebuchet MS Bold"/>
              <a:cs typeface="Trebuchet MS Bold"/>
              <a:sym typeface="Trebuchet MS Bold"/>
            </a:endParaRPr>
          </a:p>
          <a:p>
            <a:pPr marL="339060" lvl="1" indent="-339060" defTabSz="931735">
              <a:buFont typeface="Arial" panose="020B0604020202020204" pitchFamily="34" charset="0"/>
              <a:buChar char="•"/>
              <a:defRPr/>
            </a:pPr>
            <a:endParaRPr lang="en-US" sz="1400" dirty="0">
              <a:solidFill>
                <a:srgbClr val="000000"/>
              </a:solidFill>
              <a:ea typeface="Trebuchet MS Bold"/>
              <a:cs typeface="Trebuchet MS Bold"/>
              <a:sym typeface="Trebuchet MS Bold"/>
            </a:endParaRPr>
          </a:p>
          <a:p>
            <a:pPr marL="339060" lvl="1" indent="-339060" defTabSz="931735"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rgbClr val="000000"/>
                </a:solidFill>
                <a:ea typeface="Trebuchet MS Bold"/>
                <a:cs typeface="Trebuchet MS Bold"/>
                <a:sym typeface="Trebuchet MS Bold"/>
              </a:rPr>
              <a:t>Chart 2: What’s behind PIE+MELs? </a:t>
            </a:r>
          </a:p>
          <a:p>
            <a:pPr marL="791139" lvl="2" indent="-339060" defTabSz="931735">
              <a:buFont typeface="Arial" panose="020B0604020202020204" pitchFamily="34" charset="0"/>
              <a:buChar char="•"/>
              <a:defRPr/>
            </a:pPr>
            <a:r>
              <a:rPr lang="en-US" sz="1400" dirty="0"/>
              <a:t>Most of the growth comes from MELs, rest is pretty much flat =&gt; “fix the MELs, fix the growth”</a:t>
            </a:r>
            <a:endParaRPr lang="en-US" sz="1800" dirty="0">
              <a:solidFill>
                <a:srgbClr val="000000"/>
              </a:solidFill>
              <a:ea typeface="Trebuchet MS Bold"/>
              <a:cs typeface="Trebuchet MS Bold"/>
              <a:sym typeface="Trebuchet MS Bold"/>
            </a:endParaRPr>
          </a:p>
          <a:p>
            <a:pPr marL="339060" lvl="1" indent="-339060" defTabSz="931735">
              <a:buFont typeface="Arial" panose="020B0604020202020204" pitchFamily="34" charset="0"/>
              <a:buChar char="•"/>
              <a:defRPr/>
            </a:pPr>
            <a:endParaRPr lang="en-US" sz="1400" dirty="0">
              <a:solidFill>
                <a:srgbClr val="000000"/>
              </a:solidFill>
              <a:ea typeface="Trebuchet MS Bold"/>
              <a:cs typeface="Trebuchet MS Bold"/>
              <a:sym typeface="Trebuchet MS Bold"/>
            </a:endParaRPr>
          </a:p>
          <a:p>
            <a:pPr marL="339060" lvl="1" indent="-339060" defTabSz="931735"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rgbClr val="000000"/>
                </a:solidFill>
                <a:ea typeface="Trebuchet MS Bold"/>
                <a:cs typeface="Trebuchet MS Bold"/>
                <a:sym typeface="Trebuchet MS Bold"/>
              </a:rPr>
              <a:t>Matters for both existing and new buildings =&gt; critical strategy for ZNE and existing buildings (758)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0620544-E0E7-4406-8DE5-39D2884AFEFC}" type="slidenum">
              <a:rPr lang="en-US" smtClean="0"/>
              <a:pPr>
                <a:defRPr/>
              </a:pPr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791348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lvl="1" defTabSz="931735">
              <a:defRPr/>
            </a:pPr>
            <a:r>
              <a:rPr lang="en-US" sz="1400" dirty="0">
                <a:solidFill>
                  <a:srgbClr val="000000"/>
                </a:solidFill>
                <a:ea typeface="Trebuchet MS Bold"/>
                <a:cs typeface="Trebuchet MS Bold"/>
                <a:sym typeface="Trebuchet MS Bold"/>
              </a:rPr>
              <a:t>Two-thirds of use, only 18% of savings from utility EE programs and C&amp;S.</a:t>
            </a:r>
          </a:p>
          <a:p>
            <a:pPr marL="0" lvl="1" defTabSz="931735">
              <a:defRPr/>
            </a:pPr>
            <a:endParaRPr lang="en-US" sz="1400" dirty="0">
              <a:solidFill>
                <a:srgbClr val="000000"/>
              </a:solidFill>
              <a:ea typeface="Trebuchet MS Bold"/>
              <a:cs typeface="Trebuchet MS Bold"/>
              <a:sym typeface="Trebuchet MS Bold"/>
            </a:endParaRPr>
          </a:p>
          <a:p>
            <a:pPr marL="0" lvl="1" defTabSz="931735">
              <a:defRPr/>
            </a:pPr>
            <a:r>
              <a:rPr lang="en-US" sz="1400" dirty="0">
                <a:solidFill>
                  <a:srgbClr val="000000"/>
                </a:solidFill>
                <a:ea typeface="Trebuchet MS Bold"/>
                <a:cs typeface="Trebuchet MS Bold"/>
                <a:sym typeface="Trebuchet MS Bold"/>
              </a:rPr>
              <a:t>Not because of lack of cost-effective savings: large opportunities for saving both in programs and standards:</a:t>
            </a:r>
          </a:p>
          <a:p>
            <a:pPr marL="339060" lvl="1" indent="-339060" defTabSz="931735"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rgbClr val="000000"/>
                </a:solidFill>
                <a:ea typeface="Trebuchet MS Bold"/>
                <a:cs typeface="Trebuchet MS Bold"/>
                <a:sym typeface="Trebuchet MS Bold"/>
              </a:rPr>
              <a:t>Standby load</a:t>
            </a:r>
          </a:p>
          <a:p>
            <a:pPr marL="339060" lvl="1" indent="-339060" defTabSz="931735"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rgbClr val="000000"/>
                </a:solidFill>
                <a:ea typeface="Trebuchet MS Bold"/>
                <a:cs typeface="Trebuchet MS Bold"/>
                <a:sym typeface="Trebuchet MS Bold"/>
              </a:rPr>
              <a:t>Energy data analytics: HEA, Opower…</a:t>
            </a:r>
          </a:p>
          <a:p>
            <a:pPr marL="339060" lvl="1" indent="-339060" defTabSz="931735"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rgbClr val="000000"/>
                </a:solidFill>
                <a:ea typeface="Trebuchet MS Bold"/>
                <a:cs typeface="Trebuchet MS Bold"/>
                <a:sym typeface="Trebuchet MS Bold"/>
              </a:rPr>
              <a:t>T20 appliances standards are some of the most cost-effective savings available anywhere, 1.3c/kWh for BCS.</a:t>
            </a:r>
          </a:p>
          <a:p>
            <a:pPr marL="0" lvl="1" defTabSz="931735">
              <a:defRPr/>
            </a:pPr>
            <a:endParaRPr lang="en-US" sz="1400" dirty="0">
              <a:solidFill>
                <a:srgbClr val="000000"/>
              </a:solidFill>
              <a:ea typeface="Trebuchet MS Bold"/>
              <a:cs typeface="Trebuchet MS Bold"/>
              <a:sym typeface="Trebuchet MS Bold"/>
            </a:endParaRPr>
          </a:p>
          <a:p>
            <a:pPr marL="0" lvl="1" defTabSz="931735">
              <a:defRPr/>
            </a:pPr>
            <a:r>
              <a:rPr lang="en-US" sz="1400" dirty="0">
                <a:solidFill>
                  <a:srgbClr val="000000"/>
                </a:solidFill>
                <a:ea typeface="Trebuchet MS Bold"/>
                <a:cs typeface="Trebuchet MS Bold"/>
                <a:sym typeface="Trebuchet MS Bold"/>
              </a:rPr>
              <a:t>Current processes and resources not aligned for the oppty on PLs.</a:t>
            </a:r>
          </a:p>
          <a:p>
            <a:pPr marL="0" lvl="1" defTabSz="931735">
              <a:defRPr/>
            </a:pPr>
            <a:r>
              <a:rPr lang="en-US" sz="1400" dirty="0">
                <a:solidFill>
                  <a:srgbClr val="000000"/>
                </a:solidFill>
                <a:ea typeface="Trebuchet MS Bold"/>
                <a:cs typeface="Trebuchet MS Bold"/>
                <a:sym typeface="Trebuchet MS Bold"/>
              </a:rPr>
              <a:t>How do we change this?</a:t>
            </a:r>
          </a:p>
          <a:p>
            <a:pPr marL="0" lvl="1" defTabSz="931735">
              <a:defRPr/>
            </a:pPr>
            <a:r>
              <a:rPr lang="en-US" sz="1400" dirty="0">
                <a:solidFill>
                  <a:srgbClr val="000000"/>
                </a:solidFill>
                <a:ea typeface="Trebuchet MS Bold"/>
                <a:cs typeface="Trebuchet MS Bold"/>
                <a:sym typeface="Trebuchet MS Bold"/>
              </a:rPr>
              <a:t>First take a closer look at what plug loads we’re talking about.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0620544-E0E7-4406-8DE5-39D2884AFEFC}" type="slidenum">
              <a:rPr lang="en-US" smtClean="0"/>
              <a:pPr>
                <a:defRPr/>
              </a:pPr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79134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400" dirty="0"/>
              <a:t>Start with Residential: 3 main buckets of plug loads</a:t>
            </a:r>
          </a:p>
          <a:p>
            <a:pPr marL="169530" indent="-169530">
              <a:buFont typeface="Arial" panose="020B0604020202020204" pitchFamily="34" charset="0"/>
              <a:buChar char="•"/>
            </a:pPr>
            <a:r>
              <a:rPr lang="en-US" sz="1400" dirty="0"/>
              <a:t>Not just electronics!</a:t>
            </a:r>
          </a:p>
          <a:p>
            <a:pPr marL="169530" indent="-169530">
              <a:buFont typeface="Arial" panose="020B0604020202020204" pitchFamily="34" charset="0"/>
              <a:buChar char="•"/>
            </a:pPr>
            <a:r>
              <a:rPr lang="en-US" sz="1400" dirty="0"/>
              <a:t>Appliances</a:t>
            </a:r>
          </a:p>
          <a:p>
            <a:pPr marL="169530" indent="-169530">
              <a:buFont typeface="Arial" panose="020B0604020202020204" pitchFamily="34" charset="0"/>
              <a:buChar char="•"/>
            </a:pPr>
            <a:r>
              <a:rPr lang="en-US" sz="1400" dirty="0"/>
              <a:t>MELs: everything not identified specifically, and non-electronic</a:t>
            </a:r>
          </a:p>
          <a:p>
            <a:pPr marL="169530" indent="-169530">
              <a:buFont typeface="Arial" panose="020B0604020202020204" pitchFamily="34" charset="0"/>
              <a:buChar char="•"/>
            </a:pPr>
            <a:r>
              <a:rPr lang="en-US" sz="1400" dirty="0"/>
              <a:t>Hard-wired: builder installed: not plug loads, but can be addressed with same policies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0620544-E0E7-4406-8DE5-39D2884AFEFC}" type="slidenum">
              <a:rPr lang="en-US" smtClean="0"/>
              <a:pPr>
                <a:defRPr/>
              </a:pPr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308473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lvl="1" defTabSz="931735">
              <a:defRPr/>
            </a:pPr>
            <a:r>
              <a:rPr lang="en-US" sz="1400" dirty="0">
                <a:solidFill>
                  <a:srgbClr val="000000"/>
                </a:solidFill>
                <a:ea typeface="Trebuchet MS Bold"/>
                <a:cs typeface="Trebuchet MS Bold"/>
                <a:sym typeface="Trebuchet MS Bold"/>
              </a:rPr>
              <a:t>With spread of displays and digital controls on appliances, always-on connected appliances</a:t>
            </a:r>
          </a:p>
          <a:p>
            <a:pPr marL="0" lvl="1" defTabSz="931735">
              <a:defRPr/>
            </a:pPr>
            <a:r>
              <a:rPr lang="en-US" sz="1400" dirty="0">
                <a:solidFill>
                  <a:srgbClr val="000000"/>
                </a:solidFill>
                <a:ea typeface="Trebuchet MS Bold"/>
                <a:cs typeface="Trebuchet MS Bold"/>
                <a:sym typeface="Trebuchet MS Bold"/>
              </a:rPr>
              <a:t>Wanted to find out how much of electricity is vampire load</a:t>
            </a:r>
          </a:p>
          <a:p>
            <a:pPr marL="0" lvl="1" defTabSz="931735">
              <a:defRPr/>
            </a:pPr>
            <a:r>
              <a:rPr lang="en-US" sz="1400" dirty="0">
                <a:solidFill>
                  <a:srgbClr val="000000"/>
                </a:solidFill>
                <a:ea typeface="Trebuchet MS Bold"/>
                <a:cs typeface="Trebuchet MS Bold"/>
                <a:sym typeface="Trebuchet MS Bold"/>
              </a:rPr>
              <a:t>Smart meter data: new tool</a:t>
            </a:r>
          </a:p>
          <a:p>
            <a:pPr marL="0" lvl="1" defTabSz="931735">
              <a:defRPr/>
            </a:pPr>
            <a:r>
              <a:rPr lang="en-US" sz="1400" dirty="0">
                <a:solidFill>
                  <a:srgbClr val="000000"/>
                </a:solidFill>
                <a:ea typeface="Trebuchet MS Bold"/>
                <a:cs typeface="Trebuchet MS Bold"/>
                <a:sym typeface="Trebuchet MS Bold"/>
              </a:rPr>
              <a:t>Study / HEA and Stanford: 70,000 meters, field audit of 10 homes</a:t>
            </a:r>
          </a:p>
          <a:p>
            <a:pPr marL="0" lvl="1" defTabSz="931735">
              <a:defRPr/>
            </a:pPr>
            <a:r>
              <a:rPr lang="en-US" sz="1400" dirty="0">
                <a:solidFill>
                  <a:srgbClr val="000000"/>
                </a:solidFill>
                <a:ea typeface="Trebuchet MS Bold"/>
                <a:cs typeface="Trebuchet MS Bold"/>
                <a:sym typeface="Trebuchet MS Bold"/>
              </a:rPr>
              <a:t>Findings:</a:t>
            </a:r>
          </a:p>
          <a:p>
            <a:pPr marL="0" lvl="1" defTabSz="931735">
              <a:defRPr/>
            </a:pPr>
            <a:r>
              <a:rPr lang="en-US" sz="1400" dirty="0">
                <a:solidFill>
                  <a:srgbClr val="000000"/>
                </a:solidFill>
                <a:ea typeface="Trebuchet MS Bold"/>
                <a:cs typeface="Trebuchet MS Bold"/>
                <a:sym typeface="Trebuchet MS Bold"/>
              </a:rPr>
              <a:t>Takeaway: one of the reasons for the rise of plug load electricity consumption.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0620544-E0E7-4406-8DE5-39D2884AFEFC}" type="slidenum">
              <a:rPr lang="en-US" smtClean="0"/>
              <a:pPr>
                <a:defRPr/>
              </a:pPr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79134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lvl="1" defTabSz="931735">
              <a:defRPr/>
            </a:pPr>
            <a:r>
              <a:rPr lang="en-US" sz="1400" dirty="0">
                <a:solidFill>
                  <a:srgbClr val="000000"/>
                </a:solidFill>
                <a:ea typeface="Trebuchet MS Bold"/>
                <a:cs typeface="Trebuchet MS Bold"/>
                <a:sym typeface="Trebuchet MS Bold"/>
              </a:rPr>
              <a:t>Example of 1 home audit results</a:t>
            </a:r>
          </a:p>
          <a:p>
            <a:pPr marL="0" lvl="1" defTabSz="931735">
              <a:defRPr/>
            </a:pPr>
            <a:r>
              <a:rPr lang="en-US" sz="1400" dirty="0">
                <a:solidFill>
                  <a:srgbClr val="000000"/>
                </a:solidFill>
                <a:ea typeface="Trebuchet MS Bold"/>
                <a:cs typeface="Trebuchet MS Bold"/>
                <a:sym typeface="Trebuchet MS Bold"/>
              </a:rPr>
              <a:t>“Long tail”: majority of energy used by a large number of small uses.</a:t>
            </a:r>
          </a:p>
          <a:p>
            <a:pPr marL="0" lvl="1" defTabSz="931735">
              <a:defRPr/>
            </a:pPr>
            <a:r>
              <a:rPr lang="en-US" sz="1400" dirty="0">
                <a:solidFill>
                  <a:srgbClr val="000000"/>
                </a:solidFill>
                <a:ea typeface="Trebuchet MS Bold"/>
                <a:cs typeface="Trebuchet MS Bold"/>
                <a:sym typeface="Trebuchet MS Bold"/>
              </a:rPr>
              <a:t>Top offender approach not sufficient</a:t>
            </a:r>
          </a:p>
          <a:p>
            <a:pPr marL="0" lvl="1" defTabSz="931735">
              <a:defRPr/>
            </a:pPr>
            <a:r>
              <a:rPr lang="en-US" sz="1400" dirty="0">
                <a:solidFill>
                  <a:srgbClr val="000000"/>
                </a:solidFill>
                <a:ea typeface="Trebuchet MS Bold"/>
                <a:cs typeface="Trebuchet MS Bold"/>
                <a:sym typeface="Trebuchet MS Bold"/>
              </a:rPr>
              <a:t>Need horizontal/cross-cutting standards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0620544-E0E7-4406-8DE5-39D2884AFEFC}" type="slidenum">
              <a:rPr lang="en-US" smtClean="0"/>
              <a:pPr>
                <a:defRPr/>
              </a:pPr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791348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400" dirty="0"/>
              <a:t>Even larger variety of plug loads on commercial side</a:t>
            </a:r>
          </a:p>
          <a:p>
            <a:r>
              <a:rPr lang="en-US" sz="1400" dirty="0"/>
              <a:t>Lots of subsectors, different buildings uses =&gt; different plug-in devices</a:t>
            </a:r>
          </a:p>
          <a:p>
            <a:r>
              <a:rPr lang="en-US" sz="1400" dirty="0"/>
              <a:t>Across entire sector, plug-ins a smaller share (16%, EIA)</a:t>
            </a:r>
          </a:p>
          <a:p>
            <a:r>
              <a:rPr lang="en-US" sz="1400" dirty="0"/>
              <a:t>But large share in some subsectors: office, health, lodging, education, electronic retail…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0620544-E0E7-4406-8DE5-39D2884AFEFC}" type="slidenum">
              <a:rPr lang="en-US" smtClean="0"/>
              <a:pPr>
                <a:defRPr/>
              </a:pPr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943226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400" dirty="0"/>
              <a:t>One notable example: Data centers</a:t>
            </a:r>
          </a:p>
          <a:p>
            <a:r>
              <a:rPr lang="en-US" sz="1400" dirty="0"/>
              <a:t>While not entirely a plug load (facility), all IT equipment is.</a:t>
            </a:r>
          </a:p>
          <a:p>
            <a:r>
              <a:rPr lang="en-US" sz="1400" dirty="0"/>
              <a:t>Common misconception about data centers == large vs. small</a:t>
            </a:r>
          </a:p>
          <a:p>
            <a:r>
              <a:rPr lang="en-US" sz="1400" dirty="0"/>
              <a:t>30% servers zombies, average utilization level of 6-12%</a:t>
            </a:r>
          </a:p>
          <a:p>
            <a:r>
              <a:rPr lang="en-US" sz="1400" dirty="0"/>
              <a:t>Large share of the energy efficiency opportunity is operational: utilization =&gt; EE programs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0620544-E0E7-4406-8DE5-39D2884AFEFC}" type="slidenum">
              <a:rPr lang="en-US" smtClean="0"/>
              <a:pPr>
                <a:defRPr/>
              </a:pPr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943226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04159">
              <a:defRPr/>
            </a:pPr>
            <a:r>
              <a:rPr lang="en-US" sz="1400" dirty="0"/>
              <a:t>(Flashing this slide again just to set the scene for the next one…)</a:t>
            </a:r>
          </a:p>
          <a:p>
            <a:pPr marL="169530" indent="-169530">
              <a:buFont typeface="Arial" panose="020B0604020202020204" pitchFamily="34" charset="0"/>
              <a:buChar char="•"/>
            </a:pPr>
            <a:endParaRPr lang="en-US" sz="1400" dirty="0"/>
          </a:p>
          <a:p>
            <a:pPr marL="169530" indent="-169530">
              <a:buFont typeface="Arial" panose="020B0604020202020204" pitchFamily="34" charset="0"/>
              <a:buChar char="•"/>
            </a:pPr>
            <a:r>
              <a:rPr lang="en-US" sz="1400" dirty="0"/>
              <a:t>Coming back to our home for a minute…</a:t>
            </a:r>
          </a:p>
          <a:p>
            <a:pPr marL="169530" indent="-169530">
              <a:buFont typeface="Arial" panose="020B0604020202020204" pitchFamily="34" charset="0"/>
              <a:buChar char="•"/>
            </a:pPr>
            <a:r>
              <a:rPr lang="en-US" sz="1400" dirty="0"/>
              <a:t>What can be done about plug load energy use?</a:t>
            </a:r>
          </a:p>
          <a:p>
            <a:pPr marL="169530" indent="-169530">
              <a:buFont typeface="Arial" panose="020B0604020202020204" pitchFamily="34" charset="0"/>
              <a:buChar char="•"/>
            </a:pPr>
            <a:r>
              <a:rPr lang="en-US" sz="1400" dirty="0"/>
              <a:t>GOOD NEWS: technology solutions exist</a:t>
            </a:r>
          </a:p>
          <a:p>
            <a:pPr marL="169530" indent="-169530">
              <a:buFont typeface="Arial" panose="020B0604020202020204" pitchFamily="34" charset="0"/>
              <a:buChar char="•"/>
            </a:pPr>
            <a:endParaRPr lang="en-US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0620544-E0E7-4406-8DE5-39D2884AFEFC}" type="slidenum">
              <a:rPr lang="en-US" smtClean="0"/>
              <a:pPr>
                <a:defRPr/>
              </a:pPr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308473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69530" indent="-169530">
              <a:buFont typeface="Arial" panose="020B0604020202020204" pitchFamily="34" charset="0"/>
              <a:buChar char="•"/>
            </a:pPr>
            <a:r>
              <a:rPr lang="en-US" sz="1400" b="1" dirty="0"/>
              <a:t>Appliances</a:t>
            </a:r>
            <a:r>
              <a:rPr lang="en-US" sz="1400" dirty="0"/>
              <a:t>: </a:t>
            </a:r>
          </a:p>
          <a:p>
            <a:pPr marL="621609" lvl="1" indent="-169530">
              <a:buFont typeface="Arial" panose="020B0604020202020204" pitchFamily="34" charset="0"/>
              <a:buChar char="•"/>
            </a:pPr>
            <a:r>
              <a:rPr lang="en-US" sz="1400" dirty="0"/>
              <a:t>Many advanced technology opportunities remain, even in fridges that have been regulated for 40 years</a:t>
            </a:r>
          </a:p>
          <a:p>
            <a:pPr marL="621609" lvl="1" indent="-169530">
              <a:buFont typeface="Arial" panose="020B0604020202020204" pitchFamily="34" charset="0"/>
              <a:buChar char="•"/>
            </a:pPr>
            <a:r>
              <a:rPr lang="en-US" sz="1400" dirty="0"/>
              <a:t>Heat pump dryers</a:t>
            </a:r>
          </a:p>
          <a:p>
            <a:pPr marL="169530" indent="-169530">
              <a:buFont typeface="Arial" panose="020B0604020202020204" pitchFamily="34" charset="0"/>
              <a:buChar char="•"/>
            </a:pPr>
            <a:r>
              <a:rPr lang="en-US" sz="1400" b="1" dirty="0"/>
              <a:t>Electronics</a:t>
            </a:r>
            <a:r>
              <a:rPr lang="en-US" sz="1400" dirty="0"/>
              <a:t>: mobile efficiency (battery-powered devices)</a:t>
            </a:r>
          </a:p>
          <a:p>
            <a:pPr marL="169530" indent="-169530">
              <a:buFont typeface="Arial" panose="020B0604020202020204" pitchFamily="34" charset="0"/>
              <a:buChar char="•"/>
            </a:pPr>
            <a:r>
              <a:rPr lang="en-US" sz="1400" b="1" dirty="0"/>
              <a:t>Miscellaneous</a:t>
            </a:r>
            <a:r>
              <a:rPr lang="en-US" sz="1400" dirty="0"/>
              <a:t>: standby, controls, energy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0620544-E0E7-4406-8DE5-39D2884AFEFC}" type="slidenum">
              <a:rPr lang="en-US" smtClean="0"/>
              <a:pPr>
                <a:defRPr/>
              </a:pPr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30847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Plug</a:t>
            </a:r>
            <a:r>
              <a:rPr lang="en-US" kern="1200" baseline="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 loads are challenging:</a:t>
            </a:r>
          </a:p>
          <a:p>
            <a:pPr marL="169530" indent="-169530">
              <a:buFont typeface="Arial" panose="020B0604020202020204" pitchFamily="34" charset="0"/>
              <a:buChar char="•"/>
            </a:pPr>
            <a:r>
              <a:rPr lang="en-US" kern="1200" baseline="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Lots of miscellaneous devices, broad variety</a:t>
            </a:r>
          </a:p>
          <a:p>
            <a:pPr marL="169530" indent="-169530">
              <a:buFont typeface="Arial" panose="020B0604020202020204" pitchFamily="34" charset="0"/>
              <a:buChar char="•"/>
            </a:pPr>
            <a:r>
              <a:rPr lang="en-US" kern="1200" baseline="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Many “small” loads, some big loads but in few homes</a:t>
            </a:r>
          </a:p>
          <a:p>
            <a:pPr marL="169530" indent="-169530">
              <a:buFont typeface="Arial" panose="020B0604020202020204" pitchFamily="34" charset="0"/>
              <a:buChar char="•"/>
            </a:pPr>
            <a:r>
              <a:rPr lang="en-US" kern="1200" baseline="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Rapid market evolution: new products, short lifecycles</a:t>
            </a:r>
          </a:p>
          <a:p>
            <a:pPr marL="169530" indent="-169530">
              <a:buFont typeface="Arial" panose="020B0604020202020204" pitchFamily="34" charset="0"/>
              <a:buChar char="•"/>
            </a:pPr>
            <a:endParaRPr lang="en-US" kern="1200" baseline="0" dirty="0" smtClean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  <a:p>
            <a:r>
              <a:rPr lang="en-US" kern="1200" baseline="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Can be addressed with existing EE toolkit, but </a:t>
            </a:r>
            <a:r>
              <a:rPr lang="en-US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must be brought to full </a:t>
            </a:r>
            <a:r>
              <a:rPr lang="en-US" u="sng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market transformation</a:t>
            </a:r>
            <a:r>
              <a:rPr lang="en-US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 to achieve major energy savings. </a:t>
            </a:r>
          </a:p>
          <a:p>
            <a:pPr marL="169530" indent="-169530">
              <a:buFont typeface="Arial" panose="020B0604020202020204" pitchFamily="34" charset="0"/>
              <a:buChar char="•"/>
            </a:pPr>
            <a:r>
              <a:rPr lang="en-US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RD&amp;D, Emerging Tech (2% of savings achieved)</a:t>
            </a:r>
          </a:p>
          <a:p>
            <a:pPr marL="169530" indent="-169530">
              <a:buFont typeface="Arial" panose="020B0604020202020204" pitchFamily="34" charset="0"/>
              <a:buChar char="•"/>
            </a:pPr>
            <a:r>
              <a:rPr lang="en-US" kern="1200" baseline="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I</a:t>
            </a:r>
            <a:r>
              <a:rPr lang="en-US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ncentives and utility programs (20% of savings achieved)</a:t>
            </a:r>
          </a:p>
          <a:p>
            <a:pPr marL="169530" indent="-169530">
              <a:buFont typeface="Arial" panose="020B0604020202020204" pitchFamily="34" charset="0"/>
              <a:buChar char="•"/>
            </a:pPr>
            <a:r>
              <a:rPr lang="en-US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Standards (95% of savings achieved) </a:t>
            </a:r>
          </a:p>
          <a:p>
            <a:endParaRPr lang="en-US" kern="1200" dirty="0" smtClean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  <a:p>
            <a:r>
              <a:rPr lang="en-US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Recommendations: </a:t>
            </a:r>
            <a:r>
              <a:rPr lang="en-US" u="sng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Innovate</a:t>
            </a:r>
            <a:r>
              <a:rPr lang="en-US" u="none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 </a:t>
            </a:r>
            <a:r>
              <a:rPr lang="en-US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to make this work better for plug loads</a:t>
            </a:r>
          </a:p>
          <a:p>
            <a:pPr marL="169530" indent="-169530">
              <a:buFont typeface="Arial" panose="020B0604020202020204" pitchFamily="34" charset="0"/>
              <a:buChar char="•"/>
            </a:pPr>
            <a:r>
              <a:rPr lang="en-US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Long-term market transformation opportunities need to be in the R&amp;D pipeline</a:t>
            </a:r>
          </a:p>
          <a:p>
            <a:pPr marL="169530" indent="-169530">
              <a:buFont typeface="Arial" panose="020B0604020202020204" pitchFamily="34" charset="0"/>
              <a:buChar char="•"/>
            </a:pPr>
            <a:r>
              <a:rPr lang="en-US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New technologies help with EM&amp;V: Energy data analytics</a:t>
            </a:r>
          </a:p>
          <a:p>
            <a:pPr marL="169530" indent="-169530">
              <a:buFont typeface="Arial" panose="020B0604020202020204" pitchFamily="34" charset="0"/>
              <a:buChar char="•"/>
            </a:pPr>
            <a:r>
              <a:rPr lang="en-US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Regulatory reform to incent utilities</a:t>
            </a:r>
            <a:r>
              <a:rPr lang="en-US" kern="1200" baseline="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 to achieve market transformation, align incentives: value long-term savings, attribution of savings.</a:t>
            </a:r>
            <a:endParaRPr lang="en-US" kern="1200" dirty="0" smtClean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  <a:p>
            <a:pPr marL="169530" indent="-169530">
              <a:buFont typeface="Arial" panose="020B0604020202020204" pitchFamily="34" charset="0"/>
              <a:buChar char="•"/>
            </a:pPr>
            <a:r>
              <a:rPr lang="en-US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Resources to be able</a:t>
            </a:r>
            <a:r>
              <a:rPr lang="en-US" kern="1200" baseline="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 to scale up standards (new standards, update existing, work with DOE on preempted appliances)</a:t>
            </a:r>
            <a:endParaRPr lang="en-US" kern="1200" dirty="0" smtClean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0620544-E0E7-4406-8DE5-39D2884AFEFC}" type="slidenum">
              <a:rPr lang="en-US" smtClean="0"/>
              <a:pPr>
                <a:defRPr/>
              </a:pPr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791348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0620544-E0E7-4406-8DE5-39D2884AFEFC}" type="slidenum">
              <a:rPr lang="en-US" smtClean="0"/>
              <a:pPr>
                <a:defRPr/>
              </a:pPr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43587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124200" y="3886200"/>
            <a:ext cx="54864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5" name="Date Placeholder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Footer Placeholder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A43CD845-AC89-4B74-B337-5F51469CE7B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3976991"/>
            <a:ext cx="1240544" cy="1722309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95944F-B3DF-4534-8DDC-3430E40D440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B97448-736B-4E45-A6E0-0404F06969D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47800"/>
            <a:ext cx="4038600" cy="46783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47800"/>
            <a:ext cx="4038600" cy="46783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Footer Placeholder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F874C8-7659-4AC1-95AB-7D627D06ED0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856CA6-5D3A-4520-BC9C-0EEF1BCEFDE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B6BD23-D129-4DD2-8272-AB4C5776292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C7414E-3E87-497C-8392-337866F47B7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Footer Placeholder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21B5E5-31FD-4F64-BFF1-D9F80F6D9B1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dirty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Footer Placeholder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025252-F1D0-4BAC-ADF8-C11B301F60F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7C0709-641E-49D1-B6E0-5D3F8D5B9A9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52400"/>
            <a:ext cx="2057400" cy="59737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52400"/>
            <a:ext cx="6019800" cy="59737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6293E5-EE10-4151-BEE1-E05653B1185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Navy">
    <p:bg>
      <p:bgPr>
        <a:solidFill>
          <a:srgbClr val="14284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"/>
          <p:cNvSpPr>
            <a:spLocks noGrp="1"/>
          </p:cNvSpPr>
          <p:nvPr>
            <p:ph type="title"/>
          </p:nvPr>
        </p:nvSpPr>
        <p:spPr>
          <a:xfrm>
            <a:off x="669727" y="1263219"/>
            <a:ext cx="7804547" cy="1845262"/>
          </a:xfrm>
          <a:prstGeom prst="rect">
            <a:avLst/>
          </a:prstGeom>
        </p:spPr>
        <p:txBody>
          <a:bodyPr lIns="35715" tIns="35715" rIns="35715" bIns="35715">
            <a:noAutofit/>
          </a:bodyPr>
          <a:lstStyle>
            <a:lvl1pPr algn="ctr">
              <a:defRPr sz="5600" cap="all">
                <a:solidFill>
                  <a:srgbClr val="FFFFFF"/>
                </a:solidFill>
                <a:latin typeface="+mj-lt"/>
                <a:ea typeface="+mj-ea"/>
                <a:cs typeface="+mj-cs"/>
                <a:sym typeface="Trebuchet MS"/>
              </a:defRPr>
            </a:lvl1pPr>
          </a:lstStyle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lang="en-US" sz="5600" cap="all" smtClean="0">
                <a:solidFill>
                  <a:srgbClr val="FFFFFF"/>
                </a:solidFill>
              </a:rPr>
              <a:t>Click to edit Master title style</a:t>
            </a:r>
            <a:endParaRPr sz="5600" cap="all">
              <a:solidFill>
                <a:srgbClr val="FFFFFF"/>
              </a:solidFill>
            </a:endParaRPr>
          </a:p>
        </p:txBody>
      </p:sp>
      <p:sp>
        <p:nvSpPr>
          <p:cNvPr id="11" name="Shape 11"/>
          <p:cNvSpPr>
            <a:spLocks noGrp="1"/>
          </p:cNvSpPr>
          <p:nvPr>
            <p:ph type="body" idx="1"/>
          </p:nvPr>
        </p:nvSpPr>
        <p:spPr>
          <a:xfrm>
            <a:off x="669727" y="5155406"/>
            <a:ext cx="7804547" cy="4420196"/>
          </a:xfrm>
          <a:prstGeom prst="rect">
            <a:avLst/>
          </a:prstGeom>
        </p:spPr>
        <p:txBody>
          <a:bodyPr>
            <a:noAutofit/>
          </a:bodyPr>
          <a:lstStyle>
            <a:lvl1pPr algn="ctr">
              <a:spcBef>
                <a:spcPts val="0"/>
              </a:spcBef>
              <a:defRPr b="1" i="1" cap="all">
                <a:solidFill>
                  <a:srgbClr val="F2D249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indent="0" algn="ctr">
              <a:spcBef>
                <a:spcPts val="0"/>
              </a:spcBef>
              <a:defRPr b="1" i="1" cap="all">
                <a:solidFill>
                  <a:srgbClr val="F2D249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indent="0" algn="ctr">
              <a:spcBef>
                <a:spcPts val="0"/>
              </a:spcBef>
              <a:defRPr b="1" i="1" cap="all">
                <a:solidFill>
                  <a:srgbClr val="F2D249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indent="0" algn="ctr">
              <a:spcBef>
                <a:spcPts val="0"/>
              </a:spcBef>
              <a:defRPr b="1" i="1" cap="all">
                <a:solidFill>
                  <a:srgbClr val="F2D249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indent="0" algn="ctr">
              <a:spcBef>
                <a:spcPts val="0"/>
              </a:spcBef>
              <a:defRPr b="1" i="1" cap="all">
                <a:solidFill>
                  <a:srgbClr val="F2D249"/>
                </a:solidFill>
                <a:latin typeface="Georgia"/>
                <a:ea typeface="Georgia"/>
                <a:cs typeface="Georgia"/>
                <a:sym typeface="Georgia"/>
              </a:defRPr>
            </a:lvl5pPr>
          </a:lstStyle>
          <a:p>
            <a:pPr lvl="0">
              <a:defRPr sz="1800" b="0" i="0" cap="none">
                <a:solidFill>
                  <a:srgbClr val="000000"/>
                </a:solidFill>
              </a:defRPr>
            </a:pPr>
            <a:r>
              <a:rPr lang="en-US" sz="1400" b="1" i="1" cap="all" smtClean="0">
                <a:solidFill>
                  <a:srgbClr val="F2D249"/>
                </a:solidFill>
              </a:rPr>
              <a:t>Click to edit Master text styles</a:t>
            </a:r>
          </a:p>
          <a:p>
            <a:pPr lvl="1">
              <a:defRPr sz="1800" b="0" i="0" cap="none">
                <a:solidFill>
                  <a:srgbClr val="000000"/>
                </a:solidFill>
              </a:defRPr>
            </a:pPr>
            <a:r>
              <a:rPr lang="en-US" sz="1400" b="1" i="1" cap="all" smtClean="0">
                <a:solidFill>
                  <a:srgbClr val="F2D249"/>
                </a:solidFill>
              </a:rPr>
              <a:t>Second level</a:t>
            </a:r>
          </a:p>
          <a:p>
            <a:pPr lvl="2">
              <a:defRPr sz="1800" b="0" i="0" cap="none">
                <a:solidFill>
                  <a:srgbClr val="000000"/>
                </a:solidFill>
              </a:defRPr>
            </a:pPr>
            <a:r>
              <a:rPr lang="en-US" sz="1400" b="1" i="1" cap="all" smtClean="0">
                <a:solidFill>
                  <a:srgbClr val="F2D249"/>
                </a:solidFill>
              </a:rPr>
              <a:t>Third level</a:t>
            </a:r>
          </a:p>
          <a:p>
            <a:pPr lvl="3">
              <a:defRPr sz="1800" b="0" i="0" cap="none">
                <a:solidFill>
                  <a:srgbClr val="000000"/>
                </a:solidFill>
              </a:defRPr>
            </a:pPr>
            <a:r>
              <a:rPr lang="en-US" sz="1400" b="1" i="1" cap="all" smtClean="0">
                <a:solidFill>
                  <a:srgbClr val="F2D249"/>
                </a:solidFill>
              </a:rPr>
              <a:t>Fourth level</a:t>
            </a:r>
          </a:p>
          <a:p>
            <a:pPr lvl="4">
              <a:defRPr sz="1800" b="0" i="0" cap="none">
                <a:solidFill>
                  <a:srgbClr val="000000"/>
                </a:solidFill>
              </a:defRPr>
            </a:pPr>
            <a:r>
              <a:rPr lang="en-US" sz="1400" b="1" i="1" cap="all" smtClean="0">
                <a:solidFill>
                  <a:srgbClr val="F2D249"/>
                </a:solidFill>
              </a:rPr>
              <a:t>Fifth level</a:t>
            </a:r>
            <a:endParaRPr sz="1400" b="1" i="1" cap="all">
              <a:solidFill>
                <a:srgbClr val="F2D249"/>
              </a:solidFill>
            </a:endParaRPr>
          </a:p>
        </p:txBody>
      </p:sp>
      <p:pic>
        <p:nvPicPr>
          <p:cNvPr id="12" name="Picture 11" descr="WIDE lt blue stripe bar.ai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30" t="49207" r="29951" b="49207"/>
          <a:stretch/>
        </p:blipFill>
        <p:spPr>
          <a:xfrm flipV="1">
            <a:off x="571500" y="528209"/>
            <a:ext cx="8016212" cy="100960"/>
          </a:xfrm>
          <a:prstGeom prst="rect">
            <a:avLst/>
          </a:prstGeom>
        </p:spPr>
      </p:pic>
      <p:pic>
        <p:nvPicPr>
          <p:cNvPr id="14" name="Picture 13" descr="WIDE lt blue stripe bar.ai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30" t="49207" r="29951" b="49207"/>
          <a:stretch/>
        </p:blipFill>
        <p:spPr>
          <a:xfrm flipV="1">
            <a:off x="571500" y="6204779"/>
            <a:ext cx="8016212" cy="100960"/>
          </a:xfrm>
          <a:prstGeom prst="rect">
            <a:avLst/>
          </a:prstGeom>
        </p:spPr>
      </p:pic>
      <p:pic>
        <p:nvPicPr>
          <p:cNvPr id="15" name="Picture 14" descr="NRDC_singletone.ai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8081" y="2841860"/>
            <a:ext cx="3387838" cy="2617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3078650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5240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US" dirty="0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447800"/>
            <a:ext cx="8229600" cy="467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581400" y="6320730"/>
            <a:ext cx="2133600" cy="403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fld id="{2021FB84-FE59-4CFF-81FB-038ADEE84E71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1032" name="Line 8"/>
          <p:cNvSpPr>
            <a:spLocks noChangeShapeType="1"/>
          </p:cNvSpPr>
          <p:nvPr/>
        </p:nvSpPr>
        <p:spPr bwMode="auto">
          <a:xfrm>
            <a:off x="457200" y="1295400"/>
            <a:ext cx="8229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0" y="5836708"/>
            <a:ext cx="697264" cy="968047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2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2500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nergy.ca.gov/2010publications/CEC-200-2010-004/CEC-200-2010-004-ES.PDF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energyalmanac.ca.gov/electricity/electricity_stats/index.html" TargetMode="External"/><Relationship Id="rId4" Type="http://schemas.openxmlformats.org/officeDocument/2006/relationships/chart" Target="../charts/char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cpuc.ca.gov/NR/rdonlyres/052ED0ED-D314-4050-9FAA-198E45480C85/0/EEReport_Main_Book_v008.pdf" TargetMode="External"/><Relationship Id="rId4" Type="http://schemas.openxmlformats.org/officeDocument/2006/relationships/hyperlink" Target="http://www.cpuc.ca.gov/NR/rdonlyres/89718A1B-C3D5-4E30-9A82-74ED155D0485/0/EnergyEfficiencyEvaluationReport.pdf" TargetMode="Externa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jpeg"/><Relationship Id="rId18" Type="http://schemas.openxmlformats.org/officeDocument/2006/relationships/image" Target="../media/image21.jpeg"/><Relationship Id="rId26" Type="http://schemas.openxmlformats.org/officeDocument/2006/relationships/image" Target="../media/image29.jpeg"/><Relationship Id="rId3" Type="http://schemas.openxmlformats.org/officeDocument/2006/relationships/image" Target="../media/image6.jpeg"/><Relationship Id="rId21" Type="http://schemas.openxmlformats.org/officeDocument/2006/relationships/image" Target="../media/image24.jpeg"/><Relationship Id="rId34" Type="http://schemas.openxmlformats.org/officeDocument/2006/relationships/image" Target="../media/image37.jpeg"/><Relationship Id="rId7" Type="http://schemas.openxmlformats.org/officeDocument/2006/relationships/image" Target="../media/image10.png"/><Relationship Id="rId12" Type="http://schemas.openxmlformats.org/officeDocument/2006/relationships/image" Target="../media/image15.jpeg"/><Relationship Id="rId17" Type="http://schemas.openxmlformats.org/officeDocument/2006/relationships/image" Target="../media/image20.jpeg"/><Relationship Id="rId25" Type="http://schemas.openxmlformats.org/officeDocument/2006/relationships/image" Target="../media/image28.jpeg"/><Relationship Id="rId33" Type="http://schemas.openxmlformats.org/officeDocument/2006/relationships/image" Target="../media/image36.jpeg"/><Relationship Id="rId2" Type="http://schemas.openxmlformats.org/officeDocument/2006/relationships/notesSlide" Target="../notesSlides/notesSlide6.xml"/><Relationship Id="rId16" Type="http://schemas.openxmlformats.org/officeDocument/2006/relationships/image" Target="../media/image19.jpeg"/><Relationship Id="rId20" Type="http://schemas.openxmlformats.org/officeDocument/2006/relationships/image" Target="../media/image23.jpeg"/><Relationship Id="rId29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11" Type="http://schemas.openxmlformats.org/officeDocument/2006/relationships/image" Target="../media/image14.jpeg"/><Relationship Id="rId24" Type="http://schemas.openxmlformats.org/officeDocument/2006/relationships/image" Target="../media/image27.jpeg"/><Relationship Id="rId32" Type="http://schemas.openxmlformats.org/officeDocument/2006/relationships/image" Target="../media/image35.jpeg"/><Relationship Id="rId5" Type="http://schemas.openxmlformats.org/officeDocument/2006/relationships/image" Target="../media/image8.gif"/><Relationship Id="rId15" Type="http://schemas.openxmlformats.org/officeDocument/2006/relationships/image" Target="../media/image18.jpeg"/><Relationship Id="rId23" Type="http://schemas.openxmlformats.org/officeDocument/2006/relationships/image" Target="../media/image26.png"/><Relationship Id="rId28" Type="http://schemas.openxmlformats.org/officeDocument/2006/relationships/image" Target="../media/image31.jpeg"/><Relationship Id="rId10" Type="http://schemas.openxmlformats.org/officeDocument/2006/relationships/image" Target="../media/image13.gif"/><Relationship Id="rId19" Type="http://schemas.openxmlformats.org/officeDocument/2006/relationships/image" Target="../media/image22.jpeg"/><Relationship Id="rId31" Type="http://schemas.openxmlformats.org/officeDocument/2006/relationships/image" Target="../media/image34.jpeg"/><Relationship Id="rId4" Type="http://schemas.openxmlformats.org/officeDocument/2006/relationships/image" Target="../media/image7.jpeg"/><Relationship Id="rId9" Type="http://schemas.openxmlformats.org/officeDocument/2006/relationships/image" Target="../media/image12.jpeg"/><Relationship Id="rId14" Type="http://schemas.openxmlformats.org/officeDocument/2006/relationships/image" Target="../media/image17.jpeg"/><Relationship Id="rId22" Type="http://schemas.openxmlformats.org/officeDocument/2006/relationships/image" Target="../media/image25.jpeg"/><Relationship Id="rId27" Type="http://schemas.openxmlformats.org/officeDocument/2006/relationships/image" Target="../media/image30.jpeg"/><Relationship Id="rId30" Type="http://schemas.openxmlformats.org/officeDocument/2006/relationships/image" Target="../media/image33.jpeg"/><Relationship Id="rId35" Type="http://schemas.openxmlformats.org/officeDocument/2006/relationships/image" Target="../media/image3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jpeg"/><Relationship Id="rId18" Type="http://schemas.openxmlformats.org/officeDocument/2006/relationships/image" Target="../media/image21.jpeg"/><Relationship Id="rId26" Type="http://schemas.openxmlformats.org/officeDocument/2006/relationships/image" Target="../media/image29.jpeg"/><Relationship Id="rId3" Type="http://schemas.openxmlformats.org/officeDocument/2006/relationships/image" Target="../media/image6.jpeg"/><Relationship Id="rId21" Type="http://schemas.openxmlformats.org/officeDocument/2006/relationships/image" Target="../media/image24.jpeg"/><Relationship Id="rId34" Type="http://schemas.openxmlformats.org/officeDocument/2006/relationships/image" Target="../media/image37.jpeg"/><Relationship Id="rId7" Type="http://schemas.openxmlformats.org/officeDocument/2006/relationships/image" Target="../media/image10.png"/><Relationship Id="rId12" Type="http://schemas.openxmlformats.org/officeDocument/2006/relationships/image" Target="../media/image15.jpeg"/><Relationship Id="rId17" Type="http://schemas.openxmlformats.org/officeDocument/2006/relationships/image" Target="../media/image20.jpeg"/><Relationship Id="rId25" Type="http://schemas.openxmlformats.org/officeDocument/2006/relationships/image" Target="../media/image28.jpeg"/><Relationship Id="rId33" Type="http://schemas.openxmlformats.org/officeDocument/2006/relationships/image" Target="../media/image36.jpeg"/><Relationship Id="rId2" Type="http://schemas.openxmlformats.org/officeDocument/2006/relationships/notesSlide" Target="../notesSlides/notesSlide11.xml"/><Relationship Id="rId16" Type="http://schemas.openxmlformats.org/officeDocument/2006/relationships/image" Target="../media/image19.jpeg"/><Relationship Id="rId20" Type="http://schemas.openxmlformats.org/officeDocument/2006/relationships/image" Target="../media/image23.jpeg"/><Relationship Id="rId29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11" Type="http://schemas.openxmlformats.org/officeDocument/2006/relationships/image" Target="../media/image14.jpeg"/><Relationship Id="rId24" Type="http://schemas.openxmlformats.org/officeDocument/2006/relationships/image" Target="../media/image27.jpeg"/><Relationship Id="rId32" Type="http://schemas.openxmlformats.org/officeDocument/2006/relationships/image" Target="../media/image35.jpeg"/><Relationship Id="rId5" Type="http://schemas.openxmlformats.org/officeDocument/2006/relationships/image" Target="../media/image8.gif"/><Relationship Id="rId15" Type="http://schemas.openxmlformats.org/officeDocument/2006/relationships/image" Target="../media/image18.jpeg"/><Relationship Id="rId23" Type="http://schemas.openxmlformats.org/officeDocument/2006/relationships/image" Target="../media/image26.png"/><Relationship Id="rId28" Type="http://schemas.openxmlformats.org/officeDocument/2006/relationships/image" Target="../media/image31.jpeg"/><Relationship Id="rId10" Type="http://schemas.openxmlformats.org/officeDocument/2006/relationships/image" Target="../media/image13.gif"/><Relationship Id="rId19" Type="http://schemas.openxmlformats.org/officeDocument/2006/relationships/image" Target="../media/image22.jpeg"/><Relationship Id="rId31" Type="http://schemas.openxmlformats.org/officeDocument/2006/relationships/image" Target="../media/image34.jpeg"/><Relationship Id="rId4" Type="http://schemas.openxmlformats.org/officeDocument/2006/relationships/image" Target="../media/image7.jpeg"/><Relationship Id="rId9" Type="http://schemas.openxmlformats.org/officeDocument/2006/relationships/image" Target="../media/image12.jpeg"/><Relationship Id="rId14" Type="http://schemas.openxmlformats.org/officeDocument/2006/relationships/image" Target="../media/image17.jpeg"/><Relationship Id="rId22" Type="http://schemas.openxmlformats.org/officeDocument/2006/relationships/image" Target="../media/image25.jpeg"/><Relationship Id="rId27" Type="http://schemas.openxmlformats.org/officeDocument/2006/relationships/image" Target="../media/image30.jpeg"/><Relationship Id="rId30" Type="http://schemas.openxmlformats.org/officeDocument/2006/relationships/image" Target="../media/image33.jpeg"/><Relationship Id="rId35" Type="http://schemas.openxmlformats.org/officeDocument/2006/relationships/image" Target="../media/image3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gif"/><Relationship Id="rId4" Type="http://schemas.openxmlformats.org/officeDocument/2006/relationships/image" Target="../media/image7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94"/>
          <p:cNvSpPr>
            <a:spLocks noGrp="1"/>
          </p:cNvSpPr>
          <p:nvPr>
            <p:ph type="body" idx="1"/>
          </p:nvPr>
        </p:nvSpPr>
        <p:spPr>
          <a:xfrm>
            <a:off x="1066800" y="5029200"/>
            <a:ext cx="7010400" cy="762000"/>
          </a:xfrm>
          <a:prstGeom prst="rect">
            <a:avLst/>
          </a:prstGeom>
        </p:spPr>
        <p:txBody>
          <a:bodyPr/>
          <a:lstStyle/>
          <a:p>
            <a:pPr marL="0" lvl="0" indent="0">
              <a:buNone/>
              <a:defRPr sz="1800" b="0" i="0" cap="none">
                <a:solidFill>
                  <a:srgbClr val="000000"/>
                </a:solidFill>
              </a:defRPr>
            </a:pPr>
            <a:r>
              <a:rPr lang="en-US" sz="2000" b="1" i="1" cap="all" dirty="0" smtClean="0">
                <a:solidFill>
                  <a:srgbClr val="F2D249"/>
                </a:solidFill>
              </a:rPr>
              <a:t>Pierre Delforge</a:t>
            </a:r>
          </a:p>
          <a:p>
            <a:pPr marL="0" lvl="0" indent="0">
              <a:buNone/>
              <a:defRPr sz="1800" b="0" i="0" cap="none">
                <a:solidFill>
                  <a:srgbClr val="000000"/>
                </a:solidFill>
              </a:defRPr>
            </a:pPr>
            <a:r>
              <a:rPr lang="en-US" sz="2000" b="1" i="1" cap="all" dirty="0" smtClean="0">
                <a:solidFill>
                  <a:srgbClr val="F2D249"/>
                </a:solidFill>
              </a:rPr>
              <a:t>June 18, 2015</a:t>
            </a:r>
            <a:endParaRPr sz="2000" b="1" i="1" cap="all" dirty="0">
              <a:solidFill>
                <a:srgbClr val="F2D249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 smtClean="0"/>
              <a:t>IEPR CEC Staff Workshop </a:t>
            </a:r>
            <a:br>
              <a:rPr lang="en-US" sz="3200" dirty="0" smtClean="0"/>
            </a:br>
            <a:r>
              <a:rPr lang="en-US" sz="3200" dirty="0" smtClean="0"/>
              <a:t>Plug Load Efficiency strategies</a:t>
            </a:r>
            <a:endParaRPr lang="en-US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5065989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2800" dirty="0"/>
              <a:t>What are plug loads?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447800"/>
            <a:ext cx="5791200" cy="4678363"/>
          </a:xfrm>
        </p:spPr>
        <p:txBody>
          <a:bodyPr>
            <a:noAutofit/>
          </a:bodyPr>
          <a:lstStyle/>
          <a:p>
            <a:pPr marL="0" indent="0" fontAlgn="ctr">
              <a:buNone/>
            </a:pPr>
            <a:r>
              <a:rPr lang="en-US" sz="2000" dirty="0" smtClean="0"/>
              <a:t>In this presentation:</a:t>
            </a:r>
          </a:p>
          <a:p>
            <a:pPr marL="400050" lvl="1" indent="0" fontAlgn="ctr">
              <a:buNone/>
            </a:pPr>
            <a:r>
              <a:rPr lang="en-US" sz="2400" dirty="0"/>
              <a:t>Plug </a:t>
            </a:r>
            <a:r>
              <a:rPr lang="en-US" sz="2400" dirty="0" smtClean="0"/>
              <a:t>Load = Plug-in Equipment </a:t>
            </a:r>
          </a:p>
          <a:p>
            <a:pPr lvl="1" fontAlgn="ctr">
              <a:buFont typeface="Wingdings" panose="05000000000000000000" pitchFamily="2" charset="2"/>
              <a:buChar char="Ø"/>
            </a:pPr>
            <a:r>
              <a:rPr lang="en-US" sz="2000" dirty="0" smtClean="0"/>
              <a:t>All electrical devices brought into the building by the occupants </a:t>
            </a:r>
            <a:br>
              <a:rPr lang="en-US" sz="2000" dirty="0" smtClean="0"/>
            </a:br>
            <a:r>
              <a:rPr lang="en-US" sz="2000" dirty="0" smtClean="0"/>
              <a:t>(i.e., not builder-installed)</a:t>
            </a:r>
          </a:p>
          <a:p>
            <a:pPr lvl="1" fontAlgn="ctr">
              <a:buFont typeface="Wingdings" panose="05000000000000000000" pitchFamily="2" charset="2"/>
              <a:buChar char="Ø"/>
            </a:pPr>
            <a:endParaRPr lang="en-US" sz="2000" dirty="0" smtClean="0"/>
          </a:p>
          <a:p>
            <a:pPr lvl="1" fontAlgn="ctr">
              <a:buFont typeface="Wingdings" panose="05000000000000000000" pitchFamily="2" charset="2"/>
              <a:buChar char="Ø"/>
            </a:pPr>
            <a:r>
              <a:rPr lang="en-US" sz="2000" dirty="0" smtClean="0"/>
              <a:t>Include:</a:t>
            </a:r>
          </a:p>
          <a:p>
            <a:pPr lvl="2" fontAlgn="ctr">
              <a:buFont typeface="Wingdings" panose="05000000000000000000" pitchFamily="2" charset="2"/>
              <a:buChar char="q"/>
            </a:pPr>
            <a:r>
              <a:rPr lang="en-US" sz="1800" dirty="0" smtClean="0"/>
              <a:t>White good appliances</a:t>
            </a:r>
          </a:p>
          <a:p>
            <a:pPr lvl="2" fontAlgn="ctr">
              <a:buFont typeface="Wingdings" panose="05000000000000000000" pitchFamily="2" charset="2"/>
              <a:buChar char="q"/>
            </a:pPr>
            <a:r>
              <a:rPr lang="en-US" sz="1800" dirty="0" smtClean="0"/>
              <a:t>Consumer and office electronics</a:t>
            </a:r>
          </a:p>
          <a:p>
            <a:pPr lvl="2" fontAlgn="ctr">
              <a:buFont typeface="Wingdings" panose="05000000000000000000" pitchFamily="2" charset="2"/>
              <a:buChar char="q"/>
            </a:pPr>
            <a:r>
              <a:rPr lang="en-US" sz="1800" dirty="0" smtClean="0"/>
              <a:t>Data center IT equipment</a:t>
            </a:r>
          </a:p>
          <a:p>
            <a:pPr lvl="2" fontAlgn="ctr">
              <a:buFont typeface="Wingdings" panose="05000000000000000000" pitchFamily="2" charset="2"/>
              <a:buChar char="q"/>
            </a:pPr>
            <a:r>
              <a:rPr lang="en-US" sz="1800" dirty="0" smtClean="0"/>
              <a:t>Miscellaneous electric loads (MELs)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95944F-B3DF-4534-8DDC-3430E40D440B}" type="slidenum">
              <a:rPr lang="en-US" smtClean="0"/>
              <a:pPr>
                <a:defRPr/>
              </a:pPr>
              <a:t>2</a:t>
            </a:fld>
            <a:endParaRPr lang="en-US" dirty="0"/>
          </a:p>
        </p:txBody>
      </p:sp>
      <p:pic>
        <p:nvPicPr>
          <p:cNvPr id="5" name="Picture 2" descr="http://shooterthemes.com/wp-content/uploads/2011/02/plugin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2438400"/>
            <a:ext cx="2401393" cy="259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7939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04800" y="152400"/>
            <a:ext cx="8839200" cy="1143000"/>
          </a:xfrm>
        </p:spPr>
        <p:txBody>
          <a:bodyPr/>
          <a:lstStyle/>
          <a:p>
            <a:pPr algn="l"/>
            <a:r>
              <a:rPr lang="en-US" sz="2400" dirty="0" smtClean="0"/>
              <a:t>Plug-ins and MELs responsible for </a:t>
            </a:r>
            <a:r>
              <a:rPr lang="en-US" sz="2400" dirty="0" smtClean="0">
                <a:solidFill>
                  <a:schemeClr val="accent2"/>
                </a:solidFill>
              </a:rPr>
              <a:t>two-thirds</a:t>
            </a:r>
            <a:r>
              <a:rPr lang="en-US" sz="2400" dirty="0" smtClean="0"/>
              <a:t> of CA residential electricity use…</a:t>
            </a:r>
            <a:endParaRPr lang="en-US" sz="24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95944F-B3DF-4534-8DDC-3430E40D440B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  <p:sp>
        <p:nvSpPr>
          <p:cNvPr id="9" name="Content Placeholder 3"/>
          <p:cNvSpPr txBox="1">
            <a:spLocks/>
          </p:cNvSpPr>
          <p:nvPr/>
        </p:nvSpPr>
        <p:spPr bwMode="auto">
          <a:xfrm>
            <a:off x="762000" y="6096000"/>
            <a:ext cx="73914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2500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fontAlgn="ctr">
              <a:buFontTx/>
              <a:buNone/>
            </a:pPr>
            <a:r>
              <a:rPr lang="en-US" sz="1200" kern="0" dirty="0" smtClean="0"/>
              <a:t>Source: </a:t>
            </a:r>
            <a:r>
              <a:rPr lang="en-US" sz="1200" kern="0" dirty="0" smtClean="0">
                <a:hlinkClick r:id="rId3"/>
              </a:rPr>
              <a:t>2009 Residential Appliance Saturation Survey</a:t>
            </a:r>
            <a:r>
              <a:rPr lang="en-US" sz="1200" kern="0" dirty="0" smtClean="0"/>
              <a:t/>
            </a:r>
            <a:br>
              <a:rPr lang="en-US" sz="1200" kern="0" dirty="0" smtClean="0"/>
            </a:br>
            <a:endParaRPr lang="en-US" sz="1200" kern="0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447800"/>
            <a:ext cx="8229600" cy="43698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86197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04800" y="152400"/>
            <a:ext cx="8839200" cy="1143000"/>
          </a:xfrm>
        </p:spPr>
        <p:txBody>
          <a:bodyPr/>
          <a:lstStyle/>
          <a:p>
            <a:pPr algn="l"/>
            <a:r>
              <a:rPr lang="en-US" sz="2400" dirty="0" smtClean="0"/>
              <a:t>and </a:t>
            </a:r>
            <a:r>
              <a:rPr lang="en-US" sz="2400" dirty="0" smtClean="0">
                <a:solidFill>
                  <a:schemeClr val="accent2"/>
                </a:solidFill>
              </a:rPr>
              <a:t>70 percent</a:t>
            </a:r>
            <a:r>
              <a:rPr lang="en-US" sz="2400" dirty="0" smtClean="0"/>
              <a:t> of projected demand growth to 2024…</a:t>
            </a:r>
            <a:endParaRPr lang="en-US" sz="24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95944F-B3DF-4534-8DDC-3430E40D440B}" type="slidenum">
              <a:rPr lang="en-US" smtClean="0"/>
              <a:pPr>
                <a:defRPr/>
              </a:pPr>
              <a:t>4</a:t>
            </a:fld>
            <a:endParaRPr lang="en-US" dirty="0"/>
          </a:p>
        </p:txBody>
      </p:sp>
      <p:graphicFrame>
        <p:nvGraphicFramePr>
          <p:cNvPr id="6" name="Chart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43821819"/>
              </p:ext>
            </p:extLst>
          </p:nvPr>
        </p:nvGraphicFramePr>
        <p:xfrm>
          <a:off x="0" y="1676401"/>
          <a:ext cx="4724399" cy="31908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7" name="Chart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72635366"/>
              </p:ext>
            </p:extLst>
          </p:nvPr>
        </p:nvGraphicFramePr>
        <p:xfrm>
          <a:off x="4800600" y="1676400"/>
          <a:ext cx="4343400" cy="3352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8" name="Content Placeholder 3"/>
          <p:cNvSpPr>
            <a:spLocks noGrp="1"/>
          </p:cNvSpPr>
          <p:nvPr>
            <p:ph idx="1"/>
          </p:nvPr>
        </p:nvSpPr>
        <p:spPr>
          <a:xfrm>
            <a:off x="4724400" y="5029200"/>
            <a:ext cx="4419600" cy="914400"/>
          </a:xfrm>
        </p:spPr>
        <p:txBody>
          <a:bodyPr>
            <a:noAutofit/>
          </a:bodyPr>
          <a:lstStyle/>
          <a:p>
            <a:pPr marL="0" indent="0" font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dirty="0" smtClean="0"/>
              <a:t>Miscellaneous/other: </a:t>
            </a:r>
          </a:p>
          <a:p>
            <a:pPr lvl="1" fontAlgn="ctr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n-US" sz="1400" dirty="0" smtClean="0"/>
              <a:t>29% of use</a:t>
            </a:r>
          </a:p>
          <a:p>
            <a:pPr lvl="1" fontAlgn="ctr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n-US" sz="1400" dirty="0" smtClean="0"/>
              <a:t>70% of demand growth by 2024</a:t>
            </a:r>
          </a:p>
        </p:txBody>
      </p:sp>
      <p:sp>
        <p:nvSpPr>
          <p:cNvPr id="9" name="Content Placeholder 3"/>
          <p:cNvSpPr txBox="1">
            <a:spLocks/>
          </p:cNvSpPr>
          <p:nvPr/>
        </p:nvSpPr>
        <p:spPr bwMode="auto">
          <a:xfrm>
            <a:off x="762000" y="6096000"/>
            <a:ext cx="76962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2500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fontAlgn="ctr">
              <a:buFontTx/>
              <a:buNone/>
            </a:pPr>
            <a:r>
              <a:rPr lang="en-US" sz="1200" kern="0" dirty="0" smtClean="0"/>
              <a:t>Source: CEC 2014 Demand Forecast Data: </a:t>
            </a:r>
            <a:r>
              <a:rPr lang="en-US" sz="1200" kern="0" dirty="0" smtClean="0">
                <a:hlinkClick r:id="rId5"/>
              </a:rPr>
              <a:t>http://energyalmanac.ca.gov/electricity/electricity_stats/index.html</a:t>
            </a:r>
            <a:r>
              <a:rPr lang="en-US" sz="1200" kern="0" dirty="0" smtClean="0"/>
              <a:t/>
            </a:r>
            <a:br>
              <a:rPr lang="en-US" sz="1200" kern="0" dirty="0" smtClean="0"/>
            </a:br>
            <a:endParaRPr lang="en-US" sz="1200" kern="0" dirty="0" smtClean="0"/>
          </a:p>
        </p:txBody>
      </p:sp>
      <p:sp>
        <p:nvSpPr>
          <p:cNvPr id="10" name="Content Placeholder 3"/>
          <p:cNvSpPr txBox="1">
            <a:spLocks/>
          </p:cNvSpPr>
          <p:nvPr/>
        </p:nvSpPr>
        <p:spPr bwMode="auto">
          <a:xfrm>
            <a:off x="762000" y="5029200"/>
            <a:ext cx="38481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2500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fontAlgn="ctr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sz="1600" kern="0" dirty="0" smtClean="0"/>
              <a:t>Two thirds of residential electricity use.</a:t>
            </a:r>
          </a:p>
        </p:txBody>
      </p:sp>
    </p:spTree>
    <p:extLst>
      <p:ext uri="{BB962C8B-B14F-4D97-AF65-F5344CB8AC3E}">
        <p14:creationId xmlns:p14="http://schemas.microsoft.com/office/powerpoint/2010/main" val="2953944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  <p:bldP spid="8" grpId="0" build="p"/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2400" dirty="0" smtClean="0"/>
              <a:t>… but account for less than </a:t>
            </a:r>
            <a:r>
              <a:rPr lang="en-US" sz="2400" dirty="0" smtClean="0">
                <a:solidFill>
                  <a:schemeClr val="accent2"/>
                </a:solidFill>
              </a:rPr>
              <a:t>20 percent</a:t>
            </a:r>
            <a:r>
              <a:rPr lang="en-US" sz="2400" dirty="0" smtClean="0"/>
              <a:t> of utility energy efficiency savings </a:t>
            </a:r>
            <a:endParaRPr lang="en-US" sz="24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95944F-B3DF-4534-8DDC-3430E40D440B}" type="slidenum">
              <a:rPr lang="en-US" smtClean="0"/>
              <a:pPr>
                <a:defRPr/>
              </a:pPr>
              <a:t>5</a:t>
            </a:fld>
            <a:endParaRPr lang="en-US" dirty="0"/>
          </a:p>
        </p:txBody>
      </p:sp>
      <p:graphicFrame>
        <p:nvGraphicFramePr>
          <p:cNvPr id="5" name="Chart 4"/>
          <p:cNvGraphicFramePr/>
          <p:nvPr>
            <p:extLst>
              <p:ext uri="{D42A27DB-BD31-4B8C-83A1-F6EECF244321}">
                <p14:modId xmlns:p14="http://schemas.microsoft.com/office/powerpoint/2010/main" val="3353827282"/>
              </p:ext>
            </p:extLst>
          </p:nvPr>
        </p:nvGraphicFramePr>
        <p:xfrm>
          <a:off x="1371600" y="1524000"/>
          <a:ext cx="6477000" cy="3048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Content Placeholder 3"/>
          <p:cNvSpPr txBox="1">
            <a:spLocks/>
          </p:cNvSpPr>
          <p:nvPr/>
        </p:nvSpPr>
        <p:spPr bwMode="auto">
          <a:xfrm>
            <a:off x="914400" y="5638800"/>
            <a:ext cx="7391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2500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228600" indent="-228600" fontAlgn="ctr">
              <a:buFontTx/>
              <a:buAutoNum type="arabicParenBoth"/>
            </a:pPr>
            <a:r>
              <a:rPr lang="en-US" sz="1200" kern="0" dirty="0" smtClean="0"/>
              <a:t>Assuming half of codes and standards savings (22% net savings expected): </a:t>
            </a:r>
            <a:br>
              <a:rPr lang="en-US" sz="1200" kern="0" dirty="0" smtClean="0"/>
            </a:br>
            <a:r>
              <a:rPr lang="en-US" sz="1200" kern="0" dirty="0" smtClean="0">
                <a:hlinkClick r:id="rId4"/>
              </a:rPr>
              <a:t>CPUC 2010-2011 </a:t>
            </a:r>
            <a:r>
              <a:rPr lang="en-US" sz="1200" kern="0" dirty="0">
                <a:hlinkClick r:id="rId4"/>
              </a:rPr>
              <a:t>Energy Efficiency , Annual Progress Evaluation </a:t>
            </a:r>
            <a:r>
              <a:rPr lang="en-US" sz="1200" kern="0" dirty="0" smtClean="0">
                <a:hlinkClick r:id="rId4"/>
              </a:rPr>
              <a:t>Report</a:t>
            </a:r>
            <a:endParaRPr lang="en-US" sz="1200" kern="0" dirty="0" smtClean="0"/>
          </a:p>
          <a:p>
            <a:pPr marL="228600" indent="-228600" fontAlgn="ctr">
              <a:buFontTx/>
              <a:buAutoNum type="arabicParenBoth"/>
            </a:pPr>
            <a:r>
              <a:rPr lang="en-US" sz="1200" kern="0" dirty="0" smtClean="0">
                <a:hlinkClick r:id="rId5"/>
              </a:rPr>
              <a:t>CPUC 2014 Annual Progress Evaluation Report</a:t>
            </a:r>
            <a:r>
              <a:rPr lang="en-US" sz="1200" kern="0" dirty="0" smtClean="0"/>
              <a:t>, table 4</a:t>
            </a:r>
            <a:br>
              <a:rPr lang="en-US" sz="1200" kern="0" dirty="0" smtClean="0"/>
            </a:br>
            <a:endParaRPr lang="en-US" sz="1200" kern="0" dirty="0" smtClean="0"/>
          </a:p>
        </p:txBody>
      </p:sp>
      <p:sp>
        <p:nvSpPr>
          <p:cNvPr id="10" name="Content Placeholder 3"/>
          <p:cNvSpPr txBox="1">
            <a:spLocks/>
          </p:cNvSpPr>
          <p:nvPr/>
        </p:nvSpPr>
        <p:spPr bwMode="auto">
          <a:xfrm>
            <a:off x="914400" y="4572000"/>
            <a:ext cx="79248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2500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fontAlgn="ctr">
              <a:spcBef>
                <a:spcPts val="60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n-US" sz="1600" kern="0" dirty="0" smtClean="0"/>
              <a:t>Clear gap between current plug load savings and the opportunity from the demand forecast</a:t>
            </a:r>
          </a:p>
          <a:p>
            <a:pPr fontAlgn="ctr">
              <a:spcBef>
                <a:spcPts val="60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n-US" sz="1600" kern="0" dirty="0" smtClean="0"/>
              <a:t>Large untapped energy efficiency opportunity</a:t>
            </a:r>
          </a:p>
        </p:txBody>
      </p:sp>
    </p:spTree>
    <p:extLst>
      <p:ext uri="{BB962C8B-B14F-4D97-AF65-F5344CB8AC3E}">
        <p14:creationId xmlns:p14="http://schemas.microsoft.com/office/powerpoint/2010/main" val="7240014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s://gigaompaidcontent.files.wordpress.com/2012/02/money-in-the-air-dollar-bills-money-flying-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5200" y="352424"/>
            <a:ext cx="1550246" cy="1116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s://encrypted-tbn3.gstatic.com/images?q=tbn:ANd9GcQjoU3FdW6mwLZFKcHuO0c2e6N2l6G0ZgSSUZSFj8HsaBto8dex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1372717"/>
            <a:ext cx="902510" cy="2724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rapezoid 6"/>
          <p:cNvSpPr/>
          <p:nvPr/>
        </p:nvSpPr>
        <p:spPr>
          <a:xfrm>
            <a:off x="531019" y="1524000"/>
            <a:ext cx="7850981" cy="1060450"/>
          </a:xfrm>
          <a:prstGeom prst="trapezoid">
            <a:avLst>
              <a:gd name="adj" fmla="val 127849"/>
            </a:avLst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63500" h="12700"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0" tIns="0" rIns="0" bIns="18288" rtlCol="0" anchor="ctr"/>
          <a:lstStyle/>
          <a:p>
            <a:pPr lvl="0" algn="ctr"/>
            <a:r>
              <a:rPr lang="en-US" dirty="0"/>
              <a:t>Home Electrical Equipment</a:t>
            </a:r>
          </a:p>
        </p:txBody>
      </p:sp>
      <p:pic>
        <p:nvPicPr>
          <p:cNvPr id="40" name="Picture 2" descr="http://sekitan.jp/wp-content/uploads/2014/06/CO2.gi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4723" y="643886"/>
            <a:ext cx="7112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pPr algn="l"/>
            <a:r>
              <a:rPr lang="en-US" sz="2800" dirty="0"/>
              <a:t>What are these plug loads? - Residential</a:t>
            </a:r>
            <a:endParaRPr lang="en-US" sz="2800" dirty="0" smtClean="0"/>
          </a:p>
        </p:txBody>
      </p:sp>
      <p:graphicFrame>
        <p:nvGraphicFramePr>
          <p:cNvPr id="43" name="Table 4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5137582"/>
              </p:ext>
            </p:extLst>
          </p:nvPr>
        </p:nvGraphicFramePr>
        <p:xfrm>
          <a:off x="533400" y="2593975"/>
          <a:ext cx="7837797" cy="3581400"/>
        </p:xfrm>
        <a:graphic>
          <a:graphicData uri="http://schemas.openxmlformats.org/drawingml/2006/table">
            <a:tbl>
              <a:tblPr firstRow="1">
                <a:tableStyleId>{BC89EF96-8CEA-46FF-86C4-4CE0E7609802}</a:tableStyleId>
              </a:tblPr>
              <a:tblGrid>
                <a:gridCol w="7837797"/>
              </a:tblGrid>
              <a:tr h="3581400">
                <a:tc>
                  <a:txBody>
                    <a:bodyPr/>
                    <a:lstStyle/>
                    <a:p>
                      <a:pPr algn="ctr"/>
                      <a:endParaRPr lang="en-US" sz="1800" b="0" dirty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45" name="Table 4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8722375"/>
              </p:ext>
            </p:extLst>
          </p:nvPr>
        </p:nvGraphicFramePr>
        <p:xfrm>
          <a:off x="533400" y="2593975"/>
          <a:ext cx="7837796" cy="3581400"/>
        </p:xfrm>
        <a:graphic>
          <a:graphicData uri="http://schemas.openxmlformats.org/drawingml/2006/table">
            <a:tbl>
              <a:tblPr firstRow="1">
                <a:tableStyleId>{BC89EF96-8CEA-46FF-86C4-4CE0E7609802}</a:tableStyleId>
              </a:tblPr>
              <a:tblGrid>
                <a:gridCol w="1959449"/>
                <a:gridCol w="1959449"/>
                <a:gridCol w="1959449"/>
                <a:gridCol w="1959449"/>
              </a:tblGrid>
              <a:tr h="401608">
                <a:tc gridSpan="3">
                  <a:txBody>
                    <a:bodyPr/>
                    <a:lstStyle/>
                    <a:p>
                      <a:pPr algn="ctr"/>
                      <a:r>
                        <a:rPr lang="en-US" sz="1800" b="0" dirty="0" smtClean="0"/>
                        <a:t>Plug-in</a:t>
                      </a:r>
                      <a:endParaRPr lang="en-US" sz="1800" b="0" dirty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2000" b="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2000" b="0" dirty="0"/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ctr"/>
                      <a:endParaRPr lang="en-US" sz="1800" b="0" dirty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01608">
                <a:tc>
                  <a:txBody>
                    <a:bodyPr/>
                    <a:lstStyle/>
                    <a:p>
                      <a:pPr algn="ctr"/>
                      <a:endParaRPr lang="en-US" sz="2000" b="0" dirty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800" b="0" dirty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800" b="0" dirty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US" sz="2000" b="0" dirty="0"/>
                    </a:p>
                  </a:txBody>
                  <a:tcPr anchor="ctr"/>
                </a:tc>
              </a:tr>
              <a:tr h="2778184"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600" dirty="0"/>
                    </a:p>
                  </a:txBody>
                  <a:tcPr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600" dirty="0"/>
                    </a:p>
                  </a:txBody>
                  <a:tcPr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600" dirty="0" smtClean="0"/>
                    </a:p>
                  </a:txBody>
                  <a:tcPr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pSp>
        <p:nvGrpSpPr>
          <p:cNvPr id="80" name="Group 79"/>
          <p:cNvGrpSpPr/>
          <p:nvPr/>
        </p:nvGrpSpPr>
        <p:grpSpPr>
          <a:xfrm>
            <a:off x="613458" y="2997844"/>
            <a:ext cx="1800134" cy="3055713"/>
            <a:chOff x="820259" y="2625271"/>
            <a:chExt cx="2205330" cy="3528168"/>
          </a:xfrm>
        </p:grpSpPr>
        <p:pic>
          <p:nvPicPr>
            <p:cNvPr id="81" name="Picture 2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0259" y="3214810"/>
              <a:ext cx="926142" cy="11512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2" name="Picture 3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44542" y="5040883"/>
              <a:ext cx="770405" cy="8256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3" name="Picture 4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21927" y="3403106"/>
              <a:ext cx="503662" cy="6873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4" name="Picture 10" descr="http://www.sembeo.com/wp-content/uploads/air-conditioner.jpg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92195" y="4993144"/>
              <a:ext cx="933394" cy="116029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5" name="Rectangle 84"/>
            <p:cNvSpPr/>
            <p:nvPr/>
          </p:nvSpPr>
          <p:spPr>
            <a:xfrm>
              <a:off x="1115279" y="2625271"/>
              <a:ext cx="1658478" cy="421736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800" dirty="0" smtClean="0">
                  <a:solidFill>
                    <a:schemeClr val="tx1"/>
                  </a:solidFill>
                </a:rPr>
                <a:t>Appliances</a:t>
              </a:r>
              <a:endParaRPr lang="en-US" sz="1800" dirty="0">
                <a:solidFill>
                  <a:schemeClr val="tx1"/>
                </a:solidFill>
              </a:endParaRPr>
            </a:p>
          </p:txBody>
        </p:sp>
        <p:pic>
          <p:nvPicPr>
            <p:cNvPr id="86" name="Picture 2" descr="http://www.samstores.com/uploads/products/electricrange1.gif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46155" y="3988302"/>
              <a:ext cx="549955" cy="84869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87" name="Group 86"/>
          <p:cNvGrpSpPr/>
          <p:nvPr/>
        </p:nvGrpSpPr>
        <p:grpSpPr>
          <a:xfrm>
            <a:off x="2558902" y="3015736"/>
            <a:ext cx="1828800" cy="3060280"/>
            <a:chOff x="462237" y="3003715"/>
            <a:chExt cx="1907722" cy="3076694"/>
          </a:xfrm>
        </p:grpSpPr>
        <p:grpSp>
          <p:nvGrpSpPr>
            <p:cNvPr id="88" name="Group 87"/>
            <p:cNvGrpSpPr/>
            <p:nvPr/>
          </p:nvGrpSpPr>
          <p:grpSpPr>
            <a:xfrm>
              <a:off x="462237" y="3511906"/>
              <a:ext cx="1907722" cy="2568503"/>
              <a:chOff x="459581" y="3503513"/>
              <a:chExt cx="1907722" cy="2568503"/>
            </a:xfrm>
          </p:grpSpPr>
          <p:pic>
            <p:nvPicPr>
              <p:cNvPr id="90" name="Picture 5"/>
              <p:cNvPicPr>
                <a:picLocks noChangeAspect="1" noChangeArrowheads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59581" y="3655457"/>
                <a:ext cx="816233" cy="5914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91" name="Picture 90"/>
              <p:cNvPicPr>
                <a:picLocks noChangeAspect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59581" y="4475214"/>
                <a:ext cx="633339" cy="533440"/>
              </a:xfrm>
              <a:prstGeom prst="rect">
                <a:avLst/>
              </a:prstGeom>
            </p:spPr>
          </p:pic>
          <p:pic>
            <p:nvPicPr>
              <p:cNvPr id="92" name="Picture 2" descr="http://b-i.forbesimg.com/patrickmoorhead/files/2013/12/xbox-one.jpg"/>
              <p:cNvPicPr>
                <a:picLocks noChangeAspect="1" noChangeArrowheads="1"/>
              </p:cNvPicPr>
              <p:nvPr/>
            </p:nvPicPr>
            <p:blipFill>
              <a:blip r:embed="rId1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417522" y="5024911"/>
                <a:ext cx="647086" cy="41525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93" name="Picture 6" descr="http://keetsa.com/blog/wp-content/uploads/2009/01/sky_cs_1.jpg"/>
              <p:cNvPicPr>
                <a:picLocks noChangeAspect="1" noChangeArrowheads="1"/>
              </p:cNvPicPr>
              <p:nvPr/>
            </p:nvPicPr>
            <p:blipFill>
              <a:blip r:embed="rId14" cstate="screen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381656" y="3503513"/>
                <a:ext cx="723900" cy="43434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94" name="Picture 8" descr="http://b-i.forbesimg.com/anthonykosner/files/2013/10/A4-AppleTV.jpg"/>
              <p:cNvPicPr>
                <a:picLocks noChangeAspect="1" noChangeArrowheads="1"/>
              </p:cNvPicPr>
              <p:nvPr/>
            </p:nvPicPr>
            <p:blipFill>
              <a:blip r:embed="rId15" cstate="screen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465041" y="3985538"/>
                <a:ext cx="433678" cy="30691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95" name="Picture 12" descr="C:\Users\pdelforge\Pictures\NRDC\Presentation pics\Cordless handset Panasonic.JPG"/>
              <p:cNvPicPr>
                <a:picLocks noChangeAspect="1" noChangeArrowheads="1"/>
              </p:cNvPicPr>
              <p:nvPr/>
            </p:nvPicPr>
            <p:blipFill>
              <a:blip r:embed="rId16" cstate="screen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011527" y="3638644"/>
                <a:ext cx="355776" cy="62512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96" name="Picture 13" descr="C:\Users\pdelforge\Pictures\NRDC\Presentation pics\HP 4421s.jpg"/>
              <p:cNvPicPr>
                <a:picLocks noChangeAspect="1" noChangeArrowheads="1"/>
              </p:cNvPicPr>
              <p:nvPr/>
            </p:nvPicPr>
            <p:blipFill>
              <a:blip r:embed="rId17" cstate="screen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81491" y="5206090"/>
                <a:ext cx="611429" cy="68336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97" name="Picture 14" descr="C:\Users\pdelforge\Pictures\NRDC\Presentation pics\Smart phone.jpg"/>
              <p:cNvPicPr>
                <a:picLocks noChangeAspect="1" noChangeArrowheads="1"/>
              </p:cNvPicPr>
              <p:nvPr/>
            </p:nvPicPr>
            <p:blipFill>
              <a:blip r:embed="rId18" cstate="screen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91942" y="5813435"/>
                <a:ext cx="368615" cy="25858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98" name="Picture 15" descr="C:\Users\pdelforge\Pictures\NRDC\Presentation pics\iPad.jpg"/>
              <p:cNvPicPr>
                <a:picLocks noChangeAspect="1" noChangeArrowheads="1"/>
              </p:cNvPicPr>
              <p:nvPr/>
            </p:nvPicPr>
            <p:blipFill>
              <a:blip r:embed="rId19" cstate="screen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38489" y="5006521"/>
                <a:ext cx="433642" cy="43364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99" name="Picture 26" descr="http://images.computeraudiophile.com/graphics/2011/0314/WiFi-HiFi/WiFi-Hifi-system-HR.JPG"/>
              <p:cNvPicPr>
                <a:picLocks noChangeAspect="1" noChangeArrowheads="1"/>
              </p:cNvPicPr>
              <p:nvPr/>
            </p:nvPicPr>
            <p:blipFill>
              <a:blip r:embed="rId20" cstate="screen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37015" y="5538324"/>
                <a:ext cx="1140065" cy="53369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0" name="Picture 28" descr="http://upload.wikimedia.org/wikipedia/commons/3/34/Linksys-Wireless-G-Router.jpg"/>
              <p:cNvPicPr>
                <a:picLocks noChangeAspect="1" noChangeArrowheads="1"/>
              </p:cNvPicPr>
              <p:nvPr/>
            </p:nvPicPr>
            <p:blipFill>
              <a:blip r:embed="rId21" cstate="screen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24450" y="4388688"/>
                <a:ext cx="577326" cy="49485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1" name="Picture 30" descr="http://images.amazon.com/images/G/01/electronics/detail-page/B0027ISA28-10.jpg"/>
              <p:cNvPicPr>
                <a:picLocks noChangeAspect="1" noChangeArrowheads="1"/>
              </p:cNvPicPr>
              <p:nvPr/>
            </p:nvPicPr>
            <p:blipFill>
              <a:blip r:embed="rId22" cstate="screen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15270" y="4461966"/>
                <a:ext cx="630322" cy="39878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89" name="Rectangle 88"/>
            <p:cNvSpPr/>
            <p:nvPr/>
          </p:nvSpPr>
          <p:spPr>
            <a:xfrm>
              <a:off x="602025" y="3003715"/>
              <a:ext cx="1606435" cy="381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800" dirty="0" smtClean="0">
                  <a:solidFill>
                    <a:schemeClr val="tx1"/>
                  </a:solidFill>
                </a:rPr>
                <a:t>Electronics</a:t>
              </a:r>
              <a:endParaRPr lang="en-US" sz="18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111" name="Group 110"/>
          <p:cNvGrpSpPr/>
          <p:nvPr/>
        </p:nvGrpSpPr>
        <p:grpSpPr>
          <a:xfrm>
            <a:off x="4495800" y="3009417"/>
            <a:ext cx="1863525" cy="3044141"/>
            <a:chOff x="5919321" y="2625271"/>
            <a:chExt cx="2416178" cy="3450929"/>
          </a:xfrm>
        </p:grpSpPr>
        <p:sp>
          <p:nvSpPr>
            <p:cNvPr id="112" name="Rectangle 111"/>
            <p:cNvSpPr/>
            <p:nvPr/>
          </p:nvSpPr>
          <p:spPr>
            <a:xfrm>
              <a:off x="6018062" y="2625271"/>
              <a:ext cx="2135338" cy="421736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800" dirty="0" smtClean="0">
                  <a:solidFill>
                    <a:schemeClr val="tx1"/>
                  </a:solidFill>
                </a:rPr>
                <a:t>Miscellaneous</a:t>
              </a:r>
              <a:endParaRPr lang="en-US" sz="1800" dirty="0">
                <a:solidFill>
                  <a:schemeClr val="tx1"/>
                </a:solidFill>
              </a:endParaRPr>
            </a:p>
          </p:txBody>
        </p:sp>
        <p:grpSp>
          <p:nvGrpSpPr>
            <p:cNvPr id="113" name="Group 112"/>
            <p:cNvGrpSpPr/>
            <p:nvPr/>
          </p:nvGrpSpPr>
          <p:grpSpPr>
            <a:xfrm>
              <a:off x="5919321" y="3177231"/>
              <a:ext cx="2416178" cy="2898969"/>
              <a:chOff x="5919321" y="3177231"/>
              <a:chExt cx="2416178" cy="2898969"/>
            </a:xfrm>
          </p:grpSpPr>
          <p:pic>
            <p:nvPicPr>
              <p:cNvPr id="114" name="Picture 11"/>
              <p:cNvPicPr>
                <a:picLocks noChangeAspect="1" noChangeArrowheads="1"/>
              </p:cNvPicPr>
              <p:nvPr/>
            </p:nvPicPr>
            <p:blipFill>
              <a:blip r:embed="rId2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101391" y="3214810"/>
                <a:ext cx="1065895" cy="69529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15" name="Picture 4" descr="http://2.bp.blogspot.com/-4x_GxFeQ26I/T-jBNOzSuZI/AAAAAAAAINA/ufn2mem1OE8/s1600/towel_warmer2.jpg"/>
              <p:cNvPicPr>
                <a:picLocks noChangeAspect="1" noChangeArrowheads="1"/>
              </p:cNvPicPr>
              <p:nvPr/>
            </p:nvPicPr>
            <p:blipFill>
              <a:blip r:embed="rId2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557139" y="5053236"/>
                <a:ext cx="778360" cy="102296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16" name="Picture 6" descr="http://wilmettepetcenter.com/wp-content/uploads/2011/12/Aqueon-Deluxe-Aquarium-Kit.jpg"/>
              <p:cNvPicPr>
                <a:picLocks noChangeAspect="1" noChangeArrowheads="1"/>
              </p:cNvPicPr>
              <p:nvPr/>
            </p:nvPicPr>
            <p:blipFill>
              <a:blip r:embed="rId2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300371" y="3177231"/>
                <a:ext cx="812307" cy="90167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17" name="Picture 4" descr="https://www.disposerparts.com/item_images/H770_large.jpg"/>
              <p:cNvPicPr>
                <a:picLocks noChangeAspect="1" noChangeArrowheads="1"/>
              </p:cNvPicPr>
              <p:nvPr/>
            </p:nvPicPr>
            <p:blipFill>
              <a:blip r:embed="rId2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943600" y="4196798"/>
                <a:ext cx="667401" cy="65967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18" name="Picture 8" descr="http://itemsave.com/images/B60.jpg"/>
              <p:cNvPicPr>
                <a:picLocks noChangeAspect="1" noChangeArrowheads="1"/>
              </p:cNvPicPr>
              <p:nvPr/>
            </p:nvPicPr>
            <p:blipFill>
              <a:blip r:embed="rId2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919321" y="5183563"/>
                <a:ext cx="771244" cy="76231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19" name="Picture 18" descr="http://pumps2you.com/ups3280.jpg"/>
              <p:cNvPicPr>
                <a:picLocks noChangeAspect="1" noChangeArrowheads="1"/>
              </p:cNvPicPr>
              <p:nvPr/>
            </p:nvPicPr>
            <p:blipFill>
              <a:blip r:embed="rId2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701499" y="4321333"/>
                <a:ext cx="597350" cy="50272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20" name="Picture 2" descr="http://www.moderndomesticdiva.com/wp-content/uploads/2010/02/hi-tech-toilet-seat_12.jpg"/>
              <p:cNvPicPr>
                <a:picLocks noChangeAspect="1" noChangeArrowheads="1"/>
              </p:cNvPicPr>
              <p:nvPr/>
            </p:nvPicPr>
            <p:blipFill>
              <a:blip r:embed="rId2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743830" y="5284092"/>
                <a:ext cx="723770" cy="58361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21" name="Picture 4" descr="http://www.fentongaragedoors.com/images/garage-door-opener-1_np56.jpg"/>
              <p:cNvPicPr>
                <a:picLocks noChangeAspect="1" noChangeArrowheads="1"/>
              </p:cNvPicPr>
              <p:nvPr/>
            </p:nvPicPr>
            <p:blipFill>
              <a:blip r:embed="rId3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705600" y="4189083"/>
                <a:ext cx="916317" cy="91631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12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3581400" y="6320730"/>
            <a:ext cx="2133600" cy="403919"/>
          </a:xfrm>
        </p:spPr>
        <p:txBody>
          <a:bodyPr/>
          <a:lstStyle/>
          <a:p>
            <a:pPr>
              <a:defRPr/>
            </a:pPr>
            <a:fld id="{5995944F-B3DF-4534-8DDC-3430E40D440B}" type="slidenum">
              <a:rPr lang="en-US" smtClean="0"/>
              <a:pPr>
                <a:defRPr/>
              </a:pPr>
              <a:t>6</a:t>
            </a:fld>
            <a:endParaRPr lang="en-US" dirty="0"/>
          </a:p>
        </p:txBody>
      </p:sp>
      <p:sp>
        <p:nvSpPr>
          <p:cNvPr id="2" name="AutoShape 2" descr="Image result for fan pictur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3" name="AutoShape 4" descr="Image result for fan picture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4" name="AutoShape 6" descr="Image result for fan pictures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grpSp>
        <p:nvGrpSpPr>
          <p:cNvPr id="5" name="Group 4"/>
          <p:cNvGrpSpPr/>
          <p:nvPr/>
        </p:nvGrpSpPr>
        <p:grpSpPr>
          <a:xfrm>
            <a:off x="6553200" y="2734792"/>
            <a:ext cx="1692545" cy="3287720"/>
            <a:chOff x="6678652" y="2734792"/>
            <a:chExt cx="1692545" cy="3287720"/>
          </a:xfrm>
        </p:grpSpPr>
        <p:pic>
          <p:nvPicPr>
            <p:cNvPr id="74" name="Picture 10" descr="http://www.ele-b2b.com/images/3003%2015A%20GFCI%20outlet%20with%20LED%20indicator.jpg"/>
            <p:cNvPicPr>
              <a:picLocks noChangeAspect="1" noChangeArrowheads="1"/>
            </p:cNvPicPr>
            <p:nvPr/>
          </p:nvPicPr>
          <p:blipFill>
            <a:blip r:embed="rId3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10529" y="3720683"/>
              <a:ext cx="366329" cy="50828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5" name="Picture 12" descr="http://i00.i.aliimg.com/wsphoto/v0/1877445042_1/1pc-New-font-b-Wired-b-font-Electric-Push-Button-Door-Bell-font-b-doorbell-b.jpg"/>
            <p:cNvPicPr>
              <a:picLocks noChangeAspect="1" noChangeArrowheads="1"/>
            </p:cNvPicPr>
            <p:nvPr/>
          </p:nvPicPr>
          <p:blipFill>
            <a:blip r:embed="rId3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37095" y="3647883"/>
              <a:ext cx="643814" cy="64381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7" name="Picture 16" descr="http://cnet4.cbsistatic.com/hub/i/2010/08/03/839e3a97-fdc8-11e2-8c7c-d4ae52e62bcc/96e39eb2e90bc0f606d49e095f5f8e80/Logitech_Alert_Security.jpg"/>
            <p:cNvPicPr>
              <a:picLocks noChangeAspect="1" noChangeArrowheads="1"/>
            </p:cNvPicPr>
            <p:nvPr/>
          </p:nvPicPr>
          <p:blipFill>
            <a:blip r:embed="rId3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00831" y="5474139"/>
              <a:ext cx="580078" cy="37473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8" name="Picture 20" descr="http://sunsethc.com/wp-content/uploads/Lennox-furnace.jpg"/>
            <p:cNvPicPr>
              <a:picLocks noChangeAspect="1" noChangeArrowheads="1"/>
            </p:cNvPicPr>
            <p:nvPr/>
          </p:nvPicPr>
          <p:blipFill>
            <a:blip r:embed="rId3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77381" y="5244686"/>
              <a:ext cx="651879" cy="7778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9" name="Rectangle 78"/>
            <p:cNvSpPr/>
            <p:nvPr/>
          </p:nvSpPr>
          <p:spPr>
            <a:xfrm>
              <a:off x="6678652" y="2734792"/>
              <a:ext cx="1692545" cy="568071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800" dirty="0" smtClean="0">
                  <a:solidFill>
                    <a:schemeClr val="tx1"/>
                  </a:solidFill>
                </a:rPr>
                <a:t>Hard-wired</a:t>
              </a:r>
              <a:endParaRPr lang="en-US" sz="1800" dirty="0">
                <a:solidFill>
                  <a:schemeClr val="tx1"/>
                </a:solidFill>
              </a:endParaRPr>
            </a:p>
          </p:txBody>
        </p:sp>
        <p:pic>
          <p:nvPicPr>
            <p:cNvPr id="1032" name="Picture 8" descr="http://upload.wikimedia.org/wikipedia/commons/a/a3/The_Black_Beauty.jpg"/>
            <p:cNvPicPr>
              <a:picLocks noChangeAspect="1" noChangeArrowheads="1"/>
            </p:cNvPicPr>
            <p:nvPr/>
          </p:nvPicPr>
          <p:blipFill>
            <a:blip r:embed="rId3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03050" y="4545876"/>
              <a:ext cx="887820" cy="54410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893549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447800" y="92597"/>
            <a:ext cx="7315200" cy="1126603"/>
          </a:xfrm>
        </p:spPr>
        <p:txBody>
          <a:bodyPr/>
          <a:lstStyle/>
          <a:p>
            <a:pPr algn="l"/>
            <a:r>
              <a:rPr lang="en-US" sz="2800" dirty="0" smtClean="0"/>
              <a:t>NRDC Home Idle Load study: 23 percent of CA residential electricity used by always-on but inactive devices</a:t>
            </a:r>
            <a:endParaRPr lang="en-US" sz="2800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600200"/>
            <a:ext cx="4191000" cy="4571381"/>
          </a:xfrm>
        </p:spPr>
        <p:txBody>
          <a:bodyPr anchor="ctr"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2000" dirty="0" smtClean="0">
                <a:solidFill>
                  <a:srgbClr val="C00000"/>
                </a:solidFill>
              </a:rPr>
              <a:t>65</a:t>
            </a:r>
            <a:r>
              <a:rPr lang="en-US" sz="2000" dirty="0" smtClean="0"/>
              <a:t> electrical devices per home, two thirds drawing more than </a:t>
            </a:r>
            <a:br>
              <a:rPr lang="en-US" sz="2000" dirty="0" smtClean="0"/>
            </a:br>
            <a:r>
              <a:rPr lang="en-US" sz="2000" dirty="0" smtClean="0"/>
              <a:t>1 watt 24/7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000" dirty="0" smtClean="0"/>
              <a:t>Even when occupants may be asleep </a:t>
            </a:r>
            <a:r>
              <a:rPr lang="en-US" sz="2000" dirty="0"/>
              <a:t>or away from </a:t>
            </a:r>
            <a:r>
              <a:rPr lang="en-US" sz="2000" dirty="0" smtClean="0"/>
              <a:t>home: little or no benefit </a:t>
            </a:r>
            <a:r>
              <a:rPr lang="en-US" sz="2000" dirty="0"/>
              <a:t>to </a:t>
            </a:r>
            <a:r>
              <a:rPr lang="en-US" sz="2000" dirty="0" smtClean="0"/>
              <a:t>consumers</a:t>
            </a:r>
            <a:endParaRPr lang="en-US" sz="2000" dirty="0"/>
          </a:p>
          <a:p>
            <a:pPr>
              <a:buFont typeface="Wingdings" panose="05000000000000000000" pitchFamily="2" charset="2"/>
              <a:buChar char="Ø"/>
            </a:pPr>
            <a:r>
              <a:rPr lang="en-US" sz="2000" dirty="0" smtClean="0"/>
              <a:t>But costing California households more than </a:t>
            </a:r>
            <a:r>
              <a:rPr lang="en-US" sz="2000" dirty="0" smtClean="0">
                <a:solidFill>
                  <a:srgbClr val="C00000"/>
                </a:solidFill>
              </a:rPr>
              <a:t>$200 </a:t>
            </a:r>
            <a:r>
              <a:rPr lang="en-US" sz="2000" dirty="0" smtClean="0"/>
              <a:t>annually in wasted electricity bills, </a:t>
            </a:r>
            <a:r>
              <a:rPr lang="en-US" sz="2000" dirty="0" smtClean="0">
                <a:solidFill>
                  <a:srgbClr val="C00000"/>
                </a:solidFill>
              </a:rPr>
              <a:t>$3 billion </a:t>
            </a:r>
            <a:r>
              <a:rPr lang="en-US" sz="2000" dirty="0" smtClean="0"/>
              <a:t>statewide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000" dirty="0" smtClean="0"/>
              <a:t>Climate impact: </a:t>
            </a:r>
            <a:r>
              <a:rPr lang="en-US" sz="2000" dirty="0" smtClean="0">
                <a:solidFill>
                  <a:srgbClr val="C00000"/>
                </a:solidFill>
              </a:rPr>
              <a:t>6 million tons </a:t>
            </a:r>
            <a:r>
              <a:rPr lang="en-US" sz="2000" dirty="0" smtClean="0"/>
              <a:t>CO2 annually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95944F-B3DF-4534-8DDC-3430E40D440B}" type="slidenum">
              <a:rPr lang="en-US" smtClean="0"/>
              <a:pPr>
                <a:defRPr/>
              </a:pPr>
              <a:t>7</a:t>
            </a:fld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4648200" y="1447800"/>
            <a:ext cx="35814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7755" y="1600200"/>
            <a:ext cx="3568045" cy="457138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050" name="Picture 2" descr="issue pape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207" y="92597"/>
            <a:ext cx="1190625" cy="1543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7700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534400" cy="1143000"/>
          </a:xfrm>
        </p:spPr>
        <p:txBody>
          <a:bodyPr/>
          <a:lstStyle/>
          <a:p>
            <a:pPr algn="l"/>
            <a:r>
              <a:rPr lang="en-US" sz="2800" dirty="0" smtClean="0"/>
              <a:t>The “long tail” of idle loads: “Top offender” approach not sufficient, need cross-cutting policies</a:t>
            </a:r>
            <a:endParaRPr lang="en-US" sz="28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95944F-B3DF-4534-8DDC-3430E40D440B}" type="slidenum">
              <a:rPr lang="en-US" smtClean="0"/>
              <a:pPr>
                <a:defRPr/>
              </a:pPr>
              <a:t>8</a:t>
            </a:fld>
            <a:endParaRPr lang="en-US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996" y="1447800"/>
            <a:ext cx="7599284" cy="495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5849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839200" cy="1143000"/>
          </a:xfrm>
        </p:spPr>
        <p:txBody>
          <a:bodyPr/>
          <a:lstStyle/>
          <a:p>
            <a:r>
              <a:rPr lang="en-US" sz="2800" dirty="0" smtClean="0"/>
              <a:t>Even broader plug-load </a:t>
            </a:r>
            <a:r>
              <a:rPr lang="en-US" sz="2800" dirty="0"/>
              <a:t>diversity in </a:t>
            </a:r>
            <a:r>
              <a:rPr lang="en-US" sz="2800" dirty="0" smtClean="0"/>
              <a:t>commercial sector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0600" y="1524000"/>
            <a:ext cx="7043736" cy="838200"/>
          </a:xfrm>
        </p:spPr>
        <p:txBody>
          <a:bodyPr/>
          <a:lstStyle/>
          <a:p>
            <a:pPr marL="0" indent="0">
              <a:buNone/>
            </a:pPr>
            <a:r>
              <a:rPr lang="en-US" sz="2000" dirty="0" smtClean="0"/>
              <a:t>Broader diversity of commercial building end-uses, </a:t>
            </a:r>
            <a:br>
              <a:rPr lang="en-US" sz="2000" dirty="0" smtClean="0"/>
            </a:br>
            <a:r>
              <a:rPr lang="en-US" sz="2000" dirty="0" smtClean="0"/>
              <a:t>results in an even larger variety of plug loads</a:t>
            </a:r>
            <a:endParaRPr lang="en-US" sz="2000" dirty="0"/>
          </a:p>
        </p:txBody>
      </p:sp>
      <p:sp>
        <p:nvSpPr>
          <p:cNvPr id="4" name="Rectangle 3"/>
          <p:cNvSpPr/>
          <p:nvPr/>
        </p:nvSpPr>
        <p:spPr>
          <a:xfrm>
            <a:off x="1109660" y="6019800"/>
            <a:ext cx="692467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CALIFORNIA </a:t>
            </a:r>
            <a:r>
              <a:rPr lang="en-US" sz="1200" dirty="0" smtClean="0"/>
              <a:t>COMMERCIAL END-USE </a:t>
            </a:r>
            <a:r>
              <a:rPr lang="en-US" sz="1200" dirty="0"/>
              <a:t>SURVEY</a:t>
            </a:r>
            <a:endParaRPr lang="en-US" sz="1200" dirty="0" smtClean="0"/>
          </a:p>
          <a:p>
            <a:r>
              <a:rPr lang="en-US" sz="1200" dirty="0" smtClean="0"/>
              <a:t>Figure </a:t>
            </a:r>
            <a:r>
              <a:rPr lang="en-US" sz="1200" dirty="0"/>
              <a:t>E-1: Commercial Electricity Use by Building Type</a:t>
            </a: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9065" y="2286000"/>
            <a:ext cx="6924675" cy="37052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7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3581400" y="6320730"/>
            <a:ext cx="2133600" cy="403919"/>
          </a:xfrm>
        </p:spPr>
        <p:txBody>
          <a:bodyPr/>
          <a:lstStyle/>
          <a:p>
            <a:pPr>
              <a:defRPr/>
            </a:pPr>
            <a:fld id="{5995944F-B3DF-4534-8DDC-3430E40D440B}" type="slidenum">
              <a:rPr lang="en-US" smtClean="0"/>
              <a:pPr>
                <a:defRPr/>
              </a:pPr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167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pPr algn="l"/>
            <a:r>
              <a:rPr lang="en-US" sz="2800" dirty="0" smtClean="0"/>
              <a:t>Server rooms and closets: one of the largest commercial plug loads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5334000"/>
            <a:ext cx="8001000" cy="914400"/>
          </a:xfrm>
        </p:spPr>
        <p:txBody>
          <a:bodyPr>
            <a:normAutofit fontScale="77500" lnSpcReduction="20000"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sz="2000" dirty="0" smtClean="0"/>
              <a:t>US: 3 million data centers, 12 million servers, 140 billion kWh by 2020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2000" dirty="0" smtClean="0"/>
              <a:t>One of largest and fastest growing plug load in the commercial sector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2000" dirty="0" smtClean="0"/>
              <a:t>Majority of energy used in small and medium server rooms and closets</a:t>
            </a:r>
            <a:endParaRPr lang="en-US" sz="2000" dirty="0"/>
          </a:p>
        </p:txBody>
      </p:sp>
      <p:sp>
        <p:nvSpPr>
          <p:cNvPr id="4" name="Rectangle 3"/>
          <p:cNvSpPr/>
          <p:nvPr/>
        </p:nvSpPr>
        <p:spPr>
          <a:xfrm>
            <a:off x="85724" y="6320135"/>
            <a:ext cx="692467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NRDC, Data Center Efficiency assessment, 2014</a:t>
            </a:r>
          </a:p>
          <a:p>
            <a:r>
              <a:rPr lang="en-US" sz="1200" u="sng" dirty="0"/>
              <a:t>www.nrdc.org/energy/data-center-efficiency-assessment.asp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749" y="1434169"/>
            <a:ext cx="7216587" cy="3747431"/>
          </a:xfrm>
          <a:prstGeom prst="rect">
            <a:avLst/>
          </a:prstGeom>
        </p:spPr>
      </p:pic>
      <p:sp>
        <p:nvSpPr>
          <p:cNvPr id="8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3581400" y="6320730"/>
            <a:ext cx="2133600" cy="403919"/>
          </a:xfrm>
        </p:spPr>
        <p:txBody>
          <a:bodyPr/>
          <a:lstStyle/>
          <a:p>
            <a:pPr>
              <a:defRPr/>
            </a:pPr>
            <a:fld id="{5995944F-B3DF-4534-8DDC-3430E40D440B}" type="slidenum">
              <a:rPr lang="en-US" smtClean="0"/>
              <a:pPr>
                <a:defRPr/>
              </a:pPr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33633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" name="Group 52"/>
          <p:cNvGrpSpPr/>
          <p:nvPr/>
        </p:nvGrpSpPr>
        <p:grpSpPr>
          <a:xfrm>
            <a:off x="7288954" y="352424"/>
            <a:ext cx="1550246" cy="3744444"/>
            <a:chOff x="7437425" y="352424"/>
            <a:chExt cx="1550246" cy="3744444"/>
          </a:xfrm>
        </p:grpSpPr>
        <p:pic>
          <p:nvPicPr>
            <p:cNvPr id="54" name="Picture 4" descr="https://gigaompaidcontent.files.wordpress.com/2012/02/money-in-the-air-dollar-bills-money-flying-o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37425" y="352424"/>
              <a:ext cx="1550246" cy="11163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5" name="Picture 2" descr="https://encrypted-tbn3.gstatic.com/images?q=tbn:ANd9GcQjoU3FdW6mwLZFKcHuO0c2e6N2l6G0ZgSSUZSFj8HsaBto8dex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71523" y="1372717"/>
              <a:ext cx="902510" cy="27241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6" name="Picture 2" descr="http://sekitan.jp/wp-content/uploads/2014/06/CO2.gif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56948" y="643886"/>
              <a:ext cx="711200" cy="5334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7" name="Trapezoid 6"/>
          <p:cNvSpPr/>
          <p:nvPr/>
        </p:nvSpPr>
        <p:spPr>
          <a:xfrm>
            <a:off x="531019" y="1524000"/>
            <a:ext cx="7850981" cy="1060450"/>
          </a:xfrm>
          <a:prstGeom prst="trapezoid">
            <a:avLst>
              <a:gd name="adj" fmla="val 127849"/>
            </a:avLst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63500" h="12700"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0" tIns="0" rIns="0" bIns="18288" rtlCol="0" anchor="ctr"/>
          <a:lstStyle/>
          <a:p>
            <a:pPr lvl="0" algn="ctr"/>
            <a:r>
              <a:rPr lang="en-US" dirty="0"/>
              <a:t>Home </a:t>
            </a:r>
            <a:r>
              <a:rPr lang="en-US" dirty="0" smtClean="0"/>
              <a:t>Electrical Equipment</a:t>
            </a:r>
            <a:endParaRPr lang="en-US" dirty="0"/>
          </a:p>
        </p:txBody>
      </p:sp>
      <p:sp>
        <p:nvSpPr>
          <p:cNvPr id="41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pPr algn="l"/>
            <a:r>
              <a:rPr lang="en-US" sz="2800" dirty="0" smtClean="0"/>
              <a:t>Technology solutions exist</a:t>
            </a:r>
          </a:p>
        </p:txBody>
      </p:sp>
      <p:graphicFrame>
        <p:nvGraphicFramePr>
          <p:cNvPr id="43" name="Table 4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6188217"/>
              </p:ext>
            </p:extLst>
          </p:nvPr>
        </p:nvGraphicFramePr>
        <p:xfrm>
          <a:off x="533400" y="2593975"/>
          <a:ext cx="7837797" cy="3581400"/>
        </p:xfrm>
        <a:graphic>
          <a:graphicData uri="http://schemas.openxmlformats.org/drawingml/2006/table">
            <a:tbl>
              <a:tblPr firstRow="1">
                <a:tableStyleId>{BC89EF96-8CEA-46FF-86C4-4CE0E7609802}</a:tableStyleId>
              </a:tblPr>
              <a:tblGrid>
                <a:gridCol w="7837797"/>
              </a:tblGrid>
              <a:tr h="3581400">
                <a:tc>
                  <a:txBody>
                    <a:bodyPr/>
                    <a:lstStyle/>
                    <a:p>
                      <a:pPr algn="ctr"/>
                      <a:endParaRPr lang="en-US" sz="1800" b="0" dirty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45" name="Table 4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1852383"/>
              </p:ext>
            </p:extLst>
          </p:nvPr>
        </p:nvGraphicFramePr>
        <p:xfrm>
          <a:off x="533400" y="2593975"/>
          <a:ext cx="7837796" cy="3581400"/>
        </p:xfrm>
        <a:graphic>
          <a:graphicData uri="http://schemas.openxmlformats.org/drawingml/2006/table">
            <a:tbl>
              <a:tblPr firstRow="1">
                <a:tableStyleId>{BC89EF96-8CEA-46FF-86C4-4CE0E7609802}</a:tableStyleId>
              </a:tblPr>
              <a:tblGrid>
                <a:gridCol w="1959449"/>
                <a:gridCol w="1959449"/>
                <a:gridCol w="1959449"/>
                <a:gridCol w="1959449"/>
              </a:tblGrid>
              <a:tr h="401608">
                <a:tc gridSpan="3">
                  <a:txBody>
                    <a:bodyPr/>
                    <a:lstStyle/>
                    <a:p>
                      <a:pPr algn="ctr"/>
                      <a:r>
                        <a:rPr lang="en-US" sz="1800" b="0" dirty="0" smtClean="0"/>
                        <a:t>Plug-in</a:t>
                      </a:r>
                      <a:endParaRPr lang="en-US" sz="1800" b="0" dirty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2000" b="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2000" b="0" dirty="0"/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ctr"/>
                      <a:endParaRPr lang="en-US" sz="1800" b="0" dirty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01608">
                <a:tc>
                  <a:txBody>
                    <a:bodyPr/>
                    <a:lstStyle/>
                    <a:p>
                      <a:pPr algn="ctr"/>
                      <a:endParaRPr lang="en-US" sz="2000" b="0" dirty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800" b="0" dirty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800" b="0" dirty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US" sz="2000" b="0" dirty="0"/>
                    </a:p>
                  </a:txBody>
                  <a:tcPr anchor="ctr"/>
                </a:tc>
              </a:tr>
              <a:tr h="2778184"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600" dirty="0"/>
                    </a:p>
                  </a:txBody>
                  <a:tcPr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600" dirty="0"/>
                    </a:p>
                  </a:txBody>
                  <a:tcPr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600" dirty="0" smtClean="0"/>
                    </a:p>
                  </a:txBody>
                  <a:tcPr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pSp>
        <p:nvGrpSpPr>
          <p:cNvPr id="80" name="Group 79"/>
          <p:cNvGrpSpPr/>
          <p:nvPr/>
        </p:nvGrpSpPr>
        <p:grpSpPr>
          <a:xfrm>
            <a:off x="613458" y="2997844"/>
            <a:ext cx="1800134" cy="3055713"/>
            <a:chOff x="820259" y="2625271"/>
            <a:chExt cx="2205330" cy="3528168"/>
          </a:xfrm>
        </p:grpSpPr>
        <p:pic>
          <p:nvPicPr>
            <p:cNvPr id="81" name="Picture 2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0259" y="3214810"/>
              <a:ext cx="926142" cy="11512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2" name="Picture 3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44542" y="5040883"/>
              <a:ext cx="770405" cy="8256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3" name="Picture 4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21927" y="3403106"/>
              <a:ext cx="503662" cy="6873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4" name="Picture 10" descr="http://www.sembeo.com/wp-content/uploads/air-conditioner.jpg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92195" y="4993144"/>
              <a:ext cx="933394" cy="116029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5" name="Rectangle 84"/>
            <p:cNvSpPr/>
            <p:nvPr/>
          </p:nvSpPr>
          <p:spPr>
            <a:xfrm>
              <a:off x="1115279" y="2625271"/>
              <a:ext cx="1658478" cy="421736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800" dirty="0" smtClean="0">
                  <a:solidFill>
                    <a:schemeClr val="tx1"/>
                  </a:solidFill>
                </a:rPr>
                <a:t>Appliances</a:t>
              </a:r>
              <a:endParaRPr lang="en-US" sz="1800" dirty="0">
                <a:solidFill>
                  <a:schemeClr val="tx1"/>
                </a:solidFill>
              </a:endParaRPr>
            </a:p>
          </p:txBody>
        </p:sp>
        <p:pic>
          <p:nvPicPr>
            <p:cNvPr id="86" name="Picture 2" descr="http://www.samstores.com/uploads/products/electricrange1.gif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46155" y="3988302"/>
              <a:ext cx="549955" cy="84869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87" name="Group 86"/>
          <p:cNvGrpSpPr/>
          <p:nvPr/>
        </p:nvGrpSpPr>
        <p:grpSpPr>
          <a:xfrm>
            <a:off x="2558902" y="3015736"/>
            <a:ext cx="1828800" cy="3060280"/>
            <a:chOff x="462237" y="3003715"/>
            <a:chExt cx="1907722" cy="3076694"/>
          </a:xfrm>
        </p:grpSpPr>
        <p:grpSp>
          <p:nvGrpSpPr>
            <p:cNvPr id="88" name="Group 87"/>
            <p:cNvGrpSpPr/>
            <p:nvPr/>
          </p:nvGrpSpPr>
          <p:grpSpPr>
            <a:xfrm>
              <a:off x="462237" y="3511906"/>
              <a:ext cx="1907722" cy="2568503"/>
              <a:chOff x="459581" y="3503513"/>
              <a:chExt cx="1907722" cy="2568503"/>
            </a:xfrm>
          </p:grpSpPr>
          <p:pic>
            <p:nvPicPr>
              <p:cNvPr id="90" name="Picture 5"/>
              <p:cNvPicPr>
                <a:picLocks noChangeAspect="1" noChangeArrowheads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59581" y="3655457"/>
                <a:ext cx="816233" cy="5914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91" name="Picture 90"/>
              <p:cNvPicPr>
                <a:picLocks noChangeAspect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59581" y="4475214"/>
                <a:ext cx="633339" cy="533440"/>
              </a:xfrm>
              <a:prstGeom prst="rect">
                <a:avLst/>
              </a:prstGeom>
            </p:spPr>
          </p:pic>
          <p:pic>
            <p:nvPicPr>
              <p:cNvPr id="92" name="Picture 2" descr="http://b-i.forbesimg.com/patrickmoorhead/files/2013/12/xbox-one.jpg"/>
              <p:cNvPicPr>
                <a:picLocks noChangeAspect="1" noChangeArrowheads="1"/>
              </p:cNvPicPr>
              <p:nvPr/>
            </p:nvPicPr>
            <p:blipFill>
              <a:blip r:embed="rId1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417522" y="5024911"/>
                <a:ext cx="647086" cy="41525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93" name="Picture 6" descr="http://keetsa.com/blog/wp-content/uploads/2009/01/sky_cs_1.jpg"/>
              <p:cNvPicPr>
                <a:picLocks noChangeAspect="1" noChangeArrowheads="1"/>
              </p:cNvPicPr>
              <p:nvPr/>
            </p:nvPicPr>
            <p:blipFill>
              <a:blip r:embed="rId14" cstate="screen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381656" y="3503513"/>
                <a:ext cx="723900" cy="43434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94" name="Picture 8" descr="http://b-i.forbesimg.com/anthonykosner/files/2013/10/A4-AppleTV.jpg"/>
              <p:cNvPicPr>
                <a:picLocks noChangeAspect="1" noChangeArrowheads="1"/>
              </p:cNvPicPr>
              <p:nvPr/>
            </p:nvPicPr>
            <p:blipFill>
              <a:blip r:embed="rId15" cstate="screen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465041" y="3985538"/>
                <a:ext cx="433678" cy="30691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95" name="Picture 12" descr="C:\Users\pdelforge\Pictures\NRDC\Presentation pics\Cordless handset Panasonic.JPG"/>
              <p:cNvPicPr>
                <a:picLocks noChangeAspect="1" noChangeArrowheads="1"/>
              </p:cNvPicPr>
              <p:nvPr/>
            </p:nvPicPr>
            <p:blipFill>
              <a:blip r:embed="rId16" cstate="screen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011527" y="3638644"/>
                <a:ext cx="355776" cy="62512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96" name="Picture 13" descr="C:\Users\pdelforge\Pictures\NRDC\Presentation pics\HP 4421s.jpg"/>
              <p:cNvPicPr>
                <a:picLocks noChangeAspect="1" noChangeArrowheads="1"/>
              </p:cNvPicPr>
              <p:nvPr/>
            </p:nvPicPr>
            <p:blipFill>
              <a:blip r:embed="rId17" cstate="screen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81491" y="5206090"/>
                <a:ext cx="611429" cy="68336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97" name="Picture 14" descr="C:\Users\pdelforge\Pictures\NRDC\Presentation pics\Smart phone.jpg"/>
              <p:cNvPicPr>
                <a:picLocks noChangeAspect="1" noChangeArrowheads="1"/>
              </p:cNvPicPr>
              <p:nvPr/>
            </p:nvPicPr>
            <p:blipFill>
              <a:blip r:embed="rId18" cstate="screen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91942" y="5813435"/>
                <a:ext cx="368615" cy="25858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98" name="Picture 15" descr="C:\Users\pdelforge\Pictures\NRDC\Presentation pics\iPad.jpg"/>
              <p:cNvPicPr>
                <a:picLocks noChangeAspect="1" noChangeArrowheads="1"/>
              </p:cNvPicPr>
              <p:nvPr/>
            </p:nvPicPr>
            <p:blipFill>
              <a:blip r:embed="rId19" cstate="screen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38489" y="5006521"/>
                <a:ext cx="433642" cy="43364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99" name="Picture 26" descr="http://images.computeraudiophile.com/graphics/2011/0314/WiFi-HiFi/WiFi-Hifi-system-HR.JPG"/>
              <p:cNvPicPr>
                <a:picLocks noChangeAspect="1" noChangeArrowheads="1"/>
              </p:cNvPicPr>
              <p:nvPr/>
            </p:nvPicPr>
            <p:blipFill>
              <a:blip r:embed="rId20" cstate="screen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37015" y="5538324"/>
                <a:ext cx="1140065" cy="53369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0" name="Picture 28" descr="http://upload.wikimedia.org/wikipedia/commons/3/34/Linksys-Wireless-G-Router.jpg"/>
              <p:cNvPicPr>
                <a:picLocks noChangeAspect="1" noChangeArrowheads="1"/>
              </p:cNvPicPr>
              <p:nvPr/>
            </p:nvPicPr>
            <p:blipFill>
              <a:blip r:embed="rId21" cstate="screen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24450" y="4388688"/>
                <a:ext cx="577326" cy="49485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1" name="Picture 30" descr="http://images.amazon.com/images/G/01/electronics/detail-page/B0027ISA28-10.jpg"/>
              <p:cNvPicPr>
                <a:picLocks noChangeAspect="1" noChangeArrowheads="1"/>
              </p:cNvPicPr>
              <p:nvPr/>
            </p:nvPicPr>
            <p:blipFill>
              <a:blip r:embed="rId22" cstate="screen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15270" y="4461966"/>
                <a:ext cx="630322" cy="39878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89" name="Rectangle 88"/>
            <p:cNvSpPr/>
            <p:nvPr/>
          </p:nvSpPr>
          <p:spPr>
            <a:xfrm>
              <a:off x="602025" y="3003715"/>
              <a:ext cx="1606435" cy="381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800" dirty="0" smtClean="0">
                  <a:solidFill>
                    <a:schemeClr val="tx1"/>
                  </a:solidFill>
                </a:rPr>
                <a:t>Electronics</a:t>
              </a:r>
              <a:endParaRPr lang="en-US" sz="18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111" name="Group 110"/>
          <p:cNvGrpSpPr/>
          <p:nvPr/>
        </p:nvGrpSpPr>
        <p:grpSpPr>
          <a:xfrm>
            <a:off x="4495800" y="3009417"/>
            <a:ext cx="1863525" cy="3044141"/>
            <a:chOff x="5919321" y="2625271"/>
            <a:chExt cx="2416178" cy="3450929"/>
          </a:xfrm>
        </p:grpSpPr>
        <p:sp>
          <p:nvSpPr>
            <p:cNvPr id="112" name="Rectangle 111"/>
            <p:cNvSpPr/>
            <p:nvPr/>
          </p:nvSpPr>
          <p:spPr>
            <a:xfrm>
              <a:off x="6018062" y="2625271"/>
              <a:ext cx="2135338" cy="421736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800" dirty="0" smtClean="0">
                  <a:solidFill>
                    <a:schemeClr val="tx1"/>
                  </a:solidFill>
                </a:rPr>
                <a:t>Miscellaneous</a:t>
              </a:r>
              <a:endParaRPr lang="en-US" sz="1800" dirty="0">
                <a:solidFill>
                  <a:schemeClr val="tx1"/>
                </a:solidFill>
              </a:endParaRPr>
            </a:p>
          </p:txBody>
        </p:sp>
        <p:grpSp>
          <p:nvGrpSpPr>
            <p:cNvPr id="113" name="Group 112"/>
            <p:cNvGrpSpPr/>
            <p:nvPr/>
          </p:nvGrpSpPr>
          <p:grpSpPr>
            <a:xfrm>
              <a:off x="5919321" y="3177231"/>
              <a:ext cx="2416178" cy="2898969"/>
              <a:chOff x="5919321" y="3177231"/>
              <a:chExt cx="2416178" cy="2898969"/>
            </a:xfrm>
          </p:grpSpPr>
          <p:pic>
            <p:nvPicPr>
              <p:cNvPr id="114" name="Picture 11"/>
              <p:cNvPicPr>
                <a:picLocks noChangeAspect="1" noChangeArrowheads="1"/>
              </p:cNvPicPr>
              <p:nvPr/>
            </p:nvPicPr>
            <p:blipFill>
              <a:blip r:embed="rId2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101391" y="3214810"/>
                <a:ext cx="1065895" cy="69529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15" name="Picture 4" descr="http://2.bp.blogspot.com/-4x_GxFeQ26I/T-jBNOzSuZI/AAAAAAAAINA/ufn2mem1OE8/s1600/towel_warmer2.jpg"/>
              <p:cNvPicPr>
                <a:picLocks noChangeAspect="1" noChangeArrowheads="1"/>
              </p:cNvPicPr>
              <p:nvPr/>
            </p:nvPicPr>
            <p:blipFill>
              <a:blip r:embed="rId2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557139" y="5053236"/>
                <a:ext cx="778360" cy="102296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16" name="Picture 6" descr="http://wilmettepetcenter.com/wp-content/uploads/2011/12/Aqueon-Deluxe-Aquarium-Kit.jpg"/>
              <p:cNvPicPr>
                <a:picLocks noChangeAspect="1" noChangeArrowheads="1"/>
              </p:cNvPicPr>
              <p:nvPr/>
            </p:nvPicPr>
            <p:blipFill>
              <a:blip r:embed="rId2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300371" y="3177231"/>
                <a:ext cx="812307" cy="90167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17" name="Picture 4" descr="https://www.disposerparts.com/item_images/H770_large.jpg"/>
              <p:cNvPicPr>
                <a:picLocks noChangeAspect="1" noChangeArrowheads="1"/>
              </p:cNvPicPr>
              <p:nvPr/>
            </p:nvPicPr>
            <p:blipFill>
              <a:blip r:embed="rId2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943600" y="4196798"/>
                <a:ext cx="667401" cy="65967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18" name="Picture 8" descr="http://itemsave.com/images/B60.jpg"/>
              <p:cNvPicPr>
                <a:picLocks noChangeAspect="1" noChangeArrowheads="1"/>
              </p:cNvPicPr>
              <p:nvPr/>
            </p:nvPicPr>
            <p:blipFill>
              <a:blip r:embed="rId2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919321" y="5183563"/>
                <a:ext cx="771244" cy="76231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19" name="Picture 18" descr="http://pumps2you.com/ups3280.jpg"/>
              <p:cNvPicPr>
                <a:picLocks noChangeAspect="1" noChangeArrowheads="1"/>
              </p:cNvPicPr>
              <p:nvPr/>
            </p:nvPicPr>
            <p:blipFill>
              <a:blip r:embed="rId2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701499" y="4321333"/>
                <a:ext cx="597350" cy="50272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20" name="Picture 2" descr="http://www.moderndomesticdiva.com/wp-content/uploads/2010/02/hi-tech-toilet-seat_12.jpg"/>
              <p:cNvPicPr>
                <a:picLocks noChangeAspect="1" noChangeArrowheads="1"/>
              </p:cNvPicPr>
              <p:nvPr/>
            </p:nvPicPr>
            <p:blipFill>
              <a:blip r:embed="rId2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743830" y="5284092"/>
                <a:ext cx="723770" cy="58361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21" name="Picture 4" descr="http://www.fentongaragedoors.com/images/garage-door-opener-1_np56.jpg"/>
              <p:cNvPicPr>
                <a:picLocks noChangeAspect="1" noChangeArrowheads="1"/>
              </p:cNvPicPr>
              <p:nvPr/>
            </p:nvPicPr>
            <p:blipFill>
              <a:blip r:embed="rId3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705600" y="4189083"/>
                <a:ext cx="916317" cy="91631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12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3581400" y="6320730"/>
            <a:ext cx="2133600" cy="403919"/>
          </a:xfrm>
        </p:spPr>
        <p:txBody>
          <a:bodyPr/>
          <a:lstStyle/>
          <a:p>
            <a:pPr>
              <a:defRPr/>
            </a:pPr>
            <a:fld id="{5995944F-B3DF-4534-8DDC-3430E40D440B}" type="slidenum">
              <a:rPr lang="en-US" smtClean="0"/>
              <a:pPr>
                <a:defRPr/>
              </a:pPr>
              <a:t>11</a:t>
            </a:fld>
            <a:endParaRPr lang="en-US" dirty="0"/>
          </a:p>
        </p:txBody>
      </p:sp>
      <p:sp>
        <p:nvSpPr>
          <p:cNvPr id="2" name="AutoShape 2" descr="Image result for fan pictur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3" name="AutoShape 4" descr="Image result for fan picture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4" name="AutoShape 6" descr="Image result for fan pictures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grpSp>
        <p:nvGrpSpPr>
          <p:cNvPr id="5" name="Group 4"/>
          <p:cNvGrpSpPr/>
          <p:nvPr/>
        </p:nvGrpSpPr>
        <p:grpSpPr>
          <a:xfrm>
            <a:off x="6553200" y="2734792"/>
            <a:ext cx="1692545" cy="3287720"/>
            <a:chOff x="6678652" y="2734792"/>
            <a:chExt cx="1692545" cy="3287720"/>
          </a:xfrm>
        </p:grpSpPr>
        <p:pic>
          <p:nvPicPr>
            <p:cNvPr id="74" name="Picture 10" descr="http://www.ele-b2b.com/images/3003%2015A%20GFCI%20outlet%20with%20LED%20indicator.jpg"/>
            <p:cNvPicPr>
              <a:picLocks noChangeAspect="1" noChangeArrowheads="1"/>
            </p:cNvPicPr>
            <p:nvPr/>
          </p:nvPicPr>
          <p:blipFill>
            <a:blip r:embed="rId3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10529" y="3720683"/>
              <a:ext cx="366329" cy="50828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5" name="Picture 12" descr="http://i00.i.aliimg.com/wsphoto/v0/1877445042_1/1pc-New-font-b-Wired-b-font-Electric-Push-Button-Door-Bell-font-b-doorbell-b.jpg"/>
            <p:cNvPicPr>
              <a:picLocks noChangeAspect="1" noChangeArrowheads="1"/>
            </p:cNvPicPr>
            <p:nvPr/>
          </p:nvPicPr>
          <p:blipFill>
            <a:blip r:embed="rId3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37095" y="3647883"/>
              <a:ext cx="643814" cy="64381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7" name="Picture 16" descr="http://cnet4.cbsistatic.com/hub/i/2010/08/03/839e3a97-fdc8-11e2-8c7c-d4ae52e62bcc/96e39eb2e90bc0f606d49e095f5f8e80/Logitech_Alert_Security.jpg"/>
            <p:cNvPicPr>
              <a:picLocks noChangeAspect="1" noChangeArrowheads="1"/>
            </p:cNvPicPr>
            <p:nvPr/>
          </p:nvPicPr>
          <p:blipFill>
            <a:blip r:embed="rId3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00831" y="5474139"/>
              <a:ext cx="580078" cy="37473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8" name="Picture 20" descr="http://sunsethc.com/wp-content/uploads/Lennox-furnace.jpg"/>
            <p:cNvPicPr>
              <a:picLocks noChangeAspect="1" noChangeArrowheads="1"/>
            </p:cNvPicPr>
            <p:nvPr/>
          </p:nvPicPr>
          <p:blipFill>
            <a:blip r:embed="rId3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77381" y="5244686"/>
              <a:ext cx="651879" cy="7778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9" name="Rectangle 78"/>
            <p:cNvSpPr/>
            <p:nvPr/>
          </p:nvSpPr>
          <p:spPr>
            <a:xfrm>
              <a:off x="6678652" y="2734792"/>
              <a:ext cx="1692545" cy="568071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800" dirty="0" smtClean="0">
                  <a:solidFill>
                    <a:schemeClr val="tx1"/>
                  </a:solidFill>
                </a:rPr>
                <a:t>Hard-wired</a:t>
              </a:r>
              <a:endParaRPr lang="en-US" sz="1800" dirty="0">
                <a:solidFill>
                  <a:schemeClr val="tx1"/>
                </a:solidFill>
              </a:endParaRPr>
            </a:p>
          </p:txBody>
        </p:sp>
        <p:pic>
          <p:nvPicPr>
            <p:cNvPr id="1032" name="Picture 8" descr="http://upload.wikimedia.org/wikipedia/commons/a/a3/The_Black_Beauty.jpg"/>
            <p:cNvPicPr>
              <a:picLocks noChangeAspect="1" noChangeArrowheads="1"/>
            </p:cNvPicPr>
            <p:nvPr/>
          </p:nvPicPr>
          <p:blipFill>
            <a:blip r:embed="rId3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03050" y="4545876"/>
              <a:ext cx="887820" cy="54410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953748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7288954" y="352424"/>
            <a:ext cx="1550246" cy="3744444"/>
            <a:chOff x="7437425" y="352424"/>
            <a:chExt cx="1550246" cy="3744444"/>
          </a:xfrm>
        </p:grpSpPr>
        <p:pic>
          <p:nvPicPr>
            <p:cNvPr id="1028" name="Picture 4" descr="https://gigaompaidcontent.files.wordpress.com/2012/02/money-in-the-air-dollar-bills-money-flying-o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37425" y="352424"/>
              <a:ext cx="1550246" cy="11163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6" name="Picture 2" descr="https://encrypted-tbn3.gstatic.com/images?q=tbn:ANd9GcQjoU3FdW6mwLZFKcHuO0c2e6N2l6G0ZgSSUZSFj8HsaBto8dex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71523" y="1372717"/>
              <a:ext cx="902510" cy="27241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0" name="Picture 2" descr="http://sekitan.jp/wp-content/uploads/2014/06/CO2.gif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56948" y="643886"/>
              <a:ext cx="711200" cy="5334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7" name="Trapezoid 6"/>
          <p:cNvSpPr/>
          <p:nvPr/>
        </p:nvSpPr>
        <p:spPr>
          <a:xfrm>
            <a:off x="531020" y="1524000"/>
            <a:ext cx="7840178" cy="1060450"/>
          </a:xfrm>
          <a:prstGeom prst="trapezoid">
            <a:avLst>
              <a:gd name="adj" fmla="val 127849"/>
            </a:avLst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63500" h="12700"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0" tIns="0" rIns="0" bIns="18288" rtlCol="0" anchor="ctr"/>
          <a:lstStyle/>
          <a:p>
            <a:pPr lvl="0" algn="ctr"/>
            <a:r>
              <a:rPr lang="en-US" dirty="0"/>
              <a:t>Home Electrical Equipment</a:t>
            </a:r>
          </a:p>
        </p:txBody>
      </p:sp>
      <p:sp>
        <p:nvSpPr>
          <p:cNvPr id="41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pPr algn="l"/>
            <a:r>
              <a:rPr lang="en-US" sz="2800" dirty="0" smtClean="0"/>
              <a:t>Technology solutions exist</a:t>
            </a:r>
          </a:p>
        </p:txBody>
      </p:sp>
      <p:graphicFrame>
        <p:nvGraphicFramePr>
          <p:cNvPr id="43" name="Table 4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370822"/>
              </p:ext>
            </p:extLst>
          </p:nvPr>
        </p:nvGraphicFramePr>
        <p:xfrm>
          <a:off x="533400" y="2593975"/>
          <a:ext cx="7837797" cy="3581400"/>
        </p:xfrm>
        <a:graphic>
          <a:graphicData uri="http://schemas.openxmlformats.org/drawingml/2006/table">
            <a:tbl>
              <a:tblPr firstRow="1">
                <a:tableStyleId>{BC89EF96-8CEA-46FF-86C4-4CE0E7609802}</a:tableStyleId>
              </a:tblPr>
              <a:tblGrid>
                <a:gridCol w="7837797"/>
              </a:tblGrid>
              <a:tr h="3581400">
                <a:tc>
                  <a:txBody>
                    <a:bodyPr/>
                    <a:lstStyle/>
                    <a:p>
                      <a:pPr algn="ctr"/>
                      <a:endParaRPr lang="en-US" sz="1800" b="0" dirty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45" name="Table 4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7629938"/>
              </p:ext>
            </p:extLst>
          </p:nvPr>
        </p:nvGraphicFramePr>
        <p:xfrm>
          <a:off x="533400" y="2593975"/>
          <a:ext cx="7837796" cy="3581400"/>
        </p:xfrm>
        <a:graphic>
          <a:graphicData uri="http://schemas.openxmlformats.org/drawingml/2006/table">
            <a:tbl>
              <a:tblPr firstRow="1">
                <a:tableStyleId>{BC89EF96-8CEA-46FF-86C4-4CE0E7609802}</a:tableStyleId>
              </a:tblPr>
              <a:tblGrid>
                <a:gridCol w="1959449"/>
                <a:gridCol w="1959449"/>
                <a:gridCol w="1959449"/>
                <a:gridCol w="1959449"/>
              </a:tblGrid>
              <a:tr h="401608">
                <a:tc gridSpan="3">
                  <a:txBody>
                    <a:bodyPr/>
                    <a:lstStyle/>
                    <a:p>
                      <a:pPr algn="ctr"/>
                      <a:r>
                        <a:rPr lang="en-US" sz="1800" b="0" dirty="0" smtClean="0"/>
                        <a:t>Plug-in</a:t>
                      </a:r>
                      <a:endParaRPr lang="en-US" sz="1800" b="0" dirty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2000" b="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2000" b="0" dirty="0"/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ctr"/>
                      <a:endParaRPr lang="en-US" sz="1800" b="0" dirty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01608">
                <a:tc>
                  <a:txBody>
                    <a:bodyPr/>
                    <a:lstStyle/>
                    <a:p>
                      <a:pPr algn="ctr"/>
                      <a:endParaRPr lang="en-US" sz="2000" b="0" dirty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800" b="0" dirty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800" b="0" dirty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US" sz="2000" b="0" dirty="0"/>
                    </a:p>
                  </a:txBody>
                  <a:tcPr anchor="ctr"/>
                </a:tc>
              </a:tr>
              <a:tr h="2778184"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600" dirty="0"/>
                    </a:p>
                  </a:txBody>
                  <a:tcPr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600" dirty="0"/>
                    </a:p>
                  </a:txBody>
                  <a:tcPr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600" dirty="0" smtClean="0"/>
                    </a:p>
                  </a:txBody>
                  <a:tcPr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9" name="Rectangle 78"/>
          <p:cNvSpPr/>
          <p:nvPr/>
        </p:nvSpPr>
        <p:spPr>
          <a:xfrm>
            <a:off x="6553200" y="2734792"/>
            <a:ext cx="1692545" cy="56807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 smtClean="0">
                <a:solidFill>
                  <a:schemeClr val="tx1"/>
                </a:solidFill>
              </a:rPr>
              <a:t>Hard-wired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46" name="Slide Number Placeholder 5"/>
          <p:cNvSpPr txBox="1">
            <a:spLocks/>
          </p:cNvSpPr>
          <p:nvPr/>
        </p:nvSpPr>
        <p:spPr bwMode="auto">
          <a:xfrm>
            <a:off x="3593592" y="6256782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>
              <a:defRPr/>
            </a:pPr>
            <a:fld id="{5995944F-B3DF-4534-8DDC-3430E40D440B}" type="slidenum">
              <a:rPr lang="en-US" smtClean="0"/>
              <a:pPr algn="ctr">
                <a:defRPr/>
              </a:pPr>
              <a:t>12</a:t>
            </a:fld>
            <a:endParaRPr lang="en-US" dirty="0"/>
          </a:p>
        </p:txBody>
      </p:sp>
      <p:sp>
        <p:nvSpPr>
          <p:cNvPr id="85" name="Rectangle 84"/>
          <p:cNvSpPr/>
          <p:nvPr/>
        </p:nvSpPr>
        <p:spPr>
          <a:xfrm>
            <a:off x="838200" y="2997844"/>
            <a:ext cx="1384021" cy="3652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 smtClean="0">
                <a:solidFill>
                  <a:schemeClr val="tx1"/>
                </a:solidFill>
              </a:rPr>
              <a:t>Appliances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9" name="Rectangle 88"/>
          <p:cNvSpPr/>
          <p:nvPr/>
        </p:nvSpPr>
        <p:spPr>
          <a:xfrm>
            <a:off x="2727223" y="3015736"/>
            <a:ext cx="1539977" cy="37896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 smtClean="0">
                <a:solidFill>
                  <a:schemeClr val="tx1"/>
                </a:solidFill>
              </a:rPr>
              <a:t>Electronics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112" name="Rectangle 111"/>
          <p:cNvSpPr/>
          <p:nvPr/>
        </p:nvSpPr>
        <p:spPr>
          <a:xfrm>
            <a:off x="4648200" y="3009417"/>
            <a:ext cx="1646922" cy="37202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 smtClean="0">
                <a:solidFill>
                  <a:schemeClr val="tx1"/>
                </a:solidFill>
              </a:rPr>
              <a:t>Miscellaneous</a:t>
            </a:r>
            <a:endParaRPr lang="en-US" sz="1800" dirty="0">
              <a:solidFill>
                <a:schemeClr val="tx1"/>
              </a:solidFill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546258" y="3428757"/>
            <a:ext cx="7832725" cy="2708434"/>
            <a:chOff x="546258" y="3428757"/>
            <a:chExt cx="7955288" cy="2708434"/>
          </a:xfrm>
        </p:grpSpPr>
        <p:sp>
          <p:nvSpPr>
            <p:cNvPr id="2" name="TextBox 1"/>
            <p:cNvSpPr txBox="1"/>
            <p:nvPr/>
          </p:nvSpPr>
          <p:spPr>
            <a:xfrm>
              <a:off x="546258" y="3428757"/>
              <a:ext cx="1989677" cy="2477601"/>
            </a:xfrm>
            <a:prstGeom prst="rect">
              <a:avLst/>
            </a:prstGeom>
            <a:noFill/>
          </p:spPr>
          <p:txBody>
            <a:bodyPr wrap="square" lIns="45720" rIns="45720" rtlCol="0">
              <a:spAutoFit/>
            </a:bodyPr>
            <a:lstStyle/>
            <a:p>
              <a:pPr>
                <a:spcBef>
                  <a:spcPts val="300"/>
                </a:spcBef>
                <a:spcAft>
                  <a:spcPts val="300"/>
                </a:spcAft>
              </a:pPr>
              <a:r>
                <a:rPr lang="en-US" sz="1400" dirty="0" smtClean="0"/>
                <a:t>Advanced efficiency in appliances, e.g.,</a:t>
              </a:r>
            </a:p>
            <a:p>
              <a:pPr marL="171450" indent="-171450">
                <a:spcBef>
                  <a:spcPts val="300"/>
                </a:spcBef>
                <a:spcAft>
                  <a:spcPts val="300"/>
                </a:spcAft>
                <a:buFont typeface="Arial" panose="020B0604020202020204" pitchFamily="34" charset="0"/>
                <a:buChar char="•"/>
              </a:pPr>
              <a:r>
                <a:rPr lang="en-US" sz="1400" dirty="0" smtClean="0"/>
                <a:t>Refrigerators</a:t>
              </a:r>
              <a:r>
                <a:rPr lang="en-US" sz="1400" dirty="0"/>
                <a:t>: brushless DC motors, variable speed </a:t>
              </a:r>
              <a:r>
                <a:rPr lang="en-US" sz="1400" dirty="0" smtClean="0"/>
                <a:t>compressors</a:t>
              </a:r>
              <a:r>
                <a:rPr lang="en-US" sz="1400" dirty="0"/>
                <a:t>, </a:t>
              </a:r>
              <a:r>
                <a:rPr lang="en-US" sz="1400" dirty="0" smtClean="0"/>
                <a:t/>
              </a:r>
              <a:br>
                <a:rPr lang="en-US" sz="1400" dirty="0" smtClean="0"/>
              </a:br>
              <a:r>
                <a:rPr lang="en-US" sz="1400" dirty="0" smtClean="0"/>
                <a:t>LED lighting</a:t>
              </a:r>
              <a:r>
                <a:rPr lang="en-US" sz="1400" dirty="0"/>
                <a:t>, thermo-acoustic </a:t>
              </a:r>
              <a:r>
                <a:rPr lang="en-US" sz="1400" dirty="0" smtClean="0"/>
                <a:t>cooling…</a:t>
              </a:r>
            </a:p>
            <a:p>
              <a:pPr marL="171450" indent="-171450">
                <a:spcBef>
                  <a:spcPts val="300"/>
                </a:spcBef>
                <a:spcAft>
                  <a:spcPts val="300"/>
                </a:spcAft>
                <a:buFont typeface="Arial" panose="020B0604020202020204" pitchFamily="34" charset="0"/>
                <a:buChar char="•"/>
              </a:pPr>
              <a:r>
                <a:rPr lang="en-US" sz="1400" dirty="0" smtClean="0"/>
                <a:t>Dryers: heat pump</a:t>
              </a:r>
            </a:p>
            <a:p>
              <a:pPr marL="171450" indent="-171450">
                <a:spcBef>
                  <a:spcPts val="300"/>
                </a:spcBef>
                <a:spcAft>
                  <a:spcPts val="300"/>
                </a:spcAft>
                <a:buFont typeface="Arial" panose="020B0604020202020204" pitchFamily="34" charset="0"/>
                <a:buChar char="•"/>
              </a:pPr>
              <a:r>
                <a:rPr lang="en-US" sz="1400" dirty="0" smtClean="0"/>
                <a:t>etc…</a:t>
              </a:r>
              <a:endParaRPr lang="en-US" sz="1400" dirty="0"/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2554222" y="3428757"/>
              <a:ext cx="1989677" cy="1384995"/>
            </a:xfrm>
            <a:prstGeom prst="rect">
              <a:avLst/>
            </a:prstGeom>
            <a:noFill/>
          </p:spPr>
          <p:txBody>
            <a:bodyPr wrap="square" lIns="45720" rIns="45720" rtlCol="0">
              <a:spAutoFit/>
            </a:bodyPr>
            <a:lstStyle/>
            <a:p>
              <a:pPr marL="171450" indent="-171450">
                <a:spcBef>
                  <a:spcPts val="300"/>
                </a:spcBef>
                <a:spcAft>
                  <a:spcPts val="300"/>
                </a:spcAft>
                <a:buFont typeface="Arial" panose="020B0604020202020204" pitchFamily="34" charset="0"/>
                <a:buChar char="•"/>
              </a:pPr>
              <a:r>
                <a:rPr lang="en-US" sz="1400" dirty="0" smtClean="0"/>
                <a:t>“Mobile efficiency” - Applying efficiency techniques of mobile phones and tablets to all plug-in electronic devices</a:t>
              </a:r>
              <a:endParaRPr lang="en-US" sz="1400" dirty="0"/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4535884" y="3428757"/>
              <a:ext cx="1989677" cy="2708434"/>
            </a:xfrm>
            <a:prstGeom prst="rect">
              <a:avLst/>
            </a:prstGeom>
            <a:noFill/>
          </p:spPr>
          <p:txBody>
            <a:bodyPr wrap="square" lIns="45720" rIns="45720" rtlCol="0">
              <a:spAutoFit/>
            </a:bodyPr>
            <a:lstStyle/>
            <a:p>
              <a:pPr marL="171450" indent="-171450">
                <a:spcBef>
                  <a:spcPts val="300"/>
                </a:spcBef>
                <a:spcAft>
                  <a:spcPts val="300"/>
                </a:spcAft>
                <a:buFont typeface="Arial" panose="020B0604020202020204" pitchFamily="34" charset="0"/>
                <a:buChar char="•"/>
              </a:pPr>
              <a:r>
                <a:rPr lang="en-US" sz="1400" dirty="0" smtClean="0"/>
                <a:t>Low standby load</a:t>
              </a:r>
            </a:p>
            <a:p>
              <a:pPr marL="171450" indent="-171450">
                <a:spcBef>
                  <a:spcPts val="300"/>
                </a:spcBef>
                <a:spcAft>
                  <a:spcPts val="300"/>
                </a:spcAft>
                <a:buFont typeface="Arial" panose="020B0604020202020204" pitchFamily="34" charset="0"/>
                <a:buChar char="•"/>
              </a:pPr>
              <a:r>
                <a:rPr lang="en-US" sz="1400" dirty="0" smtClean="0"/>
                <a:t>Power management</a:t>
              </a:r>
            </a:p>
            <a:p>
              <a:pPr marL="171450" indent="-171450">
                <a:spcBef>
                  <a:spcPts val="300"/>
                </a:spcBef>
                <a:spcAft>
                  <a:spcPts val="300"/>
                </a:spcAft>
                <a:buFont typeface="Arial" panose="020B0604020202020204" pitchFamily="34" charset="0"/>
                <a:buChar char="•"/>
              </a:pPr>
              <a:r>
                <a:rPr lang="en-US" sz="1400" dirty="0" smtClean="0"/>
                <a:t>Controls</a:t>
              </a:r>
            </a:p>
            <a:p>
              <a:pPr marL="171450" indent="-171450">
                <a:spcBef>
                  <a:spcPts val="300"/>
                </a:spcBef>
                <a:spcAft>
                  <a:spcPts val="300"/>
                </a:spcAft>
                <a:buFont typeface="Arial" panose="020B0604020202020204" pitchFamily="34" charset="0"/>
                <a:buChar char="•"/>
              </a:pPr>
              <a:r>
                <a:rPr lang="en-US" sz="1400" dirty="0" smtClean="0"/>
                <a:t>Energy data analytics</a:t>
              </a:r>
            </a:p>
            <a:p>
              <a:pPr marL="171450" indent="-171450">
                <a:spcBef>
                  <a:spcPts val="300"/>
                </a:spcBef>
                <a:spcAft>
                  <a:spcPts val="300"/>
                </a:spcAft>
                <a:buFont typeface="Arial" panose="020B0604020202020204" pitchFamily="34" charset="0"/>
                <a:buChar char="•"/>
              </a:pPr>
              <a:r>
                <a:rPr lang="en-US" sz="1400" dirty="0" smtClean="0"/>
                <a:t>Energy reporting</a:t>
              </a:r>
            </a:p>
            <a:p>
              <a:pPr marL="171450" indent="-171450">
                <a:spcBef>
                  <a:spcPts val="300"/>
                </a:spcBef>
                <a:spcAft>
                  <a:spcPts val="300"/>
                </a:spcAft>
                <a:buFont typeface="Arial" panose="020B0604020202020204" pitchFamily="34" charset="0"/>
                <a:buChar char="•"/>
              </a:pPr>
              <a:r>
                <a:rPr lang="en-US" sz="1400" dirty="0" smtClean="0"/>
                <a:t>Active mode efficiency</a:t>
              </a:r>
            </a:p>
            <a:p>
              <a:pPr marL="171450" indent="-171450">
                <a:spcBef>
                  <a:spcPts val="300"/>
                </a:spcBef>
                <a:spcAft>
                  <a:spcPts val="300"/>
                </a:spcAft>
                <a:buFont typeface="Arial" panose="020B0604020202020204" pitchFamily="34" charset="0"/>
                <a:buChar char="•"/>
              </a:pPr>
              <a:r>
                <a:rPr lang="en-US" sz="1400" dirty="0" smtClean="0"/>
                <a:t>User behavior (unplug, timer, power strip, settings…)</a:t>
              </a:r>
              <a:endParaRPr lang="en-US" sz="1400" dirty="0"/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6511869" y="3428757"/>
              <a:ext cx="1989677" cy="2277547"/>
            </a:xfrm>
            <a:prstGeom prst="rect">
              <a:avLst/>
            </a:prstGeom>
            <a:noFill/>
          </p:spPr>
          <p:txBody>
            <a:bodyPr wrap="square" lIns="45720" rIns="45720" rtlCol="0">
              <a:spAutoFit/>
            </a:bodyPr>
            <a:lstStyle/>
            <a:p>
              <a:pPr marL="171450" indent="-171450">
                <a:spcBef>
                  <a:spcPts val="300"/>
                </a:spcBef>
                <a:spcAft>
                  <a:spcPts val="300"/>
                </a:spcAft>
                <a:buFont typeface="Arial" panose="020B0604020202020204" pitchFamily="34" charset="0"/>
                <a:buChar char="•"/>
              </a:pPr>
              <a:r>
                <a:rPr lang="en-US" sz="1400" dirty="0" smtClean="0"/>
                <a:t>Low </a:t>
              </a:r>
              <a:r>
                <a:rPr lang="en-US" sz="1400" dirty="0"/>
                <a:t>standby </a:t>
              </a:r>
              <a:r>
                <a:rPr lang="en-US" sz="1400" dirty="0" smtClean="0"/>
                <a:t>load</a:t>
              </a:r>
            </a:p>
            <a:p>
              <a:pPr marL="171450" indent="-171450">
                <a:spcBef>
                  <a:spcPts val="300"/>
                </a:spcBef>
                <a:spcAft>
                  <a:spcPts val="300"/>
                </a:spcAft>
                <a:buFont typeface="Arial" panose="020B0604020202020204" pitchFamily="34" charset="0"/>
                <a:buChar char="•"/>
              </a:pPr>
              <a:r>
                <a:rPr lang="en-US" sz="1400" dirty="0" smtClean="0"/>
                <a:t>Power management </a:t>
              </a:r>
            </a:p>
            <a:p>
              <a:pPr marL="171450" indent="-171450">
                <a:spcBef>
                  <a:spcPts val="300"/>
                </a:spcBef>
                <a:spcAft>
                  <a:spcPts val="300"/>
                </a:spcAft>
                <a:buFont typeface="Arial" panose="020B0604020202020204" pitchFamily="34" charset="0"/>
                <a:buChar char="•"/>
              </a:pPr>
              <a:r>
                <a:rPr lang="en-US" sz="1400" dirty="0" smtClean="0"/>
                <a:t>Controls</a:t>
              </a:r>
            </a:p>
            <a:p>
              <a:pPr marL="171450" indent="-171450">
                <a:spcBef>
                  <a:spcPts val="300"/>
                </a:spcBef>
                <a:spcAft>
                  <a:spcPts val="300"/>
                </a:spcAft>
                <a:buFont typeface="Arial" panose="020B0604020202020204" pitchFamily="34" charset="0"/>
                <a:buChar char="•"/>
              </a:pPr>
              <a:r>
                <a:rPr lang="en-US" sz="1400" dirty="0" smtClean="0"/>
                <a:t>Energy data analytics</a:t>
              </a:r>
            </a:p>
            <a:p>
              <a:pPr marL="171450" indent="-171450">
                <a:spcBef>
                  <a:spcPts val="300"/>
                </a:spcBef>
                <a:spcAft>
                  <a:spcPts val="300"/>
                </a:spcAft>
                <a:buFont typeface="Arial" panose="020B0604020202020204" pitchFamily="34" charset="0"/>
                <a:buChar char="•"/>
              </a:pPr>
              <a:r>
                <a:rPr lang="en-US" sz="1400" dirty="0" smtClean="0"/>
                <a:t>Energy reporting</a:t>
              </a:r>
            </a:p>
            <a:p>
              <a:pPr marL="171450" indent="-171450">
                <a:spcBef>
                  <a:spcPts val="300"/>
                </a:spcBef>
                <a:spcAft>
                  <a:spcPts val="300"/>
                </a:spcAft>
                <a:buFont typeface="Arial" panose="020B0604020202020204" pitchFamily="34" charset="0"/>
                <a:buChar char="•"/>
              </a:pPr>
              <a:r>
                <a:rPr lang="en-US" sz="1400" dirty="0"/>
                <a:t>Active </a:t>
              </a:r>
              <a:r>
                <a:rPr lang="en-US" sz="1400" dirty="0" smtClean="0"/>
                <a:t>mode efficiency</a:t>
              </a:r>
            </a:p>
            <a:p>
              <a:pPr marL="171450" indent="-171450">
                <a:spcBef>
                  <a:spcPts val="300"/>
                </a:spcBef>
                <a:spcAft>
                  <a:spcPts val="300"/>
                </a:spcAft>
                <a:buFont typeface="Arial" panose="020B0604020202020204" pitchFamily="34" charset="0"/>
                <a:buChar char="•"/>
              </a:pPr>
              <a:r>
                <a:rPr lang="en-US" sz="1400" dirty="0" smtClean="0"/>
                <a:t>Building codes</a:t>
              </a:r>
              <a:endParaRPr lang="en-US" sz="1400" dirty="0"/>
            </a:p>
          </p:txBody>
        </p:sp>
      </p:grpSp>
    </p:spTree>
    <p:extLst>
      <p:ext uri="{BB962C8B-B14F-4D97-AF65-F5344CB8AC3E}">
        <p14:creationId xmlns:p14="http://schemas.microsoft.com/office/powerpoint/2010/main" val="2905843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2800" dirty="0" smtClean="0"/>
              <a:t>Plug load efficiency requires a comprehensive approach using all the tools in the policy toolkit</a:t>
            </a:r>
            <a:endParaRPr lang="en-US" sz="28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95944F-B3DF-4534-8DDC-3430E40D440B}" type="slidenum">
              <a:rPr lang="en-US" smtClean="0"/>
              <a:pPr>
                <a:defRPr/>
              </a:pPr>
              <a:t>13</a:t>
            </a:fld>
            <a:endParaRPr lang="en-US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898005860"/>
              </p:ext>
            </p:extLst>
          </p:nvPr>
        </p:nvGraphicFramePr>
        <p:xfrm>
          <a:off x="457200" y="1676398"/>
          <a:ext cx="6019800" cy="28956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6857999" y="1874043"/>
            <a:ext cx="1836087" cy="584775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>
                <a:lumMod val="75000"/>
                <a:lumOff val="2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45720" rIns="45720" rtlCol="0">
            <a:spAutoFit/>
          </a:bodyPr>
          <a:lstStyle/>
          <a:p>
            <a:pPr algn="ctr"/>
            <a:r>
              <a:rPr lang="en-US" sz="1600" spc="-100" dirty="0" smtClean="0"/>
              <a:t>MARKET TRANSFORMATION</a:t>
            </a:r>
            <a:endParaRPr lang="en-US" sz="1600" spc="-100" dirty="0"/>
          </a:p>
        </p:txBody>
      </p:sp>
      <p:pic>
        <p:nvPicPr>
          <p:cNvPr id="1028" name="Picture 4" descr="http://1.bp.blogspot.com/-DuR6ItlLdks/Th0BndfLDQI/AAAAAAAAAak/469XONTXgd8/s1600/flags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8774" y="1351637"/>
            <a:ext cx="834536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Content Placeholder 2"/>
          <p:cNvSpPr>
            <a:spLocks noGrp="1"/>
          </p:cNvSpPr>
          <p:nvPr>
            <p:ph idx="1"/>
          </p:nvPr>
        </p:nvSpPr>
        <p:spPr>
          <a:xfrm>
            <a:off x="685800" y="5029200"/>
            <a:ext cx="7620000" cy="1219200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1600" dirty="0" smtClean="0"/>
              <a:t>Plug load targets to set trajectory aligned with state energy goals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1600" dirty="0" smtClean="0"/>
              <a:t>Regulatory reform to unleash utilities to achieve market transformation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1600" dirty="0" smtClean="0"/>
              <a:t>Additional resources to scale up plug load programs and standards</a:t>
            </a:r>
          </a:p>
          <a:p>
            <a:pPr>
              <a:buFont typeface="Wingdings" panose="05000000000000000000" pitchFamily="2" charset="2"/>
              <a:buChar char="q"/>
            </a:pP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6211008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 smtClean="0"/>
              <a:t>THANK YOU!</a:t>
            </a:r>
            <a:endParaRPr lang="en-US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287071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RDC Old template with new log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CC58EB6DDD042AF64737FFB4292D8" ma:contentTypeVersion="11" ma:contentTypeDescription="Create a new document." ma:contentTypeScope="" ma:versionID="13f97a97acb76151d70d6bfa6f20dde2">
  <xsd:schema xmlns:xsd="http://www.w3.org/2001/XMLSchema" xmlns:xs="http://www.w3.org/2001/XMLSchema" xmlns:p="http://schemas.microsoft.com/office/2006/metadata/properties" xmlns:ns2="8eef3743-c7b3-4cbe-8837-b6e805be353c" targetNamespace="http://schemas.microsoft.com/office/2006/metadata/properties" ma:root="true" ma:fieldsID="9d326f15e9f28263b4a2e5035394f321" ns2:_="">
    <xsd:import namespace="8eef3743-c7b3-4cbe-8837-b6e805be353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Docket_x0020_Number" minOccurs="0"/>
                <xsd:element ref="ns2:k2a3b5fc29f742a38f72e68b777baa26" minOccurs="0"/>
                <xsd:element ref="ns2:TaxCatchAll" minOccurs="0"/>
                <xsd:element ref="ns2:Received_x0020_From" minOccurs="0"/>
                <xsd:element ref="ns2:bfc617c42d804116a0a5feb0906d720d" minOccurs="0"/>
                <xsd:element ref="ns2:jbf85ac70d5848c6836ba15e22d94e70" minOccurs="0"/>
                <xsd:element ref="ns2:ia56c5f4991045989a786b6ecb732719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f3743-c7b3-4cbe-8837-b6e805be353c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Docket_x0020_Number" ma:index="11" nillable="true" ma:displayName="Docket Number" ma:internalName="Docket_x0020_Number">
      <xsd:simpleType>
        <xsd:restriction base="dms:Text">
          <xsd:maxLength value="32"/>
        </xsd:restriction>
      </xsd:simpleType>
    </xsd:element>
    <xsd:element name="k2a3b5fc29f742a38f72e68b777baa26" ma:index="13" nillable="true" ma:taxonomy="true" ma:internalName="k2a3b5fc29f742a38f72e68b777baa26" ma:taxonomyFieldName="Document_x0020_Type" ma:displayName="Document Type" ma:default="" ma:fieldId="{42a3b5fc-29f7-42a3-8f72-e68b777baa26}" ma:sspId="a3ae1311-9ec1-44ed-9b85-20ca267aa743" ma:termSetId="4920f4ef-3ff7-430b-a2e3-4066540b3b4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hidden="true" ma:list="{234b91fd-55c5-49f0-95fc-2af2c5baedaf}" ma:internalName="TaxCatchAll" ma:showField="CatchAllData" ma:web="8eef3743-c7b3-4cbe-8837-b6e805be3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Received_x0020_From" ma:index="15" nillable="true" ma:displayName="Received From" ma:internalName="Received_x0020_From">
      <xsd:simpleType>
        <xsd:restriction base="dms:Text">
          <xsd:maxLength value="255"/>
        </xsd:restriction>
      </xsd:simpleType>
    </xsd:element>
    <xsd:element name="bfc617c42d804116a0a5feb0906d720d" ma:index="17" nillable="true" ma:taxonomy="true" ma:internalName="bfc617c42d804116a0a5feb0906d720d" ma:taxonomyFieldName="Subject_x0020_Areas" ma:displayName="Subject Areas" ma:default="" ma:fieldId="{bfc617c4-2d80-4116-a0a5-feb0906d720d}" ma:taxonomyMulti="true" ma:sspId="a3ae1311-9ec1-44ed-9b85-20ca267aa743" ma:termSetId="cd7814c8-04c0-4947-a362-3e9c7caefa4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jbf85ac70d5848c6836ba15e22d94e70" ma:index="19" nillable="true" ma:taxonomy="true" ma:internalName="jbf85ac70d5848c6836ba15e22d94e70" ma:taxonomyFieldName="Submission_x0020_Type" ma:displayName="Submission Type" ma:default="" ma:fieldId="{3bf85ac7-0d58-48c6-836b-a15e22d94e70}" ma:sspId="a3ae1311-9ec1-44ed-9b85-20ca267aa743" ma:termSetId="81d50c0d-c30e-4c77-a756-69747127f684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a56c5f4991045989a786b6ecb732719" ma:index="21" nillable="true" ma:taxonomy="true" ma:internalName="ia56c5f4991045989a786b6ecb732719" ma:taxonomyFieldName="Submitter_x0020_Role" ma:displayName="Submitter Role" ma:default="" ma:fieldId="{2a56c5f4-9910-4598-9a78-6b6ecb732719}" ma:sspId="a3ae1311-9ec1-44ed-9b85-20ca267aa743" ma:termSetId="d4ace8ae-a4c4-4770-a8b9-bc6c67c601d9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ceived_x0020_From xmlns="8eef3743-c7b3-4cbe-8837-b6e805be353c">California Energy Commission</Received_x0020_From>
    <Docket_x0020_Number xmlns="8eef3743-c7b3-4cbe-8837-b6e805be353c">15-IEPR-05</Docket_x0020_Number>
    <TaxCatchAll xmlns="8eef3743-c7b3-4cbe-8837-b6e805be353c">
      <Value>8</Value>
      <Value>6</Value>
      <Value>69</Value>
      <Value>61</Value>
      <Value>3</Value>
    </TaxCatchAll>
    <jbf85ac70d5848c6836ba15e22d94e70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6786e4f6-aafd-416d-a977-1b2d5f456edf</TermId>
        </TermInfo>
      </Terms>
    </jbf85ac70d5848c6836ba15e22d94e70>
    <ia56c5f4991045989a786b6ecb732719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Commission Staff</TermName>
          <TermId xmlns="http://schemas.microsoft.com/office/infopath/2007/PartnerControls">33d9c16f-f938-4210-84d3-7f3ed959b9d5</TermId>
        </TermInfo>
      </Terms>
    </ia56c5f4991045989a786b6ecb732719>
    <bfc617c42d804116a0a5feb0906d720d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IEPR 2015-06-18 Workshop</TermName>
          <TermId xmlns="http://schemas.microsoft.com/office/infopath/2007/PartnerControls">15242eed-925f-4b78-a652-8d972e992cbe</TermId>
        </TermInfo>
        <TermInfo xmlns="http://schemas.microsoft.com/office/infopath/2007/PartnerControls">
          <TermName xmlns="http://schemas.microsoft.com/office/infopath/2007/PartnerControls">IEPR Presentation</TermName>
          <TermId xmlns="http://schemas.microsoft.com/office/infopath/2007/PartnerControls">51277923-a549-4352-9cc5-bcce892adf24</TermId>
        </TermInfo>
      </Terms>
    </bfc617c42d804116a0a5feb0906d720d>
    <k2a3b5fc29f742a38f72e68b777baa26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f3c81208-9d0f-49cc-afc5-e227f36ec0e7</TermId>
        </TermInfo>
      </Terms>
    </k2a3b5fc29f742a38f72e68b777baa26>
    <_dlc_DocId xmlns="8eef3743-c7b3-4cbe-8837-b6e805be353c">Z5JXHV6S7NA6-3-72868</_dlc_DocId>
    <_dlc_DocIdUrl xmlns="8eef3743-c7b3-4cbe-8837-b6e805be353c">
      <Url>http://efilingspinternal/_layouts/DocIdRedir.aspx?ID=Z5JXHV6S7NA6-3-72868</Url>
      <Description>Z5JXHV6S7NA6-3-72868</Description>
    </_dlc_DocIdUrl>
  </documentManagement>
</p:properties>
</file>

<file path=customXml/itemProps1.xml><?xml version="1.0" encoding="utf-8"?>
<ds:datastoreItem xmlns:ds="http://schemas.openxmlformats.org/officeDocument/2006/customXml" ds:itemID="{AFAA93E3-5CA8-4366-8009-F5864147FCB5}"/>
</file>

<file path=customXml/itemProps2.xml><?xml version="1.0" encoding="utf-8"?>
<ds:datastoreItem xmlns:ds="http://schemas.openxmlformats.org/officeDocument/2006/customXml" ds:itemID="{EB368D16-F94A-41DE-A8CE-83BEBB7982FE}"/>
</file>

<file path=customXml/itemProps3.xml><?xml version="1.0" encoding="utf-8"?>
<ds:datastoreItem xmlns:ds="http://schemas.openxmlformats.org/officeDocument/2006/customXml" ds:itemID="{54B306DC-FECD-4F17-96E5-D05F03CC345A}"/>
</file>

<file path=customXml/itemProps4.xml><?xml version="1.0" encoding="utf-8"?>
<ds:datastoreItem xmlns:ds="http://schemas.openxmlformats.org/officeDocument/2006/customXml" ds:itemID="{866DA333-D11E-480D-993E-050C2603D4A9}"/>
</file>

<file path=docProps/app.xml><?xml version="1.0" encoding="utf-8"?>
<Properties xmlns="http://schemas.openxmlformats.org/officeDocument/2006/extended-properties" xmlns:vt="http://schemas.openxmlformats.org/officeDocument/2006/docPropsVTypes">
  <Template>NRDC Old template with new logo</Template>
  <TotalTime>11406</TotalTime>
  <Words>1353</Words>
  <Application>Microsoft Office PowerPoint</Application>
  <PresentationFormat>On-screen Show (4:3)</PresentationFormat>
  <Paragraphs>229</Paragraphs>
  <Slides>14</Slides>
  <Notes>14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NRDC Old template with new logo</vt:lpstr>
      <vt:lpstr>IEPR CEC Staff Workshop  Plug Load Efficiency strategies</vt:lpstr>
      <vt:lpstr>What are plug loads?</vt:lpstr>
      <vt:lpstr>Plug-ins and MELs responsible for two-thirds of CA residential electricity use…</vt:lpstr>
      <vt:lpstr>and 70 percent of projected demand growth to 2024…</vt:lpstr>
      <vt:lpstr>… but account for less than 20 percent of utility energy efficiency savings </vt:lpstr>
      <vt:lpstr>What are these plug loads? - Residential</vt:lpstr>
      <vt:lpstr>NRDC Home Idle Load study: 23 percent of CA residential electricity used by always-on but inactive devices</vt:lpstr>
      <vt:lpstr>The “long tail” of idle loads: “Top offender” approach not sufficient, need cross-cutting policies</vt:lpstr>
      <vt:lpstr>Even broader plug-load diversity in commercial sector</vt:lpstr>
      <vt:lpstr>Server rooms and closets: one of the largest commercial plug loads</vt:lpstr>
      <vt:lpstr>Technology solutions exist</vt:lpstr>
      <vt:lpstr>Technology solutions exist</vt:lpstr>
      <vt:lpstr>Plug load efficiency requires a comprehensive approach using all the tools in the policy toolkit</vt:lpstr>
      <vt:lpstr>THANK YOU!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NRDC Presentation by Pierre Delforge</dc:title>
  <dc:creator>pdelforge</dc:creator>
  <cp:lastModifiedBy>Laura Laurent</cp:lastModifiedBy>
  <cp:revision>226</cp:revision>
  <cp:lastPrinted>2015-06-17T18:54:27Z</cp:lastPrinted>
  <dcterms:created xsi:type="dcterms:W3CDTF">2015-04-01T17:13:17Z</dcterms:created>
  <dcterms:modified xsi:type="dcterms:W3CDTF">2015-06-18T17:38:56Z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0x01010060CCC58EB6DDD042AF64737FFB4292D8</vt:lpwstr>
  </property>
  <property fmtid="{D5CDD505-2E9C-101B-9397-08002B2CF9AE}" pid="3" name="_dlc_DocIdItemGuid">
    <vt:lpwstr>b5b972ca-4534-43a3-9388-757485921014</vt:lpwstr>
  </property>
  <property fmtid="{D5CDD505-2E9C-101B-9397-08002B2CF9AE}" pid="4" name="Subject_x0020_Areas">
    <vt:lpwstr>69;#IEPR 2015-06-18 Workshop|15242eed-925f-4b78-a652-8d972e992cbe;#61;#IEPR Presentation|51277923-a549-4352-9cc5-bcce892adf24</vt:lpwstr>
  </property>
  <property fmtid="{D5CDD505-2E9C-101B-9397-08002B2CF9AE}" pid="5" name="_CopySource">
    <vt:lpwstr>http://efilingspinternal/PendingDocuments/15-IEPR-05/20150618T104128_NRDC_Presentation_by_Pierre_Delforge.pptx</vt:lpwstr>
  </property>
  <property fmtid="{D5CDD505-2E9C-101B-9397-08002B2CF9AE}" pid="6" name="Subject Areas">
    <vt:lpwstr>69;#IEPR 2015-06-18 Workshop|15242eed-925f-4b78-a652-8d972e992cbe;#61;#IEPR Presentation|51277923-a549-4352-9cc5-bcce892adf24</vt:lpwstr>
  </property>
  <property fmtid="{D5CDD505-2E9C-101B-9397-08002B2CF9AE}" pid="7" name="Submission Type">
    <vt:lpwstr>6;#Document|6786e4f6-aafd-416d-a977-1b2d5f456edf</vt:lpwstr>
  </property>
  <property fmtid="{D5CDD505-2E9C-101B-9397-08002B2CF9AE}" pid="8" name="Submitter Role">
    <vt:lpwstr>8;#Commission Staff|33d9c16f-f938-4210-84d3-7f3ed959b9d5</vt:lpwstr>
  </property>
  <property fmtid="{D5CDD505-2E9C-101B-9397-08002B2CF9AE}" pid="9" name="Order">
    <vt:r8>587200</vt:r8>
  </property>
  <property fmtid="{D5CDD505-2E9C-101B-9397-08002B2CF9AE}" pid="10" name="Document Type">
    <vt:lpwstr>3;#Document|f3c81208-9d0f-49cc-afc5-e227f36ec0e7</vt:lpwstr>
  </property>
  <property fmtid="{D5CDD505-2E9C-101B-9397-08002B2CF9AE}" pid="11" name="xd_ProgID">
    <vt:lpwstr/>
  </property>
  <property fmtid="{D5CDD505-2E9C-101B-9397-08002B2CF9AE}" pid="12" name="_SourceUrl">
    <vt:lpwstr/>
  </property>
  <property fmtid="{D5CDD505-2E9C-101B-9397-08002B2CF9AE}" pid="13" name="_SharedFileIndex">
    <vt:lpwstr/>
  </property>
  <property fmtid="{D5CDD505-2E9C-101B-9397-08002B2CF9AE}" pid="14" name="TemplateUrl">
    <vt:lpwstr/>
  </property>
</Properties>
</file>