
<file path=[Content_Types].xml><?xml version="1.0" encoding="utf-8"?>
<Types xmlns="http://schemas.openxmlformats.org/package/2006/content-types">
  <Default Extension="png" ContentType="image/png"/>
  <Default Extension="pdf" ContentType="application/pdf"/>
  <Default Extension="emf" ContentType="image/x-emf"/>
  <Default Extension="jpeg" ContentType="image/jpeg"/>
  <Default Extension="rels" ContentType="application/vnd.openxmlformats-package.relationships+xml"/>
  <Default Extension="xml" ContentType="application/xml"/>
  <Default Extension="fntdata" ContentType="application/x-fontdata"/>
  <Default Extension="xlsx" ContentType="application/vnd.openxmlformats-officedocument.spreadsheetml.sheet"/>
  <Override PartName="/ppt/diagrams/data1.xml" ContentType="application/vnd.openxmlformats-officedocument.drawingml.diagramData+xml"/>
  <Override PartName="/ppt/presentation.xml" ContentType="application/vnd.openxmlformats-officedocument.presentationml.presentation.main+xml"/>
  <Override PartName="/ppt/slides/slide24.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5.xml" ContentType="application/vnd.openxmlformats-officedocument.presentationml.slide+xml"/>
  <Override PartName="/ppt/slides/slide13.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14.xml" ContentType="application/vnd.openxmlformats-officedocument.presentationml.slide+xml"/>
  <Override PartName="/ppt/slides/slide12.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5.xml" ContentType="application/vnd.openxmlformats-officedocument.presentationml.slide+xml"/>
  <Override PartName="/ppt/slides/slide19.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8.xml" ContentType="application/vnd.openxmlformats-officedocument.presentationml.slide+xml"/>
  <Override PartName="/ppt/notesSlides/notesSlide5.xml" ContentType="application/vnd.openxmlformats-officedocument.presentationml.notesSlid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notesSlides/notesSlide8.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Masters/slideMaster2.xml" ContentType="application/vnd.openxmlformats-officedocument.presentationml.slideMaster+xml"/>
  <Override PartName="/ppt/notesSlides/notesSlide7.xml" ContentType="application/vnd.openxmlformats-officedocument.presentationml.notesSlide+xml"/>
  <Override PartName="/ppt/notesSlides/notesSlide6.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0.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diagrams/colors1.xml" ContentType="application/vnd.openxmlformats-officedocument.drawingml.diagramColors+xml"/>
  <Override PartName="/ppt/charts/chart2.xml" ContentType="application/vnd.openxmlformats-officedocument.drawingml.chart+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handoutMasters/handoutMaster1.xml" ContentType="application/vnd.openxmlformats-officedocument.presentationml.handoutMaster+xml"/>
  <Override PartName="/ppt/theme/theme1.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charts/chart1.xml" ContentType="application/vnd.openxmlformats-officedocument.drawingml.chart+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customXml/itemProps1.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customXml/itemProps4.xml" ContentType="application/vnd.openxmlformats-officedocument.customXml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5.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2"/>
    <p:sldMasterId id="2147483672" r:id="rId3"/>
  </p:sldMasterIdLst>
  <p:notesMasterIdLst>
    <p:notesMasterId r:id="rId29"/>
  </p:notesMasterIdLst>
  <p:handoutMasterIdLst>
    <p:handoutMasterId r:id="rId30"/>
  </p:handoutMasterIdLst>
  <p:sldIdLst>
    <p:sldId id="537" r:id="rId4"/>
    <p:sldId id="538" r:id="rId5"/>
    <p:sldId id="539" r:id="rId6"/>
    <p:sldId id="540" r:id="rId7"/>
    <p:sldId id="541" r:id="rId8"/>
    <p:sldId id="542" r:id="rId9"/>
    <p:sldId id="543" r:id="rId10"/>
    <p:sldId id="546" r:id="rId11"/>
    <p:sldId id="547" r:id="rId12"/>
    <p:sldId id="548" r:id="rId13"/>
    <p:sldId id="549" r:id="rId14"/>
    <p:sldId id="550" r:id="rId15"/>
    <p:sldId id="552" r:id="rId16"/>
    <p:sldId id="553" r:id="rId17"/>
    <p:sldId id="554" r:id="rId18"/>
    <p:sldId id="421" r:id="rId19"/>
    <p:sldId id="527" r:id="rId20"/>
    <p:sldId id="529" r:id="rId21"/>
    <p:sldId id="532" r:id="rId22"/>
    <p:sldId id="533" r:id="rId23"/>
    <p:sldId id="531" r:id="rId24"/>
    <p:sldId id="534" r:id="rId25"/>
    <p:sldId id="536" r:id="rId26"/>
    <p:sldId id="456" r:id="rId27"/>
    <p:sldId id="424" r:id="rId28"/>
  </p:sldIdLst>
  <p:sldSz cx="9144000" cy="6858000" type="screen4x3"/>
  <p:notesSz cx="7010400" cy="9296400"/>
  <p:embeddedFontLst>
    <p:embeddedFont>
      <p:font typeface="Arial Unicode MS" panose="020B0604020202020204" pitchFamily="34" charset="-128"/>
      <p:regular r:id="rId31"/>
    </p:embeddedFont>
    <p:embeddedFont>
      <p:font typeface="Calibri" panose="020F0502020204030204" pitchFamily="34" charset="0"/>
      <p:regular r:id="rId32"/>
      <p:bold r:id="rId33"/>
      <p:italic r:id="rId34"/>
      <p:boldItalic r:id="rId35"/>
    </p:embeddedFont>
    <p:embeddedFont>
      <p:font typeface="Arial Narrow" panose="020B0606020202030204" pitchFamily="34" charset="0"/>
      <p:regular r:id="rId36"/>
      <p:bold r:id="rId37"/>
      <p:italic r:id="rId38"/>
      <p:boldItalic r:id="rId39"/>
    </p:embeddedFont>
    <p:embeddedFont>
      <p:font typeface="ＭＳ Ｐゴシック" panose="020B0600070205080204" pitchFamily="34" charset="-128"/>
      <p:regular r:id="rId4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mc="http://schemas.openxmlformats.org/markup-compatibility/2006" xmlns:mv="urn:schemas-microsoft-com:mac:vml"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mc="http://schemas.openxmlformats.org/markup-compatibility/2006" xmlns:mv="urn:schemas-microsoft-com:mac:vml" xmlns:p15="http://schemas.microsoft.com/office/powerpoint/2012/main" xmlns="">
        <p15:guide id="1" orient="horz" pos="3024">
          <p15:clr>
            <a:srgbClr val="A4A3A4"/>
          </p15:clr>
        </p15:guide>
        <p15:guide id="2" pos="2304">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EBB4D"/>
    <a:srgbClr val="008066"/>
    <a:srgbClr val="5A9DBE"/>
    <a:srgbClr val="008EC7"/>
    <a:srgbClr val="6300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mc="http://schemas.openxmlformats.org/markup-compatibility/2006" xmlns:mv="urn:schemas-microsoft-com:mac:vml"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62" autoAdjust="0"/>
    <p:restoredTop sz="87653" autoAdjust="0"/>
  </p:normalViewPr>
  <p:slideViewPr>
    <p:cSldViewPr>
      <p:cViewPr varScale="1">
        <p:scale>
          <a:sx n="101" d="100"/>
          <a:sy n="101" d="100"/>
        </p:scale>
        <p:origin x="-168"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79" d="100"/>
          <a:sy n="79" d="100"/>
        </p:scale>
        <p:origin x="-2724" y="-102"/>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font" Target="fonts/font9.fntdata"/><Relationship Id="rId21" Type="http://schemas.openxmlformats.org/officeDocument/2006/relationships/slide" Target="slides/slide18.xml"/><Relationship Id="rId34" Type="http://schemas.openxmlformats.org/officeDocument/2006/relationships/font" Target="fonts/font4.fntdata"/><Relationship Id="rId42" Type="http://schemas.openxmlformats.org/officeDocument/2006/relationships/viewProps" Target="viewProps.xml"/><Relationship Id="rId47" Type="http://schemas.openxmlformats.org/officeDocument/2006/relationships/customXml" Target="../customXml/item4.xml"/><Relationship Id="rId7" Type="http://schemas.openxmlformats.org/officeDocument/2006/relationships/slide" Target="slides/slide4.xml"/><Relationship Id="rId2" Type="http://schemas.openxmlformats.org/officeDocument/2006/relationships/slideMaster" Target="slideMasters/slideMaster1.xml"/><Relationship Id="rId16" Type="http://schemas.openxmlformats.org/officeDocument/2006/relationships/slide" Target="slides/slide13.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customXml" Target="../customXml/item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font" Target="fonts/font6.fntdata"/><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font" Target="fonts/font1.fntdata"/><Relationship Id="rId4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handoutMaster" Target="handoutMasters/handoutMaster1.xml"/><Relationship Id="rId35" Type="http://schemas.openxmlformats.org/officeDocument/2006/relationships/font" Target="fonts/font5.fntdata"/><Relationship Id="rId43" Type="http://schemas.openxmlformats.org/officeDocument/2006/relationships/theme" Target="theme/theme1.xml"/><Relationship Id="rId48" Type="http://schemas.openxmlformats.org/officeDocument/2006/relationships/customXml" Target="../customXml/item5.xml"/><Relationship Id="rId8" Type="http://schemas.openxmlformats.org/officeDocument/2006/relationships/slide" Target="slides/slide5.xml"/><Relationship Id="rId3" Type="http://schemas.openxmlformats.org/officeDocument/2006/relationships/slideMaster" Target="slideMasters/slideMaster2.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customXml" Target="../customXml/item3.xml"/><Relationship Id="rId20" Type="http://schemas.openxmlformats.org/officeDocument/2006/relationships/slide" Target="slides/slide17.xml"/><Relationship Id="rId41"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b="0"/>
            </a:pPr>
            <a:r>
              <a:rPr lang="en-US" dirty="0" smtClean="0"/>
              <a:t>Proportion</a:t>
            </a:r>
            <a:r>
              <a:rPr lang="en-US" baseline="0" dirty="0" smtClean="0"/>
              <a:t> of </a:t>
            </a:r>
            <a:r>
              <a:rPr lang="en-US" dirty="0" smtClean="0"/>
              <a:t>Floor </a:t>
            </a:r>
            <a:r>
              <a:rPr lang="en-US" dirty="0"/>
              <a:t>Area</a:t>
            </a:r>
          </a:p>
        </c:rich>
      </c:tx>
      <c:layout>
        <c:manualLayout>
          <c:xMode val="edge"/>
          <c:yMode val="edge"/>
          <c:x val="0"/>
          <c:y val="8.3374846001392694E-2"/>
        </c:manualLayout>
      </c:layout>
      <c:overlay val="0"/>
    </c:title>
    <c:autoTitleDeleted val="0"/>
    <c:plotArea>
      <c:layout>
        <c:manualLayout>
          <c:layoutTarget val="inner"/>
          <c:xMode val="edge"/>
          <c:yMode val="edge"/>
          <c:x val="0"/>
          <c:y val="0.217270021125408"/>
          <c:w val="0.59199198069813097"/>
          <c:h val="0.76727221597300299"/>
        </c:manualLayout>
      </c:layout>
      <c:doughnutChart>
        <c:varyColors val="1"/>
        <c:ser>
          <c:idx val="0"/>
          <c:order val="0"/>
          <c:tx>
            <c:strRef>
              <c:f>Sheet1!$B$1</c:f>
              <c:strCache>
                <c:ptCount val="1"/>
                <c:pt idx="0">
                  <c:v>Private Sector Floor Area</c:v>
                </c:pt>
              </c:strCache>
            </c:strRef>
          </c:tx>
          <c:dLbls>
            <c:spPr>
              <a:noFill/>
              <a:ln>
                <a:noFill/>
              </a:ln>
              <a:effectLst/>
            </c:spPr>
            <c:txPr>
              <a:bodyPr/>
              <a:lstStyle/>
              <a:p>
                <a:pPr>
                  <a:defRPr sz="1400"/>
                </a:pPr>
                <a:endParaRPr lang="en-US"/>
              </a:p>
            </c:txPr>
            <c:showLegendKey val="0"/>
            <c:showVal val="1"/>
            <c:showCatName val="0"/>
            <c:showSerName val="0"/>
            <c:showPercent val="0"/>
            <c:showBubbleSize val="0"/>
            <c:showLeaderLines val="1"/>
            <c:extLst>
              <c:ext xmlns:c15="http://schemas.microsoft.com/office/drawing/2012/chart" uri="{CE6537A1-D6FC-4f65-9D91-7224C49458BB}">
                <c15:layout/>
              </c:ext>
            </c:extLst>
          </c:dLbls>
          <c:cat>
            <c:strRef>
              <c:f>Sheet1!$A$2:$A$4</c:f>
              <c:strCache>
                <c:ptCount val="3"/>
                <c:pt idx="0">
                  <c:v>50K+</c:v>
                </c:pt>
                <c:pt idx="1">
                  <c:v>25-50K</c:v>
                </c:pt>
                <c:pt idx="2">
                  <c:v>10-25K</c:v>
                </c:pt>
              </c:strCache>
            </c:strRef>
          </c:cat>
          <c:val>
            <c:numRef>
              <c:f>Sheet1!$B$2:$B$4</c:f>
              <c:numCache>
                <c:formatCode>0%</c:formatCode>
                <c:ptCount val="3"/>
                <c:pt idx="0">
                  <c:v>0.8</c:v>
                </c:pt>
                <c:pt idx="1">
                  <c:v>0.11</c:v>
                </c:pt>
                <c:pt idx="2">
                  <c:v>0.09</c:v>
                </c:pt>
              </c:numCache>
            </c:numRef>
          </c:val>
        </c:ser>
        <c:dLbls>
          <c:showLegendKey val="0"/>
          <c:showVal val="0"/>
          <c:showCatName val="0"/>
          <c:showSerName val="0"/>
          <c:showPercent val="0"/>
          <c:showBubbleSize val="0"/>
          <c:showLeaderLines val="1"/>
        </c:dLbls>
        <c:firstSliceAng val="0"/>
        <c:holeSize val="50"/>
      </c:doughnutChart>
    </c:plotArea>
    <c:legend>
      <c:legendPos val="r"/>
      <c:layout>
        <c:manualLayout>
          <c:xMode val="edge"/>
          <c:yMode val="edge"/>
          <c:x val="0.62247247756091595"/>
          <c:y val="0.40941668005784998"/>
          <c:w val="0.22269184704309899"/>
          <c:h val="0.29089426321709799"/>
        </c:manualLayout>
      </c:layout>
      <c:overlay val="0"/>
    </c:legend>
    <c:plotVisOnly val="1"/>
    <c:dispBlanksAs val="zero"/>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b="0"/>
            </a:pPr>
            <a:r>
              <a:rPr lang="en-US" dirty="0" smtClean="0"/>
              <a:t>Private </a:t>
            </a:r>
            <a:r>
              <a:rPr lang="en-US" dirty="0"/>
              <a:t>Sector Buildings</a:t>
            </a:r>
          </a:p>
        </c:rich>
      </c:tx>
      <c:layout>
        <c:manualLayout>
          <c:xMode val="edge"/>
          <c:yMode val="edge"/>
          <c:x val="0.13691834738460101"/>
          <c:y val="8.3374846001392694E-2"/>
        </c:manualLayout>
      </c:layout>
      <c:overlay val="0"/>
    </c:title>
    <c:autoTitleDeleted val="0"/>
    <c:plotArea>
      <c:layout>
        <c:manualLayout>
          <c:layoutTarget val="inner"/>
          <c:xMode val="edge"/>
          <c:yMode val="edge"/>
          <c:x val="0.113827937957054"/>
          <c:y val="0.198834431410359"/>
          <c:w val="0.55734165541012703"/>
          <c:h val="0.80116556858964005"/>
        </c:manualLayout>
      </c:layout>
      <c:doughnutChart>
        <c:varyColors val="1"/>
        <c:ser>
          <c:idx val="0"/>
          <c:order val="0"/>
          <c:tx>
            <c:strRef>
              <c:f>Sheet1!$B$1</c:f>
              <c:strCache>
                <c:ptCount val="1"/>
                <c:pt idx="0">
                  <c:v>Private Sector Buildings</c:v>
                </c:pt>
              </c:strCache>
            </c:strRef>
          </c:tx>
          <c:dLbls>
            <c:spPr>
              <a:noFill/>
              <a:ln>
                <a:noFill/>
              </a:ln>
              <a:effectLst/>
            </c:spPr>
            <c:txPr>
              <a:bodyPr/>
              <a:lstStyle/>
              <a:p>
                <a:pPr>
                  <a:defRPr sz="1400"/>
                </a:pPr>
                <a:endParaRPr lang="en-US"/>
              </a:p>
            </c:txPr>
            <c:showLegendKey val="0"/>
            <c:showVal val="1"/>
            <c:showCatName val="0"/>
            <c:showSerName val="0"/>
            <c:showPercent val="0"/>
            <c:showBubbleSize val="0"/>
            <c:showLeaderLines val="1"/>
            <c:extLst>
              <c:ext xmlns:c15="http://schemas.microsoft.com/office/drawing/2012/chart" uri="{CE6537A1-D6FC-4f65-9D91-7224C49458BB}">
                <c15:layout/>
              </c:ext>
            </c:extLst>
          </c:dLbls>
          <c:cat>
            <c:strRef>
              <c:f>Sheet1!$A$2:$A$4</c:f>
              <c:strCache>
                <c:ptCount val="3"/>
                <c:pt idx="0">
                  <c:v>50K+</c:v>
                </c:pt>
                <c:pt idx="1">
                  <c:v>25-50K</c:v>
                </c:pt>
                <c:pt idx="2">
                  <c:v>10-25K</c:v>
                </c:pt>
              </c:strCache>
            </c:strRef>
          </c:cat>
          <c:val>
            <c:numRef>
              <c:f>Sheet1!$B$2:$B$4</c:f>
              <c:numCache>
                <c:formatCode>0%</c:formatCode>
                <c:ptCount val="3"/>
                <c:pt idx="0">
                  <c:v>0.32000000000000101</c:v>
                </c:pt>
                <c:pt idx="1">
                  <c:v>0.45</c:v>
                </c:pt>
                <c:pt idx="2">
                  <c:v>0.23</c:v>
                </c:pt>
              </c:numCache>
            </c:numRef>
          </c:val>
        </c:ser>
        <c:dLbls>
          <c:showLegendKey val="0"/>
          <c:showVal val="0"/>
          <c:showCatName val="0"/>
          <c:showSerName val="0"/>
          <c:showPercent val="0"/>
          <c:showBubbleSize val="0"/>
          <c:showLeaderLines val="1"/>
        </c:dLbls>
        <c:firstSliceAng val="0"/>
        <c:holeSize val="50"/>
      </c:doughnutChart>
    </c:plotArea>
    <c:plotVisOnly val="1"/>
    <c:dispBlanksAs val="zero"/>
    <c:showDLblsOverMax val="0"/>
  </c:chart>
  <c:txPr>
    <a:bodyPr/>
    <a:lstStyle/>
    <a:p>
      <a:pPr>
        <a:defRPr sz="1800"/>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3A0AF0-9FE6-4D2C-880F-35A5DCD31582}"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en-US"/>
        </a:p>
      </dgm:t>
    </dgm:pt>
    <dgm:pt modelId="{217BD74A-31CE-482B-8851-8A91B4304243}">
      <dgm:prSet custT="1"/>
      <dgm:spPr/>
      <dgm:t>
        <a:bodyPr/>
        <a:lstStyle/>
        <a:p>
          <a:pPr rtl="0"/>
          <a:r>
            <a:rPr lang="en-US" sz="2400" b="1" i="1" dirty="0" smtClean="0"/>
            <a:t>Benchmarking Cities: </a:t>
          </a:r>
          <a:r>
            <a:rPr lang="en-US" sz="2400" dirty="0" smtClean="0"/>
            <a:t>Portfolio Manager, SEED, BPD, Asset Score</a:t>
          </a:r>
          <a:endParaRPr lang="en-US" sz="2400" dirty="0"/>
        </a:p>
      </dgm:t>
    </dgm:pt>
    <dgm:pt modelId="{41854362-B963-46ED-89FE-8FD155C74C50}" type="parTrans" cxnId="{90A3C766-821C-4541-BDDE-F13A5BA17B71}">
      <dgm:prSet/>
      <dgm:spPr/>
      <dgm:t>
        <a:bodyPr/>
        <a:lstStyle/>
        <a:p>
          <a:endParaRPr lang="en-US" sz="2400"/>
        </a:p>
      </dgm:t>
    </dgm:pt>
    <dgm:pt modelId="{9E3C1F4E-D9E4-4498-9A52-682949D0AE80}" type="sibTrans" cxnId="{90A3C766-821C-4541-BDDE-F13A5BA17B71}">
      <dgm:prSet/>
      <dgm:spPr/>
      <dgm:t>
        <a:bodyPr/>
        <a:lstStyle/>
        <a:p>
          <a:endParaRPr lang="en-US" sz="2400"/>
        </a:p>
      </dgm:t>
    </dgm:pt>
    <dgm:pt modelId="{1B411417-7A77-42AE-B183-04918A69891B}">
      <dgm:prSet custT="1"/>
      <dgm:spPr/>
      <dgm:t>
        <a:bodyPr/>
        <a:lstStyle/>
        <a:p>
          <a:pPr rtl="0"/>
          <a:r>
            <a:rPr lang="en-US" sz="2400" b="1" i="1" dirty="0" smtClean="0"/>
            <a:t>Reporting for DOE programs: </a:t>
          </a:r>
          <a:r>
            <a:rPr lang="en-US" sz="2400" dirty="0" smtClean="0"/>
            <a:t>Home Performance with Energy Star, State Energy Program, Federal building ESPCs</a:t>
          </a:r>
          <a:endParaRPr lang="en-US" sz="2400" dirty="0"/>
        </a:p>
      </dgm:t>
    </dgm:pt>
    <dgm:pt modelId="{C3F4E957-347F-46AB-BF65-C951E89A9306}" type="parTrans" cxnId="{DEE48CF0-6AA0-452F-A5FC-A3267AC65D32}">
      <dgm:prSet/>
      <dgm:spPr/>
      <dgm:t>
        <a:bodyPr/>
        <a:lstStyle/>
        <a:p>
          <a:endParaRPr lang="en-US" sz="2400"/>
        </a:p>
      </dgm:t>
    </dgm:pt>
    <dgm:pt modelId="{D692DE26-3FFE-4043-9884-41D5AA6A4A7D}" type="sibTrans" cxnId="{DEE48CF0-6AA0-452F-A5FC-A3267AC65D32}">
      <dgm:prSet/>
      <dgm:spPr/>
      <dgm:t>
        <a:bodyPr/>
        <a:lstStyle/>
        <a:p>
          <a:endParaRPr lang="en-US" sz="2400"/>
        </a:p>
      </dgm:t>
    </dgm:pt>
    <dgm:pt modelId="{AE7EA39F-B375-4522-931E-1729D2A01EB5}">
      <dgm:prSet custT="1"/>
      <dgm:spPr/>
      <dgm:t>
        <a:bodyPr/>
        <a:lstStyle/>
        <a:p>
          <a:pPr rtl="0"/>
          <a:r>
            <a:rPr lang="en-US" sz="2400" b="1" i="1" dirty="0" smtClean="0"/>
            <a:t>Private companies </a:t>
          </a:r>
          <a:r>
            <a:rPr lang="en-US" sz="2400" dirty="0" smtClean="0"/>
            <a:t>using BEDES data format to efficiently link audit software, efficiency project performance, etc. </a:t>
          </a:r>
          <a:endParaRPr lang="en-US" sz="2400" dirty="0"/>
        </a:p>
      </dgm:t>
    </dgm:pt>
    <dgm:pt modelId="{8CD48389-3D2B-4B95-991A-4C5DAB10E00F}" type="parTrans" cxnId="{8C55A56B-9F0A-4999-BEC7-D1E6F806C3DC}">
      <dgm:prSet/>
      <dgm:spPr/>
      <dgm:t>
        <a:bodyPr/>
        <a:lstStyle/>
        <a:p>
          <a:endParaRPr lang="en-US" sz="2400"/>
        </a:p>
      </dgm:t>
    </dgm:pt>
    <dgm:pt modelId="{F02FDC6A-9E7E-4CE4-A4AC-2713999032B0}" type="sibTrans" cxnId="{8C55A56B-9F0A-4999-BEC7-D1E6F806C3DC}">
      <dgm:prSet/>
      <dgm:spPr/>
      <dgm:t>
        <a:bodyPr/>
        <a:lstStyle/>
        <a:p>
          <a:endParaRPr lang="en-US" sz="2400"/>
        </a:p>
      </dgm:t>
    </dgm:pt>
    <dgm:pt modelId="{2B1591B5-D800-4B4D-8260-B2824741458A}" type="pres">
      <dgm:prSet presAssocID="{9D3A0AF0-9FE6-4D2C-880F-35A5DCD31582}" presName="linear" presStyleCnt="0">
        <dgm:presLayoutVars>
          <dgm:animLvl val="lvl"/>
          <dgm:resizeHandles val="exact"/>
        </dgm:presLayoutVars>
      </dgm:prSet>
      <dgm:spPr/>
      <dgm:t>
        <a:bodyPr/>
        <a:lstStyle/>
        <a:p>
          <a:endParaRPr lang="en-US"/>
        </a:p>
      </dgm:t>
    </dgm:pt>
    <dgm:pt modelId="{D65C4DB3-253D-4431-A620-BEFA65EC6A74}" type="pres">
      <dgm:prSet presAssocID="{217BD74A-31CE-482B-8851-8A91B4304243}" presName="parentText" presStyleLbl="node1" presStyleIdx="0" presStyleCnt="3">
        <dgm:presLayoutVars>
          <dgm:chMax val="0"/>
          <dgm:bulletEnabled val="1"/>
        </dgm:presLayoutVars>
      </dgm:prSet>
      <dgm:spPr/>
      <dgm:t>
        <a:bodyPr/>
        <a:lstStyle/>
        <a:p>
          <a:endParaRPr lang="en-US"/>
        </a:p>
      </dgm:t>
    </dgm:pt>
    <dgm:pt modelId="{2EA5BC65-17B1-4732-8ED8-A6215AA0FC53}" type="pres">
      <dgm:prSet presAssocID="{9E3C1F4E-D9E4-4498-9A52-682949D0AE80}" presName="spacer" presStyleCnt="0"/>
      <dgm:spPr/>
    </dgm:pt>
    <dgm:pt modelId="{0A17BD15-4D29-483F-A542-E50DF9A7DD05}" type="pres">
      <dgm:prSet presAssocID="{1B411417-7A77-42AE-B183-04918A69891B}" presName="parentText" presStyleLbl="node1" presStyleIdx="1" presStyleCnt="3">
        <dgm:presLayoutVars>
          <dgm:chMax val="0"/>
          <dgm:bulletEnabled val="1"/>
        </dgm:presLayoutVars>
      </dgm:prSet>
      <dgm:spPr/>
      <dgm:t>
        <a:bodyPr/>
        <a:lstStyle/>
        <a:p>
          <a:endParaRPr lang="en-US"/>
        </a:p>
      </dgm:t>
    </dgm:pt>
    <dgm:pt modelId="{D5F16EBB-FB9C-4050-8EE0-E4F67118B925}" type="pres">
      <dgm:prSet presAssocID="{D692DE26-3FFE-4043-9884-41D5AA6A4A7D}" presName="spacer" presStyleCnt="0"/>
      <dgm:spPr/>
    </dgm:pt>
    <dgm:pt modelId="{FF5002A4-186E-488B-9AB2-47440216AEEB}" type="pres">
      <dgm:prSet presAssocID="{AE7EA39F-B375-4522-931E-1729D2A01EB5}" presName="parentText" presStyleLbl="node1" presStyleIdx="2" presStyleCnt="3">
        <dgm:presLayoutVars>
          <dgm:chMax val="0"/>
          <dgm:bulletEnabled val="1"/>
        </dgm:presLayoutVars>
      </dgm:prSet>
      <dgm:spPr/>
      <dgm:t>
        <a:bodyPr/>
        <a:lstStyle/>
        <a:p>
          <a:endParaRPr lang="en-US"/>
        </a:p>
      </dgm:t>
    </dgm:pt>
  </dgm:ptLst>
  <dgm:cxnLst>
    <dgm:cxn modelId="{90A3C766-821C-4541-BDDE-F13A5BA17B71}" srcId="{9D3A0AF0-9FE6-4D2C-880F-35A5DCD31582}" destId="{217BD74A-31CE-482B-8851-8A91B4304243}" srcOrd="0" destOrd="0" parTransId="{41854362-B963-46ED-89FE-8FD155C74C50}" sibTransId="{9E3C1F4E-D9E4-4498-9A52-682949D0AE80}"/>
    <dgm:cxn modelId="{8C55A56B-9F0A-4999-BEC7-D1E6F806C3DC}" srcId="{9D3A0AF0-9FE6-4D2C-880F-35A5DCD31582}" destId="{AE7EA39F-B375-4522-931E-1729D2A01EB5}" srcOrd="2" destOrd="0" parTransId="{8CD48389-3D2B-4B95-991A-4C5DAB10E00F}" sibTransId="{F02FDC6A-9E7E-4CE4-A4AC-2713999032B0}"/>
    <dgm:cxn modelId="{EFF2C7B7-41E0-3C43-AB02-6B765E5DD344}" type="presOf" srcId="{1B411417-7A77-42AE-B183-04918A69891B}" destId="{0A17BD15-4D29-483F-A542-E50DF9A7DD05}" srcOrd="0" destOrd="0" presId="urn:microsoft.com/office/officeart/2005/8/layout/vList2"/>
    <dgm:cxn modelId="{3BBDB579-BA54-0841-98A5-641D206AA137}" type="presOf" srcId="{9D3A0AF0-9FE6-4D2C-880F-35A5DCD31582}" destId="{2B1591B5-D800-4B4D-8260-B2824741458A}" srcOrd="0" destOrd="0" presId="urn:microsoft.com/office/officeart/2005/8/layout/vList2"/>
    <dgm:cxn modelId="{67A43F79-B727-1B44-80AF-407F1C187BF3}" type="presOf" srcId="{AE7EA39F-B375-4522-931E-1729D2A01EB5}" destId="{FF5002A4-186E-488B-9AB2-47440216AEEB}" srcOrd="0" destOrd="0" presId="urn:microsoft.com/office/officeart/2005/8/layout/vList2"/>
    <dgm:cxn modelId="{DEE48CF0-6AA0-452F-A5FC-A3267AC65D32}" srcId="{9D3A0AF0-9FE6-4D2C-880F-35A5DCD31582}" destId="{1B411417-7A77-42AE-B183-04918A69891B}" srcOrd="1" destOrd="0" parTransId="{C3F4E957-347F-46AB-BF65-C951E89A9306}" sibTransId="{D692DE26-3FFE-4043-9884-41D5AA6A4A7D}"/>
    <dgm:cxn modelId="{1017C82C-019C-0340-827E-ABDF975FF652}" type="presOf" srcId="{217BD74A-31CE-482B-8851-8A91B4304243}" destId="{D65C4DB3-253D-4431-A620-BEFA65EC6A74}" srcOrd="0" destOrd="0" presId="urn:microsoft.com/office/officeart/2005/8/layout/vList2"/>
    <dgm:cxn modelId="{63CA778C-67F7-5340-8D9B-413BCF2AF8AA}" type="presParOf" srcId="{2B1591B5-D800-4B4D-8260-B2824741458A}" destId="{D65C4DB3-253D-4431-A620-BEFA65EC6A74}" srcOrd="0" destOrd="0" presId="urn:microsoft.com/office/officeart/2005/8/layout/vList2"/>
    <dgm:cxn modelId="{860654ED-8C80-C147-AD68-2D1A93E95F33}" type="presParOf" srcId="{2B1591B5-D800-4B4D-8260-B2824741458A}" destId="{2EA5BC65-17B1-4732-8ED8-A6215AA0FC53}" srcOrd="1" destOrd="0" presId="urn:microsoft.com/office/officeart/2005/8/layout/vList2"/>
    <dgm:cxn modelId="{14851CFD-AF72-CA49-99B0-B459D5CF5D53}" type="presParOf" srcId="{2B1591B5-D800-4B4D-8260-B2824741458A}" destId="{0A17BD15-4D29-483F-A542-E50DF9A7DD05}" srcOrd="2" destOrd="0" presId="urn:microsoft.com/office/officeart/2005/8/layout/vList2"/>
    <dgm:cxn modelId="{806DA16A-7F61-644B-B521-66EF4B33110B}" type="presParOf" srcId="{2B1591B5-D800-4B4D-8260-B2824741458A}" destId="{D5F16EBB-FB9C-4050-8EE0-E4F67118B925}" srcOrd="3" destOrd="0" presId="urn:microsoft.com/office/officeart/2005/8/layout/vList2"/>
    <dgm:cxn modelId="{106304F6-FC8D-E44A-8D19-EEE1DDBFA210}" type="presParOf" srcId="{2B1591B5-D800-4B4D-8260-B2824741458A}" destId="{FF5002A4-186E-488B-9AB2-47440216AEE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2" tIns="46586" rIns="93172" bIns="46586" rtlCol="0"/>
          <a:lstStyle>
            <a:lvl1pPr algn="l">
              <a:defRPr sz="13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172" tIns="46586" rIns="93172" bIns="46586" rtlCol="0"/>
          <a:lstStyle>
            <a:lvl1pPr algn="r">
              <a:defRPr sz="1300"/>
            </a:lvl1pPr>
          </a:lstStyle>
          <a:p>
            <a:fld id="{E1FF8C89-66CC-4938-BF16-F8E2CD417178}" type="datetimeFigureOut">
              <a:rPr lang="en-US" smtClean="0"/>
              <a:pPr/>
              <a:t>4/14/2015</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3172" tIns="46586" rIns="93172" bIns="46586" rtlCol="0" anchor="b"/>
          <a:lstStyle>
            <a:lvl1pPr algn="l">
              <a:defRPr sz="13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2" tIns="46586" rIns="93172" bIns="46586" rtlCol="0" anchor="b"/>
          <a:lstStyle>
            <a:lvl1pPr algn="r">
              <a:defRPr sz="1300"/>
            </a:lvl1pPr>
          </a:lstStyle>
          <a:p>
            <a:fld id="{914F3516-CDC2-4528-A18C-4397C76B3FF9}" type="slidenum">
              <a:rPr lang="en-US" smtClean="0"/>
              <a:pPr/>
              <a:t>‹#›</a:t>
            </a:fld>
            <a:endParaRPr lang="en-US"/>
          </a:p>
        </p:txBody>
      </p:sp>
    </p:spTree>
    <p:extLst>
      <p:ext uri="{BB962C8B-B14F-4D97-AF65-F5344CB8AC3E}">
        <p14:creationId xmlns:p14="http://schemas.microsoft.com/office/powerpoint/2010/main" val="27063411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2" tIns="46586" rIns="93172" bIns="46586" rtlCol="0"/>
          <a:lstStyle>
            <a:lvl1pPr algn="l">
              <a:defRPr sz="13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2" tIns="46586" rIns="93172" bIns="46586" rtlCol="0"/>
          <a:lstStyle>
            <a:lvl1pPr algn="r">
              <a:defRPr sz="1300"/>
            </a:lvl1pPr>
          </a:lstStyle>
          <a:p>
            <a:fld id="{E44523B2-C4FE-4884-87CF-9E4A7CD18516}" type="datetimeFigureOut">
              <a:rPr lang="en-US" smtClean="0"/>
              <a:pPr/>
              <a:t>4/14/2015</a:t>
            </a:fld>
            <a:endParaRPr lang="en-US"/>
          </a:p>
        </p:txBody>
      </p:sp>
      <p:sp>
        <p:nvSpPr>
          <p:cNvPr id="4" name="Slide Image Placeholder 3"/>
          <p:cNvSpPr>
            <a:spLocks noGrp="1" noRot="1" noChangeAspect="1"/>
          </p:cNvSpPr>
          <p:nvPr>
            <p:ph type="sldImg" idx="2"/>
          </p:nvPr>
        </p:nvSpPr>
        <p:spPr>
          <a:xfrm>
            <a:off x="1181100" y="698500"/>
            <a:ext cx="4648200" cy="3486150"/>
          </a:xfrm>
          <a:prstGeom prst="rect">
            <a:avLst/>
          </a:prstGeom>
          <a:noFill/>
          <a:ln w="12700">
            <a:solidFill>
              <a:prstClr val="black"/>
            </a:solidFill>
          </a:ln>
        </p:spPr>
        <p:txBody>
          <a:bodyPr vert="horz" lIns="93172" tIns="46586" rIns="93172" bIns="46586"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2" tIns="46586" rIns="93172" bIns="4658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2" tIns="46586" rIns="93172" bIns="46586" rtlCol="0" anchor="b"/>
          <a:lstStyle>
            <a:lvl1pPr algn="l">
              <a:defRPr sz="13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2" tIns="46586" rIns="93172" bIns="46586" rtlCol="0" anchor="b"/>
          <a:lstStyle>
            <a:lvl1pPr algn="r">
              <a:defRPr sz="1300"/>
            </a:lvl1pPr>
          </a:lstStyle>
          <a:p>
            <a:fld id="{5C878A42-7677-4DC6-8FED-961C3FD2F8C3}" type="slidenum">
              <a:rPr lang="en-US" smtClean="0"/>
              <a:pPr/>
              <a:t>‹#›</a:t>
            </a:fld>
            <a:endParaRPr lang="en-US"/>
          </a:p>
        </p:txBody>
      </p:sp>
    </p:spTree>
    <p:extLst>
      <p:ext uri="{BB962C8B-B14F-4D97-AF65-F5344CB8AC3E}">
        <p14:creationId xmlns:p14="http://schemas.microsoft.com/office/powerpoint/2010/main" val="2559216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Reiterate a couple points that</a:t>
            </a:r>
            <a:r>
              <a:rPr lang="en-US" baseline="0" dirty="0" smtClean="0"/>
              <a:t> KH makes in her remarks</a:t>
            </a:r>
            <a:endParaRPr lang="en-US" dirty="0"/>
          </a:p>
        </p:txBody>
      </p:sp>
      <p:sp>
        <p:nvSpPr>
          <p:cNvPr id="4" name="Slide Number Placeholder 3"/>
          <p:cNvSpPr>
            <a:spLocks noGrp="1"/>
          </p:cNvSpPr>
          <p:nvPr>
            <p:ph type="sldNum" sz="quarter" idx="10"/>
          </p:nvPr>
        </p:nvSpPr>
        <p:spPr/>
        <p:txBody>
          <a:bodyPr/>
          <a:lstStyle/>
          <a:p>
            <a:fld id="{076CED71-0B53-9B47-B472-52636D15964D}" type="slidenum">
              <a:rPr lang="en-US" smtClean="0"/>
              <a:pPr/>
              <a:t>10</a:t>
            </a:fld>
            <a:endParaRPr lang="en-US"/>
          </a:p>
        </p:txBody>
      </p:sp>
    </p:spTree>
    <p:extLst>
      <p:ext uri="{BB962C8B-B14F-4D97-AF65-F5344CB8AC3E}">
        <p14:creationId xmlns:p14="http://schemas.microsoft.com/office/powerpoint/2010/main" val="14678419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Reiterate a couple points that</a:t>
            </a:r>
            <a:r>
              <a:rPr lang="en-US" baseline="0" dirty="0" smtClean="0"/>
              <a:t> KH makes in her remarks</a:t>
            </a:r>
            <a:endParaRPr lang="en-US" dirty="0"/>
          </a:p>
        </p:txBody>
      </p:sp>
      <p:sp>
        <p:nvSpPr>
          <p:cNvPr id="4" name="Slide Number Placeholder 3"/>
          <p:cNvSpPr>
            <a:spLocks noGrp="1"/>
          </p:cNvSpPr>
          <p:nvPr>
            <p:ph type="sldNum" sz="quarter" idx="10"/>
          </p:nvPr>
        </p:nvSpPr>
        <p:spPr/>
        <p:txBody>
          <a:bodyPr/>
          <a:lstStyle/>
          <a:p>
            <a:fld id="{076CED71-0B53-9B47-B472-52636D15964D}" type="slidenum">
              <a:rPr lang="en-US" smtClean="0"/>
              <a:pPr/>
              <a:t>11</a:t>
            </a:fld>
            <a:endParaRPr lang="en-US"/>
          </a:p>
        </p:txBody>
      </p:sp>
    </p:spTree>
    <p:extLst>
      <p:ext uri="{BB962C8B-B14F-4D97-AF65-F5344CB8AC3E}">
        <p14:creationId xmlns:p14="http://schemas.microsoft.com/office/powerpoint/2010/main" val="1467841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Reiterate a couple points that</a:t>
            </a:r>
            <a:r>
              <a:rPr lang="en-US" baseline="0" dirty="0" smtClean="0"/>
              <a:t> KH makes in her remarks</a:t>
            </a:r>
            <a:endParaRPr lang="en-US" dirty="0"/>
          </a:p>
        </p:txBody>
      </p:sp>
      <p:sp>
        <p:nvSpPr>
          <p:cNvPr id="4" name="Slide Number Placeholder 3"/>
          <p:cNvSpPr>
            <a:spLocks noGrp="1"/>
          </p:cNvSpPr>
          <p:nvPr>
            <p:ph type="sldNum" sz="quarter" idx="10"/>
          </p:nvPr>
        </p:nvSpPr>
        <p:spPr/>
        <p:txBody>
          <a:bodyPr/>
          <a:lstStyle/>
          <a:p>
            <a:fld id="{076CED71-0B53-9B47-B472-52636D15964D}" type="slidenum">
              <a:rPr lang="en-US" smtClean="0"/>
              <a:pPr/>
              <a:t>12</a:t>
            </a:fld>
            <a:endParaRPr lang="en-US"/>
          </a:p>
        </p:txBody>
      </p:sp>
    </p:spTree>
    <p:extLst>
      <p:ext uri="{BB962C8B-B14F-4D97-AF65-F5344CB8AC3E}">
        <p14:creationId xmlns:p14="http://schemas.microsoft.com/office/powerpoint/2010/main" val="14678419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Reiterate a couple points that</a:t>
            </a:r>
            <a:r>
              <a:rPr lang="en-US" baseline="0" dirty="0" smtClean="0"/>
              <a:t> KH makes in her remarks</a:t>
            </a:r>
            <a:endParaRPr lang="en-US" dirty="0"/>
          </a:p>
        </p:txBody>
      </p:sp>
      <p:sp>
        <p:nvSpPr>
          <p:cNvPr id="4" name="Slide Number Placeholder 3"/>
          <p:cNvSpPr>
            <a:spLocks noGrp="1"/>
          </p:cNvSpPr>
          <p:nvPr>
            <p:ph type="sldNum" sz="quarter" idx="10"/>
          </p:nvPr>
        </p:nvSpPr>
        <p:spPr/>
        <p:txBody>
          <a:bodyPr/>
          <a:lstStyle/>
          <a:p>
            <a:fld id="{076CED71-0B53-9B47-B472-52636D15964D}"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14678419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C878A42-7677-4DC6-8FED-961C3FD2F8C3}" type="slidenum">
              <a:rPr lang="en-US" smtClean="0"/>
              <a:pPr/>
              <a:t>16</a:t>
            </a:fld>
            <a:endParaRPr lang="en-US"/>
          </a:p>
        </p:txBody>
      </p:sp>
    </p:spTree>
    <p:extLst>
      <p:ext uri="{BB962C8B-B14F-4D97-AF65-F5344CB8AC3E}">
        <p14:creationId xmlns:p14="http://schemas.microsoft.com/office/powerpoint/2010/main" val="13049245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C878A42-7677-4DC6-8FED-961C3FD2F8C3}" type="slidenum">
              <a:rPr lang="en-US" smtClean="0"/>
              <a:pPr/>
              <a:t>18</a:t>
            </a:fld>
            <a:endParaRPr lang="en-US"/>
          </a:p>
        </p:txBody>
      </p:sp>
    </p:spTree>
    <p:extLst>
      <p:ext uri="{BB962C8B-B14F-4D97-AF65-F5344CB8AC3E}">
        <p14:creationId xmlns:p14="http://schemas.microsoft.com/office/powerpoint/2010/main" val="41520586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4294967295"/>
          </p:nvPr>
        </p:nvSpPr>
        <p:spPr bwMode="auto">
          <a:xfrm>
            <a:off x="3970734" y="8829121"/>
            <a:ext cx="3038145" cy="465743"/>
          </a:xfrm>
          <a:prstGeom prst="rect">
            <a:avLst/>
          </a:prstGeom>
          <a:noFill/>
          <a:ln>
            <a:miter lim="800000"/>
            <a:headEnd/>
            <a:tailEnd/>
          </a:ln>
        </p:spPr>
        <p:txBody>
          <a:bodyPr lIns="91748" tIns="45875" rIns="91748" bIns="45875">
            <a:prstTxWarp prst="textNoShape">
              <a:avLst/>
            </a:prstTxWarp>
          </a:bodyPr>
          <a:lstStyle/>
          <a:p>
            <a:fld id="{033705CB-152F-2942-B7ED-DA2EF813680F}" type="slidenum">
              <a:rPr lang="en-US"/>
              <a:pPr/>
              <a:t>19</a:t>
            </a:fld>
            <a:endParaRPr lang="en-US"/>
          </a:p>
        </p:txBody>
      </p:sp>
      <p:sp>
        <p:nvSpPr>
          <p:cNvPr id="32771" name="Rectangle 7"/>
          <p:cNvSpPr txBox="1">
            <a:spLocks noGrp="1" noChangeArrowheads="1"/>
          </p:cNvSpPr>
          <p:nvPr/>
        </p:nvSpPr>
        <p:spPr bwMode="auto">
          <a:xfrm>
            <a:off x="3970734" y="8830660"/>
            <a:ext cx="3036623" cy="462668"/>
          </a:xfrm>
          <a:prstGeom prst="rect">
            <a:avLst/>
          </a:prstGeom>
          <a:noFill/>
          <a:ln w="9525">
            <a:noFill/>
            <a:round/>
            <a:headEnd/>
            <a:tailEnd/>
          </a:ln>
        </p:spPr>
        <p:txBody>
          <a:bodyPr lIns="91649" tIns="47657" rIns="91649" bIns="47657" anchor="b">
            <a:prstTxWarp prst="textNoShape">
              <a:avLst/>
            </a:prstTxWarp>
          </a:bodyPr>
          <a:lstStyle/>
          <a:p>
            <a:pPr algn="r" defTabSz="517112">
              <a:tabLst>
                <a:tab pos="0" algn="l"/>
                <a:tab pos="930190" algn="l"/>
                <a:tab pos="1861911" algn="l"/>
                <a:tab pos="2793630" algn="l"/>
                <a:tab pos="3723822" algn="l"/>
                <a:tab pos="4654013" algn="l"/>
                <a:tab pos="5584201" algn="l"/>
                <a:tab pos="6515924" algn="l"/>
                <a:tab pos="7447643" algn="l"/>
                <a:tab pos="8380894" algn="l"/>
                <a:tab pos="9311084" algn="l"/>
                <a:tab pos="10242804" algn="l"/>
              </a:tabLst>
            </a:pPr>
            <a:fld id="{F3DB29B1-9199-4B4A-A4C2-BE0078E17D70}" type="slidenum">
              <a:rPr lang="en-US" sz="1300">
                <a:ea typeface="Arial Unicode MS" pitchFamily="33" charset="0"/>
                <a:cs typeface="Arial Unicode MS" pitchFamily="33" charset="0"/>
              </a:rPr>
              <a:pPr algn="r" defTabSz="517112">
                <a:tabLst>
                  <a:tab pos="0" algn="l"/>
                  <a:tab pos="930190" algn="l"/>
                  <a:tab pos="1861911" algn="l"/>
                  <a:tab pos="2793630" algn="l"/>
                  <a:tab pos="3723822" algn="l"/>
                  <a:tab pos="4654013" algn="l"/>
                  <a:tab pos="5584201" algn="l"/>
                  <a:tab pos="6515924" algn="l"/>
                  <a:tab pos="7447643" algn="l"/>
                  <a:tab pos="8380894" algn="l"/>
                  <a:tab pos="9311084" algn="l"/>
                  <a:tab pos="10242804" algn="l"/>
                </a:tabLst>
              </a:pPr>
              <a:t>19</a:t>
            </a:fld>
            <a:endParaRPr lang="en-US" sz="1300" dirty="0">
              <a:ea typeface="Arial Unicode MS" pitchFamily="33" charset="0"/>
              <a:cs typeface="Arial Unicode MS" pitchFamily="33" charset="0"/>
            </a:endParaRPr>
          </a:p>
        </p:txBody>
      </p:sp>
      <p:sp>
        <p:nvSpPr>
          <p:cNvPr id="32772" name="Rectangle 2"/>
          <p:cNvSpPr>
            <a:spLocks noGrp="1" noRot="1" noChangeAspect="1" noChangeArrowheads="1" noTextEdit="1"/>
          </p:cNvSpPr>
          <p:nvPr>
            <p:ph type="sldImg"/>
          </p:nvPr>
        </p:nvSpPr>
        <p:spPr>
          <a:xfrm>
            <a:off x="1182688" y="698500"/>
            <a:ext cx="4645025" cy="3484563"/>
          </a:xfrm>
        </p:spPr>
      </p:sp>
      <p:sp>
        <p:nvSpPr>
          <p:cNvPr id="32773" name="Rectangle 3"/>
          <p:cNvSpPr>
            <a:spLocks noGrp="1" noChangeArrowheads="1"/>
          </p:cNvSpPr>
          <p:nvPr>
            <p:ph type="body" idx="1"/>
          </p:nvPr>
        </p:nvSpPr>
        <p:spPr>
          <a:xfrm>
            <a:off x="701347" y="4416100"/>
            <a:ext cx="5606190" cy="4180921"/>
          </a:xfrm>
          <a:noFill/>
          <a:ln w="9525"/>
        </p:spPr>
        <p:txBody>
          <a:bodyPr lIns="91649" tIns="47657" rIns="91649" bIns="47657"/>
          <a:lstStyle/>
          <a:p>
            <a:pPr eaLnBrk="1"/>
            <a:endParaRPr lang="en-US"/>
          </a:p>
        </p:txBody>
      </p:sp>
    </p:spTree>
    <p:extLst>
      <p:ext uri="{BB962C8B-B14F-4D97-AF65-F5344CB8AC3E}">
        <p14:creationId xmlns:p14="http://schemas.microsoft.com/office/powerpoint/2010/main" val="21557556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4294967295"/>
          </p:nvPr>
        </p:nvSpPr>
        <p:spPr bwMode="auto">
          <a:xfrm>
            <a:off x="3970734" y="8829121"/>
            <a:ext cx="3038145" cy="465743"/>
          </a:xfrm>
          <a:prstGeom prst="rect">
            <a:avLst/>
          </a:prstGeom>
          <a:noFill/>
          <a:ln>
            <a:miter lim="800000"/>
            <a:headEnd/>
            <a:tailEnd/>
          </a:ln>
        </p:spPr>
        <p:txBody>
          <a:bodyPr lIns="91748" tIns="45875" rIns="91748" bIns="45875">
            <a:prstTxWarp prst="textNoShape">
              <a:avLst/>
            </a:prstTxWarp>
          </a:bodyPr>
          <a:lstStyle/>
          <a:p>
            <a:fld id="{033705CB-152F-2942-B7ED-DA2EF813680F}" type="slidenum">
              <a:rPr lang="en-US"/>
              <a:pPr/>
              <a:t>20</a:t>
            </a:fld>
            <a:endParaRPr lang="en-US"/>
          </a:p>
        </p:txBody>
      </p:sp>
      <p:sp>
        <p:nvSpPr>
          <p:cNvPr id="32771" name="Rectangle 7"/>
          <p:cNvSpPr txBox="1">
            <a:spLocks noGrp="1" noChangeArrowheads="1"/>
          </p:cNvSpPr>
          <p:nvPr/>
        </p:nvSpPr>
        <p:spPr bwMode="auto">
          <a:xfrm>
            <a:off x="3970734" y="8830660"/>
            <a:ext cx="3036623" cy="462668"/>
          </a:xfrm>
          <a:prstGeom prst="rect">
            <a:avLst/>
          </a:prstGeom>
          <a:noFill/>
          <a:ln w="9525">
            <a:noFill/>
            <a:round/>
            <a:headEnd/>
            <a:tailEnd/>
          </a:ln>
        </p:spPr>
        <p:txBody>
          <a:bodyPr lIns="91649" tIns="47657" rIns="91649" bIns="47657" anchor="b">
            <a:prstTxWarp prst="textNoShape">
              <a:avLst/>
            </a:prstTxWarp>
          </a:bodyPr>
          <a:lstStyle/>
          <a:p>
            <a:pPr algn="r" defTabSz="517112">
              <a:tabLst>
                <a:tab pos="0" algn="l"/>
                <a:tab pos="930190" algn="l"/>
                <a:tab pos="1861911" algn="l"/>
                <a:tab pos="2793630" algn="l"/>
                <a:tab pos="3723822" algn="l"/>
                <a:tab pos="4654013" algn="l"/>
                <a:tab pos="5584201" algn="l"/>
                <a:tab pos="6515924" algn="l"/>
                <a:tab pos="7447643" algn="l"/>
                <a:tab pos="8380894" algn="l"/>
                <a:tab pos="9311084" algn="l"/>
                <a:tab pos="10242804" algn="l"/>
              </a:tabLst>
            </a:pPr>
            <a:fld id="{F3DB29B1-9199-4B4A-A4C2-BE0078E17D70}" type="slidenum">
              <a:rPr lang="en-US" sz="1300">
                <a:ea typeface="Arial Unicode MS" pitchFamily="33" charset="0"/>
                <a:cs typeface="Arial Unicode MS" pitchFamily="33" charset="0"/>
              </a:rPr>
              <a:pPr algn="r" defTabSz="517112">
                <a:tabLst>
                  <a:tab pos="0" algn="l"/>
                  <a:tab pos="930190" algn="l"/>
                  <a:tab pos="1861911" algn="l"/>
                  <a:tab pos="2793630" algn="l"/>
                  <a:tab pos="3723822" algn="l"/>
                  <a:tab pos="4654013" algn="l"/>
                  <a:tab pos="5584201" algn="l"/>
                  <a:tab pos="6515924" algn="l"/>
                  <a:tab pos="7447643" algn="l"/>
                  <a:tab pos="8380894" algn="l"/>
                  <a:tab pos="9311084" algn="l"/>
                  <a:tab pos="10242804" algn="l"/>
                </a:tabLst>
              </a:pPr>
              <a:t>20</a:t>
            </a:fld>
            <a:endParaRPr lang="en-US" sz="1300" dirty="0">
              <a:ea typeface="Arial Unicode MS" pitchFamily="33" charset="0"/>
              <a:cs typeface="Arial Unicode MS" pitchFamily="33" charset="0"/>
            </a:endParaRPr>
          </a:p>
        </p:txBody>
      </p:sp>
      <p:sp>
        <p:nvSpPr>
          <p:cNvPr id="32772" name="Rectangle 2"/>
          <p:cNvSpPr>
            <a:spLocks noGrp="1" noRot="1" noChangeAspect="1" noChangeArrowheads="1" noTextEdit="1"/>
          </p:cNvSpPr>
          <p:nvPr>
            <p:ph type="sldImg"/>
          </p:nvPr>
        </p:nvSpPr>
        <p:spPr>
          <a:xfrm>
            <a:off x="1182688" y="698500"/>
            <a:ext cx="4645025" cy="3484563"/>
          </a:xfrm>
        </p:spPr>
      </p:sp>
      <p:sp>
        <p:nvSpPr>
          <p:cNvPr id="32773" name="Rectangle 3"/>
          <p:cNvSpPr>
            <a:spLocks noGrp="1" noChangeArrowheads="1"/>
          </p:cNvSpPr>
          <p:nvPr>
            <p:ph type="body" idx="1"/>
          </p:nvPr>
        </p:nvSpPr>
        <p:spPr>
          <a:xfrm>
            <a:off x="701347" y="4416100"/>
            <a:ext cx="5606190" cy="4180921"/>
          </a:xfrm>
          <a:noFill/>
          <a:ln w="9525"/>
        </p:spPr>
        <p:txBody>
          <a:bodyPr lIns="91649" tIns="47657" rIns="91649" bIns="47657"/>
          <a:lstStyle/>
          <a:p>
            <a:pPr eaLnBrk="1"/>
            <a:endParaRPr lang="en-US"/>
          </a:p>
        </p:txBody>
      </p:sp>
    </p:spTree>
    <p:extLst>
      <p:ext uri="{BB962C8B-B14F-4D97-AF65-F5344CB8AC3E}">
        <p14:creationId xmlns:p14="http://schemas.microsoft.com/office/powerpoint/2010/main" val="215575564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Master" Target="../slideMasters/slideMaster2.xml"/><Relationship Id="rId6" Type="http://schemas.openxmlformats.org/officeDocument/2006/relationships/image" Target="../media/image9.jpeg"/><Relationship Id="rId11" Type="http://schemas.openxmlformats.org/officeDocument/2006/relationships/image" Target="../media/image14.png"/><Relationship Id="rId5" Type="http://schemas.openxmlformats.org/officeDocument/2006/relationships/image" Target="../media/image8.jpeg"/><Relationship Id="rId10" Type="http://schemas.openxmlformats.org/officeDocument/2006/relationships/image" Target="../media/image13.jpeg"/><Relationship Id="rId4" Type="http://schemas.openxmlformats.org/officeDocument/2006/relationships/image" Target="../media/image7.jpeg"/><Relationship Id="rId9" Type="http://schemas.openxmlformats.org/officeDocument/2006/relationships/image" Target="../media/image12.jpe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 name="Rectangle 7"/>
          <p:cNvSpPr/>
          <p:nvPr userDrawn="1"/>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 Same Side Corner Rectangle 6"/>
          <p:cNvSpPr/>
          <p:nvPr userDrawn="1"/>
        </p:nvSpPr>
        <p:spPr>
          <a:xfrm rot="10800000">
            <a:off x="114298" y="0"/>
            <a:ext cx="8915399" cy="3581400"/>
          </a:xfrm>
          <a:prstGeom prst="round2SameRect">
            <a:avLst>
              <a:gd name="adj1" fmla="val 6522"/>
              <a:gd name="adj2" fmla="val 0"/>
            </a:avLst>
          </a:prstGeom>
          <a:solidFill>
            <a:schemeClr val="tx2"/>
          </a:solidFill>
          <a:ln w="25400" cap="flat" cmpd="sng" algn="ctr">
            <a:solidFill>
              <a:schemeClr val="tx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marL="0" marR="0" lvl="0" indent="0" algn="ctr" defTabSz="814388" eaLnBrk="0" latinLnBrk="0" hangingPunct="0">
              <a:lnSpc>
                <a:spcPct val="90000"/>
              </a:lnSpc>
              <a:buClrTx/>
              <a:buSzTx/>
              <a:buFontTx/>
              <a:buNone/>
              <a:tabLst/>
            </a:pPr>
            <a:endParaRPr kumimoji="0" lang="en-US" sz="1800" b="0" i="0" u="none" strike="noStrike" cap="none" normalizeH="0" baseline="0">
              <a:ln>
                <a:noFill/>
              </a:ln>
              <a:solidFill>
                <a:schemeClr val="tx1"/>
              </a:solidFill>
              <a:effectLst/>
            </a:endParaRPr>
          </a:p>
        </p:txBody>
      </p:sp>
      <p:sp>
        <p:nvSpPr>
          <p:cNvPr id="12" name="Rounded Rectangle 11"/>
          <p:cNvSpPr/>
          <p:nvPr userDrawn="1"/>
        </p:nvSpPr>
        <p:spPr>
          <a:xfrm>
            <a:off x="119063" y="3721210"/>
            <a:ext cx="8921750" cy="2623931"/>
          </a:xfrm>
          <a:prstGeom prst="roundRect">
            <a:avLst>
              <a:gd name="adj" fmla="val 8359"/>
            </a:avLst>
          </a:prstGeom>
          <a:solidFill>
            <a:schemeClr val="bg1"/>
          </a:solidFill>
          <a:ln>
            <a:solidFill>
              <a:schemeClr val="bg1"/>
            </a:solid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82124" tIns="41061" rIns="82124" bIns="41061" numCol="1" rtlCol="0" anchor="ctr" anchorCtr="0" compatLnSpc="1">
            <a:prstTxWarp prst="textNoShape">
              <a:avLst/>
            </a:prstTxWarp>
            <a:noAutofit/>
          </a:bodyPr>
          <a:lstStyle/>
          <a:p>
            <a:pPr marL="0" marR="0" lvl="0" indent="0" algn="ctr" defTabSz="814388" eaLnBrk="0" latinLnBrk="0" hangingPunct="0">
              <a:lnSpc>
                <a:spcPct val="90000"/>
              </a:lnSpc>
              <a:buClrTx/>
              <a:buSzTx/>
              <a:buFontTx/>
              <a:buNone/>
              <a:tabLst/>
            </a:pPr>
            <a:endParaRPr kumimoji="0" lang="en-US" sz="1800" b="0" i="0" u="none" strike="noStrike" cap="none" normalizeH="0" baseline="0">
              <a:ln>
                <a:noFill/>
              </a:ln>
              <a:solidFill>
                <a:schemeClr val="tx1"/>
              </a:solidFill>
              <a:effectLst/>
              <a:latin typeface="Arial" charset="0"/>
              <a:cs typeface="Arial" charset="0"/>
            </a:endParaRPr>
          </a:p>
        </p:txBody>
      </p:sp>
      <p:pic>
        <p:nvPicPr>
          <p:cNvPr id="11" name="Picture 14" descr="bw_inverse_white_transparent.eps"/>
          <p:cNvPicPr>
            <a:picLocks noChangeAspect="1"/>
          </p:cNvPicPr>
          <p:nvPr userDrawn="1"/>
        </p:nvPicPr>
        <p:blipFill>
          <a:blip r:embed="rId3" cstate="print"/>
          <a:srcRect/>
          <a:stretch>
            <a:fillRect/>
          </a:stretch>
        </p:blipFill>
        <p:spPr bwMode="auto">
          <a:xfrm>
            <a:off x="228600" y="75728"/>
            <a:ext cx="3505200" cy="1168882"/>
          </a:xfrm>
          <a:prstGeom prst="rect">
            <a:avLst/>
          </a:prstGeom>
          <a:noFill/>
          <a:ln w="9525">
            <a:noFill/>
            <a:miter lim="800000"/>
            <a:headEnd/>
            <a:tailEnd/>
          </a:ln>
        </p:spPr>
      </p:pic>
      <p:sp>
        <p:nvSpPr>
          <p:cNvPr id="15" name="Rectangle 2"/>
          <p:cNvSpPr>
            <a:spLocks noGrp="1" noChangeArrowheads="1"/>
          </p:cNvSpPr>
          <p:nvPr>
            <p:ph type="title" hasCustomPrompt="1"/>
          </p:nvPr>
        </p:nvSpPr>
        <p:spPr bwMode="auto">
          <a:xfrm>
            <a:off x="381000" y="1676400"/>
            <a:ext cx="835342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4000" b="0" baseline="0">
                <a:latin typeface="Futura Std Light" pitchFamily="34" charset="0"/>
              </a:defRPr>
            </a:lvl1pPr>
          </a:lstStyle>
          <a:p>
            <a:pPr lvl="0"/>
            <a:r>
              <a:rPr lang="en-US" dirty="0" smtClean="0"/>
              <a:t>Title here, aligned right</a:t>
            </a:r>
            <a:br>
              <a:rPr lang="en-US" dirty="0" smtClean="0"/>
            </a:br>
            <a:r>
              <a:rPr lang="en-US" dirty="0" smtClean="0"/>
              <a:t>subtitle, here, aligned right</a:t>
            </a:r>
          </a:p>
        </p:txBody>
      </p:sp>
    </p:spTree>
    <p:extLst>
      <p:ext uri="{BB962C8B-B14F-4D97-AF65-F5344CB8AC3E}">
        <p14:creationId xmlns:p14="http://schemas.microsoft.com/office/powerpoint/2010/main" val="120719487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262148725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4" name="TextBox 3"/>
          <p:cNvSpPr txBox="1"/>
          <p:nvPr userDrawn="1"/>
        </p:nvSpPr>
        <p:spPr>
          <a:xfrm>
            <a:off x="457200" y="5410200"/>
            <a:ext cx="8153400" cy="1200329"/>
          </a:xfrm>
          <a:prstGeom prst="rect">
            <a:avLst/>
          </a:prstGeom>
          <a:noFill/>
        </p:spPr>
        <p:txBody>
          <a:bodyPr wrap="square" rtlCol="0">
            <a:spAutoFit/>
          </a:bodyPr>
          <a:lstStyle/>
          <a:p>
            <a:r>
              <a:rPr lang="en-US" sz="3600" b="1" dirty="0" smtClean="0">
                <a:solidFill>
                  <a:schemeClr val="bg1"/>
                </a:solidFill>
              </a:rPr>
              <a:t>Text bold, when</a:t>
            </a:r>
            <a:r>
              <a:rPr lang="en-US" sz="3600" b="1" baseline="0" dirty="0" smtClean="0">
                <a:solidFill>
                  <a:schemeClr val="bg1"/>
                </a:solidFill>
              </a:rPr>
              <a:t> </a:t>
            </a:r>
            <a:r>
              <a:rPr lang="en-US" sz="3600" b="1" dirty="0" smtClean="0">
                <a:solidFill>
                  <a:schemeClr val="bg1"/>
                </a:solidFill>
              </a:rPr>
              <a:t>transparent over photo, white</a:t>
            </a:r>
            <a:r>
              <a:rPr lang="en-US" sz="3600" b="1" baseline="0" dirty="0" smtClean="0">
                <a:solidFill>
                  <a:schemeClr val="bg1"/>
                </a:solidFill>
              </a:rPr>
              <a:t> and a</a:t>
            </a:r>
            <a:r>
              <a:rPr lang="en-US" sz="3600" b="1" dirty="0" smtClean="0">
                <a:solidFill>
                  <a:schemeClr val="bg1"/>
                </a:solidFill>
              </a:rPr>
              <a:t>ligned</a:t>
            </a:r>
            <a:r>
              <a:rPr lang="en-US" sz="3600" b="1" baseline="0" dirty="0" smtClean="0">
                <a:solidFill>
                  <a:schemeClr val="bg1"/>
                </a:solidFill>
              </a:rPr>
              <a:t> bottom, left</a:t>
            </a:r>
            <a:endParaRPr lang="en-US" sz="3600" b="1" dirty="0">
              <a:solidFill>
                <a:schemeClr val="bg1"/>
              </a:solidFill>
            </a:endParaRPr>
          </a:p>
        </p:txBody>
      </p:sp>
    </p:spTree>
    <p:extLst>
      <p:ext uri="{BB962C8B-B14F-4D97-AF65-F5344CB8AC3E}">
        <p14:creationId xmlns:p14="http://schemas.microsoft.com/office/powerpoint/2010/main" val="1170772121"/>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Rectangle 4"/>
          <p:cNvSpPr/>
          <p:nvPr userDrawn="1"/>
        </p:nvSpPr>
        <p:spPr>
          <a:xfrm>
            <a:off x="0" y="1549400"/>
            <a:ext cx="9144000" cy="530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1"/>
          <p:cNvSpPr>
            <a:spLocks noGrp="1"/>
          </p:cNvSpPr>
          <p:nvPr>
            <p:ph type="title"/>
          </p:nvPr>
        </p:nvSpPr>
        <p:spPr>
          <a:xfrm>
            <a:off x="333375" y="0"/>
            <a:ext cx="8353425" cy="977900"/>
          </a:xfrm>
        </p:spPr>
        <p:txBody>
          <a:bodyPr/>
          <a:lstStyle/>
          <a:p>
            <a:r>
              <a:rPr lang="en-US" smtClean="0"/>
              <a:t>Click to edit Master title style</a:t>
            </a:r>
            <a:endParaRPr lang="en-US" dirty="0"/>
          </a:p>
        </p:txBody>
      </p:sp>
    </p:spTree>
    <p:extLst>
      <p:ext uri="{BB962C8B-B14F-4D97-AF65-F5344CB8AC3E}">
        <p14:creationId xmlns:p14="http://schemas.microsoft.com/office/powerpoint/2010/main" val="1803120341"/>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5" name="Rectangle 4"/>
          <p:cNvSpPr/>
          <p:nvPr userDrawn="1"/>
        </p:nvSpPr>
        <p:spPr>
          <a:xfrm>
            <a:off x="0" y="1549400"/>
            <a:ext cx="9144000" cy="530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1"/>
          <p:cNvSpPr>
            <a:spLocks noGrp="1"/>
          </p:cNvSpPr>
          <p:nvPr>
            <p:ph type="title"/>
          </p:nvPr>
        </p:nvSpPr>
        <p:spPr>
          <a:xfrm>
            <a:off x="333375" y="0"/>
            <a:ext cx="8353425" cy="977900"/>
          </a:xfrm>
        </p:spPr>
        <p:txBody>
          <a:bodyPr/>
          <a:lstStyle/>
          <a:p>
            <a:r>
              <a:rPr lang="en-US" smtClean="0"/>
              <a:t>Click to edit Master title style</a:t>
            </a:r>
            <a:endParaRPr lang="en-US" dirty="0"/>
          </a:p>
        </p:txBody>
      </p:sp>
    </p:spTree>
    <p:extLst>
      <p:ext uri="{BB962C8B-B14F-4D97-AF65-F5344CB8AC3E}">
        <p14:creationId xmlns:p14="http://schemas.microsoft.com/office/powerpoint/2010/main" val="18031203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6" name="TextBox 5"/>
          <p:cNvSpPr txBox="1"/>
          <p:nvPr userDrawn="1"/>
        </p:nvSpPr>
        <p:spPr>
          <a:xfrm>
            <a:off x="457200" y="5257800"/>
            <a:ext cx="8305800" cy="1169551"/>
          </a:xfrm>
          <a:prstGeom prst="rect">
            <a:avLst/>
          </a:prstGeom>
          <a:noFill/>
        </p:spPr>
        <p:txBody>
          <a:bodyPr wrap="square" rtlCol="0">
            <a:spAutoFit/>
          </a:bodyPr>
          <a:lstStyle/>
          <a:p>
            <a:pPr lvl="0" algn="r"/>
            <a:r>
              <a:rPr lang="en-US" sz="1400" b="1" dirty="0" smtClean="0"/>
              <a:t>© 2013</a:t>
            </a:r>
            <a:r>
              <a:rPr lang="en-US" sz="1400" b="1" baseline="0" dirty="0" smtClean="0"/>
              <a:t> </a:t>
            </a:r>
            <a:r>
              <a:rPr lang="en-US" sz="1400" b="1" dirty="0" smtClean="0"/>
              <a:t>SF Environment All Rights Reserved</a:t>
            </a:r>
          </a:p>
          <a:p>
            <a:pPr lvl="0" algn="r"/>
            <a:r>
              <a:rPr lang="en-US" sz="1400" dirty="0" smtClean="0"/>
              <a:t>The author of this document has secured the necessary permission to use all the images depicted in this presentation. Permission to reuse or repurpose the graphics in this document should not be assumed nor is it transferable for any other use. Please do not reproduce or broadcast any content from this document without written permission from the holder of copyright.</a:t>
            </a:r>
            <a:endParaRPr lang="en-US" sz="1400" dirty="0"/>
          </a:p>
        </p:txBody>
      </p:sp>
    </p:spTree>
    <p:extLst>
      <p:ext uri="{BB962C8B-B14F-4D97-AF65-F5344CB8AC3E}">
        <p14:creationId xmlns:p14="http://schemas.microsoft.com/office/powerpoint/2010/main" val="19258441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cSld name="2_Blank">
    <p:spTree>
      <p:nvGrpSpPr>
        <p:cNvPr id="1" name=""/>
        <p:cNvGrpSpPr/>
        <p:nvPr/>
      </p:nvGrpSpPr>
      <p:grpSpPr>
        <a:xfrm>
          <a:off x="0" y="0"/>
          <a:ext cx="0" cy="0"/>
          <a:chOff x="0" y="0"/>
          <a:chExt cx="0" cy="0"/>
        </a:xfrm>
      </p:grpSpPr>
      <p:sp>
        <p:nvSpPr>
          <p:cNvPr id="5" name="Rectangle 4"/>
          <p:cNvSpPr/>
          <p:nvPr userDrawn="1"/>
        </p:nvSpPr>
        <p:spPr>
          <a:xfrm>
            <a:off x="0" y="1549400"/>
            <a:ext cx="9144000" cy="530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0312034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buClr>
                <a:srgbClr val="008066"/>
              </a:buClr>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92584417"/>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8166F1F-CE9B-4651-A6AA-CD717754106B}" type="datetimeFigureOut">
              <a:rPr lang="en-US" smtClean="0"/>
              <a:pPr/>
              <a:t>4/14/2015</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F7021451-1387-4CA6-816F-3879F97B5CB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2_EERE Black Slide Cover">
    <p:spTree>
      <p:nvGrpSpPr>
        <p:cNvPr id="1" name=""/>
        <p:cNvGrpSpPr/>
        <p:nvPr/>
      </p:nvGrpSpPr>
      <p:grpSpPr>
        <a:xfrm>
          <a:off x="0" y="0"/>
          <a:ext cx="0" cy="0"/>
          <a:chOff x="0" y="0"/>
          <a:chExt cx="0" cy="0"/>
        </a:xfrm>
      </p:grpSpPr>
      <p:sp>
        <p:nvSpPr>
          <p:cNvPr id="5" name="Rectangle 19"/>
          <p:cNvSpPr/>
          <p:nvPr userDrawn="1"/>
        </p:nvSpPr>
        <p:spPr>
          <a:xfrm>
            <a:off x="0" y="0"/>
            <a:ext cx="9144000" cy="32766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9" name="Rectangle 9"/>
          <p:cNvSpPr/>
          <p:nvPr userDrawn="1"/>
        </p:nvSpPr>
        <p:spPr>
          <a:xfrm flipH="1">
            <a:off x="5334000" y="3276600"/>
            <a:ext cx="3810000" cy="33655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1" name="Rectangle 6"/>
          <p:cNvSpPr/>
          <p:nvPr userDrawn="1"/>
        </p:nvSpPr>
        <p:spPr>
          <a:xfrm flipH="1">
            <a:off x="0" y="1905000"/>
            <a:ext cx="9144000" cy="1371600"/>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pic>
        <p:nvPicPr>
          <p:cNvPr id="15" name="Picture 16" descr="volt.JPG"/>
          <p:cNvPicPr>
            <a:picLocks noChangeAspect="1"/>
          </p:cNvPicPr>
          <p:nvPr userDrawn="1"/>
        </p:nvPicPr>
        <p:blipFill>
          <a:blip r:embed="rId2"/>
          <a:srcRect/>
          <a:stretch>
            <a:fillRect/>
          </a:stretch>
        </p:blipFill>
        <p:spPr bwMode="auto">
          <a:xfrm>
            <a:off x="3200400" y="0"/>
            <a:ext cx="2133600" cy="1565275"/>
          </a:xfrm>
          <a:prstGeom prst="rect">
            <a:avLst/>
          </a:prstGeom>
          <a:noFill/>
          <a:ln w="9525">
            <a:noFill/>
            <a:miter lim="800000"/>
            <a:headEnd/>
            <a:tailEnd/>
          </a:ln>
        </p:spPr>
      </p:pic>
      <p:pic>
        <p:nvPicPr>
          <p:cNvPr id="16" name="Picture 13" descr="Oneturbine.JPG"/>
          <p:cNvPicPr>
            <a:picLocks noChangeAspect="1"/>
          </p:cNvPicPr>
          <p:nvPr userDrawn="1"/>
        </p:nvPicPr>
        <p:blipFill>
          <a:blip r:embed="rId3"/>
          <a:srcRect/>
          <a:stretch>
            <a:fillRect/>
          </a:stretch>
        </p:blipFill>
        <p:spPr bwMode="auto">
          <a:xfrm>
            <a:off x="0" y="1524000"/>
            <a:ext cx="1905000" cy="1758950"/>
          </a:xfrm>
          <a:prstGeom prst="rect">
            <a:avLst/>
          </a:prstGeom>
          <a:noFill/>
          <a:ln w="9525">
            <a:noFill/>
            <a:miter lim="800000"/>
            <a:headEnd/>
            <a:tailEnd/>
          </a:ln>
        </p:spPr>
      </p:pic>
      <p:pic>
        <p:nvPicPr>
          <p:cNvPr id="18" name="Picture 14" descr="pumpwithleaves.JPG"/>
          <p:cNvPicPr>
            <a:picLocks noChangeAspect="1"/>
          </p:cNvPicPr>
          <p:nvPr userDrawn="1"/>
        </p:nvPicPr>
        <p:blipFill rotWithShape="1">
          <a:blip r:embed="rId4"/>
          <a:srcRect r="22222"/>
          <a:stretch/>
        </p:blipFill>
        <p:spPr bwMode="auto">
          <a:xfrm>
            <a:off x="5334000" y="1524000"/>
            <a:ext cx="2133600" cy="1762125"/>
          </a:xfrm>
          <a:prstGeom prst="rect">
            <a:avLst/>
          </a:prstGeom>
          <a:noFill/>
          <a:ln w="9525">
            <a:noFill/>
            <a:miter lim="800000"/>
            <a:headEnd/>
            <a:tailEnd/>
          </a:ln>
        </p:spPr>
      </p:pic>
      <p:pic>
        <p:nvPicPr>
          <p:cNvPr id="4" name="Picture 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0" y="0"/>
            <a:ext cx="1143000" cy="1524000"/>
          </a:xfrm>
          <a:prstGeom prst="rect">
            <a:avLst/>
          </a:prstGeom>
        </p:spPr>
      </p:pic>
      <p:pic>
        <p:nvPicPr>
          <p:cNvPr id="22" name="Picture 21"/>
          <p:cNvPicPr>
            <a:picLocks noChangeAspect="1"/>
          </p:cNvPicPr>
          <p:nvPr userDrawn="1"/>
        </p:nvPicPr>
        <p:blipFill rotWithShape="1">
          <a:blip r:embed="rId6" cstate="print">
            <a:extLst>
              <a:ext uri="{28A0092B-C50C-407E-A947-70E740481C1C}">
                <a14:useLocalDpi xmlns:a14="http://schemas.microsoft.com/office/drawing/2010/main" val="0"/>
              </a:ext>
            </a:extLst>
          </a:blip>
          <a:srcRect l="19169" r="9478"/>
          <a:stretch/>
        </p:blipFill>
        <p:spPr>
          <a:xfrm>
            <a:off x="7467600" y="1524000"/>
            <a:ext cx="1676400" cy="1762124"/>
          </a:xfrm>
          <a:prstGeom prst="rect">
            <a:avLst/>
          </a:prstGeom>
        </p:spPr>
      </p:pic>
      <p:pic>
        <p:nvPicPr>
          <p:cNvPr id="13" name="Picture 12" descr="led.JPG"/>
          <p:cNvPicPr>
            <a:picLocks noChangeAspect="1"/>
          </p:cNvPicPr>
          <p:nvPr userDrawn="1"/>
        </p:nvPicPr>
        <p:blipFill>
          <a:blip r:embed="rId7"/>
          <a:srcRect/>
          <a:stretch>
            <a:fillRect/>
          </a:stretch>
        </p:blipFill>
        <p:spPr bwMode="auto">
          <a:xfrm>
            <a:off x="1066800" y="0"/>
            <a:ext cx="2133600" cy="1539875"/>
          </a:xfrm>
          <a:prstGeom prst="rect">
            <a:avLst/>
          </a:prstGeom>
          <a:noFill/>
          <a:ln w="9525">
            <a:noFill/>
            <a:miter lim="800000"/>
            <a:headEnd/>
            <a:tailEnd/>
          </a:ln>
        </p:spPr>
      </p:pic>
      <p:pic>
        <p:nvPicPr>
          <p:cNvPr id="14" name="Picture 10" descr="insulate.JPG"/>
          <p:cNvPicPr>
            <a:picLocks noChangeAspect="1"/>
          </p:cNvPicPr>
          <p:nvPr userDrawn="1"/>
        </p:nvPicPr>
        <p:blipFill>
          <a:blip r:embed="rId8"/>
          <a:srcRect/>
          <a:stretch>
            <a:fillRect/>
          </a:stretch>
        </p:blipFill>
        <p:spPr bwMode="auto">
          <a:xfrm>
            <a:off x="3200400" y="1524000"/>
            <a:ext cx="2133600" cy="1752600"/>
          </a:xfrm>
          <a:prstGeom prst="rect">
            <a:avLst/>
          </a:prstGeom>
          <a:noFill/>
          <a:ln w="9525">
            <a:noFill/>
            <a:miter lim="800000"/>
            <a:headEnd/>
            <a:tailEnd/>
          </a:ln>
        </p:spPr>
      </p:pic>
      <p:pic>
        <p:nvPicPr>
          <p:cNvPr id="23" name="Picture 22"/>
          <p:cNvPicPr>
            <a:picLocks noChangeAspect="1"/>
          </p:cNvPicPr>
          <p:nvPr userDrawn="1"/>
        </p:nvPicPr>
        <p:blipFill rotWithShape="1">
          <a:blip r:embed="rId9" cstate="print">
            <a:extLst>
              <a:ext uri="{28A0092B-C50C-407E-A947-70E740481C1C}">
                <a14:useLocalDpi xmlns:a14="http://schemas.microsoft.com/office/drawing/2010/main" val="0"/>
              </a:ext>
            </a:extLst>
          </a:blip>
          <a:srcRect l="18841"/>
          <a:stretch/>
        </p:blipFill>
        <p:spPr>
          <a:xfrm>
            <a:off x="1066800" y="1523144"/>
            <a:ext cx="2133600" cy="1753456"/>
          </a:xfrm>
          <a:prstGeom prst="rect">
            <a:avLst/>
          </a:prstGeom>
        </p:spPr>
      </p:pic>
      <p:pic>
        <p:nvPicPr>
          <p:cNvPr id="26" name="Picture 25"/>
          <p:cNvPicPr>
            <a:picLocks noChangeAspect="1"/>
          </p:cNvPicPr>
          <p:nvPr userDrawn="1"/>
        </p:nvPicPr>
        <p:blipFill rotWithShape="1">
          <a:blip r:embed="rId10" cstate="print">
            <a:extLst>
              <a:ext uri="{28A0092B-C50C-407E-A947-70E740481C1C}">
                <a14:useLocalDpi xmlns:a14="http://schemas.microsoft.com/office/drawing/2010/main" val="0"/>
              </a:ext>
            </a:extLst>
          </a:blip>
          <a:srcRect l="18880"/>
          <a:stretch/>
        </p:blipFill>
        <p:spPr>
          <a:xfrm>
            <a:off x="0" y="1523144"/>
            <a:ext cx="1066800" cy="1753456"/>
          </a:xfrm>
          <a:prstGeom prst="rect">
            <a:avLst/>
          </a:prstGeom>
        </p:spPr>
      </p:pic>
      <p:sp>
        <p:nvSpPr>
          <p:cNvPr id="6" name="Rectangle 15"/>
          <p:cNvSpPr/>
          <p:nvPr/>
        </p:nvSpPr>
        <p:spPr>
          <a:xfrm>
            <a:off x="0" y="6610350"/>
            <a:ext cx="9144000" cy="24765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Text Placeholder 9"/>
          <p:cNvSpPr txBox="1">
            <a:spLocks/>
          </p:cNvSpPr>
          <p:nvPr/>
        </p:nvSpPr>
        <p:spPr>
          <a:xfrm>
            <a:off x="130175" y="6616700"/>
            <a:ext cx="7286625" cy="241300"/>
          </a:xfrm>
          <a:prstGeom prst="rect">
            <a:avLst/>
          </a:prstGeom>
        </p:spPr>
        <p:txBody>
          <a:bodyPr>
            <a:normAutofit lnSpcReduction="10000"/>
          </a:bodyPr>
          <a:lstStyle>
            <a:lvl1pPr>
              <a:buNone/>
              <a:defRPr sz="1000" baseline="0">
                <a:solidFill>
                  <a:schemeClr val="bg1"/>
                </a:solidFill>
                <a:latin typeface="Arial" pitchFamily="34" charset="0"/>
                <a:cs typeface="Arial" pitchFamily="34" charset="0"/>
              </a:defRPr>
            </a:lvl1pPr>
          </a:lstStyle>
          <a:p>
            <a:pPr marL="342900" indent="-342900" defTabSz="457200" fontAlgn="auto">
              <a:spcBef>
                <a:spcPct val="20000"/>
              </a:spcBef>
              <a:spcAft>
                <a:spcPts val="0"/>
              </a:spcAft>
              <a:buFont typeface="Arial"/>
              <a:buNone/>
              <a:defRPr/>
            </a:pPr>
            <a:fld id="{24289C06-C21E-485E-9AAF-A99C6B017E3B}" type="slidenum">
              <a:rPr lang="en-US" smtClean="0">
                <a:solidFill>
                  <a:prstClr val="white"/>
                </a:solidFill>
                <a:latin typeface="Calibri"/>
                <a:cs typeface="Calibri"/>
              </a:rPr>
              <a:pPr marL="342900" indent="-342900" defTabSz="457200" fontAlgn="auto">
                <a:spcBef>
                  <a:spcPct val="20000"/>
                </a:spcBef>
                <a:spcAft>
                  <a:spcPts val="0"/>
                </a:spcAft>
                <a:buFont typeface="Arial"/>
                <a:buNone/>
                <a:defRPr/>
              </a:pPr>
              <a:t>‹#›</a:t>
            </a:fld>
            <a:r>
              <a:rPr lang="en-US" dirty="0" smtClean="0">
                <a:solidFill>
                  <a:prstClr val="white"/>
                </a:solidFill>
                <a:latin typeface="Calibri"/>
                <a:cs typeface="Calibri"/>
              </a:rPr>
              <a:t> | Energy Efficiency and Renewable Energy</a:t>
            </a:r>
            <a:endParaRPr lang="en-US" dirty="0">
              <a:solidFill>
                <a:prstClr val="white"/>
              </a:solidFill>
              <a:latin typeface="Calibri"/>
              <a:cs typeface="Calibri"/>
            </a:endParaRPr>
          </a:p>
        </p:txBody>
      </p:sp>
      <p:sp>
        <p:nvSpPr>
          <p:cNvPr id="8" name="Text Placeholder 9"/>
          <p:cNvSpPr txBox="1">
            <a:spLocks/>
          </p:cNvSpPr>
          <p:nvPr/>
        </p:nvSpPr>
        <p:spPr>
          <a:xfrm>
            <a:off x="5476875" y="6616700"/>
            <a:ext cx="3667125" cy="241300"/>
          </a:xfrm>
          <a:prstGeom prst="rect">
            <a:avLst/>
          </a:prstGeom>
        </p:spPr>
        <p:txBody>
          <a:bodyPr>
            <a:normAutofit lnSpcReduction="10000"/>
          </a:bodyPr>
          <a:lstStyle>
            <a:lvl1pPr>
              <a:buNone/>
              <a:defRPr sz="1000" baseline="0">
                <a:solidFill>
                  <a:schemeClr val="bg1"/>
                </a:solidFill>
                <a:latin typeface="Arial" pitchFamily="34" charset="0"/>
                <a:cs typeface="Arial" pitchFamily="34" charset="0"/>
              </a:defRPr>
            </a:lvl1pPr>
          </a:lstStyle>
          <a:p>
            <a:pPr marL="342900" indent="-342900" algn="r" defTabSz="457200" fontAlgn="auto">
              <a:spcBef>
                <a:spcPct val="20000"/>
              </a:spcBef>
              <a:spcAft>
                <a:spcPts val="0"/>
              </a:spcAft>
              <a:buFont typeface="Arial"/>
              <a:buNone/>
              <a:defRPr/>
            </a:pPr>
            <a:r>
              <a:rPr lang="en-US" dirty="0" smtClean="0">
                <a:solidFill>
                  <a:prstClr val="white"/>
                </a:solidFill>
                <a:latin typeface="Calibri"/>
                <a:cs typeface="Calibri"/>
              </a:rPr>
              <a:t>eere.energy.gov</a:t>
            </a:r>
            <a:endParaRPr lang="en-US" dirty="0">
              <a:solidFill>
                <a:prstClr val="white"/>
              </a:solidFill>
              <a:latin typeface="Calibri"/>
              <a:cs typeface="Calibri"/>
            </a:endParaRPr>
          </a:p>
        </p:txBody>
      </p:sp>
      <p:pic>
        <p:nvPicPr>
          <p:cNvPr id="21" name="Picture 20"/>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5562600" y="477001"/>
            <a:ext cx="3352800" cy="492725"/>
          </a:xfrm>
          <a:prstGeom prst="rect">
            <a:avLst/>
          </a:prstGeom>
        </p:spPr>
      </p:pic>
      <p:sp>
        <p:nvSpPr>
          <p:cNvPr id="3" name="Text Placeholder 2"/>
          <p:cNvSpPr>
            <a:spLocks noGrp="1"/>
          </p:cNvSpPr>
          <p:nvPr>
            <p:ph type="body" sz="quarter" idx="10" hasCustomPrompt="1"/>
          </p:nvPr>
        </p:nvSpPr>
        <p:spPr>
          <a:xfrm>
            <a:off x="228600" y="3892815"/>
            <a:ext cx="4800600" cy="526785"/>
          </a:xfrm>
          <a:prstGeom prst="rect">
            <a:avLst/>
          </a:prstGeom>
        </p:spPr>
        <p:txBody>
          <a:bodyPr vert="horz" lIns="0" tIns="0" rIns="0" bIns="0"/>
          <a:lstStyle>
            <a:lvl1pPr marL="0" indent="0">
              <a:buNone/>
              <a:defRPr sz="2800" b="0"/>
            </a:lvl1pPr>
          </a:lstStyle>
          <a:p>
            <a:pPr lvl="0"/>
            <a:r>
              <a:rPr lang="en-US" dirty="0" smtClean="0"/>
              <a:t>Headline</a:t>
            </a:r>
            <a:endParaRPr lang="en-US" dirty="0"/>
          </a:p>
        </p:txBody>
      </p:sp>
      <p:sp>
        <p:nvSpPr>
          <p:cNvPr id="24" name="Text Placeholder 2"/>
          <p:cNvSpPr>
            <a:spLocks noGrp="1"/>
          </p:cNvSpPr>
          <p:nvPr>
            <p:ph type="body" sz="quarter" idx="11" hasCustomPrompt="1"/>
          </p:nvPr>
        </p:nvSpPr>
        <p:spPr>
          <a:xfrm>
            <a:off x="228600" y="4477719"/>
            <a:ext cx="4800600" cy="526785"/>
          </a:xfrm>
          <a:prstGeom prst="rect">
            <a:avLst/>
          </a:prstGeom>
        </p:spPr>
        <p:txBody>
          <a:bodyPr vert="horz" lIns="0" tIns="0" rIns="0" bIns="0"/>
          <a:lstStyle>
            <a:lvl1pPr marL="0" indent="0">
              <a:buNone/>
              <a:defRPr sz="2400" b="0"/>
            </a:lvl1pPr>
          </a:lstStyle>
          <a:p>
            <a:pPr lvl="0"/>
            <a:r>
              <a:rPr lang="en-US" dirty="0" smtClean="0"/>
              <a:t>Date</a:t>
            </a:r>
            <a:endParaRPr lang="en-US" dirty="0"/>
          </a:p>
        </p:txBody>
      </p:sp>
      <p:sp>
        <p:nvSpPr>
          <p:cNvPr id="27" name="Text Placeholder 9"/>
          <p:cNvSpPr>
            <a:spLocks noGrp="1"/>
          </p:cNvSpPr>
          <p:nvPr>
            <p:ph type="body" sz="quarter" idx="12" hasCustomPrompt="1"/>
          </p:nvPr>
        </p:nvSpPr>
        <p:spPr>
          <a:xfrm>
            <a:off x="5638800" y="3886200"/>
            <a:ext cx="3200400" cy="457200"/>
          </a:xfrm>
          <a:prstGeom prst="rect">
            <a:avLst/>
          </a:prstGeom>
        </p:spPr>
        <p:txBody>
          <a:bodyPr vert="horz"/>
          <a:lstStyle>
            <a:lvl1pPr marL="0" indent="0">
              <a:buNone/>
              <a:defRPr b="1">
                <a:solidFill>
                  <a:schemeClr val="bg1"/>
                </a:solidFill>
              </a:defRPr>
            </a:lvl1pPr>
          </a:lstStyle>
          <a:p>
            <a:pPr lvl="0"/>
            <a:r>
              <a:rPr lang="en-US" dirty="0" smtClean="0"/>
              <a:t>Title</a:t>
            </a:r>
          </a:p>
        </p:txBody>
      </p:sp>
      <p:sp>
        <p:nvSpPr>
          <p:cNvPr id="28" name="Text Placeholder 9"/>
          <p:cNvSpPr>
            <a:spLocks noGrp="1"/>
          </p:cNvSpPr>
          <p:nvPr>
            <p:ph type="body" sz="quarter" idx="13" hasCustomPrompt="1"/>
          </p:nvPr>
        </p:nvSpPr>
        <p:spPr>
          <a:xfrm>
            <a:off x="5638800" y="4495800"/>
            <a:ext cx="3200400" cy="457200"/>
          </a:xfrm>
          <a:prstGeom prst="rect">
            <a:avLst/>
          </a:prstGeom>
        </p:spPr>
        <p:txBody>
          <a:bodyPr vert="horz"/>
          <a:lstStyle>
            <a:lvl1pPr marL="0" indent="0">
              <a:buNone/>
              <a:defRPr sz="2000" b="0">
                <a:solidFill>
                  <a:srgbClr val="FFFFFF"/>
                </a:solidFill>
              </a:defRPr>
            </a:lvl1pPr>
          </a:lstStyle>
          <a:p>
            <a:pPr lvl="0"/>
            <a:r>
              <a:rPr lang="en-US" dirty="0" smtClean="0"/>
              <a:t>Position</a:t>
            </a:r>
          </a:p>
        </p:txBody>
      </p:sp>
    </p:spTree>
    <p:extLst>
      <p:ext uri="{BB962C8B-B14F-4D97-AF65-F5344CB8AC3E}">
        <p14:creationId xmlns:p14="http://schemas.microsoft.com/office/powerpoint/2010/main" val="14962369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EERE Black Slide Inner">
    <p:spTree>
      <p:nvGrpSpPr>
        <p:cNvPr id="1" name=""/>
        <p:cNvGrpSpPr/>
        <p:nvPr/>
      </p:nvGrpSpPr>
      <p:grpSpPr>
        <a:xfrm>
          <a:off x="0" y="0"/>
          <a:ext cx="0" cy="0"/>
          <a:chOff x="0" y="0"/>
          <a:chExt cx="0" cy="0"/>
        </a:xfrm>
      </p:grpSpPr>
      <p:sp>
        <p:nvSpPr>
          <p:cNvPr id="2" name="Title 1"/>
          <p:cNvSpPr>
            <a:spLocks noGrp="1"/>
          </p:cNvSpPr>
          <p:nvPr>
            <p:ph type="title"/>
          </p:nvPr>
        </p:nvSpPr>
        <p:spPr>
          <a:noFill/>
        </p:spPr>
        <p:txBody>
          <a:bodyPr/>
          <a:lstStyle>
            <a:lvl1pPr>
              <a:defRPr>
                <a:solidFill>
                  <a:schemeClr val="bg2">
                    <a:lumMod val="10000"/>
                  </a:schemeClr>
                </a:solidFill>
              </a:defRPr>
            </a:lvl1pPr>
          </a:lstStyle>
          <a:p>
            <a:r>
              <a:rPr lang="en-US" dirty="0" smtClean="0"/>
              <a:t>Click to edit Master title style</a:t>
            </a:r>
            <a:endParaRPr lang="en-US" dirty="0"/>
          </a:p>
        </p:txBody>
      </p:sp>
      <p:sp>
        <p:nvSpPr>
          <p:cNvPr id="3" name="TextBox 2"/>
          <p:cNvSpPr txBox="1"/>
          <p:nvPr userDrawn="1"/>
        </p:nvSpPr>
        <p:spPr>
          <a:xfrm>
            <a:off x="133687" y="3994059"/>
            <a:ext cx="914400" cy="914400"/>
          </a:xfrm>
          <a:prstGeom prst="rect">
            <a:avLst/>
          </a:prstGeom>
        </p:spPr>
        <p:txBody>
          <a:bodyPr vert="horz" wrap="none" lIns="91440" tIns="45720" rIns="91440" bIns="45720" rtlCol="0">
            <a:normAutofit/>
          </a:bodyPr>
          <a:lstStyle/>
          <a:p>
            <a:pPr marL="0" marR="0" indent="0" algn="l" defTabSz="457200" rtl="0" eaLnBrk="1" fontAlgn="auto" latinLnBrk="0" hangingPunct="1">
              <a:lnSpc>
                <a:spcPct val="100000"/>
              </a:lnSpc>
              <a:spcBef>
                <a:spcPct val="20000"/>
              </a:spcBef>
              <a:spcAft>
                <a:spcPts val="0"/>
              </a:spcAft>
              <a:buClrTx/>
              <a:buSzTx/>
              <a:buFont typeface="Arial"/>
              <a:buNone/>
              <a:tabLst/>
            </a:pPr>
            <a:endParaRPr kumimoji="0" lang="en-US" sz="2323" b="1" i="0" u="none" strike="noStrike" kern="1200" cap="none" spc="0" normalizeH="0" baseline="0" noProof="0" dirty="0" smtClean="0">
              <a:ln>
                <a:noFill/>
              </a:ln>
              <a:solidFill>
                <a:srgbClr val="FFFFFF"/>
              </a:solidFill>
              <a:effectLst/>
              <a:uLnTx/>
              <a:uFillTx/>
              <a:latin typeface="Arial Narrow"/>
              <a:ea typeface="+mn-ea"/>
              <a:cs typeface="Arial Narrow"/>
            </a:endParaRPr>
          </a:p>
        </p:txBody>
      </p:sp>
      <p:sp>
        <p:nvSpPr>
          <p:cNvPr id="5" name="Content Placeholder 4"/>
          <p:cNvSpPr>
            <a:spLocks noGrp="1"/>
          </p:cNvSpPr>
          <p:nvPr>
            <p:ph sz="quarter" idx="10"/>
          </p:nvPr>
        </p:nvSpPr>
        <p:spPr>
          <a:xfrm>
            <a:off x="457200" y="1066800"/>
            <a:ext cx="8458200" cy="5029200"/>
          </a:xfrm>
          <a:prstGeom prst="rect">
            <a:avLst/>
          </a:prstGeom>
        </p:spPr>
        <p:txBody>
          <a:bodyPr vert="horz"/>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174345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quarter" idx="10"/>
          </p:nvPr>
        </p:nvSpPr>
        <p:spPr>
          <a:xfrm>
            <a:off x="457200" y="914400"/>
            <a:ext cx="8077200" cy="5257800"/>
          </a:xfrm>
          <a:prstGeom prst="rect">
            <a:avLst/>
          </a:prstGeom>
        </p:spPr>
        <p:txBody>
          <a:bodyPr vert="horz"/>
          <a:lstStyle>
            <a:lvl1pPr marL="0" indent="0">
              <a:buNone/>
              <a:defRPr/>
            </a:lvl1pPr>
          </a:lstStyle>
          <a:p>
            <a:pPr lvl="0"/>
            <a:r>
              <a:rPr lang="en-US" dirty="0" smtClean="0"/>
              <a:t>Click to edit Master text styles</a:t>
            </a:r>
          </a:p>
        </p:txBody>
      </p:sp>
    </p:spTree>
    <p:extLst>
      <p:ext uri="{BB962C8B-B14F-4D97-AF65-F5344CB8AC3E}">
        <p14:creationId xmlns:p14="http://schemas.microsoft.com/office/powerpoint/2010/main" val="18115207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265814" y="903770"/>
            <a:ext cx="4114800" cy="5369441"/>
          </a:xfrm>
          <a:prstGeom prst="rect">
            <a:avLst/>
          </a:prstGeom>
          <a:ln w="3175">
            <a:solidFill>
              <a:schemeClr val="bg1">
                <a:lumMod val="65000"/>
              </a:schemeClr>
            </a:solidFill>
          </a:ln>
        </p:spPr>
        <p:txBody>
          <a:bodyPr>
            <a:normAutofit/>
          </a:bodyPr>
          <a:lstStyle>
            <a:lvl1pPr>
              <a:defRPr sz="1800">
                <a:latin typeface="+mn-lt"/>
              </a:defRPr>
            </a:lvl1pPr>
            <a:lvl2pPr>
              <a:defRPr sz="1800">
                <a:latin typeface="+mn-lt"/>
              </a:defRPr>
            </a:lvl2pPr>
            <a:lvl3pPr>
              <a:defRPr sz="1800">
                <a:latin typeface="+mn-lt"/>
              </a:defRPr>
            </a:lvl3pPr>
            <a:lvl4pPr>
              <a:defRPr sz="1800">
                <a:latin typeface="+mn-lt"/>
              </a:defRPr>
            </a:lvl4pPr>
            <a:lvl5pPr>
              <a:defRPr sz="1800">
                <a:latin typeface="+mn-lt"/>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69517" y="903770"/>
            <a:ext cx="4112995" cy="5369441"/>
          </a:xfrm>
          <a:prstGeom prst="rect">
            <a:avLst/>
          </a:prstGeom>
          <a:ln w="3175">
            <a:solidFill>
              <a:schemeClr val="bg1">
                <a:lumMod val="65000"/>
              </a:schemeClr>
            </a:solidFill>
          </a:ln>
        </p:spPr>
        <p:txBody>
          <a:bodyPr>
            <a:normAutofit/>
          </a:bodyPr>
          <a:lstStyle>
            <a:lvl1pPr>
              <a:defRPr sz="1800">
                <a:latin typeface="+mn-lt"/>
              </a:defRPr>
            </a:lvl1pPr>
            <a:lvl2pPr>
              <a:defRPr sz="1800">
                <a:latin typeface="+mn-lt"/>
              </a:defRPr>
            </a:lvl2pPr>
            <a:lvl3pPr>
              <a:defRPr sz="1800">
                <a:latin typeface="+mn-lt"/>
              </a:defRPr>
            </a:lvl3pPr>
            <a:lvl4pPr>
              <a:defRPr sz="1800">
                <a:latin typeface="+mn-lt"/>
              </a:defRPr>
            </a:lvl4pPr>
            <a:lvl5pPr>
              <a:defRPr sz="1800">
                <a:latin typeface="+mn-lt"/>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67337159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image" Target="../media/image4.jpeg"/><Relationship Id="rId5" Type="http://schemas.openxmlformats.org/officeDocument/2006/relationships/theme" Target="../theme/theme2.xml"/><Relationship Id="rId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ound Same Side Corner Rectangle 9"/>
          <p:cNvSpPr/>
          <p:nvPr/>
        </p:nvSpPr>
        <p:spPr>
          <a:xfrm rot="10800000">
            <a:off x="114295" y="0"/>
            <a:ext cx="8915399" cy="1003300"/>
          </a:xfrm>
          <a:prstGeom prst="round2SameRect">
            <a:avLst>
              <a:gd name="adj1" fmla="val 19181"/>
              <a:gd name="adj2" fmla="val 0"/>
            </a:avLst>
          </a:prstGeom>
          <a:solidFill>
            <a:srgbClr val="008066"/>
          </a:solidFill>
          <a:ln w="25400"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marL="0" marR="0" lvl="0" indent="0" algn="ctr" defTabSz="814388" eaLnBrk="0" latinLnBrk="0" hangingPunct="0">
              <a:lnSpc>
                <a:spcPct val="90000"/>
              </a:lnSpc>
              <a:buClrTx/>
              <a:buSzTx/>
              <a:buFontTx/>
              <a:buNone/>
              <a:tabLst/>
            </a:pPr>
            <a:endParaRPr kumimoji="0" lang="en-US" sz="1800" b="0" i="0" u="none" strike="noStrike" cap="none" normalizeH="0" baseline="0">
              <a:ln>
                <a:noFill/>
              </a:ln>
              <a:solidFill>
                <a:schemeClr val="tx1"/>
              </a:solidFill>
              <a:effectLst/>
            </a:endParaRPr>
          </a:p>
        </p:txBody>
      </p:sp>
      <p:sp>
        <p:nvSpPr>
          <p:cNvPr id="1026" name="Rectangle 2"/>
          <p:cNvSpPr>
            <a:spLocks noGrp="1" noChangeArrowheads="1"/>
          </p:cNvSpPr>
          <p:nvPr>
            <p:ph type="title"/>
          </p:nvPr>
        </p:nvSpPr>
        <p:spPr bwMode="auto">
          <a:xfrm>
            <a:off x="333375" y="0"/>
            <a:ext cx="8353425"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endParaRPr lang="en-US" dirty="0" smtClean="0"/>
          </a:p>
        </p:txBody>
      </p:sp>
      <p:sp>
        <p:nvSpPr>
          <p:cNvPr id="1027" name="Rectangle 3"/>
          <p:cNvSpPr>
            <a:spLocks noGrp="1" noChangeArrowheads="1"/>
          </p:cNvSpPr>
          <p:nvPr>
            <p:ph type="body" idx="1"/>
          </p:nvPr>
        </p:nvSpPr>
        <p:spPr bwMode="auto">
          <a:xfrm>
            <a:off x="333375" y="1485900"/>
            <a:ext cx="8353425"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smtClean="0"/>
              <a:t>Never use second, third, fourth, or fifth as below, make new slide instead.</a:t>
            </a:r>
          </a:p>
          <a:p>
            <a:pPr lvl="0"/>
            <a:endParaRPr lang="en-US" dirty="0" smtClean="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pic>
        <p:nvPicPr>
          <p:cNvPr id="13" name="Picture 59"/>
          <p:cNvPicPr>
            <a:picLocks noChangeAspect="1" noChangeArrowheads="1"/>
          </p:cNvPicPr>
          <p:nvPr/>
        </p:nvPicPr>
        <p:blipFill>
          <a:blip r:embed="rId12" cstate="print"/>
          <a:stretch>
            <a:fillRect/>
          </a:stretch>
        </p:blipFill>
        <p:spPr bwMode="auto">
          <a:xfrm>
            <a:off x="8382000" y="152400"/>
            <a:ext cx="537100" cy="595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sldLayoutIdLst>
    <p:sldLayoutId id="2147483661" r:id="rId1"/>
    <p:sldLayoutId id="2147483667" r:id="rId2"/>
    <p:sldLayoutId id="2147483663" r:id="rId3"/>
    <p:sldLayoutId id="2147483664" r:id="rId4"/>
    <p:sldLayoutId id="2147483665" r:id="rId5"/>
    <p:sldLayoutId id="2147483666" r:id="rId6"/>
    <p:sldLayoutId id="2147483662" r:id="rId7"/>
    <p:sldLayoutId id="2147483668" r:id="rId8"/>
    <p:sldLayoutId id="2147483670" r:id="rId9"/>
    <p:sldLayoutId id="2147483671" r:id="rId10"/>
  </p:sldLayoutIdLst>
  <p:timing>
    <p:tnLst>
      <p:par>
        <p:cTn id="1" dur="indefinite" restart="never" nodeType="tmRoot"/>
      </p:par>
    </p:tnLst>
  </p:timing>
  <p:txStyles>
    <p:titleStyle>
      <a:lvl1pPr algn="l" rtl="0" eaLnBrk="1" fontAlgn="base" hangingPunct="1">
        <a:spcBef>
          <a:spcPct val="0"/>
        </a:spcBef>
        <a:spcAft>
          <a:spcPct val="0"/>
        </a:spcAft>
        <a:defRPr sz="3200" b="0">
          <a:solidFill>
            <a:schemeClr val="bg1"/>
          </a:solidFill>
          <a:latin typeface="Futura Std Book" pitchFamily="34" charset="0"/>
          <a:ea typeface="+mj-ea"/>
          <a:cs typeface="Arial" pitchFamily="34" charset="0"/>
        </a:defRPr>
      </a:lvl1pPr>
      <a:lvl2pPr algn="ctr" rtl="0" eaLnBrk="1" fontAlgn="base" hangingPunct="1">
        <a:spcBef>
          <a:spcPct val="0"/>
        </a:spcBef>
        <a:spcAft>
          <a:spcPct val="0"/>
        </a:spcAft>
        <a:defRPr sz="4400">
          <a:solidFill>
            <a:schemeClr val="bg1"/>
          </a:solidFill>
          <a:latin typeface="Futura Std Medium" pitchFamily="34" charset="0"/>
          <a:cs typeface="Arial" charset="0"/>
        </a:defRPr>
      </a:lvl2pPr>
      <a:lvl3pPr algn="ctr" rtl="0" eaLnBrk="1" fontAlgn="base" hangingPunct="1">
        <a:spcBef>
          <a:spcPct val="0"/>
        </a:spcBef>
        <a:spcAft>
          <a:spcPct val="0"/>
        </a:spcAft>
        <a:defRPr sz="4400">
          <a:solidFill>
            <a:schemeClr val="bg1"/>
          </a:solidFill>
          <a:latin typeface="Futura Std Medium" pitchFamily="34" charset="0"/>
          <a:cs typeface="Arial" charset="0"/>
        </a:defRPr>
      </a:lvl3pPr>
      <a:lvl4pPr algn="ctr" rtl="0" eaLnBrk="1" fontAlgn="base" hangingPunct="1">
        <a:spcBef>
          <a:spcPct val="0"/>
        </a:spcBef>
        <a:spcAft>
          <a:spcPct val="0"/>
        </a:spcAft>
        <a:defRPr sz="4400">
          <a:solidFill>
            <a:schemeClr val="bg1"/>
          </a:solidFill>
          <a:latin typeface="Futura Std Medium" pitchFamily="34" charset="0"/>
          <a:cs typeface="Arial" charset="0"/>
        </a:defRPr>
      </a:lvl4pPr>
      <a:lvl5pPr algn="ctr" rtl="0" eaLnBrk="1" fontAlgn="base" hangingPunct="1">
        <a:spcBef>
          <a:spcPct val="0"/>
        </a:spcBef>
        <a:spcAft>
          <a:spcPct val="0"/>
        </a:spcAft>
        <a:defRPr sz="4400">
          <a:solidFill>
            <a:schemeClr val="bg1"/>
          </a:solidFill>
          <a:latin typeface="Futura Std Medium" pitchFamily="34" charset="0"/>
          <a:cs typeface="Arial" charset="0"/>
        </a:defRPr>
      </a:lvl5pPr>
      <a:lvl6pPr marL="457200" algn="ctr" rtl="0" eaLnBrk="1" fontAlgn="base" hangingPunct="1">
        <a:spcBef>
          <a:spcPct val="0"/>
        </a:spcBef>
        <a:spcAft>
          <a:spcPct val="0"/>
        </a:spcAft>
        <a:defRPr sz="4400">
          <a:solidFill>
            <a:schemeClr val="bg1"/>
          </a:solidFill>
          <a:latin typeface="Futura Std Medium" pitchFamily="34" charset="0"/>
          <a:cs typeface="Arial" charset="0"/>
        </a:defRPr>
      </a:lvl6pPr>
      <a:lvl7pPr marL="914400" algn="ctr" rtl="0" eaLnBrk="1" fontAlgn="base" hangingPunct="1">
        <a:spcBef>
          <a:spcPct val="0"/>
        </a:spcBef>
        <a:spcAft>
          <a:spcPct val="0"/>
        </a:spcAft>
        <a:defRPr sz="4400">
          <a:solidFill>
            <a:schemeClr val="bg1"/>
          </a:solidFill>
          <a:latin typeface="Futura Std Medium" pitchFamily="34" charset="0"/>
          <a:cs typeface="Arial" charset="0"/>
        </a:defRPr>
      </a:lvl7pPr>
      <a:lvl8pPr marL="1371600" algn="ctr" rtl="0" eaLnBrk="1" fontAlgn="base" hangingPunct="1">
        <a:spcBef>
          <a:spcPct val="0"/>
        </a:spcBef>
        <a:spcAft>
          <a:spcPct val="0"/>
        </a:spcAft>
        <a:defRPr sz="4400">
          <a:solidFill>
            <a:schemeClr val="bg1"/>
          </a:solidFill>
          <a:latin typeface="Futura Std Medium" pitchFamily="34" charset="0"/>
          <a:cs typeface="Arial" charset="0"/>
        </a:defRPr>
      </a:lvl8pPr>
      <a:lvl9pPr marL="1828800" algn="ctr" rtl="0" eaLnBrk="1" fontAlgn="base" hangingPunct="1">
        <a:spcBef>
          <a:spcPct val="0"/>
        </a:spcBef>
        <a:spcAft>
          <a:spcPct val="0"/>
        </a:spcAft>
        <a:defRPr sz="4400">
          <a:solidFill>
            <a:schemeClr val="bg1"/>
          </a:solidFill>
          <a:latin typeface="Futura Std Medium" pitchFamily="34" charset="0"/>
          <a:cs typeface="Arial" charset="0"/>
        </a:defRPr>
      </a:lvl9pPr>
    </p:titleStyle>
    <p:bodyStyle>
      <a:lvl1pPr marL="342900" indent="-342900" algn="l" rtl="0" eaLnBrk="1" fontAlgn="base" hangingPunct="1">
        <a:spcBef>
          <a:spcPct val="20000"/>
        </a:spcBef>
        <a:spcAft>
          <a:spcPct val="0"/>
        </a:spcAft>
        <a:buChar char="•"/>
        <a:defRPr sz="3200" baseline="0">
          <a:solidFill>
            <a:schemeClr val="tx1"/>
          </a:solidFill>
          <a:latin typeface="+mn-lt"/>
          <a:ea typeface="+mn-ea"/>
          <a:cs typeface="Arial" pitchFamily="34" charset="0"/>
        </a:defRPr>
      </a:lvl1pPr>
      <a:lvl2pPr marL="742950" indent="-285750" algn="l" rtl="0" eaLnBrk="1" fontAlgn="base" hangingPunct="1">
        <a:spcBef>
          <a:spcPct val="20000"/>
        </a:spcBef>
        <a:spcAft>
          <a:spcPct val="0"/>
        </a:spcAft>
        <a:buChar char="–"/>
        <a:defRPr sz="2800">
          <a:solidFill>
            <a:schemeClr val="tx1"/>
          </a:solidFill>
          <a:latin typeface="+mn-lt"/>
          <a:cs typeface="Arial" pitchFamily="34" charset="0"/>
        </a:defRPr>
      </a:lvl2pPr>
      <a:lvl3pPr marL="1143000" indent="-228600" algn="l" rtl="0" eaLnBrk="1" fontAlgn="base" hangingPunct="1">
        <a:spcBef>
          <a:spcPct val="20000"/>
        </a:spcBef>
        <a:spcAft>
          <a:spcPct val="0"/>
        </a:spcAft>
        <a:buChar char="•"/>
        <a:defRPr sz="2400">
          <a:solidFill>
            <a:schemeClr val="tx1"/>
          </a:solidFill>
          <a:latin typeface="+mn-lt"/>
          <a:cs typeface="Arial" pitchFamily="34" charset="0"/>
        </a:defRPr>
      </a:lvl3pPr>
      <a:lvl4pPr marL="1600200" indent="-228600" algn="l" rtl="0" eaLnBrk="1" fontAlgn="base" hangingPunct="1">
        <a:spcBef>
          <a:spcPct val="20000"/>
        </a:spcBef>
        <a:spcAft>
          <a:spcPct val="0"/>
        </a:spcAft>
        <a:buChar char="–"/>
        <a:defRPr sz="2000">
          <a:solidFill>
            <a:schemeClr val="tx1"/>
          </a:solidFill>
          <a:latin typeface="+mn-lt"/>
          <a:cs typeface="Arial" pitchFamily="34" charset="0"/>
        </a:defRPr>
      </a:lvl4pPr>
      <a:lvl5pPr marL="2057400" indent="-228600" algn="l" rtl="0" eaLnBrk="1" fontAlgn="base" hangingPunct="1">
        <a:spcBef>
          <a:spcPct val="20000"/>
        </a:spcBef>
        <a:spcAft>
          <a:spcPct val="0"/>
        </a:spcAft>
        <a:buChar char="»"/>
        <a:defRPr sz="2000">
          <a:solidFill>
            <a:schemeClr val="tx1"/>
          </a:solidFill>
          <a:latin typeface="+mn-lt"/>
          <a:cs typeface="Arial" pitchFamily="34" charset="0"/>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3" name="Group 21"/>
          <p:cNvGrpSpPr>
            <a:grpSpLocks/>
          </p:cNvGrpSpPr>
          <p:nvPr userDrawn="1"/>
        </p:nvGrpSpPr>
        <p:grpSpPr bwMode="auto">
          <a:xfrm flipH="1" flipV="1">
            <a:off x="0" y="656987"/>
            <a:ext cx="9144000" cy="55563"/>
            <a:chOff x="0" y="832104"/>
            <a:chExt cx="9144000" cy="54864"/>
          </a:xfrm>
          <a:solidFill>
            <a:schemeClr val="accent4"/>
          </a:solidFill>
        </p:grpSpPr>
        <p:sp>
          <p:nvSpPr>
            <p:cNvPr id="14" name="Rectangle 13"/>
            <p:cNvSpPr/>
            <p:nvPr userDrawn="1"/>
          </p:nvSpPr>
          <p:spPr>
            <a:xfrm>
              <a:off x="4572000" y="832104"/>
              <a:ext cx="4572000" cy="5486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prstTxWarp prst="textNoShape">
                <a:avLst/>
              </a:prstTxWarp>
            </a:bodyPr>
            <a:lstStyle/>
            <a:p>
              <a:pPr algn="ctr" defTabSz="457200" fontAlgn="base">
                <a:spcBef>
                  <a:spcPct val="0"/>
                </a:spcBef>
                <a:spcAft>
                  <a:spcPct val="0"/>
                </a:spcAft>
              </a:pPr>
              <a:endParaRPr lang="en-US">
                <a:solidFill>
                  <a:srgbClr val="FFFFFF"/>
                </a:solidFill>
                <a:ea typeface="ＭＳ Ｐゴシック" pitchFamily="-106" charset="-128"/>
                <a:cs typeface="ＭＳ Ｐゴシック" pitchFamily="-106" charset="-128"/>
              </a:endParaRPr>
            </a:p>
          </p:txBody>
        </p:sp>
        <p:sp>
          <p:nvSpPr>
            <p:cNvPr id="15" name="Rectangle 14"/>
            <p:cNvSpPr/>
            <p:nvPr userDrawn="1"/>
          </p:nvSpPr>
          <p:spPr>
            <a:xfrm>
              <a:off x="3309937" y="832104"/>
              <a:ext cx="1262063" cy="5486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prstTxWarp prst="textNoShape">
                <a:avLst/>
              </a:prstTxWarp>
            </a:bodyPr>
            <a:lstStyle/>
            <a:p>
              <a:pPr algn="ctr" defTabSz="457200" fontAlgn="base">
                <a:spcBef>
                  <a:spcPct val="0"/>
                </a:spcBef>
                <a:spcAft>
                  <a:spcPct val="0"/>
                </a:spcAft>
              </a:pPr>
              <a:endParaRPr lang="en-US">
                <a:solidFill>
                  <a:srgbClr val="FFFFFF"/>
                </a:solidFill>
                <a:ea typeface="ＭＳ Ｐゴシック" pitchFamily="-106" charset="-128"/>
                <a:cs typeface="ＭＳ Ｐゴシック" pitchFamily="-106" charset="-128"/>
              </a:endParaRPr>
            </a:p>
          </p:txBody>
        </p:sp>
        <p:sp>
          <p:nvSpPr>
            <p:cNvPr id="18" name="Rectangle 17"/>
            <p:cNvSpPr/>
            <p:nvPr userDrawn="1"/>
          </p:nvSpPr>
          <p:spPr>
            <a:xfrm>
              <a:off x="0" y="832104"/>
              <a:ext cx="3309937" cy="5486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prstTxWarp prst="textNoShape">
                <a:avLst/>
              </a:prstTxWarp>
            </a:bodyPr>
            <a:lstStyle/>
            <a:p>
              <a:pPr algn="ctr" defTabSz="457200" fontAlgn="base">
                <a:spcBef>
                  <a:spcPct val="0"/>
                </a:spcBef>
                <a:spcAft>
                  <a:spcPct val="0"/>
                </a:spcAft>
              </a:pPr>
              <a:endParaRPr lang="en-US">
                <a:solidFill>
                  <a:srgbClr val="FFFFFF"/>
                </a:solidFill>
                <a:ea typeface="ＭＳ Ｐゴシック" pitchFamily="-106" charset="-128"/>
                <a:cs typeface="ＭＳ Ｐゴシック" pitchFamily="-106" charset="-128"/>
              </a:endParaRPr>
            </a:p>
          </p:txBody>
        </p:sp>
      </p:grpSp>
      <p:sp>
        <p:nvSpPr>
          <p:cNvPr id="21" name="Text Placeholder 9"/>
          <p:cNvSpPr txBox="1">
            <a:spLocks/>
          </p:cNvSpPr>
          <p:nvPr userDrawn="1"/>
        </p:nvSpPr>
        <p:spPr>
          <a:xfrm>
            <a:off x="42335" y="6532122"/>
            <a:ext cx="452308" cy="241300"/>
          </a:xfrm>
          <a:prstGeom prst="rect">
            <a:avLst/>
          </a:prstGeom>
        </p:spPr>
        <p:txBody>
          <a:bodyPr>
            <a:prstTxWarp prst="textNoShape">
              <a:avLst/>
            </a:prstTxWarp>
            <a:normAutofit/>
          </a:bodyPr>
          <a:lstStyle/>
          <a:p>
            <a:pPr marL="342900" indent="-342900" algn="ctr" defTabSz="457200" fontAlgn="base">
              <a:lnSpc>
                <a:spcPct val="90000"/>
              </a:lnSpc>
              <a:spcBef>
                <a:spcPct val="20000"/>
              </a:spcBef>
              <a:spcAft>
                <a:spcPct val="0"/>
              </a:spcAft>
              <a:buFont typeface="Arial" pitchFamily="-106" charset="0"/>
              <a:buNone/>
            </a:pPr>
            <a:fld id="{1EF35371-194E-174F-9528-630C4585B8CC}" type="slidenum">
              <a:rPr lang="en-US" sz="1000">
                <a:solidFill>
                  <a:srgbClr val="50565C"/>
                </a:solidFill>
                <a:latin typeface="Calibri"/>
                <a:ea typeface="Arial" pitchFamily="-106" charset="0"/>
                <a:cs typeface="Calibri"/>
              </a:rPr>
              <a:pPr marL="342900" indent="-342900" algn="ctr" defTabSz="457200" fontAlgn="base">
                <a:lnSpc>
                  <a:spcPct val="90000"/>
                </a:lnSpc>
                <a:spcBef>
                  <a:spcPct val="20000"/>
                </a:spcBef>
                <a:spcAft>
                  <a:spcPct val="0"/>
                </a:spcAft>
                <a:buFont typeface="Arial" pitchFamily="-106" charset="0"/>
                <a:buNone/>
              </a:pPr>
              <a:t>‹#›</a:t>
            </a:fld>
            <a:endParaRPr lang="en-US" sz="1000" dirty="0">
              <a:solidFill>
                <a:srgbClr val="50565C"/>
              </a:solidFill>
              <a:latin typeface="Calibri"/>
              <a:ea typeface="Arial" pitchFamily="-106" charset="0"/>
              <a:cs typeface="Calibri"/>
            </a:endParaRPr>
          </a:p>
        </p:txBody>
      </p:sp>
      <p:sp>
        <p:nvSpPr>
          <p:cNvPr id="2" name="Title Placeholder 1"/>
          <p:cNvSpPr>
            <a:spLocks noGrp="1"/>
          </p:cNvSpPr>
          <p:nvPr>
            <p:ph type="title"/>
          </p:nvPr>
        </p:nvSpPr>
        <p:spPr>
          <a:xfrm>
            <a:off x="457200" y="0"/>
            <a:ext cx="8229600" cy="914400"/>
          </a:xfrm>
          <a:prstGeom prst="rect">
            <a:avLst/>
          </a:prstGeom>
        </p:spPr>
        <p:txBody>
          <a:bodyPr vert="horz" lIns="91440" tIns="45720" rIns="91440" bIns="45720" rtlCol="0" anchor="ctr">
            <a:normAutofit/>
          </a:bodyPr>
          <a:lstStyle/>
          <a:p>
            <a:r>
              <a:rPr lang="en-US" dirty="0" smtClean="0"/>
              <a:t>Content</a:t>
            </a:r>
            <a:endParaRPr lang="en-US" dirty="0"/>
          </a:p>
        </p:txBody>
      </p:sp>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943607" y="6308608"/>
            <a:ext cx="2743215" cy="402070"/>
          </a:xfrm>
          <a:prstGeom prst="rect">
            <a:avLst/>
          </a:prstGeom>
        </p:spPr>
      </p:pic>
    </p:spTree>
    <p:extLst>
      <p:ext uri="{BB962C8B-B14F-4D97-AF65-F5344CB8AC3E}">
        <p14:creationId xmlns:p14="http://schemas.microsoft.com/office/powerpoint/2010/main" val="223546448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hf hdr="0" ftr="0" dt="0"/>
  <p:txStyles>
    <p:titleStyle>
      <a:lvl1pPr algn="l" defTabSz="457200" rtl="0" eaLnBrk="0" fontAlgn="base" hangingPunct="0">
        <a:lnSpc>
          <a:spcPts val="2800"/>
        </a:lnSpc>
        <a:spcBef>
          <a:spcPct val="0"/>
        </a:spcBef>
        <a:spcAft>
          <a:spcPct val="0"/>
        </a:spcAft>
        <a:defRPr sz="2800" b="1" i="0" kern="1200">
          <a:solidFill>
            <a:srgbClr val="282B2E"/>
          </a:solidFill>
          <a:latin typeface="Calibri"/>
          <a:ea typeface="+mj-ea"/>
          <a:cs typeface="Calibri"/>
        </a:defRPr>
      </a:lvl1pPr>
      <a:lvl2pPr algn="l" defTabSz="457200" rtl="0" eaLnBrk="0" fontAlgn="base" hangingPunct="0">
        <a:lnSpc>
          <a:spcPts val="2800"/>
        </a:lnSpc>
        <a:spcBef>
          <a:spcPct val="0"/>
        </a:spcBef>
        <a:spcAft>
          <a:spcPct val="0"/>
        </a:spcAft>
        <a:defRPr sz="2600">
          <a:solidFill>
            <a:srgbClr val="FFFFFF"/>
          </a:solidFill>
          <a:latin typeface="Arial" charset="0"/>
        </a:defRPr>
      </a:lvl2pPr>
      <a:lvl3pPr algn="l" defTabSz="457200" rtl="0" eaLnBrk="0" fontAlgn="base" hangingPunct="0">
        <a:lnSpc>
          <a:spcPts val="2800"/>
        </a:lnSpc>
        <a:spcBef>
          <a:spcPct val="0"/>
        </a:spcBef>
        <a:spcAft>
          <a:spcPct val="0"/>
        </a:spcAft>
        <a:defRPr sz="2600">
          <a:solidFill>
            <a:srgbClr val="FFFFFF"/>
          </a:solidFill>
          <a:latin typeface="Arial" charset="0"/>
        </a:defRPr>
      </a:lvl3pPr>
      <a:lvl4pPr algn="l" defTabSz="457200" rtl="0" eaLnBrk="0" fontAlgn="base" hangingPunct="0">
        <a:lnSpc>
          <a:spcPts val="2800"/>
        </a:lnSpc>
        <a:spcBef>
          <a:spcPct val="0"/>
        </a:spcBef>
        <a:spcAft>
          <a:spcPct val="0"/>
        </a:spcAft>
        <a:defRPr sz="2600">
          <a:solidFill>
            <a:srgbClr val="FFFFFF"/>
          </a:solidFill>
          <a:latin typeface="Arial" charset="0"/>
        </a:defRPr>
      </a:lvl4pPr>
      <a:lvl5pPr algn="l" defTabSz="457200" rtl="0" eaLnBrk="0" fontAlgn="base" hangingPunct="0">
        <a:lnSpc>
          <a:spcPts val="2800"/>
        </a:lnSpc>
        <a:spcBef>
          <a:spcPct val="0"/>
        </a:spcBef>
        <a:spcAft>
          <a:spcPct val="0"/>
        </a:spcAft>
        <a:defRPr sz="2600">
          <a:solidFill>
            <a:srgbClr val="FFFFFF"/>
          </a:solidFill>
          <a:latin typeface="Arial" charset="0"/>
        </a:defRPr>
      </a:lvl5pPr>
      <a:lvl6pPr marL="457200" algn="l" defTabSz="457200" rtl="0" fontAlgn="base">
        <a:lnSpc>
          <a:spcPts val="2800"/>
        </a:lnSpc>
        <a:spcBef>
          <a:spcPct val="0"/>
        </a:spcBef>
        <a:spcAft>
          <a:spcPct val="0"/>
        </a:spcAft>
        <a:defRPr sz="2600">
          <a:solidFill>
            <a:srgbClr val="FFFFFF"/>
          </a:solidFill>
          <a:latin typeface="Arial" charset="0"/>
        </a:defRPr>
      </a:lvl6pPr>
      <a:lvl7pPr marL="914400" algn="l" defTabSz="457200" rtl="0" fontAlgn="base">
        <a:lnSpc>
          <a:spcPts val="2800"/>
        </a:lnSpc>
        <a:spcBef>
          <a:spcPct val="0"/>
        </a:spcBef>
        <a:spcAft>
          <a:spcPct val="0"/>
        </a:spcAft>
        <a:defRPr sz="2600">
          <a:solidFill>
            <a:srgbClr val="FFFFFF"/>
          </a:solidFill>
          <a:latin typeface="Arial" charset="0"/>
        </a:defRPr>
      </a:lvl7pPr>
      <a:lvl8pPr marL="1371600" algn="l" defTabSz="457200" rtl="0" fontAlgn="base">
        <a:lnSpc>
          <a:spcPts val="2800"/>
        </a:lnSpc>
        <a:spcBef>
          <a:spcPct val="0"/>
        </a:spcBef>
        <a:spcAft>
          <a:spcPct val="0"/>
        </a:spcAft>
        <a:defRPr sz="2600">
          <a:solidFill>
            <a:srgbClr val="FFFFFF"/>
          </a:solidFill>
          <a:latin typeface="Arial" charset="0"/>
        </a:defRPr>
      </a:lvl8pPr>
      <a:lvl9pPr marL="1828800" algn="l" defTabSz="457200" rtl="0" fontAlgn="base">
        <a:lnSpc>
          <a:spcPts val="2800"/>
        </a:lnSpc>
        <a:spcBef>
          <a:spcPct val="0"/>
        </a:spcBef>
        <a:spcAft>
          <a:spcPct val="0"/>
        </a:spcAft>
        <a:defRPr sz="2600">
          <a:solidFill>
            <a:srgbClr val="FFFFFF"/>
          </a:solidFill>
          <a:latin typeface="Arial" charset="0"/>
        </a:defRPr>
      </a:lvl9pPr>
    </p:titleStyle>
    <p:bodyStyle>
      <a:lvl1pPr marL="342900" indent="-342900" algn="l" defTabSz="457200" rtl="0" eaLnBrk="0" fontAlgn="base" hangingPunct="0">
        <a:spcBef>
          <a:spcPct val="20000"/>
        </a:spcBef>
        <a:spcAft>
          <a:spcPct val="0"/>
        </a:spcAft>
        <a:buFont typeface="Arial" charset="0"/>
        <a:buChar char="•"/>
        <a:defRPr sz="2400" kern="1200">
          <a:solidFill>
            <a:schemeClr val="tx1">
              <a:lumMod val="50000"/>
            </a:schemeClr>
          </a:solidFill>
          <a:latin typeface="Calibri"/>
          <a:ea typeface="+mn-ea"/>
          <a:cs typeface="Calibri"/>
        </a:defRPr>
      </a:lvl1pPr>
      <a:lvl2pPr marL="742950" indent="-285750" algn="l" defTabSz="457200" rtl="0" eaLnBrk="0" fontAlgn="base" hangingPunct="0">
        <a:spcBef>
          <a:spcPct val="20000"/>
        </a:spcBef>
        <a:spcAft>
          <a:spcPct val="0"/>
        </a:spcAft>
        <a:buFont typeface="Arial" charset="0"/>
        <a:buChar char="–"/>
        <a:defRPr sz="2000" kern="1200">
          <a:solidFill>
            <a:schemeClr val="tx1">
              <a:lumMod val="50000"/>
            </a:schemeClr>
          </a:solidFill>
          <a:latin typeface="Calibri"/>
          <a:ea typeface="+mn-ea"/>
          <a:cs typeface="Calibri"/>
        </a:defRPr>
      </a:lvl2pPr>
      <a:lvl3pPr marL="1143000" indent="-228600" algn="l" defTabSz="457200" rtl="0" eaLnBrk="0" fontAlgn="base" hangingPunct="0">
        <a:spcBef>
          <a:spcPct val="20000"/>
        </a:spcBef>
        <a:spcAft>
          <a:spcPct val="0"/>
        </a:spcAft>
        <a:buFont typeface="Arial" charset="0"/>
        <a:buChar char="•"/>
        <a:defRPr kern="1200">
          <a:solidFill>
            <a:schemeClr val="tx1">
              <a:lumMod val="50000"/>
            </a:schemeClr>
          </a:solidFill>
          <a:latin typeface="Calibri"/>
          <a:ea typeface="+mn-ea"/>
          <a:cs typeface="Calibri"/>
        </a:defRPr>
      </a:lvl3pPr>
      <a:lvl4pPr marL="1600200" indent="-228600" algn="l" defTabSz="457200" rtl="0" eaLnBrk="0" fontAlgn="base" hangingPunct="0">
        <a:spcBef>
          <a:spcPct val="20000"/>
        </a:spcBef>
        <a:spcAft>
          <a:spcPct val="0"/>
        </a:spcAft>
        <a:buFont typeface="Arial" charset="0"/>
        <a:buChar char="–"/>
        <a:defRPr kern="1200">
          <a:solidFill>
            <a:schemeClr val="tx1">
              <a:lumMod val="50000"/>
            </a:schemeClr>
          </a:solidFill>
          <a:latin typeface="Calibri"/>
          <a:ea typeface="+mn-ea"/>
          <a:cs typeface="Calibri"/>
        </a:defRPr>
      </a:lvl4pPr>
      <a:lvl5pPr marL="2057400" indent="-228600" algn="l" defTabSz="457200" rtl="0" eaLnBrk="0" fontAlgn="base" hangingPunct="0">
        <a:spcBef>
          <a:spcPct val="20000"/>
        </a:spcBef>
        <a:spcAft>
          <a:spcPct val="0"/>
        </a:spcAft>
        <a:buFont typeface="Arial" charset="0"/>
        <a:buChar char="»"/>
        <a:defRPr kern="1200">
          <a:solidFill>
            <a:schemeClr val="tx1">
              <a:lumMod val="50000"/>
            </a:schemeClr>
          </a:solidFill>
          <a:latin typeface="Calibri"/>
          <a:ea typeface="+mn-ea"/>
          <a:cs typeface="Calibri"/>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7.jpeg"/><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8.jpeg"/><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9.jpeg"/><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0.jpeg"/><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1.jpeg"/><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1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7.jpe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5.jpeg"/><Relationship Id="rId1" Type="http://schemas.openxmlformats.org/officeDocument/2006/relationships/slideLayout" Target="../slideLayouts/slideLayout14.xml"/><Relationship Id="rId5" Type="http://schemas.openxmlformats.org/officeDocument/2006/relationships/image" Target="../media/image35.png"/><Relationship Id="rId4" Type="http://schemas.openxmlformats.org/officeDocument/2006/relationships/image" Target="../media/image34.png"/></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0.pd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www.sfenvironment.org/ecb" TargetMode="Externa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1"/>
          <p:cNvPicPr>
            <a:picLocks noChangeAspect="1"/>
          </p:cNvPicPr>
          <p:nvPr/>
        </p:nvPicPr>
        <p:blipFill>
          <a:blip r:embed="rId2" cstate="print"/>
          <a:stretch>
            <a:fillRect/>
          </a:stretch>
        </p:blipFill>
        <p:spPr>
          <a:xfrm>
            <a:off x="0" y="0"/>
            <a:ext cx="9144000" cy="6858000"/>
          </a:xfrm>
          <a:prstGeom prst="rect">
            <a:avLst/>
          </a:prstGeom>
        </p:spPr>
      </p:pic>
      <p:sp>
        <p:nvSpPr>
          <p:cNvPr id="3" name="Object 2"/>
          <p:cNvSpPr txBox="1"/>
          <p:nvPr/>
        </p:nvSpPr>
        <p:spPr>
          <a:xfrm>
            <a:off x="274320" y="6652260"/>
            <a:ext cx="8686800" cy="369332"/>
          </a:xfrm>
          <a:prstGeom prst="rect">
            <a:avLst/>
          </a:prstGeom>
          <a:noFill/>
        </p:spPr>
        <p:txBody>
          <a:bodyPr wrap="square" rtlCol="0"/>
          <a:lstStyle/>
          <a:p>
            <a:r>
              <a:rPr lang="en-US" sz="800" dirty="0" smtClean="0">
                <a:solidFill>
                  <a:srgbClr val="FFFFFF"/>
                </a:solidFill>
                <a:latin typeface="Arial" pitchFamily="34" charset="0"/>
                <a:cs typeface="Arial" pitchFamily="34" charset="0"/>
              </a:rPr>
              <a:t>Photo by gtall1 - Creative Commons Attribution License  http://www.flickr.com/photos/44461337@N06</a:t>
            </a:r>
            <a:endParaRPr lang="en-US" sz="800" dirty="0"/>
          </a:p>
        </p:txBody>
      </p:sp>
      <p:sp>
        <p:nvSpPr>
          <p:cNvPr id="4" name="Object 3"/>
          <p:cNvSpPr txBox="1"/>
          <p:nvPr/>
        </p:nvSpPr>
        <p:spPr>
          <a:xfrm>
            <a:off x="7589520" y="6652260"/>
            <a:ext cx="2819400" cy="369332"/>
          </a:xfrm>
          <a:prstGeom prst="rect">
            <a:avLst/>
          </a:prstGeom>
          <a:noFill/>
        </p:spPr>
        <p:txBody>
          <a:bodyPr wrap="square" rtlCol="0"/>
          <a:lstStyle/>
          <a:p>
            <a:r>
              <a:rPr lang="en-US" sz="800" dirty="0" smtClean="0">
                <a:solidFill>
                  <a:srgbClr val="FFFFFF"/>
                </a:solidFill>
                <a:latin typeface="Arial" pitchFamily="34" charset="0"/>
                <a:cs typeface="Arial" pitchFamily="34" charset="0"/>
              </a:rPr>
              <a:t>Created with Haiku Deck</a:t>
            </a:r>
            <a:endParaRPr lang="en-US" sz="800" dirty="0"/>
          </a:p>
        </p:txBody>
      </p:sp>
      <p:pic>
        <p:nvPicPr>
          <p:cNvPr id="5" name="Object 4"/>
          <p:cNvPicPr>
            <a:picLocks noChangeAspect="1"/>
          </p:cNvPicPr>
          <p:nvPr/>
        </p:nvPicPr>
        <p:blipFill>
          <a:blip r:embed="rId3" cstate="print"/>
          <a:stretch>
            <a:fillRect/>
          </a:stretch>
        </p:blipFill>
        <p:spPr>
          <a:xfrm>
            <a:off x="91440" y="6652260"/>
            <a:ext cx="200000" cy="200000"/>
          </a:xfrm>
          <a:prstGeom prst="rect">
            <a:avLst/>
          </a:prstGeom>
        </p:spPr>
      </p:pic>
      <p:sp>
        <p:nvSpPr>
          <p:cNvPr id="6" name="Object 5"/>
          <p:cNvSpPr txBox="1"/>
          <p:nvPr/>
        </p:nvSpPr>
        <p:spPr>
          <a:xfrm>
            <a:off x="0" y="6652260"/>
            <a:ext cx="9144000" cy="205740"/>
          </a:xfrm>
          <a:prstGeom prst="rect">
            <a:avLst/>
          </a:prstGeom>
          <a:solidFill>
            <a:srgbClr val="000000">
              <a:alpha val="50000"/>
            </a:srgbClr>
          </a:solidFill>
        </p:spPr>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1"/>
          <p:cNvPicPr>
            <a:picLocks noChangeAspect="1"/>
          </p:cNvPicPr>
          <p:nvPr/>
        </p:nvPicPr>
        <p:blipFill>
          <a:blip r:embed="rId2" cstate="print"/>
          <a:stretch>
            <a:fillRect/>
          </a:stretch>
        </p:blipFill>
        <p:spPr>
          <a:xfrm>
            <a:off x="0" y="0"/>
            <a:ext cx="9144000" cy="6858000"/>
          </a:xfrm>
          <a:prstGeom prst="rect">
            <a:avLst/>
          </a:prstGeom>
        </p:spPr>
      </p:pic>
      <p:sp>
        <p:nvSpPr>
          <p:cNvPr id="3" name="Object 2"/>
          <p:cNvSpPr txBox="1"/>
          <p:nvPr/>
        </p:nvSpPr>
        <p:spPr>
          <a:xfrm>
            <a:off x="274320" y="6652260"/>
            <a:ext cx="8686800" cy="369332"/>
          </a:xfrm>
          <a:prstGeom prst="rect">
            <a:avLst/>
          </a:prstGeom>
          <a:noFill/>
        </p:spPr>
        <p:txBody>
          <a:bodyPr wrap="square" rtlCol="0"/>
          <a:lstStyle/>
          <a:p>
            <a:r>
              <a:rPr lang="en-US" sz="800" dirty="0" smtClean="0">
                <a:solidFill>
                  <a:srgbClr val="FFFFFF"/>
                </a:solidFill>
                <a:latin typeface="Arial" pitchFamily="34" charset="0"/>
                <a:cs typeface="Arial" pitchFamily="34" charset="0"/>
              </a:rPr>
              <a:t>Photo by eli.pousson - Creative Commons Attribution-ShareAlike License  http://www.flickr.com/photos/59179756@N00</a:t>
            </a:r>
            <a:endParaRPr lang="en-US" sz="800" dirty="0"/>
          </a:p>
        </p:txBody>
      </p:sp>
      <p:sp>
        <p:nvSpPr>
          <p:cNvPr id="4" name="Object 3"/>
          <p:cNvSpPr txBox="1"/>
          <p:nvPr/>
        </p:nvSpPr>
        <p:spPr>
          <a:xfrm>
            <a:off x="7589520" y="6652260"/>
            <a:ext cx="2819400" cy="369332"/>
          </a:xfrm>
          <a:prstGeom prst="rect">
            <a:avLst/>
          </a:prstGeom>
          <a:noFill/>
        </p:spPr>
        <p:txBody>
          <a:bodyPr wrap="square" rtlCol="0"/>
          <a:lstStyle/>
          <a:p>
            <a:r>
              <a:rPr lang="en-US" sz="800" dirty="0" smtClean="0">
                <a:solidFill>
                  <a:srgbClr val="FFFFFF"/>
                </a:solidFill>
                <a:latin typeface="Arial" pitchFamily="34" charset="0"/>
                <a:cs typeface="Arial" pitchFamily="34" charset="0"/>
              </a:rPr>
              <a:t>Created with Haiku Deck</a:t>
            </a:r>
            <a:endParaRPr lang="en-US" sz="800" dirty="0"/>
          </a:p>
        </p:txBody>
      </p:sp>
      <p:pic>
        <p:nvPicPr>
          <p:cNvPr id="5" name="Object 4"/>
          <p:cNvPicPr>
            <a:picLocks noChangeAspect="1"/>
          </p:cNvPicPr>
          <p:nvPr/>
        </p:nvPicPr>
        <p:blipFill>
          <a:blip r:embed="rId3" cstate="print"/>
          <a:stretch>
            <a:fillRect/>
          </a:stretch>
        </p:blipFill>
        <p:spPr>
          <a:xfrm>
            <a:off x="91440" y="6652260"/>
            <a:ext cx="200000" cy="200000"/>
          </a:xfrm>
          <a:prstGeom prst="rect">
            <a:avLst/>
          </a:prstGeom>
        </p:spPr>
      </p:pic>
      <p:sp>
        <p:nvSpPr>
          <p:cNvPr id="6" name="Object 5"/>
          <p:cNvSpPr txBox="1"/>
          <p:nvPr/>
        </p:nvSpPr>
        <p:spPr>
          <a:xfrm>
            <a:off x="0" y="6652260"/>
            <a:ext cx="9144000" cy="205740"/>
          </a:xfrm>
          <a:prstGeom prst="rect">
            <a:avLst/>
          </a:prstGeom>
          <a:solidFill>
            <a:srgbClr val="000000">
              <a:alpha val="50000"/>
            </a:srgbClr>
          </a:solidFill>
        </p:spPr>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1"/>
          <p:cNvPicPr>
            <a:picLocks noChangeAspect="1"/>
          </p:cNvPicPr>
          <p:nvPr/>
        </p:nvPicPr>
        <p:blipFill>
          <a:blip r:embed="rId2" cstate="print"/>
          <a:stretch>
            <a:fillRect/>
          </a:stretch>
        </p:blipFill>
        <p:spPr>
          <a:xfrm>
            <a:off x="0" y="0"/>
            <a:ext cx="9144000" cy="6858000"/>
          </a:xfrm>
          <a:prstGeom prst="rect">
            <a:avLst/>
          </a:prstGeom>
        </p:spPr>
      </p:pic>
      <p:sp>
        <p:nvSpPr>
          <p:cNvPr id="3" name="Object 2"/>
          <p:cNvSpPr txBox="1"/>
          <p:nvPr/>
        </p:nvSpPr>
        <p:spPr>
          <a:xfrm>
            <a:off x="274320" y="6652260"/>
            <a:ext cx="8686800" cy="369332"/>
          </a:xfrm>
          <a:prstGeom prst="rect">
            <a:avLst/>
          </a:prstGeom>
          <a:noFill/>
        </p:spPr>
        <p:txBody>
          <a:bodyPr wrap="square" rtlCol="0"/>
          <a:lstStyle/>
          <a:p>
            <a:r>
              <a:rPr lang="en-US" sz="800" dirty="0" smtClean="0">
                <a:solidFill>
                  <a:srgbClr val="FFFFFF"/>
                </a:solidFill>
                <a:latin typeface="Arial" pitchFamily="34" charset="0"/>
                <a:cs typeface="Arial" pitchFamily="34" charset="0"/>
              </a:rPr>
              <a:t>Photo by eli.pousson - Creative Commons Attribution-ShareAlike License  http://www.flickr.com/photos/59179756@N00</a:t>
            </a:r>
            <a:endParaRPr lang="en-US" sz="800" dirty="0"/>
          </a:p>
        </p:txBody>
      </p:sp>
      <p:sp>
        <p:nvSpPr>
          <p:cNvPr id="4" name="Object 3"/>
          <p:cNvSpPr txBox="1"/>
          <p:nvPr/>
        </p:nvSpPr>
        <p:spPr>
          <a:xfrm>
            <a:off x="7589520" y="6652260"/>
            <a:ext cx="2819400" cy="369332"/>
          </a:xfrm>
          <a:prstGeom prst="rect">
            <a:avLst/>
          </a:prstGeom>
          <a:noFill/>
        </p:spPr>
        <p:txBody>
          <a:bodyPr wrap="square" rtlCol="0"/>
          <a:lstStyle/>
          <a:p>
            <a:r>
              <a:rPr lang="en-US" sz="800" dirty="0" smtClean="0">
                <a:solidFill>
                  <a:srgbClr val="FFFFFF"/>
                </a:solidFill>
                <a:latin typeface="Arial" pitchFamily="34" charset="0"/>
                <a:cs typeface="Arial" pitchFamily="34" charset="0"/>
              </a:rPr>
              <a:t>Created with Haiku Deck</a:t>
            </a:r>
            <a:endParaRPr lang="en-US" sz="800" dirty="0"/>
          </a:p>
        </p:txBody>
      </p:sp>
      <p:pic>
        <p:nvPicPr>
          <p:cNvPr id="5" name="Object 4"/>
          <p:cNvPicPr>
            <a:picLocks noChangeAspect="1"/>
          </p:cNvPicPr>
          <p:nvPr/>
        </p:nvPicPr>
        <p:blipFill>
          <a:blip r:embed="rId3" cstate="print"/>
          <a:stretch>
            <a:fillRect/>
          </a:stretch>
        </p:blipFill>
        <p:spPr>
          <a:xfrm>
            <a:off x="91440" y="6652260"/>
            <a:ext cx="200000" cy="200000"/>
          </a:xfrm>
          <a:prstGeom prst="rect">
            <a:avLst/>
          </a:prstGeom>
        </p:spPr>
      </p:pic>
      <p:sp>
        <p:nvSpPr>
          <p:cNvPr id="6" name="Object 5"/>
          <p:cNvSpPr txBox="1"/>
          <p:nvPr/>
        </p:nvSpPr>
        <p:spPr>
          <a:xfrm>
            <a:off x="0" y="6652260"/>
            <a:ext cx="9144000" cy="205740"/>
          </a:xfrm>
          <a:prstGeom prst="rect">
            <a:avLst/>
          </a:prstGeom>
          <a:solidFill>
            <a:srgbClr val="000000">
              <a:alpha val="50000"/>
            </a:srgbClr>
          </a:solidFill>
        </p:spPr>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1"/>
          <p:cNvPicPr>
            <a:picLocks noChangeAspect="1"/>
          </p:cNvPicPr>
          <p:nvPr/>
        </p:nvPicPr>
        <p:blipFill>
          <a:blip r:embed="rId2" cstate="print"/>
          <a:stretch>
            <a:fillRect/>
          </a:stretch>
        </p:blipFill>
        <p:spPr>
          <a:xfrm>
            <a:off x="0" y="0"/>
            <a:ext cx="9144000" cy="6858000"/>
          </a:xfrm>
          <a:prstGeom prst="rect">
            <a:avLst/>
          </a:prstGeom>
        </p:spPr>
      </p:pic>
      <p:sp>
        <p:nvSpPr>
          <p:cNvPr id="3" name="Object 2"/>
          <p:cNvSpPr txBox="1"/>
          <p:nvPr/>
        </p:nvSpPr>
        <p:spPr>
          <a:xfrm>
            <a:off x="274320" y="6652260"/>
            <a:ext cx="8686800" cy="369332"/>
          </a:xfrm>
          <a:prstGeom prst="rect">
            <a:avLst/>
          </a:prstGeom>
          <a:noFill/>
        </p:spPr>
        <p:txBody>
          <a:bodyPr wrap="square" rtlCol="0"/>
          <a:lstStyle/>
          <a:p>
            <a:r>
              <a:rPr lang="en-US" sz="800" dirty="0" smtClean="0">
                <a:solidFill>
                  <a:srgbClr val="FFFFFF"/>
                </a:solidFill>
                <a:latin typeface="Arial" pitchFamily="34" charset="0"/>
                <a:cs typeface="Arial" pitchFamily="34" charset="0"/>
              </a:rPr>
              <a:t>Photo by eli.pousson - Creative Commons Attribution-ShareAlike License  http://www.flickr.com/photos/59179756@N00</a:t>
            </a:r>
            <a:endParaRPr lang="en-US" sz="800" dirty="0"/>
          </a:p>
        </p:txBody>
      </p:sp>
      <p:sp>
        <p:nvSpPr>
          <p:cNvPr id="4" name="Object 3"/>
          <p:cNvSpPr txBox="1"/>
          <p:nvPr/>
        </p:nvSpPr>
        <p:spPr>
          <a:xfrm>
            <a:off x="7589520" y="6652260"/>
            <a:ext cx="2819400" cy="369332"/>
          </a:xfrm>
          <a:prstGeom prst="rect">
            <a:avLst/>
          </a:prstGeom>
          <a:noFill/>
        </p:spPr>
        <p:txBody>
          <a:bodyPr wrap="square" rtlCol="0"/>
          <a:lstStyle/>
          <a:p>
            <a:r>
              <a:rPr lang="en-US" sz="800" dirty="0" smtClean="0">
                <a:solidFill>
                  <a:srgbClr val="FFFFFF"/>
                </a:solidFill>
                <a:latin typeface="Arial" pitchFamily="34" charset="0"/>
                <a:cs typeface="Arial" pitchFamily="34" charset="0"/>
              </a:rPr>
              <a:t>Created with Haiku Deck</a:t>
            </a:r>
            <a:endParaRPr lang="en-US" sz="800" dirty="0"/>
          </a:p>
        </p:txBody>
      </p:sp>
      <p:pic>
        <p:nvPicPr>
          <p:cNvPr id="5" name="Object 4"/>
          <p:cNvPicPr>
            <a:picLocks noChangeAspect="1"/>
          </p:cNvPicPr>
          <p:nvPr/>
        </p:nvPicPr>
        <p:blipFill>
          <a:blip r:embed="rId3" cstate="print"/>
          <a:stretch>
            <a:fillRect/>
          </a:stretch>
        </p:blipFill>
        <p:spPr>
          <a:xfrm>
            <a:off x="91440" y="6652260"/>
            <a:ext cx="200000" cy="200000"/>
          </a:xfrm>
          <a:prstGeom prst="rect">
            <a:avLst/>
          </a:prstGeom>
        </p:spPr>
      </p:pic>
      <p:sp>
        <p:nvSpPr>
          <p:cNvPr id="6" name="Object 5"/>
          <p:cNvSpPr txBox="1"/>
          <p:nvPr/>
        </p:nvSpPr>
        <p:spPr>
          <a:xfrm>
            <a:off x="0" y="6652260"/>
            <a:ext cx="9144000" cy="205740"/>
          </a:xfrm>
          <a:prstGeom prst="rect">
            <a:avLst/>
          </a:prstGeom>
          <a:solidFill>
            <a:srgbClr val="000000">
              <a:alpha val="50000"/>
            </a:srgbClr>
          </a:solidFill>
        </p:spPr>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1"/>
          <p:cNvPicPr>
            <a:picLocks noChangeAspect="1"/>
          </p:cNvPicPr>
          <p:nvPr/>
        </p:nvPicPr>
        <p:blipFill>
          <a:blip r:embed="rId2" cstate="print"/>
          <a:stretch>
            <a:fillRect/>
          </a:stretch>
        </p:blipFill>
        <p:spPr>
          <a:xfrm>
            <a:off x="0" y="0"/>
            <a:ext cx="9144000" cy="6858000"/>
          </a:xfrm>
          <a:prstGeom prst="rect">
            <a:avLst/>
          </a:prstGeom>
        </p:spPr>
      </p:pic>
      <p:sp>
        <p:nvSpPr>
          <p:cNvPr id="3" name="Object 2"/>
          <p:cNvSpPr txBox="1"/>
          <p:nvPr/>
        </p:nvSpPr>
        <p:spPr>
          <a:xfrm>
            <a:off x="274320" y="6652260"/>
            <a:ext cx="8686800" cy="369332"/>
          </a:xfrm>
          <a:prstGeom prst="rect">
            <a:avLst/>
          </a:prstGeom>
          <a:noFill/>
        </p:spPr>
        <p:txBody>
          <a:bodyPr wrap="square" rtlCol="0"/>
          <a:lstStyle/>
          <a:p>
            <a:r>
              <a:rPr lang="en-US" sz="800" dirty="0" smtClean="0">
                <a:solidFill>
                  <a:srgbClr val="FFFFFF"/>
                </a:solidFill>
                <a:latin typeface="Arial" pitchFamily="34" charset="0"/>
                <a:cs typeface="Arial" pitchFamily="34" charset="0"/>
              </a:rPr>
              <a:t>Photo by MarkMoz12 - Creative Commons Attribution License  http://www.flickr.com/photos/106574022@N04</a:t>
            </a:r>
            <a:endParaRPr lang="en-US" sz="800" dirty="0"/>
          </a:p>
        </p:txBody>
      </p:sp>
      <p:sp>
        <p:nvSpPr>
          <p:cNvPr id="4" name="Object 3"/>
          <p:cNvSpPr txBox="1"/>
          <p:nvPr/>
        </p:nvSpPr>
        <p:spPr>
          <a:xfrm>
            <a:off x="7589520" y="6652260"/>
            <a:ext cx="2819400" cy="369332"/>
          </a:xfrm>
          <a:prstGeom prst="rect">
            <a:avLst/>
          </a:prstGeom>
          <a:noFill/>
        </p:spPr>
        <p:txBody>
          <a:bodyPr wrap="square" rtlCol="0"/>
          <a:lstStyle/>
          <a:p>
            <a:r>
              <a:rPr lang="en-US" sz="800" dirty="0" smtClean="0">
                <a:solidFill>
                  <a:srgbClr val="FFFFFF"/>
                </a:solidFill>
                <a:latin typeface="Arial" pitchFamily="34" charset="0"/>
                <a:cs typeface="Arial" pitchFamily="34" charset="0"/>
              </a:rPr>
              <a:t>Created with Haiku Deck</a:t>
            </a:r>
            <a:endParaRPr lang="en-US" sz="800" dirty="0"/>
          </a:p>
        </p:txBody>
      </p:sp>
      <p:pic>
        <p:nvPicPr>
          <p:cNvPr id="5" name="Object 4"/>
          <p:cNvPicPr>
            <a:picLocks noChangeAspect="1"/>
          </p:cNvPicPr>
          <p:nvPr/>
        </p:nvPicPr>
        <p:blipFill>
          <a:blip r:embed="rId3" cstate="print"/>
          <a:stretch>
            <a:fillRect/>
          </a:stretch>
        </p:blipFill>
        <p:spPr>
          <a:xfrm>
            <a:off x="91440" y="6652260"/>
            <a:ext cx="200000" cy="200000"/>
          </a:xfrm>
          <a:prstGeom prst="rect">
            <a:avLst/>
          </a:prstGeom>
        </p:spPr>
      </p:pic>
      <p:sp>
        <p:nvSpPr>
          <p:cNvPr id="6" name="Object 5"/>
          <p:cNvSpPr txBox="1"/>
          <p:nvPr/>
        </p:nvSpPr>
        <p:spPr>
          <a:xfrm>
            <a:off x="0" y="6652260"/>
            <a:ext cx="9144000" cy="205740"/>
          </a:xfrm>
          <a:prstGeom prst="rect">
            <a:avLst/>
          </a:prstGeom>
          <a:solidFill>
            <a:srgbClr val="000000">
              <a:alpha val="50000"/>
            </a:srgbClr>
          </a:solidFill>
        </p:spPr>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1"/>
          <p:cNvPicPr>
            <a:picLocks noChangeAspect="1"/>
          </p:cNvPicPr>
          <p:nvPr/>
        </p:nvPicPr>
        <p:blipFill>
          <a:blip r:embed="rId2" cstate="print"/>
          <a:stretch>
            <a:fillRect/>
          </a:stretch>
        </p:blipFill>
        <p:spPr>
          <a:xfrm>
            <a:off x="0" y="0"/>
            <a:ext cx="9144000" cy="6858000"/>
          </a:xfrm>
          <a:prstGeom prst="rect">
            <a:avLst/>
          </a:prstGeom>
        </p:spPr>
      </p:pic>
      <p:sp>
        <p:nvSpPr>
          <p:cNvPr id="3" name="Object 2"/>
          <p:cNvSpPr txBox="1"/>
          <p:nvPr/>
        </p:nvSpPr>
        <p:spPr>
          <a:xfrm>
            <a:off x="274320" y="6652260"/>
            <a:ext cx="8686800" cy="369332"/>
          </a:xfrm>
          <a:prstGeom prst="rect">
            <a:avLst/>
          </a:prstGeom>
          <a:noFill/>
        </p:spPr>
        <p:txBody>
          <a:bodyPr wrap="square" rtlCol="0"/>
          <a:lstStyle/>
          <a:p>
            <a:r>
              <a:rPr lang="en-US" sz="800" dirty="0" smtClean="0">
                <a:solidFill>
                  <a:srgbClr val="FFFFFF"/>
                </a:solidFill>
                <a:latin typeface="Arial" pitchFamily="34" charset="0"/>
                <a:cs typeface="Arial" pitchFamily="34" charset="0"/>
              </a:rPr>
              <a:t>Photo by familymwr - Creative Commons Attribution License  http://www.flickr.com/photos/36196762@N04</a:t>
            </a:r>
            <a:endParaRPr lang="en-US" sz="800" dirty="0"/>
          </a:p>
        </p:txBody>
      </p:sp>
      <p:sp>
        <p:nvSpPr>
          <p:cNvPr id="4" name="Object 3"/>
          <p:cNvSpPr txBox="1"/>
          <p:nvPr/>
        </p:nvSpPr>
        <p:spPr>
          <a:xfrm>
            <a:off x="7589520" y="6652260"/>
            <a:ext cx="2819400" cy="369332"/>
          </a:xfrm>
          <a:prstGeom prst="rect">
            <a:avLst/>
          </a:prstGeom>
          <a:noFill/>
        </p:spPr>
        <p:txBody>
          <a:bodyPr wrap="square" rtlCol="0"/>
          <a:lstStyle/>
          <a:p>
            <a:r>
              <a:rPr lang="en-US" sz="800" dirty="0" smtClean="0">
                <a:solidFill>
                  <a:srgbClr val="FFFFFF"/>
                </a:solidFill>
                <a:latin typeface="Arial" pitchFamily="34" charset="0"/>
                <a:cs typeface="Arial" pitchFamily="34" charset="0"/>
              </a:rPr>
              <a:t>Created with Haiku Deck</a:t>
            </a:r>
            <a:endParaRPr lang="en-US" sz="800" dirty="0"/>
          </a:p>
        </p:txBody>
      </p:sp>
      <p:pic>
        <p:nvPicPr>
          <p:cNvPr id="5" name="Object 4"/>
          <p:cNvPicPr>
            <a:picLocks noChangeAspect="1"/>
          </p:cNvPicPr>
          <p:nvPr/>
        </p:nvPicPr>
        <p:blipFill>
          <a:blip r:embed="rId3" cstate="print"/>
          <a:stretch>
            <a:fillRect/>
          </a:stretch>
        </p:blipFill>
        <p:spPr>
          <a:xfrm>
            <a:off x="91440" y="6652260"/>
            <a:ext cx="200000" cy="200000"/>
          </a:xfrm>
          <a:prstGeom prst="rect">
            <a:avLst/>
          </a:prstGeom>
        </p:spPr>
      </p:pic>
      <p:sp>
        <p:nvSpPr>
          <p:cNvPr id="6" name="Object 5"/>
          <p:cNvSpPr txBox="1"/>
          <p:nvPr/>
        </p:nvSpPr>
        <p:spPr>
          <a:xfrm>
            <a:off x="0" y="6652260"/>
            <a:ext cx="9144000" cy="205740"/>
          </a:xfrm>
          <a:prstGeom prst="rect">
            <a:avLst/>
          </a:prstGeom>
          <a:solidFill>
            <a:srgbClr val="000000">
              <a:alpha val="50000"/>
            </a:srgbClr>
          </a:solidFill>
        </p:spPr>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1"/>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Following Slides Are Borrowed with Minor Edits</a:t>
            </a:r>
            <a:endParaRPr lang="en-US" dirty="0"/>
          </a:p>
        </p:txBody>
      </p:sp>
      <p:sp>
        <p:nvSpPr>
          <p:cNvPr id="3" name="Content Placeholder 2"/>
          <p:cNvSpPr>
            <a:spLocks noGrp="1"/>
          </p:cNvSpPr>
          <p:nvPr>
            <p:ph sz="quarter" idx="10"/>
          </p:nvPr>
        </p:nvSpPr>
        <p:spPr/>
        <p:txBody>
          <a:bodyPr/>
          <a:lstStyle/>
          <a:p>
            <a:pPr>
              <a:buNone/>
            </a:pPr>
            <a:r>
              <a:rPr lang="en-US" dirty="0" smtClean="0"/>
              <a:t>Author: </a:t>
            </a:r>
          </a:p>
          <a:p>
            <a:pPr>
              <a:buNone/>
            </a:pPr>
            <a:r>
              <a:rPr lang="en-US" dirty="0" smtClean="0"/>
              <a:t>Elena </a:t>
            </a:r>
            <a:r>
              <a:rPr lang="en-US" dirty="0" err="1" smtClean="0"/>
              <a:t>Alschuler</a:t>
            </a:r>
            <a:endParaRPr lang="en-US" dirty="0" smtClean="0"/>
          </a:p>
          <a:p>
            <a:pPr>
              <a:buNone/>
            </a:pPr>
            <a:r>
              <a:rPr lang="en-US" dirty="0" smtClean="0"/>
              <a:t>US Dept of Energy</a:t>
            </a:r>
          </a:p>
          <a:p>
            <a:pPr>
              <a:buNone/>
            </a:pPr>
            <a:r>
              <a:rPr lang="en-US" dirty="0" smtClean="0"/>
              <a:t>Office of Energy Efficiency &amp; Renewable Energy</a:t>
            </a:r>
          </a:p>
          <a:p>
            <a:pPr>
              <a:buNone/>
            </a:pPr>
            <a:r>
              <a:rPr lang="en-US" dirty="0" smtClean="0"/>
              <a:t>Building Technologies Program</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0"/>
            <a:ext cx="8229600" cy="914400"/>
          </a:xfrm>
        </p:spPr>
        <p:txBody>
          <a:bodyPr>
            <a:normAutofit/>
          </a:bodyPr>
          <a:lstStyle/>
          <a:p>
            <a:r>
              <a:rPr lang="en-US" dirty="0" smtClean="0">
                <a:latin typeface="+mj-lt"/>
              </a:rPr>
              <a:t>Federal Tools Support Markets</a:t>
            </a:r>
            <a:endParaRPr lang="en-US" dirty="0">
              <a:latin typeface="+mj-lt"/>
            </a:endParaRPr>
          </a:p>
        </p:txBody>
      </p:sp>
      <p:sp>
        <p:nvSpPr>
          <p:cNvPr id="18" name="Rounded Rectangle 17"/>
          <p:cNvSpPr/>
          <p:nvPr/>
        </p:nvSpPr>
        <p:spPr>
          <a:xfrm>
            <a:off x="6711605" y="2563811"/>
            <a:ext cx="1686617" cy="609683"/>
          </a:xfrm>
          <a:prstGeom prst="roundRect">
            <a:avLst/>
          </a:prstGeom>
          <a:solidFill>
            <a:srgbClr val="005B82"/>
          </a:solidFill>
          <a:ln w="63500" cap="flat" cmpd="sng" algn="ctr">
            <a:solidFill>
              <a:srgbClr val="BDD0E5"/>
            </a:solidFill>
            <a:prstDash val="solid"/>
          </a:ln>
          <a:effectLst>
            <a:outerShdw blurRad="40000" dist="23000" dir="5400000" rotWithShape="0">
              <a:srgbClr val="000000">
                <a:alpha val="35000"/>
              </a:srgbClr>
            </a:outerShdw>
          </a:effectLst>
        </p:spPr>
        <p:txBody>
          <a:bodyPr wrap="square" rtlCol="0" anchor="ctr">
            <a:noAutofit/>
          </a:bodyPr>
          <a:lstStyle/>
          <a:p>
            <a:pPr algn="ctr" fontAlgn="base"/>
            <a:r>
              <a:rPr lang="en-US" b="1" dirty="0">
                <a:solidFill>
                  <a:srgbClr val="FFFFFF"/>
                </a:solidFill>
                <a:latin typeface="+mj-lt"/>
              </a:rPr>
              <a:t>SEED </a:t>
            </a:r>
            <a:r>
              <a:rPr lang="en-US" b="1" dirty="0" smtClean="0">
                <a:solidFill>
                  <a:srgbClr val="FFFFFF"/>
                </a:solidFill>
                <a:latin typeface="+mj-lt"/>
              </a:rPr>
              <a:t>Platform</a:t>
            </a:r>
            <a:endParaRPr lang="en-US" dirty="0">
              <a:solidFill>
                <a:srgbClr val="50565C"/>
              </a:solidFill>
              <a:latin typeface="+mj-lt"/>
              <a:ea typeface="Times New Roman"/>
            </a:endParaRPr>
          </a:p>
        </p:txBody>
      </p:sp>
      <p:pic>
        <p:nvPicPr>
          <p:cNvPr id="34" name="Picture 3" descr="Q:\EE-2J\Commercial Building Integration\Program Areas\Buildings Performance Database\Outreach\BPD logo white back.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72200" y="3824486"/>
            <a:ext cx="2787312" cy="540134"/>
          </a:xfrm>
          <a:prstGeom prst="rect">
            <a:avLst/>
          </a:prstGeom>
          <a:noFill/>
          <a:extLst>
            <a:ext uri="{909E8E84-426E-40DD-AFC4-6F175D3DCCD1}">
              <a14:hiddenFill xmlns:a14="http://schemas.microsoft.com/office/drawing/2010/main">
                <a:solidFill>
                  <a:srgbClr val="FFFFFF"/>
                </a:solidFill>
              </a14:hiddenFill>
            </a:ext>
          </a:extLst>
        </p:spPr>
      </p:pic>
      <p:sp>
        <p:nvSpPr>
          <p:cNvPr id="66" name="Rounded Rectangle 65"/>
          <p:cNvSpPr/>
          <p:nvPr/>
        </p:nvSpPr>
        <p:spPr>
          <a:xfrm>
            <a:off x="3375028" y="3035347"/>
            <a:ext cx="1686617" cy="609683"/>
          </a:xfrm>
          <a:prstGeom prst="roundRect">
            <a:avLst/>
          </a:prstGeom>
          <a:solidFill>
            <a:srgbClr val="005B82"/>
          </a:solidFill>
          <a:ln w="63500" cap="flat" cmpd="sng" algn="ctr">
            <a:solidFill>
              <a:srgbClr val="BDD0E5"/>
            </a:solidFill>
            <a:prstDash val="solid"/>
          </a:ln>
          <a:effectLst>
            <a:outerShdw blurRad="40000" dist="23000" dir="5400000" rotWithShape="0">
              <a:srgbClr val="000000">
                <a:alpha val="35000"/>
              </a:srgbClr>
            </a:outerShdw>
          </a:effectLst>
        </p:spPr>
        <p:txBody>
          <a:bodyPr wrap="square" rtlCol="0" anchor="ctr">
            <a:noAutofit/>
          </a:bodyPr>
          <a:lstStyle/>
          <a:p>
            <a:pPr algn="ctr" fontAlgn="base"/>
            <a:r>
              <a:rPr lang="en-US" b="1" dirty="0" smtClean="0">
                <a:solidFill>
                  <a:srgbClr val="FFFFFF"/>
                </a:solidFill>
                <a:latin typeface="+mj-lt"/>
              </a:rPr>
              <a:t>Asset Score</a:t>
            </a:r>
            <a:endParaRPr lang="en-US" dirty="0">
              <a:solidFill>
                <a:srgbClr val="50565C"/>
              </a:solidFill>
              <a:latin typeface="+mj-lt"/>
              <a:ea typeface="Times New Roman"/>
            </a:endParaRPr>
          </a:p>
        </p:txBody>
      </p:sp>
      <p:sp>
        <p:nvSpPr>
          <p:cNvPr id="67" name="Rectangle 66"/>
          <p:cNvSpPr/>
          <p:nvPr/>
        </p:nvSpPr>
        <p:spPr bwMode="auto">
          <a:xfrm>
            <a:off x="322345" y="2057400"/>
            <a:ext cx="1659490" cy="847847"/>
          </a:xfrm>
          <a:prstGeom prst="rect">
            <a:avLst/>
          </a:prstGeom>
          <a:solidFill>
            <a:srgbClr val="005B82"/>
          </a:solidFill>
          <a:ln w="12700" cap="flat" cmpd="sng" algn="ctr">
            <a:solidFill>
              <a:sysClr val="window" lastClr="FFFFFF"/>
            </a:solidFill>
            <a:prstDash val="solid"/>
          </a:ln>
          <a:effectLst>
            <a:outerShdw blurRad="40000" dist="20000" dir="5400000" rotWithShape="0">
              <a:srgbClr val="000000">
                <a:alpha val="38000"/>
              </a:srgbClr>
            </a:outerShdw>
          </a:effectLst>
        </p:spPr>
        <p:txBody>
          <a:bodyPr wrap="square" anchor="ctr">
            <a:noAutofit/>
          </a:bodyPr>
          <a:lstStyle/>
          <a:p>
            <a:pPr algn="ctr" fontAlgn="base"/>
            <a:r>
              <a:rPr lang="en-US" b="1" dirty="0" smtClean="0">
                <a:solidFill>
                  <a:srgbClr val="FFFFFF"/>
                </a:solidFill>
                <a:latin typeface="+mj-lt"/>
              </a:rPr>
              <a:t>Energy Consumption </a:t>
            </a:r>
            <a:r>
              <a:rPr lang="en-US" b="1" i="1" dirty="0" smtClean="0">
                <a:solidFill>
                  <a:srgbClr val="8CD5EE"/>
                </a:solidFill>
                <a:latin typeface="+mj-lt"/>
              </a:rPr>
              <a:t>(Green Button)</a:t>
            </a:r>
            <a:endParaRPr lang="en-US" b="1" i="1" dirty="0">
              <a:solidFill>
                <a:srgbClr val="8CD5EE"/>
              </a:solidFill>
              <a:latin typeface="+mj-lt"/>
            </a:endParaRPr>
          </a:p>
        </p:txBody>
      </p:sp>
      <p:sp>
        <p:nvSpPr>
          <p:cNvPr id="68" name="Rectangle 67"/>
          <p:cNvSpPr/>
          <p:nvPr/>
        </p:nvSpPr>
        <p:spPr bwMode="auto">
          <a:xfrm>
            <a:off x="321710" y="3007576"/>
            <a:ext cx="1659490" cy="531378"/>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fontAlgn="base"/>
            <a:r>
              <a:rPr lang="en-US" b="1" dirty="0" smtClean="0">
                <a:solidFill>
                  <a:srgbClr val="FFFFFF"/>
                </a:solidFill>
                <a:latin typeface="+mj-lt"/>
              </a:rPr>
              <a:t>Audits</a:t>
            </a:r>
            <a:endParaRPr lang="en-US" b="1" dirty="0">
              <a:solidFill>
                <a:srgbClr val="FFFFFF"/>
              </a:solidFill>
              <a:latin typeface="+mj-lt"/>
            </a:endParaRPr>
          </a:p>
        </p:txBody>
      </p:sp>
      <p:sp>
        <p:nvSpPr>
          <p:cNvPr id="69" name="Rectangle 68"/>
          <p:cNvSpPr/>
          <p:nvPr/>
        </p:nvSpPr>
        <p:spPr bwMode="auto">
          <a:xfrm>
            <a:off x="304799" y="4986754"/>
            <a:ext cx="1705587" cy="577233"/>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fontAlgn="base"/>
            <a:r>
              <a:rPr lang="en-US" b="1" dirty="0" smtClean="0">
                <a:solidFill>
                  <a:srgbClr val="FFFFFF"/>
                </a:solidFill>
                <a:latin typeface="+mj-lt"/>
              </a:rPr>
              <a:t>Equipment &amp; asset info</a:t>
            </a:r>
            <a:endParaRPr lang="en-US" b="1" dirty="0">
              <a:solidFill>
                <a:srgbClr val="FFFFFF"/>
              </a:solidFill>
              <a:latin typeface="+mj-lt"/>
            </a:endParaRPr>
          </a:p>
        </p:txBody>
      </p:sp>
      <p:sp>
        <p:nvSpPr>
          <p:cNvPr id="70" name="Rectangle 69"/>
          <p:cNvSpPr/>
          <p:nvPr/>
        </p:nvSpPr>
        <p:spPr bwMode="auto">
          <a:xfrm>
            <a:off x="305524" y="4300954"/>
            <a:ext cx="1691087" cy="596093"/>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fontAlgn="base"/>
            <a:r>
              <a:rPr lang="en-US" b="1" dirty="0" smtClean="0">
                <a:solidFill>
                  <a:srgbClr val="FFFFFF"/>
                </a:solidFill>
                <a:latin typeface="+mj-lt"/>
              </a:rPr>
              <a:t>Operating characteristics </a:t>
            </a:r>
            <a:endParaRPr lang="en-US" b="1" dirty="0">
              <a:solidFill>
                <a:srgbClr val="FFFFFF"/>
              </a:solidFill>
              <a:latin typeface="+mj-lt"/>
            </a:endParaRPr>
          </a:p>
        </p:txBody>
      </p:sp>
      <p:sp>
        <p:nvSpPr>
          <p:cNvPr id="71" name="TextBox 36"/>
          <p:cNvSpPr txBox="1"/>
          <p:nvPr/>
        </p:nvSpPr>
        <p:spPr>
          <a:xfrm>
            <a:off x="2797172" y="5062528"/>
            <a:ext cx="2917828" cy="369332"/>
          </a:xfrm>
          <a:prstGeom prst="rect">
            <a:avLst/>
          </a:prstGeom>
          <a:noFill/>
        </p:spPr>
        <p:txBody>
          <a:bodyPr wrap="square" rtlCol="0">
            <a:spAutoFit/>
          </a:bodyPr>
          <a:lstStyle/>
          <a:p>
            <a:pPr algn="ctr" fontAlgn="base"/>
            <a:r>
              <a:rPr lang="en-US" b="1" dirty="0" smtClean="0">
                <a:solidFill>
                  <a:schemeClr val="accent1">
                    <a:lumMod val="75000"/>
                  </a:schemeClr>
                </a:solidFill>
                <a:latin typeface="+mj-lt"/>
              </a:rPr>
              <a:t>Other Tools &amp; Databases</a:t>
            </a:r>
            <a:endParaRPr lang="en-US" b="1" dirty="0">
              <a:solidFill>
                <a:schemeClr val="accent1">
                  <a:lumMod val="75000"/>
                </a:schemeClr>
              </a:solidFill>
              <a:latin typeface="+mj-lt"/>
              <a:ea typeface="Times New Roman"/>
            </a:endParaRPr>
          </a:p>
        </p:txBody>
      </p:sp>
      <p:grpSp>
        <p:nvGrpSpPr>
          <p:cNvPr id="5" name="Group 71"/>
          <p:cNvGrpSpPr/>
          <p:nvPr/>
        </p:nvGrpSpPr>
        <p:grpSpPr>
          <a:xfrm>
            <a:off x="3715086" y="4340066"/>
            <a:ext cx="963295" cy="802640"/>
            <a:chOff x="2209800" y="4826734"/>
            <a:chExt cx="1117238" cy="812066"/>
          </a:xfrm>
        </p:grpSpPr>
        <p:pic>
          <p:nvPicPr>
            <p:cNvPr id="73" name="Picture 72" descr="financial.png"/>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209800" y="4826734"/>
              <a:ext cx="990600" cy="71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 name="Picture 73" descr="financial.png"/>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336438" y="4923575"/>
              <a:ext cx="990600" cy="71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5" name="Rectangle 74"/>
          <p:cNvSpPr/>
          <p:nvPr/>
        </p:nvSpPr>
        <p:spPr bwMode="auto">
          <a:xfrm>
            <a:off x="313872" y="1219200"/>
            <a:ext cx="1659490" cy="728246"/>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fontAlgn="base"/>
            <a:r>
              <a:rPr lang="en-US" b="1" dirty="0" smtClean="0">
                <a:solidFill>
                  <a:srgbClr val="FFFFFF"/>
                </a:solidFill>
                <a:latin typeface="+mj-lt"/>
              </a:rPr>
              <a:t>Basic Building Info</a:t>
            </a:r>
            <a:endParaRPr lang="en-US" b="1" dirty="0">
              <a:solidFill>
                <a:srgbClr val="FFFFFF"/>
              </a:solidFill>
              <a:latin typeface="+mj-lt"/>
            </a:endParaRPr>
          </a:p>
        </p:txBody>
      </p:sp>
      <p:sp>
        <p:nvSpPr>
          <p:cNvPr id="76" name="Rectangle 75"/>
          <p:cNvSpPr/>
          <p:nvPr/>
        </p:nvSpPr>
        <p:spPr bwMode="auto">
          <a:xfrm>
            <a:off x="304799" y="5672554"/>
            <a:ext cx="1705587" cy="499646"/>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fontAlgn="base"/>
            <a:r>
              <a:rPr lang="en-US" b="1" dirty="0" smtClean="0">
                <a:solidFill>
                  <a:srgbClr val="FFFFFF"/>
                </a:solidFill>
                <a:latin typeface="+mj-lt"/>
              </a:rPr>
              <a:t>Public records</a:t>
            </a:r>
            <a:endParaRPr lang="en-US" b="1" dirty="0">
              <a:solidFill>
                <a:srgbClr val="FFFFFF"/>
              </a:solidFill>
              <a:latin typeface="+mj-lt"/>
            </a:endParaRPr>
          </a:p>
        </p:txBody>
      </p:sp>
      <p:sp>
        <p:nvSpPr>
          <p:cNvPr id="77" name="Rectangle 76"/>
          <p:cNvSpPr/>
          <p:nvPr/>
        </p:nvSpPr>
        <p:spPr bwMode="auto">
          <a:xfrm>
            <a:off x="307105" y="3622002"/>
            <a:ext cx="1659490" cy="602752"/>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fontAlgn="base"/>
            <a:r>
              <a:rPr lang="en-US" b="1" dirty="0" smtClean="0">
                <a:solidFill>
                  <a:srgbClr val="FFFFFF"/>
                </a:solidFill>
                <a:latin typeface="+mj-lt"/>
              </a:rPr>
              <a:t>Commissioning studies</a:t>
            </a:r>
            <a:endParaRPr lang="en-US" b="1" dirty="0">
              <a:solidFill>
                <a:srgbClr val="FFFFFF"/>
              </a:solidFill>
              <a:latin typeface="+mj-lt"/>
            </a:endParaRPr>
          </a:p>
        </p:txBody>
      </p:sp>
      <p:pic>
        <p:nvPicPr>
          <p:cNvPr id="7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86126" y="1908333"/>
            <a:ext cx="2246302" cy="474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81" name="Straight Arrow Connector 80"/>
          <p:cNvCxnSpPr/>
          <p:nvPr/>
        </p:nvCxnSpPr>
        <p:spPr>
          <a:xfrm>
            <a:off x="2209800" y="1630627"/>
            <a:ext cx="685800" cy="0"/>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cxnSp>
        <p:nvCxnSpPr>
          <p:cNvPr id="82" name="Straight Arrow Connector 81"/>
          <p:cNvCxnSpPr/>
          <p:nvPr/>
        </p:nvCxnSpPr>
        <p:spPr>
          <a:xfrm>
            <a:off x="2197070" y="5217291"/>
            <a:ext cx="685800" cy="0"/>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cxnSp>
        <p:nvCxnSpPr>
          <p:cNvPr id="83" name="Straight Arrow Connector 82"/>
          <p:cNvCxnSpPr/>
          <p:nvPr/>
        </p:nvCxnSpPr>
        <p:spPr>
          <a:xfrm>
            <a:off x="2197070" y="3269636"/>
            <a:ext cx="685800" cy="0"/>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cxnSp>
        <p:nvCxnSpPr>
          <p:cNvPr id="84" name="Straight Arrow Connector 83"/>
          <p:cNvCxnSpPr/>
          <p:nvPr/>
        </p:nvCxnSpPr>
        <p:spPr>
          <a:xfrm>
            <a:off x="2209800" y="2563811"/>
            <a:ext cx="685800" cy="0"/>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cxnSp>
        <p:nvCxnSpPr>
          <p:cNvPr id="85" name="Straight Arrow Connector 84"/>
          <p:cNvCxnSpPr/>
          <p:nvPr/>
        </p:nvCxnSpPr>
        <p:spPr>
          <a:xfrm>
            <a:off x="2209800" y="3923378"/>
            <a:ext cx="685800" cy="0"/>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cxnSp>
        <p:nvCxnSpPr>
          <p:cNvPr id="86" name="Straight Arrow Connector 85"/>
          <p:cNvCxnSpPr/>
          <p:nvPr/>
        </p:nvCxnSpPr>
        <p:spPr>
          <a:xfrm>
            <a:off x="2197070" y="4599000"/>
            <a:ext cx="685800" cy="0"/>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cxnSp>
        <p:nvCxnSpPr>
          <p:cNvPr id="87" name="Straight Arrow Connector 86"/>
          <p:cNvCxnSpPr/>
          <p:nvPr/>
        </p:nvCxnSpPr>
        <p:spPr>
          <a:xfrm>
            <a:off x="2197070" y="5926723"/>
            <a:ext cx="685800" cy="0"/>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pic>
        <p:nvPicPr>
          <p:cNvPr id="90" name="Picture 89" descr="financial.png"/>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146894" y="5084277"/>
            <a:ext cx="854106" cy="70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TextBox 19"/>
          <p:cNvSpPr txBox="1"/>
          <p:nvPr/>
        </p:nvSpPr>
        <p:spPr>
          <a:xfrm>
            <a:off x="2971800" y="686544"/>
            <a:ext cx="2057400" cy="461665"/>
          </a:xfrm>
          <a:prstGeom prst="rect">
            <a:avLst/>
          </a:prstGeom>
          <a:noFill/>
        </p:spPr>
        <p:txBody>
          <a:bodyPr wrap="square" rtlCol="0">
            <a:spAutoFit/>
          </a:bodyPr>
          <a:lstStyle/>
          <a:p>
            <a:pPr algn="ctr" fontAlgn="base"/>
            <a:r>
              <a:rPr lang="en-US" sz="2400" b="1" dirty="0" smtClean="0">
                <a:solidFill>
                  <a:srgbClr val="1C3867"/>
                </a:solidFill>
                <a:latin typeface="+mj-lt"/>
              </a:rPr>
              <a:t>Tools</a:t>
            </a:r>
            <a:endParaRPr lang="en-US" sz="2400" dirty="0">
              <a:solidFill>
                <a:srgbClr val="50565C"/>
              </a:solidFill>
              <a:latin typeface="+mj-lt"/>
              <a:ea typeface="Times New Roman"/>
            </a:endParaRPr>
          </a:p>
        </p:txBody>
      </p:sp>
      <p:sp>
        <p:nvSpPr>
          <p:cNvPr id="93" name="TextBox 19"/>
          <p:cNvSpPr txBox="1"/>
          <p:nvPr/>
        </p:nvSpPr>
        <p:spPr>
          <a:xfrm>
            <a:off x="304800" y="685800"/>
            <a:ext cx="1841530" cy="461665"/>
          </a:xfrm>
          <a:prstGeom prst="rect">
            <a:avLst/>
          </a:prstGeom>
          <a:noFill/>
        </p:spPr>
        <p:txBody>
          <a:bodyPr wrap="none" rtlCol="0">
            <a:spAutoFit/>
          </a:bodyPr>
          <a:lstStyle/>
          <a:p>
            <a:pPr fontAlgn="base"/>
            <a:r>
              <a:rPr lang="en-US" sz="2400" b="1" dirty="0" smtClean="0">
                <a:solidFill>
                  <a:srgbClr val="1C3867"/>
                </a:solidFill>
                <a:latin typeface="+mj-lt"/>
              </a:rPr>
              <a:t>Data Sources</a:t>
            </a:r>
            <a:endParaRPr lang="en-US" sz="2400" dirty="0">
              <a:solidFill>
                <a:srgbClr val="50565C"/>
              </a:solidFill>
              <a:latin typeface="+mj-lt"/>
              <a:ea typeface="Times New Roman"/>
            </a:endParaRPr>
          </a:p>
        </p:txBody>
      </p:sp>
      <p:cxnSp>
        <p:nvCxnSpPr>
          <p:cNvPr id="94" name="Straight Arrow Connector 93"/>
          <p:cNvCxnSpPr/>
          <p:nvPr/>
        </p:nvCxnSpPr>
        <p:spPr>
          <a:xfrm>
            <a:off x="5486400" y="2057400"/>
            <a:ext cx="685800" cy="0"/>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cxnSp>
        <p:nvCxnSpPr>
          <p:cNvPr id="96" name="Straight Arrow Connector 95"/>
          <p:cNvCxnSpPr/>
          <p:nvPr/>
        </p:nvCxnSpPr>
        <p:spPr>
          <a:xfrm>
            <a:off x="5486400" y="3352800"/>
            <a:ext cx="685800" cy="0"/>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cxnSp>
        <p:nvCxnSpPr>
          <p:cNvPr id="99" name="Straight Arrow Connector 98"/>
          <p:cNvCxnSpPr/>
          <p:nvPr/>
        </p:nvCxnSpPr>
        <p:spPr>
          <a:xfrm>
            <a:off x="5486400" y="4648200"/>
            <a:ext cx="685800" cy="0"/>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cxnSp>
        <p:nvCxnSpPr>
          <p:cNvPr id="101" name="Straight Arrow Connector 100"/>
          <p:cNvCxnSpPr/>
          <p:nvPr/>
        </p:nvCxnSpPr>
        <p:spPr>
          <a:xfrm>
            <a:off x="7543800" y="3325894"/>
            <a:ext cx="0" cy="457200"/>
          </a:xfrm>
          <a:prstGeom prst="straightConnector1">
            <a:avLst/>
          </a:prstGeom>
          <a:ln>
            <a:headEnd type="arrow"/>
            <a:tailEnd type="arrow"/>
          </a:ln>
        </p:spPr>
        <p:style>
          <a:lnRef idx="2">
            <a:schemeClr val="accent3"/>
          </a:lnRef>
          <a:fillRef idx="0">
            <a:schemeClr val="accent3"/>
          </a:fillRef>
          <a:effectRef idx="1">
            <a:schemeClr val="accent3"/>
          </a:effectRef>
          <a:fontRef idx="minor">
            <a:schemeClr val="tx1"/>
          </a:fontRef>
        </p:style>
      </p:cxnSp>
      <p:cxnSp>
        <p:nvCxnSpPr>
          <p:cNvPr id="104" name="Straight Arrow Connector 103"/>
          <p:cNvCxnSpPr/>
          <p:nvPr/>
        </p:nvCxnSpPr>
        <p:spPr>
          <a:xfrm flipV="1">
            <a:off x="7543800" y="4468894"/>
            <a:ext cx="1" cy="457200"/>
          </a:xfrm>
          <a:prstGeom prst="straightConnector1">
            <a:avLst/>
          </a:prstGeom>
          <a:ln>
            <a:headEnd type="arrow"/>
            <a:tailEnd type="arrow"/>
          </a:ln>
        </p:spPr>
        <p:style>
          <a:lnRef idx="2">
            <a:schemeClr val="accent3"/>
          </a:lnRef>
          <a:fillRef idx="0">
            <a:schemeClr val="accent3"/>
          </a:fillRef>
          <a:effectRef idx="1">
            <a:schemeClr val="accent3"/>
          </a:effectRef>
          <a:fontRef idx="minor">
            <a:schemeClr val="tx1"/>
          </a:fontRef>
        </p:style>
      </p:cxnSp>
      <p:pic>
        <p:nvPicPr>
          <p:cNvPr id="108" name="Picture 107" descr="financial.png"/>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134162" y="1219200"/>
            <a:ext cx="854106" cy="70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9" name="Straight Arrow Connector 108"/>
          <p:cNvCxnSpPr/>
          <p:nvPr/>
        </p:nvCxnSpPr>
        <p:spPr>
          <a:xfrm flipV="1">
            <a:off x="7561215" y="2016800"/>
            <a:ext cx="0" cy="457200"/>
          </a:xfrm>
          <a:prstGeom prst="straightConnector1">
            <a:avLst/>
          </a:prstGeom>
          <a:ln>
            <a:headEnd type="arrow"/>
            <a:tailEnd type="arrow"/>
          </a:ln>
        </p:spPr>
        <p:style>
          <a:lnRef idx="2">
            <a:schemeClr val="accent3"/>
          </a:lnRef>
          <a:fillRef idx="0">
            <a:schemeClr val="accent3"/>
          </a:fillRef>
          <a:effectRef idx="1">
            <a:schemeClr val="accent3"/>
          </a:effectRef>
          <a:fontRef idx="minor">
            <a:schemeClr val="tx1"/>
          </a:fontRef>
        </p:style>
      </p:cxnSp>
      <p:sp>
        <p:nvSpPr>
          <p:cNvPr id="112" name="TextBox 18"/>
          <p:cNvSpPr txBox="1"/>
          <p:nvPr/>
        </p:nvSpPr>
        <p:spPr>
          <a:xfrm>
            <a:off x="7016397" y="685800"/>
            <a:ext cx="1504451" cy="461665"/>
          </a:xfrm>
          <a:prstGeom prst="rect">
            <a:avLst/>
          </a:prstGeom>
          <a:noFill/>
        </p:spPr>
        <p:txBody>
          <a:bodyPr wrap="none" rtlCol="0">
            <a:spAutoFit/>
          </a:bodyPr>
          <a:lstStyle/>
          <a:p>
            <a:pPr fontAlgn="base"/>
            <a:r>
              <a:rPr lang="en-US" sz="2400" b="1" dirty="0" smtClean="0">
                <a:solidFill>
                  <a:srgbClr val="1C3867"/>
                </a:solidFill>
                <a:latin typeface="+mj-lt"/>
              </a:rPr>
              <a:t>Databases</a:t>
            </a:r>
            <a:endParaRPr lang="en-US" sz="2400" dirty="0">
              <a:solidFill>
                <a:srgbClr val="50565C"/>
              </a:solidFill>
              <a:latin typeface="+mj-lt"/>
              <a:ea typeface="Times New Roman"/>
            </a:endParaRPr>
          </a:p>
        </p:txBody>
      </p:sp>
      <p:sp>
        <p:nvSpPr>
          <p:cNvPr id="36" name="TextBox 36"/>
          <p:cNvSpPr txBox="1"/>
          <p:nvPr/>
        </p:nvSpPr>
        <p:spPr>
          <a:xfrm>
            <a:off x="6172200" y="5757446"/>
            <a:ext cx="2917828" cy="369332"/>
          </a:xfrm>
          <a:prstGeom prst="rect">
            <a:avLst/>
          </a:prstGeom>
          <a:noFill/>
        </p:spPr>
        <p:txBody>
          <a:bodyPr wrap="square" rtlCol="0">
            <a:spAutoFit/>
          </a:bodyPr>
          <a:lstStyle/>
          <a:p>
            <a:pPr algn="ctr" fontAlgn="base"/>
            <a:r>
              <a:rPr lang="en-US" b="1" dirty="0" smtClean="0">
                <a:solidFill>
                  <a:schemeClr val="accent1">
                    <a:lumMod val="75000"/>
                  </a:schemeClr>
                </a:solidFill>
                <a:latin typeface="+mj-lt"/>
              </a:rPr>
              <a:t>Other Platforms</a:t>
            </a:r>
            <a:endParaRPr lang="en-US" b="1" dirty="0">
              <a:solidFill>
                <a:schemeClr val="accent1">
                  <a:lumMod val="75000"/>
                </a:schemeClr>
              </a:solidFill>
              <a:latin typeface="+mj-lt"/>
              <a:ea typeface="Times New Roman"/>
            </a:endParaRPr>
          </a:p>
        </p:txBody>
      </p:sp>
      <p:sp>
        <p:nvSpPr>
          <p:cNvPr id="3" name="Rectangle 2"/>
          <p:cNvSpPr/>
          <p:nvPr/>
        </p:nvSpPr>
        <p:spPr>
          <a:xfrm>
            <a:off x="5432428" y="6172200"/>
            <a:ext cx="3711572" cy="6096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TextBox 3"/>
          <p:cNvSpPr txBox="1"/>
          <p:nvPr/>
        </p:nvSpPr>
        <p:spPr>
          <a:xfrm>
            <a:off x="2667000" y="6324600"/>
            <a:ext cx="3769932" cy="457200"/>
          </a:xfrm>
          <a:prstGeom prst="rect">
            <a:avLst/>
          </a:prstGeom>
        </p:spPr>
        <p:style>
          <a:lnRef idx="2">
            <a:schemeClr val="dk1"/>
          </a:lnRef>
          <a:fillRef idx="1">
            <a:schemeClr val="lt1"/>
          </a:fillRef>
          <a:effectRef idx="0">
            <a:schemeClr val="dk1"/>
          </a:effectRef>
          <a:fontRef idx="minor">
            <a:schemeClr val="dk1"/>
          </a:fontRef>
        </p:style>
        <p:txBody>
          <a:bodyPr vert="horz" wrap="none" lIns="91440" tIns="45720" rIns="91440" bIns="45720" rtlCol="0">
            <a:normAutofit/>
          </a:bodyPr>
          <a:lstStyle/>
          <a:p>
            <a:pPr marL="0" marR="0" indent="0" algn="l" defTabSz="457200" rtl="0" eaLnBrk="1" fontAlgn="auto" latinLnBrk="0" hangingPunct="1">
              <a:lnSpc>
                <a:spcPct val="100000"/>
              </a:lnSpc>
              <a:spcBef>
                <a:spcPct val="20000"/>
              </a:spcBef>
              <a:spcAft>
                <a:spcPts val="0"/>
              </a:spcAft>
              <a:buClrTx/>
              <a:buSzTx/>
              <a:buFont typeface="Arial"/>
              <a:buNone/>
              <a:tabLst/>
            </a:pPr>
            <a:r>
              <a:rPr lang="en-US" sz="2000" b="1" i="1" dirty="0" smtClean="0">
                <a:latin typeface="+mj-lt"/>
                <a:cs typeface="Arial Narrow"/>
              </a:rPr>
              <a:t>Key: </a:t>
            </a:r>
            <a:r>
              <a:rPr lang="en-US" sz="2000" b="1" dirty="0" smtClean="0">
                <a:solidFill>
                  <a:schemeClr val="accent4">
                    <a:lumMod val="75000"/>
                    <a:lumOff val="25000"/>
                  </a:schemeClr>
                </a:solidFill>
                <a:latin typeface="+mj-lt"/>
                <a:cs typeface="Arial Narrow"/>
              </a:rPr>
              <a:t>Public Tools</a:t>
            </a:r>
            <a:r>
              <a:rPr lang="en-US" sz="2000" b="1" dirty="0" smtClean="0">
                <a:latin typeface="+mj-lt"/>
                <a:cs typeface="Arial Narrow"/>
              </a:rPr>
              <a:t> | </a:t>
            </a:r>
            <a:r>
              <a:rPr lang="en-US" sz="2000" b="1" dirty="0" smtClean="0">
                <a:solidFill>
                  <a:schemeClr val="accent1">
                    <a:lumMod val="75000"/>
                  </a:schemeClr>
                </a:solidFill>
                <a:latin typeface="+mj-lt"/>
                <a:cs typeface="Arial Narrow"/>
              </a:rPr>
              <a:t>Private Tools</a:t>
            </a:r>
            <a:endParaRPr kumimoji="0" lang="en-US" sz="2000" b="1" i="0" u="none" strike="noStrike" kern="1200" cap="none" spc="0" normalizeH="0" baseline="0" noProof="0" dirty="0" smtClean="0">
              <a:ln>
                <a:noFill/>
              </a:ln>
              <a:solidFill>
                <a:schemeClr val="accent1">
                  <a:lumMod val="75000"/>
                </a:schemeClr>
              </a:solidFill>
              <a:effectLst/>
              <a:uLnTx/>
              <a:uFillTx/>
              <a:latin typeface="+mj-lt"/>
              <a:cs typeface="Arial Narrow"/>
            </a:endParaRPr>
          </a:p>
        </p:txBody>
      </p:sp>
    </p:spTree>
    <p:extLst>
      <p:ext uri="{BB962C8B-B14F-4D97-AF65-F5344CB8AC3E}">
        <p14:creationId xmlns:p14="http://schemas.microsoft.com/office/powerpoint/2010/main" val="30423754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0"/>
            <a:ext cx="8229600" cy="914400"/>
          </a:xfrm>
        </p:spPr>
        <p:txBody>
          <a:bodyPr/>
          <a:lstStyle/>
          <a:p>
            <a:r>
              <a:rPr lang="en-US" dirty="0" smtClean="0"/>
              <a:t>ENERGY STAR Portfolio Manager</a:t>
            </a:r>
            <a:endParaRPr lang="en-US" dirty="0"/>
          </a:p>
        </p:txBody>
      </p:sp>
      <p:sp>
        <p:nvSpPr>
          <p:cNvPr id="3" name="Content Placeholder 2"/>
          <p:cNvSpPr>
            <a:spLocks noGrp="1"/>
          </p:cNvSpPr>
          <p:nvPr>
            <p:ph idx="4294967295"/>
          </p:nvPr>
        </p:nvSpPr>
        <p:spPr>
          <a:xfrm>
            <a:off x="336429" y="762000"/>
            <a:ext cx="8445261" cy="5257800"/>
          </a:xfrm>
          <a:prstGeom prst="rect">
            <a:avLst/>
          </a:prstGeom>
        </p:spPr>
        <p:txBody>
          <a:bodyPr>
            <a:noAutofit/>
          </a:bodyPr>
          <a:lstStyle/>
          <a:p>
            <a:pPr marL="0" indent="0">
              <a:buNone/>
            </a:pPr>
            <a:r>
              <a:rPr lang="en-US" sz="2000" b="1" dirty="0" smtClean="0"/>
              <a:t>Assesses Operations.</a:t>
            </a:r>
            <a:r>
              <a:rPr lang="en-US" sz="2000" dirty="0" smtClean="0"/>
              <a:t> Tracks energy and water consumption, and provides weather normalized Energy Use Intensity and a 1-100 score. </a:t>
            </a:r>
            <a:br>
              <a:rPr lang="en-US" sz="2000" dirty="0" smtClean="0"/>
            </a:br>
            <a:endParaRPr lang="en-US" sz="2000" dirty="0" smtClean="0"/>
          </a:p>
        </p:txBody>
      </p:sp>
      <p:pic>
        <p:nvPicPr>
          <p:cNvPr id="5" name="Content Placeholder 4"/>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381000" y="2034634"/>
            <a:ext cx="5257800" cy="4222639"/>
          </a:xfrm>
          <a:prstGeom prst="rect">
            <a:avLst/>
          </a:prstGeom>
          <a:ln>
            <a:solidFill>
              <a:schemeClr val="tx1"/>
            </a:solidFill>
          </a:ln>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10000" y="1524000"/>
            <a:ext cx="4876800" cy="4276074"/>
          </a:xfrm>
          <a:prstGeom prst="rect">
            <a:avLst/>
          </a:prstGeom>
          <a:ln>
            <a:solidFill>
              <a:schemeClr val="accent1"/>
            </a:solidFill>
          </a:ln>
        </p:spPr>
      </p:pic>
      <p:sp>
        <p:nvSpPr>
          <p:cNvPr id="7" name="Rectangle 6"/>
          <p:cNvSpPr/>
          <p:nvPr/>
        </p:nvSpPr>
        <p:spPr>
          <a:xfrm>
            <a:off x="5432428" y="6324600"/>
            <a:ext cx="3711572" cy="6096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34039739"/>
      </p:ext>
    </p:extLst>
  </p:cSld>
  <p:clrMapOvr>
    <a:masterClrMapping/>
  </p:clrMapOvr>
  <mc:AlternateContent xmlns:mc="http://schemas.openxmlformats.org/markup-compatibility/2006" xmlns:p14="http://schemas.microsoft.com/office/powerpoint/2010/main">
    <mc:Choice Requires="p14">
      <p:transition spd="slow" p14:dur="2000"/>
    </mc:Choice>
    <mc:Fallback xmlns:mv="urn:schemas-microsoft-com:mac:vml"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Commercial Asset Score &amp; Home Energy Score</a:t>
            </a:r>
            <a:endParaRPr lang="en-US" dirty="0"/>
          </a:p>
        </p:txBody>
      </p:sp>
      <p:sp>
        <p:nvSpPr>
          <p:cNvPr id="3" name="Content Placeholder 2"/>
          <p:cNvSpPr>
            <a:spLocks noGrp="1"/>
          </p:cNvSpPr>
          <p:nvPr>
            <p:ph idx="4294967295"/>
          </p:nvPr>
        </p:nvSpPr>
        <p:spPr>
          <a:xfrm>
            <a:off x="336429" y="838200"/>
            <a:ext cx="8445261" cy="5257800"/>
          </a:xfrm>
          <a:prstGeom prst="rect">
            <a:avLst/>
          </a:prstGeom>
        </p:spPr>
        <p:txBody>
          <a:bodyPr>
            <a:noAutofit/>
          </a:bodyPr>
          <a:lstStyle/>
          <a:p>
            <a:pPr marL="0" indent="0">
              <a:buNone/>
            </a:pPr>
            <a:r>
              <a:rPr lang="en-US" sz="2000" b="1" dirty="0" smtClean="0"/>
              <a:t>Assesses Physical Conditions.</a:t>
            </a:r>
            <a:r>
              <a:rPr lang="en-US" sz="2000" dirty="0" smtClean="0"/>
              <a:t> Provides a </a:t>
            </a:r>
            <a:r>
              <a:rPr lang="en-US" sz="2000" dirty="0"/>
              <a:t>s</a:t>
            </a:r>
            <a:r>
              <a:rPr lang="en-US" sz="2000" dirty="0" smtClean="0"/>
              <a:t>core and identifies opportunities for improvements.</a:t>
            </a:r>
          </a:p>
        </p:txBody>
      </p:sp>
      <p:pic>
        <p:nvPicPr>
          <p:cNvPr id="2050" name="Picture 2" descr="http://greentechadvocates.com/wp-content/uploads/2010/11/HomeEnergyScoreLabel.png"/>
          <p:cNvPicPr>
            <a:picLocks noChangeAspect="1" noChangeArrowheads="1"/>
          </p:cNvPicPr>
          <p:nvPr/>
        </p:nvPicPr>
        <p:blipFill>
          <a:blip r:embed="rId3"/>
          <a:srcRect/>
          <a:stretch>
            <a:fillRect/>
          </a:stretch>
        </p:blipFill>
        <p:spPr bwMode="auto">
          <a:xfrm>
            <a:off x="228600" y="1677032"/>
            <a:ext cx="3916071" cy="3048000"/>
          </a:xfrm>
          <a:prstGeom prst="rect">
            <a:avLst/>
          </a:prstGeom>
          <a:noFill/>
        </p:spPr>
      </p:pic>
      <p:grpSp>
        <p:nvGrpSpPr>
          <p:cNvPr id="4" name="Group 6"/>
          <p:cNvGrpSpPr/>
          <p:nvPr/>
        </p:nvGrpSpPr>
        <p:grpSpPr>
          <a:xfrm>
            <a:off x="4286940" y="1676400"/>
            <a:ext cx="3226796" cy="4039232"/>
            <a:chOff x="163732" y="3170715"/>
            <a:chExt cx="2172188" cy="2719097"/>
          </a:xfrm>
        </p:grpSpPr>
        <p:pic>
          <p:nvPicPr>
            <p:cNvPr id="8"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3732" y="3170715"/>
              <a:ext cx="2172188" cy="271909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16845" y="3250488"/>
              <a:ext cx="219075" cy="209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7" name="Group 3"/>
          <p:cNvGrpSpPr/>
          <p:nvPr/>
        </p:nvGrpSpPr>
        <p:grpSpPr>
          <a:xfrm>
            <a:off x="5506140" y="2479105"/>
            <a:ext cx="3256860" cy="4226495"/>
            <a:chOff x="2399928" y="3170716"/>
            <a:chExt cx="2113860" cy="2743200"/>
          </a:xfrm>
        </p:grpSpPr>
        <p:pic>
          <p:nvPicPr>
            <p:cNvPr id="5"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99928" y="3170716"/>
              <a:ext cx="2113860" cy="27432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94713" y="3238432"/>
              <a:ext cx="219075" cy="209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3187662947"/>
      </p:ext>
    </p:extLst>
  </p:cSld>
  <p:clrMapOvr>
    <a:masterClrMapping/>
  </p:clrMapOvr>
  <mc:AlternateContent xmlns:mc="http://schemas.openxmlformats.org/markup-compatibility/2006" xmlns:p14="http://schemas.microsoft.com/office/powerpoint/2010/main">
    <mc:Choice Requires="p14">
      <p:transition spd="slow" p14:dur="2000"/>
    </mc:Choice>
    <mc:Fallback xmlns:mv="urn:schemas-microsoft-com:mac:vml"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0"/>
            <a:ext cx="8229600" cy="914400"/>
          </a:xfrm>
        </p:spPr>
        <p:txBody>
          <a:bodyPr/>
          <a:lstStyle/>
          <a:p>
            <a:r>
              <a:rPr lang="en-US" dirty="0" smtClean="0"/>
              <a:t>Building Energy Data Exchange Specification</a:t>
            </a:r>
            <a:endParaRPr lang="en-US" dirty="0"/>
          </a:p>
        </p:txBody>
      </p:sp>
      <p:sp>
        <p:nvSpPr>
          <p:cNvPr id="8" name="Rectangle 7"/>
          <p:cNvSpPr/>
          <p:nvPr/>
        </p:nvSpPr>
        <p:spPr>
          <a:xfrm>
            <a:off x="4453216" y="3244334"/>
            <a:ext cx="2633383" cy="369332"/>
          </a:xfrm>
          <a:prstGeom prst="rect">
            <a:avLst/>
          </a:prstGeom>
        </p:spPr>
        <p:txBody>
          <a:bodyPr wrap="square">
            <a:spAutoFit/>
          </a:bodyPr>
          <a:lstStyle/>
          <a:p>
            <a:r>
              <a:rPr lang="en-US" dirty="0"/>
              <a:t> </a:t>
            </a:r>
          </a:p>
        </p:txBody>
      </p:sp>
      <p:pic>
        <p:nvPicPr>
          <p:cNvPr id="2050" name="Picture 2" descr="C:\Users\Elena.Alschuler\AppData\Local\Microsoft\Windows\Temporary Internet Files\Content.Outlook\MMAC08RI\Data Fields Graphic.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838200"/>
            <a:ext cx="8145273" cy="586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3546432"/>
      </p:ext>
    </p:extLst>
  </p:cSld>
  <p:clrMapOvr>
    <a:masterClrMapping/>
  </p:clrMapOvr>
  <mc:AlternateContent xmlns:mc="http://schemas.openxmlformats.org/markup-compatibility/2006" xmlns:p14="http://schemas.microsoft.com/office/powerpoint/2010/main">
    <mc:Choice Requires="p14">
      <p:transition spd="slow" p14:dur="2000"/>
    </mc:Choice>
    <mc:Fallback xmlns:mv="urn:schemas-microsoft-com:mac:vml"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p:cNvSpPr/>
          <p:nvPr/>
        </p:nvSpPr>
        <p:spPr>
          <a:xfrm>
            <a:off x="5432428" y="6324600"/>
            <a:ext cx="3711572" cy="6096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7200" y="0"/>
            <a:ext cx="8229600" cy="685800"/>
          </a:xfrm>
        </p:spPr>
        <p:txBody>
          <a:bodyPr>
            <a:noAutofit/>
          </a:bodyPr>
          <a:lstStyle/>
          <a:p>
            <a:pPr>
              <a:lnSpc>
                <a:spcPct val="100000"/>
              </a:lnSpc>
            </a:pPr>
            <a:r>
              <a:rPr lang="en-US" dirty="0" smtClean="0"/>
              <a:t>Standard Energy Efficiency Data Platform</a:t>
            </a:r>
            <a:endParaRPr lang="en-US" dirty="0"/>
          </a:p>
        </p:txBody>
      </p:sp>
      <p:pic>
        <p:nvPicPr>
          <p:cNvPr id="31"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3037192"/>
            <a:ext cx="1996077" cy="4217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40" name="Straight Arrow Connector 39"/>
          <p:cNvCxnSpPr/>
          <p:nvPr/>
        </p:nvCxnSpPr>
        <p:spPr>
          <a:xfrm>
            <a:off x="2445323" y="4103992"/>
            <a:ext cx="823323" cy="251097"/>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cxnSp>
        <p:nvCxnSpPr>
          <p:cNvPr id="44" name="Straight Arrow Connector 43"/>
          <p:cNvCxnSpPr/>
          <p:nvPr/>
        </p:nvCxnSpPr>
        <p:spPr>
          <a:xfrm flipV="1">
            <a:off x="2445323" y="4713592"/>
            <a:ext cx="823323" cy="202775"/>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sp>
        <p:nvSpPr>
          <p:cNvPr id="49" name="Rounded Rectangle 48"/>
          <p:cNvSpPr/>
          <p:nvPr/>
        </p:nvSpPr>
        <p:spPr>
          <a:xfrm>
            <a:off x="3443273" y="4087617"/>
            <a:ext cx="2133601" cy="736175"/>
          </a:xfrm>
          <a:prstGeom prst="roundRect">
            <a:avLst/>
          </a:prstGeom>
          <a:solidFill>
            <a:srgbClr val="1C3867"/>
          </a:solidFill>
          <a:ln w="63500">
            <a:solidFill>
              <a:schemeClr val="accent3"/>
            </a:solidFill>
          </a:ln>
        </p:spPr>
        <p:style>
          <a:lnRef idx="1">
            <a:schemeClr val="accent1"/>
          </a:lnRef>
          <a:fillRef idx="3">
            <a:schemeClr val="accent1"/>
          </a:fillRef>
          <a:effectRef idx="2">
            <a:schemeClr val="accent1"/>
          </a:effectRef>
          <a:fontRef idx="minor">
            <a:schemeClr val="lt1"/>
          </a:fontRef>
        </p:style>
        <p:txBody>
          <a:bodyPr rtlCol="0" anchor="ctr"/>
          <a:lstStyle/>
          <a:p>
            <a:pPr algn="ctr" fontAlgn="base">
              <a:spcBef>
                <a:spcPct val="0"/>
              </a:spcBef>
              <a:spcAft>
                <a:spcPct val="0"/>
              </a:spcAft>
            </a:pPr>
            <a:r>
              <a:rPr lang="en-US" b="1" dirty="0">
                <a:solidFill>
                  <a:prstClr val="white"/>
                </a:solidFill>
              </a:rPr>
              <a:t>City A’s </a:t>
            </a:r>
            <a:r>
              <a:rPr lang="en-US" b="1" dirty="0" smtClean="0">
                <a:solidFill>
                  <a:prstClr val="white"/>
                </a:solidFill>
              </a:rPr>
              <a:t>SEED</a:t>
            </a:r>
            <a:endParaRPr lang="en-US" dirty="0">
              <a:solidFill>
                <a:prstClr val="white"/>
              </a:solidFill>
            </a:endParaRPr>
          </a:p>
        </p:txBody>
      </p:sp>
      <p:sp>
        <p:nvSpPr>
          <p:cNvPr id="59" name="Rounded Rectangle 58"/>
          <p:cNvSpPr/>
          <p:nvPr/>
        </p:nvSpPr>
        <p:spPr>
          <a:xfrm>
            <a:off x="731942" y="3660066"/>
            <a:ext cx="1545084" cy="609683"/>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base"/>
            <a:r>
              <a:rPr lang="en-US" b="1" dirty="0" smtClean="0">
                <a:solidFill>
                  <a:srgbClr val="FFFFFF"/>
                </a:solidFill>
              </a:rPr>
              <a:t>Asset Score </a:t>
            </a:r>
            <a:endParaRPr lang="en-US" dirty="0">
              <a:solidFill>
                <a:srgbClr val="50565C"/>
              </a:solidFill>
              <a:latin typeface="Times New Roman"/>
              <a:ea typeface="Times New Roman"/>
            </a:endParaRPr>
          </a:p>
        </p:txBody>
      </p:sp>
      <p:sp>
        <p:nvSpPr>
          <p:cNvPr id="61" name="Rounded Rectangle 60"/>
          <p:cNvSpPr/>
          <p:nvPr/>
        </p:nvSpPr>
        <p:spPr>
          <a:xfrm>
            <a:off x="693754" y="4419600"/>
            <a:ext cx="1545084" cy="696691"/>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base"/>
            <a:r>
              <a:rPr lang="en-US" b="1" dirty="0" smtClean="0">
                <a:solidFill>
                  <a:srgbClr val="FFFFFF"/>
                </a:solidFill>
              </a:rPr>
              <a:t>Utility Data</a:t>
            </a:r>
            <a:endParaRPr lang="en-US" dirty="0">
              <a:solidFill>
                <a:srgbClr val="50565C"/>
              </a:solidFill>
              <a:latin typeface="Times New Roman"/>
              <a:ea typeface="Times New Roman"/>
            </a:endParaRPr>
          </a:p>
        </p:txBody>
      </p:sp>
      <p:cxnSp>
        <p:nvCxnSpPr>
          <p:cNvPr id="63" name="Straight Arrow Connector 62"/>
          <p:cNvCxnSpPr/>
          <p:nvPr/>
        </p:nvCxnSpPr>
        <p:spPr>
          <a:xfrm flipV="1">
            <a:off x="2362200" y="4942192"/>
            <a:ext cx="830080" cy="685800"/>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sp>
        <p:nvSpPr>
          <p:cNvPr id="66" name="TextBox 19"/>
          <p:cNvSpPr txBox="1"/>
          <p:nvPr/>
        </p:nvSpPr>
        <p:spPr>
          <a:xfrm>
            <a:off x="304800" y="1900535"/>
            <a:ext cx="2057400" cy="461665"/>
          </a:xfrm>
          <a:prstGeom prst="rect">
            <a:avLst/>
          </a:prstGeom>
          <a:noFill/>
        </p:spPr>
        <p:txBody>
          <a:bodyPr wrap="square" rtlCol="0">
            <a:spAutoFit/>
          </a:bodyPr>
          <a:lstStyle/>
          <a:p>
            <a:pPr algn="ctr" fontAlgn="base"/>
            <a:r>
              <a:rPr lang="en-US" sz="2400" b="1" dirty="0" smtClean="0">
                <a:solidFill>
                  <a:srgbClr val="1C3867"/>
                </a:solidFill>
                <a:latin typeface="+mj-lt"/>
              </a:rPr>
              <a:t>Inputs </a:t>
            </a:r>
            <a:endParaRPr lang="en-US" sz="2400" dirty="0">
              <a:solidFill>
                <a:srgbClr val="50565C"/>
              </a:solidFill>
              <a:latin typeface="+mj-lt"/>
              <a:ea typeface="Times New Roman"/>
            </a:endParaRPr>
          </a:p>
        </p:txBody>
      </p:sp>
      <p:sp>
        <p:nvSpPr>
          <p:cNvPr id="67" name="TextBox 18"/>
          <p:cNvSpPr txBox="1"/>
          <p:nvPr/>
        </p:nvSpPr>
        <p:spPr>
          <a:xfrm>
            <a:off x="3779396" y="1899791"/>
            <a:ext cx="1381019" cy="461665"/>
          </a:xfrm>
          <a:prstGeom prst="rect">
            <a:avLst/>
          </a:prstGeom>
          <a:noFill/>
        </p:spPr>
        <p:txBody>
          <a:bodyPr wrap="none" rtlCol="0">
            <a:spAutoFit/>
          </a:bodyPr>
          <a:lstStyle/>
          <a:p>
            <a:pPr fontAlgn="base"/>
            <a:r>
              <a:rPr lang="en-US" sz="2400" b="1" dirty="0" smtClean="0">
                <a:solidFill>
                  <a:srgbClr val="1C3867"/>
                </a:solidFill>
                <a:latin typeface="+mj-lt"/>
              </a:rPr>
              <a:t>Database</a:t>
            </a:r>
            <a:endParaRPr lang="en-US" sz="2400" dirty="0">
              <a:solidFill>
                <a:srgbClr val="50565C"/>
              </a:solidFill>
              <a:latin typeface="+mj-lt"/>
              <a:ea typeface="Times New Roman"/>
            </a:endParaRPr>
          </a:p>
        </p:txBody>
      </p:sp>
      <p:pic>
        <p:nvPicPr>
          <p:cNvPr id="19" name="Picture 2"/>
          <p:cNvPicPr>
            <a:picLocks noGrp="1" noChangeAspect="1" noChangeArrowheads="1"/>
          </p:cNvPicPr>
          <p:nvPr>
            <p:ph sz="quarter" idx="4294967295"/>
          </p:nvPr>
        </p:nvPicPr>
        <p:blipFill>
          <a:blip r:embed="rId3" cstate="print">
            <a:extLst>
              <a:ext uri="{28A0092B-C50C-407E-A947-70E740481C1C}">
                <a14:useLocalDpi xmlns:a14="http://schemas.microsoft.com/office/drawing/2010/main" val="0"/>
              </a:ext>
            </a:extLst>
          </a:blip>
          <a:srcRect/>
          <a:stretch>
            <a:fillRect/>
          </a:stretch>
        </p:blipFill>
        <p:spPr bwMode="auto">
          <a:xfrm>
            <a:off x="6884489" y="3401651"/>
            <a:ext cx="1878511" cy="23622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19"/>
          <p:cNvPicPr>
            <a:picLocks noChangeAspect="1"/>
          </p:cNvPicPr>
          <p:nvPr/>
        </p:nvPicPr>
        <p:blipFill rotWithShape="1">
          <a:blip r:embed="rId4" cstate="print">
            <a:extLst>
              <a:ext uri="{28A0092B-C50C-407E-A947-70E740481C1C}">
                <a14:useLocalDpi xmlns:a14="http://schemas.microsoft.com/office/drawing/2010/main" val="0"/>
              </a:ext>
            </a:extLst>
          </a:blip>
          <a:srcRect l="4345" r="5019"/>
          <a:stretch/>
        </p:blipFill>
        <p:spPr>
          <a:xfrm>
            <a:off x="5818764" y="4925651"/>
            <a:ext cx="963036" cy="2008549"/>
          </a:xfrm>
          <a:prstGeom prst="rect">
            <a:avLst/>
          </a:prstGeom>
        </p:spPr>
      </p:pic>
      <p:cxnSp>
        <p:nvCxnSpPr>
          <p:cNvPr id="22" name="Straight Arrow Connector 21"/>
          <p:cNvCxnSpPr/>
          <p:nvPr/>
        </p:nvCxnSpPr>
        <p:spPr>
          <a:xfrm flipV="1">
            <a:off x="5715000" y="4163651"/>
            <a:ext cx="914400" cy="40958"/>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cxnSp>
        <p:nvCxnSpPr>
          <p:cNvPr id="25" name="Straight Arrow Connector 24"/>
          <p:cNvCxnSpPr/>
          <p:nvPr/>
        </p:nvCxnSpPr>
        <p:spPr>
          <a:xfrm rot="5400000" flipH="1" flipV="1">
            <a:off x="5410200" y="3401651"/>
            <a:ext cx="762000" cy="457200"/>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cxnSp>
        <p:nvCxnSpPr>
          <p:cNvPr id="26" name="Straight Arrow Connector 25"/>
          <p:cNvCxnSpPr/>
          <p:nvPr/>
        </p:nvCxnSpPr>
        <p:spPr>
          <a:xfrm>
            <a:off x="5437764" y="4936625"/>
            <a:ext cx="381000" cy="252334"/>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pic>
        <p:nvPicPr>
          <p:cNvPr id="23" name="Picture 3" descr="Q:\EE-2J\Commercial Building Integration\Program Areas\Buildings Performance Database\Outreach\BPD logo white back.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86400" y="2487251"/>
            <a:ext cx="3283607" cy="636308"/>
          </a:xfrm>
          <a:prstGeom prst="rect">
            <a:avLst/>
          </a:prstGeom>
          <a:noFill/>
          <a:extLst>
            <a:ext uri="{909E8E84-426E-40DD-AFC4-6F175D3DCCD1}">
              <a14:hiddenFill xmlns:a14="http://schemas.microsoft.com/office/drawing/2010/main">
                <a:solidFill>
                  <a:srgbClr val="FFFFFF"/>
                </a:solidFill>
              </a14:hiddenFill>
            </a:ext>
          </a:extLst>
        </p:spPr>
      </p:pic>
      <p:sp>
        <p:nvSpPr>
          <p:cNvPr id="24" name="Rounded Rectangle 23"/>
          <p:cNvSpPr/>
          <p:nvPr/>
        </p:nvSpPr>
        <p:spPr>
          <a:xfrm>
            <a:off x="672670" y="5246909"/>
            <a:ext cx="1545084" cy="696691"/>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base"/>
            <a:r>
              <a:rPr lang="en-US" b="1" dirty="0" smtClean="0">
                <a:solidFill>
                  <a:srgbClr val="FFFFFF"/>
                </a:solidFill>
              </a:rPr>
              <a:t>Public Records</a:t>
            </a:r>
            <a:endParaRPr lang="en-US" dirty="0">
              <a:solidFill>
                <a:srgbClr val="50565C"/>
              </a:solidFill>
              <a:latin typeface="Times New Roman"/>
              <a:ea typeface="Times New Roman"/>
            </a:endParaRPr>
          </a:p>
        </p:txBody>
      </p:sp>
      <p:sp>
        <p:nvSpPr>
          <p:cNvPr id="30" name="TextBox 19"/>
          <p:cNvSpPr txBox="1"/>
          <p:nvPr/>
        </p:nvSpPr>
        <p:spPr>
          <a:xfrm>
            <a:off x="6629400" y="1899791"/>
            <a:ext cx="2057400" cy="461665"/>
          </a:xfrm>
          <a:prstGeom prst="rect">
            <a:avLst/>
          </a:prstGeom>
          <a:noFill/>
        </p:spPr>
        <p:txBody>
          <a:bodyPr wrap="square" rtlCol="0">
            <a:spAutoFit/>
          </a:bodyPr>
          <a:lstStyle/>
          <a:p>
            <a:pPr algn="ctr" fontAlgn="base"/>
            <a:r>
              <a:rPr lang="en-US" sz="2400" b="1" dirty="0" smtClean="0">
                <a:solidFill>
                  <a:srgbClr val="1C3867"/>
                </a:solidFill>
                <a:latin typeface="+mj-lt"/>
              </a:rPr>
              <a:t>Outputs </a:t>
            </a:r>
            <a:endParaRPr lang="en-US" sz="2400" dirty="0">
              <a:solidFill>
                <a:srgbClr val="50565C"/>
              </a:solidFill>
              <a:latin typeface="+mj-lt"/>
              <a:ea typeface="Times New Roman"/>
            </a:endParaRPr>
          </a:p>
        </p:txBody>
      </p:sp>
      <p:cxnSp>
        <p:nvCxnSpPr>
          <p:cNvPr id="32" name="Straight Arrow Connector 31"/>
          <p:cNvCxnSpPr/>
          <p:nvPr/>
        </p:nvCxnSpPr>
        <p:spPr>
          <a:xfrm>
            <a:off x="2438400" y="3494392"/>
            <a:ext cx="838200" cy="609600"/>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sp>
        <p:nvSpPr>
          <p:cNvPr id="21" name="Content Placeholder 2"/>
          <p:cNvSpPr>
            <a:spLocks noGrp="1"/>
          </p:cNvSpPr>
          <p:nvPr>
            <p:ph idx="4294967295"/>
          </p:nvPr>
        </p:nvSpPr>
        <p:spPr>
          <a:xfrm>
            <a:off x="336429" y="685800"/>
            <a:ext cx="8807571" cy="1066800"/>
          </a:xfrm>
          <a:prstGeom prst="rect">
            <a:avLst/>
          </a:prstGeom>
        </p:spPr>
        <p:txBody>
          <a:bodyPr>
            <a:noAutofit/>
          </a:bodyPr>
          <a:lstStyle/>
          <a:p>
            <a:r>
              <a:rPr lang="en-US" sz="2000" dirty="0">
                <a:latin typeface="Calibri" pitchFamily="34" charset="0"/>
                <a:cs typeface="Calibri" pitchFamily="34" charset="0"/>
              </a:rPr>
              <a:t>Open source</a:t>
            </a:r>
            <a:r>
              <a:rPr lang="en-US" sz="2000" dirty="0" smtClean="0">
                <a:latin typeface="Calibri" pitchFamily="34" charset="0"/>
                <a:cs typeface="Calibri" pitchFamily="34" charset="0"/>
              </a:rPr>
              <a:t> database and user interface</a:t>
            </a:r>
          </a:p>
          <a:p>
            <a:r>
              <a:rPr lang="en-US" sz="2000" dirty="0" smtClean="0"/>
              <a:t>Initially designed to help cities manage building transparency programs, but </a:t>
            </a:r>
            <a:r>
              <a:rPr lang="en-US" sz="2000" dirty="0">
                <a:latin typeface="Calibri" pitchFamily="34" charset="0"/>
                <a:cs typeface="Calibri" pitchFamily="34" charset="0"/>
              </a:rPr>
              <a:t>has many other potential </a:t>
            </a:r>
            <a:r>
              <a:rPr lang="en-US" sz="2000" dirty="0" smtClean="0">
                <a:latin typeface="Calibri" pitchFamily="34" charset="0"/>
                <a:cs typeface="Calibri" pitchFamily="34" charset="0"/>
              </a:rPr>
              <a:t>uses</a:t>
            </a:r>
          </a:p>
        </p:txBody>
      </p:sp>
    </p:spTree>
    <p:extLst>
      <p:ext uri="{BB962C8B-B14F-4D97-AF65-F5344CB8AC3E}">
        <p14:creationId xmlns:p14="http://schemas.microsoft.com/office/powerpoint/2010/main" val="55813801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5257800" y="6400800"/>
            <a:ext cx="3886200" cy="457200"/>
          </a:xfrm>
          <a:prstGeom prst="rect">
            <a:avLst/>
          </a:prstGeom>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2" name="Title 1"/>
          <p:cNvSpPr>
            <a:spLocks noGrp="1"/>
          </p:cNvSpPr>
          <p:nvPr>
            <p:ph type="title"/>
          </p:nvPr>
        </p:nvSpPr>
        <p:spPr>
          <a:xfrm>
            <a:off x="381000" y="0"/>
            <a:ext cx="8229600" cy="914400"/>
          </a:xfrm>
        </p:spPr>
        <p:txBody>
          <a:bodyPr/>
          <a:lstStyle/>
          <a:p>
            <a:r>
              <a:rPr lang="en-US" dirty="0" smtClean="0"/>
              <a:t>Buildings Performance Database (BPD)</a:t>
            </a:r>
            <a:endParaRPr lang="en-US" dirty="0"/>
          </a:p>
        </p:txBody>
      </p:sp>
      <p:sp>
        <p:nvSpPr>
          <p:cNvPr id="3" name="Content Placeholder 2"/>
          <p:cNvSpPr>
            <a:spLocks noGrp="1"/>
          </p:cNvSpPr>
          <p:nvPr>
            <p:ph idx="4294967295"/>
          </p:nvPr>
        </p:nvSpPr>
        <p:spPr>
          <a:xfrm>
            <a:off x="336429" y="762000"/>
            <a:ext cx="8445261" cy="5257800"/>
          </a:xfrm>
          <a:prstGeom prst="rect">
            <a:avLst/>
          </a:prstGeom>
        </p:spPr>
        <p:txBody>
          <a:bodyPr>
            <a:noAutofit/>
          </a:bodyPr>
          <a:lstStyle/>
          <a:p>
            <a:pPr marL="115888" indent="-115888"/>
            <a:r>
              <a:rPr lang="en-US" sz="1800" dirty="0" smtClean="0"/>
              <a:t>Enables users to </a:t>
            </a:r>
            <a:r>
              <a:rPr lang="en-US" sz="1800" dirty="0"/>
              <a:t>statistically </a:t>
            </a:r>
            <a:r>
              <a:rPr lang="en-US" sz="1800" dirty="0" smtClean="0"/>
              <a:t>analyze </a:t>
            </a:r>
            <a:r>
              <a:rPr lang="en-US" sz="1800" dirty="0"/>
              <a:t>trends in the energy performance and physical &amp; operational characteristics of real commercial and residential buildings</a:t>
            </a:r>
            <a:r>
              <a:rPr lang="en-US" sz="1800" dirty="0" smtClean="0"/>
              <a:t>.</a:t>
            </a:r>
          </a:p>
          <a:p>
            <a:pPr marL="115888" indent="-115888"/>
            <a:r>
              <a:rPr lang="en-US" sz="1800" dirty="0" smtClean="0"/>
              <a:t>A public data resource that protects confidentiality</a:t>
            </a:r>
          </a:p>
          <a:p>
            <a:pPr marL="0" lvl="0" indent="0">
              <a:buNone/>
            </a:pPr>
            <a:endParaRPr lang="en-US" sz="1800" b="1" dirty="0" smtClean="0">
              <a:latin typeface="Calibri" pitchFamily="34" charset="0"/>
              <a:cs typeface="Calibri" pitchFamily="34" charset="0"/>
            </a:endParaRPr>
          </a:p>
          <a:p>
            <a:pPr marL="0" lvl="0" indent="0">
              <a:buNone/>
            </a:pPr>
            <a:endParaRPr lang="en-US" sz="1800" b="1" dirty="0">
              <a:latin typeface="Calibri" pitchFamily="34" charset="0"/>
              <a:cs typeface="Calibri" pitchFamily="34" charset="0"/>
            </a:endParaRPr>
          </a:p>
          <a:p>
            <a:pPr marL="0" lvl="0" indent="0">
              <a:buNone/>
            </a:pPr>
            <a:endParaRPr lang="en-US" sz="1800" b="1" dirty="0" smtClean="0">
              <a:latin typeface="Calibri" pitchFamily="34" charset="0"/>
              <a:cs typeface="Calibri" pitchFamily="34" charset="0"/>
            </a:endParaRPr>
          </a:p>
          <a:p>
            <a:pPr marL="0" lvl="0" indent="0">
              <a:buNone/>
            </a:pPr>
            <a:endParaRPr lang="en-US" sz="1800" b="1" dirty="0">
              <a:latin typeface="Calibri" pitchFamily="34" charset="0"/>
              <a:cs typeface="Calibri" pitchFamily="34" charset="0"/>
            </a:endParaRPr>
          </a:p>
          <a:p>
            <a:pPr marL="0" lvl="0" indent="0">
              <a:buNone/>
            </a:pPr>
            <a:endParaRPr lang="en-US" sz="1800" b="1" dirty="0" smtClean="0">
              <a:latin typeface="Calibri" pitchFamily="34" charset="0"/>
              <a:cs typeface="Calibri" pitchFamily="34" charset="0"/>
            </a:endParaRPr>
          </a:p>
        </p:txBody>
      </p:sp>
      <p:pic>
        <p:nvPicPr>
          <p:cNvPr id="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8382" r="1379" b="4315"/>
          <a:stretch/>
        </p:blipFill>
        <p:spPr bwMode="auto">
          <a:xfrm>
            <a:off x="0" y="1828800"/>
            <a:ext cx="9144000" cy="505919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48011884"/>
      </p:ext>
    </p:extLst>
  </p:cSld>
  <p:clrMapOvr>
    <a:masterClrMapping/>
  </p:clrMapOvr>
  <mc:AlternateContent xmlns:mc="http://schemas.openxmlformats.org/markup-compatibility/2006" xmlns:p14="http://schemas.microsoft.com/office/powerpoint/2010/main">
    <mc:Choice Requires="p14">
      <p:transition spd="slow" p14:dur="2000"/>
    </mc:Choice>
    <mc:Fallback xmlns:mv="urn:schemas-microsoft-com:mac:vml"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Early Adopters</a:t>
            </a:r>
            <a:endParaRPr lang="en-US" dirty="0"/>
          </a:p>
        </p:txBody>
      </p:sp>
      <p:graphicFrame>
        <p:nvGraphicFramePr>
          <p:cNvPr id="4" name="Content Placeholder 3"/>
          <p:cNvGraphicFramePr>
            <a:graphicFrameLocks noGrp="1"/>
          </p:cNvGraphicFramePr>
          <p:nvPr>
            <p:ph sz="quarter" idx="10"/>
            <p:extLst>
              <p:ext uri="{D42A27DB-BD31-4B8C-83A1-F6EECF244321}">
                <p14:modId xmlns:p14="http://schemas.microsoft.com/office/powerpoint/2010/main" val="4106590242"/>
              </p:ext>
            </p:extLst>
          </p:nvPr>
        </p:nvGraphicFramePr>
        <p:xfrm>
          <a:off x="457200" y="1066800"/>
          <a:ext cx="8077200" cy="495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377512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381000" y="1143000"/>
            <a:ext cx="8353425" cy="2209800"/>
          </a:xfrm>
        </p:spPr>
        <p:txBody>
          <a:bodyPr/>
          <a:lstStyle/>
          <a:p>
            <a:pPr>
              <a:spcAft>
                <a:spcPts val="1200"/>
              </a:spcAft>
            </a:pPr>
            <a:r>
              <a:rPr lang="en-US" sz="2800" dirty="0" smtClean="0">
                <a:latin typeface="Futura Std Medium" pitchFamily="34" charset="0"/>
              </a:rPr>
              <a:t>San Francisco Experience</a:t>
            </a:r>
            <a:br>
              <a:rPr lang="en-US" sz="2800" dirty="0" smtClean="0">
                <a:latin typeface="Futura Std Medium" pitchFamily="34" charset="0"/>
              </a:rPr>
            </a:br>
            <a:r>
              <a:rPr lang="en-US" sz="1800" dirty="0" smtClean="0"/>
              <a:t>April 13, 2014 </a:t>
            </a:r>
            <a:r>
              <a:rPr lang="en-US" sz="2400" dirty="0" smtClean="0"/>
              <a:t/>
            </a:r>
            <a:br>
              <a:rPr lang="en-US" sz="2400" dirty="0" smtClean="0"/>
            </a:br>
            <a:r>
              <a:rPr lang="en-US" sz="1800" dirty="0" smtClean="0">
                <a:latin typeface="Futura Std Medium" pitchFamily="34" charset="0"/>
              </a:rPr>
              <a:t/>
            </a:r>
            <a:br>
              <a:rPr lang="en-US" sz="1800" dirty="0" smtClean="0">
                <a:latin typeface="Futura Std Medium" pitchFamily="34" charset="0"/>
              </a:rPr>
            </a:br>
            <a:r>
              <a:rPr lang="en-US" sz="1800" dirty="0" smtClean="0"/>
              <a:t>Barry Hooper, Green Building Coordinator</a:t>
            </a:r>
            <a:br>
              <a:rPr lang="en-US" sz="1800" dirty="0" smtClean="0"/>
            </a:br>
            <a:r>
              <a:rPr lang="en-US" sz="1800" dirty="0" smtClean="0"/>
              <a:t>San Francisco Department of the Environment</a:t>
            </a:r>
            <a:endParaRPr lang="en-US" sz="1800" dirty="0"/>
          </a:p>
        </p:txBody>
      </p:sp>
      <p:pic>
        <p:nvPicPr>
          <p:cNvPr id="3" name="Picture 2" descr="sfe_ou_sf_city_scape.jpg"/>
          <p:cNvPicPr>
            <a:picLocks noChangeAspect="1"/>
          </p:cNvPicPr>
          <p:nvPr/>
        </p:nvPicPr>
        <p:blipFill>
          <a:blip r:embed="rId3" cstate="print"/>
          <a:srcRect t="18363" b="3711"/>
          <a:stretch>
            <a:fillRect/>
          </a:stretch>
        </p:blipFill>
        <p:spPr>
          <a:xfrm>
            <a:off x="152400" y="3657600"/>
            <a:ext cx="8839200" cy="3108960"/>
          </a:xfrm>
          <a:prstGeom prst="round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image9.jpg"/>
          <p:cNvPicPr>
            <a:picLocks noChangeAspect="1"/>
          </p:cNvPicPr>
          <p:nvPr/>
        </p:nvPicPr>
        <p:blipFill>
          <a:blip r:embed="rId2" cstate="print"/>
          <a:srcRect l="1746" r="17935"/>
          <a:stretch>
            <a:fillRect/>
          </a:stretch>
        </p:blipFill>
        <p:spPr bwMode="auto">
          <a:xfrm>
            <a:off x="5486400" y="2209800"/>
            <a:ext cx="3505200" cy="2822526"/>
          </a:xfrm>
          <a:prstGeom prst="rect">
            <a:avLst/>
          </a:prstGeom>
          <a:noFill/>
          <a:ln w="12700">
            <a:noFill/>
            <a:miter lim="0"/>
            <a:headEnd/>
            <a:tailEnd/>
          </a:ln>
          <a:effectLst>
            <a:outerShdw blurRad="50800" dist="38100" dir="2700000" algn="tl" rotWithShape="0">
              <a:srgbClr val="000000">
                <a:alpha val="43000"/>
              </a:srgbClr>
            </a:outerShdw>
          </a:effectLst>
        </p:spPr>
      </p:pic>
      <p:sp>
        <p:nvSpPr>
          <p:cNvPr id="12" name="Title 11"/>
          <p:cNvSpPr>
            <a:spLocks noGrp="1"/>
          </p:cNvSpPr>
          <p:nvPr>
            <p:ph type="title"/>
          </p:nvPr>
        </p:nvSpPr>
        <p:spPr>
          <a:xfrm>
            <a:off x="333375" y="12700"/>
            <a:ext cx="8429625" cy="977900"/>
          </a:xfrm>
        </p:spPr>
        <p:txBody>
          <a:bodyPr/>
          <a:lstStyle/>
          <a:p>
            <a:r>
              <a:rPr lang="en-US" dirty="0" smtClean="0"/>
              <a:t>San Francisco</a:t>
            </a:r>
            <a:br>
              <a:rPr lang="en-US" dirty="0" smtClean="0"/>
            </a:br>
            <a:r>
              <a:rPr lang="en-US" dirty="0" smtClean="0"/>
              <a:t>Existing Commercial Buildings Ordinance</a:t>
            </a:r>
            <a:endParaRPr lang="en-US" dirty="0"/>
          </a:p>
        </p:txBody>
      </p:sp>
      <p:sp>
        <p:nvSpPr>
          <p:cNvPr id="10" name="Content Placeholder 2"/>
          <p:cNvSpPr txBox="1">
            <a:spLocks/>
          </p:cNvSpPr>
          <p:nvPr/>
        </p:nvSpPr>
        <p:spPr>
          <a:xfrm>
            <a:off x="381001" y="1220974"/>
            <a:ext cx="4952999" cy="5332226"/>
          </a:xfrm>
          <a:prstGeom prst="rect">
            <a:avLst/>
          </a:prstGeom>
        </p:spPr>
        <p:txBody>
          <a:bodyPr/>
          <a:lstStyle/>
          <a:p>
            <a:pPr marL="342900" marR="0" lvl="0" indent="-342900" algn="l" defTabSz="914400" rtl="0" eaLnBrk="1" fontAlgn="base" latinLnBrk="0" hangingPunct="1">
              <a:lnSpc>
                <a:spcPct val="100000"/>
              </a:lnSpc>
              <a:spcBef>
                <a:spcPct val="20000"/>
              </a:spcBef>
              <a:spcAft>
                <a:spcPct val="0"/>
              </a:spcAft>
              <a:buClrTx/>
              <a:buSzTx/>
              <a:tabLst/>
              <a:defRPr/>
            </a:pPr>
            <a:r>
              <a:rPr kumimoji="0" lang="en-US" sz="3000" b="0" i="0" u="none" strike="noStrike" kern="0" cap="none" spc="0" normalizeH="0" baseline="0" noProof="0" dirty="0" smtClean="0">
                <a:ln>
                  <a:noFill/>
                </a:ln>
                <a:solidFill>
                  <a:schemeClr val="tx1"/>
                </a:solidFill>
                <a:effectLst/>
                <a:uLnTx/>
                <a:uFillTx/>
                <a:latin typeface="Futura Std Book" pitchFamily="34" charset="0"/>
                <a:cs typeface="Arial" pitchFamily="34" charset="0"/>
              </a:rPr>
              <a:t>3 </a:t>
            </a:r>
            <a:r>
              <a:rPr lang="en-US" sz="3000" kern="0" dirty="0" smtClean="0">
                <a:latin typeface="Futura Std Book" pitchFamily="34" charset="0"/>
                <a:cs typeface="Arial" pitchFamily="34" charset="0"/>
              </a:rPr>
              <a:t>y</a:t>
            </a:r>
            <a:r>
              <a:rPr kumimoji="0" lang="en-US" sz="3000" b="0" i="0" u="none" strike="noStrike" kern="0" cap="none" spc="0" normalizeH="0" baseline="0" noProof="0" dirty="0" smtClean="0">
                <a:ln>
                  <a:noFill/>
                </a:ln>
                <a:solidFill>
                  <a:schemeClr val="tx1"/>
                </a:solidFill>
                <a:effectLst/>
                <a:uLnTx/>
                <a:uFillTx/>
                <a:latin typeface="Futura Std Book" pitchFamily="34" charset="0"/>
                <a:cs typeface="Arial" pitchFamily="34" charset="0"/>
              </a:rPr>
              <a:t>ear phase-</a:t>
            </a:r>
            <a:r>
              <a:rPr lang="en-US" sz="3000" kern="0" noProof="0" dirty="0" smtClean="0">
                <a:latin typeface="Futura Std Book" pitchFamily="34" charset="0"/>
                <a:cs typeface="Arial" pitchFamily="34" charset="0"/>
              </a:rPr>
              <a:t>in</a:t>
            </a:r>
            <a:r>
              <a:rPr kumimoji="0" lang="en-US" sz="3000" b="0" i="0" u="none" strike="noStrike" kern="0" cap="none" spc="0" normalizeH="0" baseline="0" noProof="0" dirty="0" smtClean="0">
                <a:ln>
                  <a:noFill/>
                </a:ln>
                <a:solidFill>
                  <a:schemeClr val="tx1"/>
                </a:solidFill>
                <a:effectLst/>
                <a:uLnTx/>
                <a:uFillTx/>
                <a:latin typeface="Futura Std Book" pitchFamily="34" charset="0"/>
                <a:cs typeface="Arial" pitchFamily="34" charset="0"/>
              </a:rPr>
              <a:t>: 2011-2014</a:t>
            </a:r>
          </a:p>
          <a:p>
            <a:pPr marL="342900" marR="0" lvl="0" indent="-342900" algn="l" defTabSz="914400" rtl="0" eaLnBrk="1" fontAlgn="base" latinLnBrk="0" hangingPunct="1">
              <a:lnSpc>
                <a:spcPct val="100000"/>
              </a:lnSpc>
              <a:spcBef>
                <a:spcPct val="20000"/>
              </a:spcBef>
              <a:spcAft>
                <a:spcPct val="0"/>
              </a:spcAft>
              <a:buClrTx/>
              <a:buSzTx/>
              <a:buFont typeface="Arial" pitchFamily="34" charset="0"/>
              <a:buChar char="•"/>
              <a:tabLst/>
              <a:defRPr/>
            </a:pPr>
            <a:endParaRPr kumimoji="0" lang="en-US" sz="1400" b="0" i="0" u="none" strike="noStrike" kern="0" cap="none" spc="0" normalizeH="0" baseline="0" noProof="0" dirty="0" smtClean="0">
              <a:ln>
                <a:noFill/>
              </a:ln>
              <a:solidFill>
                <a:schemeClr val="tx1"/>
              </a:solidFill>
              <a:effectLst/>
              <a:uLnTx/>
              <a:uFillTx/>
              <a:latin typeface="Futura Std Book" pitchFamily="34" charset="0"/>
              <a:cs typeface="Arial" pitchFamily="34" charset="0"/>
            </a:endParaRPr>
          </a:p>
          <a:p>
            <a:pPr marL="342900" marR="0" lvl="0" indent="-342900" algn="l" defTabSz="914400" rtl="0" eaLnBrk="1" fontAlgn="base" latinLnBrk="0" hangingPunct="1">
              <a:lnSpc>
                <a:spcPct val="100000"/>
              </a:lnSpc>
              <a:spcBef>
                <a:spcPct val="20000"/>
              </a:spcBef>
              <a:spcAft>
                <a:spcPct val="0"/>
              </a:spcAft>
              <a:buClrTx/>
              <a:buSzTx/>
              <a:tabLst/>
              <a:defRPr/>
            </a:pPr>
            <a:r>
              <a:rPr kumimoji="0" lang="en-US" sz="3000" b="0" i="0" u="none" strike="noStrike" kern="0" cap="none" spc="0" normalizeH="0" baseline="0" noProof="0" dirty="0" smtClean="0">
                <a:ln>
                  <a:noFill/>
                </a:ln>
                <a:solidFill>
                  <a:schemeClr val="tx1"/>
                </a:solidFill>
                <a:effectLst/>
                <a:uLnTx/>
                <a:uFillTx/>
                <a:latin typeface="Futura Std Book" pitchFamily="34" charset="0"/>
                <a:cs typeface="Arial" pitchFamily="34" charset="0"/>
              </a:rPr>
              <a:t>Mandatory:</a:t>
            </a:r>
          </a:p>
          <a:p>
            <a:pPr marL="682625" marR="0" lvl="2" indent="-146050" algn="l" defTabSz="914400" rtl="0" eaLnBrk="1" fontAlgn="base" latinLnBrk="0" hangingPunct="1">
              <a:lnSpc>
                <a:spcPct val="100000"/>
              </a:lnSpc>
              <a:spcBef>
                <a:spcPct val="20000"/>
              </a:spcBef>
              <a:spcAft>
                <a:spcPct val="0"/>
              </a:spcAft>
              <a:buClrTx/>
              <a:buSzPct val="60000"/>
              <a:buFont typeface="Arial" pitchFamily="34" charset="0"/>
              <a:buChar char="•"/>
              <a:tabLst/>
              <a:defRPr/>
            </a:pPr>
            <a:r>
              <a:rPr kumimoji="0" lang="en-US" sz="2100" b="0" i="0" u="none" strike="noStrike" kern="0" cap="none" spc="0" normalizeH="0" baseline="0" noProof="0" dirty="0" smtClean="0">
                <a:ln>
                  <a:noFill/>
                </a:ln>
                <a:solidFill>
                  <a:schemeClr val="tx1"/>
                </a:solidFill>
                <a:effectLst/>
                <a:uLnTx/>
                <a:uFillTx/>
                <a:latin typeface="Futura Std Book" pitchFamily="34" charset="0"/>
                <a:cs typeface="Arial" pitchFamily="34" charset="0"/>
              </a:rPr>
              <a:t>Annual benchmarking</a:t>
            </a:r>
          </a:p>
          <a:p>
            <a:pPr marL="682625" marR="0" lvl="2" indent="-146050" algn="l" defTabSz="914400" rtl="0" eaLnBrk="1" fontAlgn="base" latinLnBrk="0" hangingPunct="1">
              <a:lnSpc>
                <a:spcPct val="100000"/>
              </a:lnSpc>
              <a:spcBef>
                <a:spcPct val="20000"/>
              </a:spcBef>
              <a:spcAft>
                <a:spcPct val="0"/>
              </a:spcAft>
              <a:buClrTx/>
              <a:buSzPct val="60000"/>
              <a:buFont typeface="Arial" pitchFamily="34" charset="0"/>
              <a:buChar char="•"/>
              <a:tabLst/>
              <a:defRPr/>
            </a:pPr>
            <a:r>
              <a:rPr kumimoji="0" lang="en-US" sz="2100" b="0" i="0" u="none" strike="noStrike" kern="0" cap="none" spc="0" normalizeH="0" baseline="0" noProof="0" dirty="0" smtClean="0">
                <a:ln>
                  <a:noFill/>
                </a:ln>
                <a:solidFill>
                  <a:schemeClr val="tx1"/>
                </a:solidFill>
                <a:effectLst/>
                <a:uLnTx/>
                <a:uFillTx/>
                <a:latin typeface="Futura Std Book" pitchFamily="34" charset="0"/>
                <a:cs typeface="Arial" pitchFamily="34" charset="0"/>
              </a:rPr>
              <a:t>Energy audits or </a:t>
            </a:r>
            <a:r>
              <a:rPr kumimoji="0" lang="en-US" sz="2100" b="0" i="0" u="none" strike="noStrike" kern="0" cap="none" spc="0" normalizeH="0" baseline="0" noProof="0" dirty="0" err="1" smtClean="0">
                <a:ln>
                  <a:noFill/>
                </a:ln>
                <a:solidFill>
                  <a:schemeClr val="tx1"/>
                </a:solidFill>
                <a:effectLst/>
                <a:uLnTx/>
                <a:uFillTx/>
                <a:latin typeface="Futura Std Book" pitchFamily="34" charset="0"/>
                <a:cs typeface="Arial" pitchFamily="34" charset="0"/>
              </a:rPr>
              <a:t>retrocommissioning</a:t>
            </a:r>
            <a:r>
              <a:rPr kumimoji="0" lang="en-US" sz="2100" b="0" i="0" u="none" strike="noStrike" kern="0" cap="none" spc="0" normalizeH="0" baseline="0" noProof="0" dirty="0" smtClean="0">
                <a:ln>
                  <a:noFill/>
                </a:ln>
                <a:solidFill>
                  <a:schemeClr val="tx1"/>
                </a:solidFill>
                <a:effectLst/>
                <a:uLnTx/>
                <a:uFillTx/>
                <a:latin typeface="Futura Std Book" pitchFamily="34" charset="0"/>
                <a:cs typeface="Arial" pitchFamily="34" charset="0"/>
              </a:rPr>
              <a:t> every 5 years</a:t>
            </a:r>
          </a:p>
          <a:p>
            <a:pPr marL="342900" marR="0" lvl="0" indent="-342900" algn="l" defTabSz="914400" rtl="0" eaLnBrk="1" fontAlgn="base" latinLnBrk="0" hangingPunct="1">
              <a:lnSpc>
                <a:spcPct val="100000"/>
              </a:lnSpc>
              <a:spcBef>
                <a:spcPct val="20000"/>
              </a:spcBef>
              <a:spcAft>
                <a:spcPct val="0"/>
              </a:spcAft>
              <a:buClrTx/>
              <a:buSzTx/>
              <a:buFont typeface="Arial" pitchFamily="34" charset="0"/>
              <a:buChar char="•"/>
              <a:tabLst/>
              <a:defRPr/>
            </a:pPr>
            <a:endParaRPr kumimoji="0" lang="en-US" sz="1400" b="0" i="0" u="none" strike="noStrike" kern="0" cap="none" spc="0" normalizeH="0" baseline="0" noProof="0" dirty="0" smtClean="0">
              <a:ln>
                <a:noFill/>
              </a:ln>
              <a:solidFill>
                <a:schemeClr val="tx1"/>
              </a:solidFill>
              <a:effectLst/>
              <a:uLnTx/>
              <a:uFillTx/>
              <a:latin typeface="Futura Std Book" pitchFamily="34" charset="0"/>
              <a:cs typeface="Arial" pitchFamily="34" charset="0"/>
            </a:endParaRPr>
          </a:p>
          <a:p>
            <a:pPr marL="342900" marR="0" lvl="0" indent="-342900" algn="l" defTabSz="914400" rtl="0" eaLnBrk="1" fontAlgn="base" latinLnBrk="0" hangingPunct="1">
              <a:lnSpc>
                <a:spcPct val="100000"/>
              </a:lnSpc>
              <a:spcBef>
                <a:spcPct val="20000"/>
              </a:spcBef>
              <a:spcAft>
                <a:spcPct val="0"/>
              </a:spcAft>
              <a:buClrTx/>
              <a:buSzTx/>
              <a:tabLst/>
              <a:defRPr/>
            </a:pPr>
            <a:r>
              <a:rPr kumimoji="0" lang="en-US" sz="3000" b="0" i="0" u="none" strike="noStrike" kern="0" cap="none" spc="0" normalizeH="0" baseline="0" noProof="0" dirty="0" smtClean="0">
                <a:ln>
                  <a:noFill/>
                </a:ln>
                <a:solidFill>
                  <a:schemeClr val="tx1"/>
                </a:solidFill>
                <a:effectLst/>
                <a:uLnTx/>
                <a:uFillTx/>
                <a:latin typeface="Futura Std Book" pitchFamily="34" charset="0"/>
                <a:cs typeface="Arial" pitchFamily="34" charset="0"/>
              </a:rPr>
              <a:t>Voluntary:</a:t>
            </a:r>
          </a:p>
          <a:p>
            <a:pPr marL="682625" marR="0" lvl="2" indent="-146050" algn="l" defTabSz="914400" rtl="0" eaLnBrk="1" fontAlgn="base" latinLnBrk="0" hangingPunct="1">
              <a:lnSpc>
                <a:spcPct val="100000"/>
              </a:lnSpc>
              <a:spcBef>
                <a:spcPct val="20000"/>
              </a:spcBef>
              <a:spcAft>
                <a:spcPct val="0"/>
              </a:spcAft>
              <a:buClrTx/>
              <a:buSzPct val="60000"/>
              <a:buFont typeface="Arial" pitchFamily="34" charset="0"/>
              <a:buChar char="•"/>
              <a:tabLst/>
              <a:defRPr/>
            </a:pPr>
            <a:r>
              <a:rPr kumimoji="0" lang="en-US" sz="2100" b="0" i="0" u="none" strike="noStrike" kern="0" cap="none" spc="0" normalizeH="0" baseline="0" noProof="0" dirty="0" smtClean="0">
                <a:ln>
                  <a:noFill/>
                </a:ln>
                <a:solidFill>
                  <a:schemeClr val="tx1"/>
                </a:solidFill>
                <a:effectLst/>
                <a:uLnTx/>
                <a:uFillTx/>
                <a:latin typeface="Futura Std Book" pitchFamily="34" charset="0"/>
                <a:cs typeface="Arial" pitchFamily="34" charset="0"/>
              </a:rPr>
              <a:t>Capital improvements</a:t>
            </a:r>
          </a:p>
          <a:p>
            <a:pPr marL="682625" marR="0" lvl="2" indent="-146050" algn="l" defTabSz="914400" rtl="0" eaLnBrk="1" fontAlgn="base" latinLnBrk="0" hangingPunct="1">
              <a:lnSpc>
                <a:spcPct val="100000"/>
              </a:lnSpc>
              <a:spcBef>
                <a:spcPct val="20000"/>
              </a:spcBef>
              <a:buClrTx/>
              <a:buSzPct val="60000"/>
              <a:buFont typeface="Arial" pitchFamily="34" charset="0"/>
              <a:buChar char="•"/>
              <a:tabLst/>
              <a:defRPr/>
            </a:pPr>
            <a:r>
              <a:rPr lang="en-US" sz="2100" kern="0" noProof="0" dirty="0" smtClean="0">
                <a:latin typeface="Futura Std Book" pitchFamily="34" charset="0"/>
                <a:cs typeface="Arial" pitchFamily="34" charset="0"/>
              </a:rPr>
              <a:t>Op</a:t>
            </a:r>
            <a:r>
              <a:rPr kumimoji="0" lang="en-US" sz="2100" b="0" i="0" u="none" strike="noStrike" kern="0" cap="none" spc="0" normalizeH="0" baseline="0" noProof="0" dirty="0" smtClean="0">
                <a:ln>
                  <a:noFill/>
                </a:ln>
                <a:solidFill>
                  <a:schemeClr val="tx1"/>
                </a:solidFill>
                <a:effectLst/>
                <a:uLnTx/>
                <a:uFillTx/>
                <a:latin typeface="Futura Std Book" pitchFamily="34" charset="0"/>
                <a:cs typeface="Arial" pitchFamily="34" charset="0"/>
              </a:rPr>
              <a:t>erational</a:t>
            </a:r>
            <a:r>
              <a:rPr kumimoji="0" lang="en-US" sz="2100" b="0" i="0" u="none" strike="noStrike" kern="0" cap="none" spc="0" normalizeH="0" noProof="0" dirty="0" smtClean="0">
                <a:ln>
                  <a:noFill/>
                </a:ln>
                <a:solidFill>
                  <a:schemeClr val="tx1"/>
                </a:solidFill>
                <a:effectLst/>
                <a:uLnTx/>
                <a:uFillTx/>
                <a:latin typeface="Futura Std Book" pitchFamily="34" charset="0"/>
                <a:cs typeface="Arial" pitchFamily="34" charset="0"/>
              </a:rPr>
              <a:t> action</a:t>
            </a:r>
            <a:endParaRPr kumimoji="0" lang="en-US" sz="2100" b="0" i="0" u="none" strike="noStrike" kern="0" cap="none" spc="0" normalizeH="0" baseline="0" noProof="0" dirty="0" smtClean="0">
              <a:ln>
                <a:noFill/>
              </a:ln>
              <a:solidFill>
                <a:schemeClr val="tx1"/>
              </a:solidFill>
              <a:effectLst/>
              <a:uLnTx/>
              <a:uFillTx/>
              <a:latin typeface="Futura Std Book" pitchFamily="34" charset="0"/>
              <a:cs typeface="Arial" pitchFamily="34" charset="0"/>
            </a:endParaRPr>
          </a:p>
          <a:p>
            <a:pPr marL="682625" marR="0" lvl="2" indent="-146050" algn="l" defTabSz="914400" rtl="0" eaLnBrk="1" fontAlgn="base" latinLnBrk="0" hangingPunct="1">
              <a:lnSpc>
                <a:spcPct val="100000"/>
              </a:lnSpc>
              <a:spcBef>
                <a:spcPct val="20000"/>
              </a:spcBef>
              <a:buClrTx/>
              <a:buSzPct val="60000"/>
              <a:buFont typeface="Arial" pitchFamily="34" charset="0"/>
              <a:buChar char="•"/>
              <a:tabLst/>
              <a:defRPr/>
            </a:pPr>
            <a:r>
              <a:rPr kumimoji="0" lang="en-US" sz="2100" b="0" i="0" u="none" strike="noStrike" kern="0" cap="none" spc="0" normalizeH="0" baseline="0" noProof="0" dirty="0" smtClean="0">
                <a:ln>
                  <a:noFill/>
                </a:ln>
                <a:solidFill>
                  <a:schemeClr val="tx1"/>
                </a:solidFill>
                <a:effectLst/>
                <a:uLnTx/>
                <a:uFillTx/>
                <a:latin typeface="Futura Std Book" pitchFamily="34" charset="0"/>
                <a:cs typeface="Arial" pitchFamily="34" charset="0"/>
              </a:rPr>
              <a:t>Engaging tenants</a:t>
            </a:r>
          </a:p>
          <a:p>
            <a:pPr marL="682625" marR="0" lvl="2" indent="-146050" algn="l" defTabSz="914400" rtl="0" eaLnBrk="1" fontAlgn="base" latinLnBrk="0" hangingPunct="1">
              <a:lnSpc>
                <a:spcPct val="100000"/>
              </a:lnSpc>
              <a:spcBef>
                <a:spcPct val="20000"/>
              </a:spcBef>
              <a:buClrTx/>
              <a:buSzPct val="60000"/>
              <a:buFont typeface="Arial" pitchFamily="34" charset="0"/>
              <a:buChar char="•"/>
              <a:tabLst/>
              <a:defRPr/>
            </a:pPr>
            <a:r>
              <a:rPr lang="en-US" sz="2100" kern="0" dirty="0" smtClean="0">
                <a:latin typeface="Futura Std Book" pitchFamily="34" charset="0"/>
                <a:cs typeface="Arial" pitchFamily="34" charset="0"/>
              </a:rPr>
              <a:t>Financing &amp; incentives</a:t>
            </a:r>
          </a:p>
          <a:p>
            <a:pPr marL="682625" marR="0" lvl="2" indent="-146050" algn="l" defTabSz="914400" rtl="0" eaLnBrk="1" fontAlgn="base" latinLnBrk="0" hangingPunct="1">
              <a:lnSpc>
                <a:spcPct val="100000"/>
              </a:lnSpc>
              <a:spcBef>
                <a:spcPct val="20000"/>
              </a:spcBef>
              <a:buClrTx/>
              <a:buSzPct val="60000"/>
              <a:tabLst/>
              <a:defRPr/>
            </a:pPr>
            <a:endParaRPr/>
          </a:p>
          <a:p>
            <a:pPr marL="342900" marR="0" lvl="0" indent="-342900" algn="l" defTabSz="914400" rtl="0" eaLnBrk="1" fontAlgn="base" latinLnBrk="0" hangingPunct="1">
              <a:lnSpc>
                <a:spcPct val="100000"/>
              </a:lnSpc>
              <a:spcBef>
                <a:spcPct val="20000"/>
              </a:spcBef>
              <a:spcAft>
                <a:spcPct val="0"/>
              </a:spcAft>
              <a:buClrTx/>
              <a:buSzTx/>
              <a:buFontTx/>
              <a:buChar char="•"/>
              <a:tabLst/>
              <a:defRPr/>
            </a:pPr>
            <a:endParaRPr kumimoji="0" lang="en-US" sz="3200" b="0" i="0" u="none" strike="noStrike" kern="0" cap="none" spc="0" normalizeH="0" baseline="0" noProof="0" dirty="0">
              <a:ln>
                <a:noFill/>
              </a:ln>
              <a:solidFill>
                <a:schemeClr val="tx1"/>
              </a:solidFill>
              <a:effectLst/>
              <a:uLnTx/>
              <a:uFillTx/>
              <a:latin typeface="Futura Std Book" pitchFamily="34" charset="0"/>
              <a:cs typeface="Arial"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28600"/>
            <a:ext cx="8353425" cy="977900"/>
          </a:xfrm>
        </p:spPr>
        <p:txBody>
          <a:bodyPr/>
          <a:lstStyle/>
          <a:p>
            <a:r>
              <a:rPr lang="en-US" dirty="0" smtClean="0">
                <a:latin typeface="+mj-lt"/>
              </a:rPr>
              <a:t>Affected Building Stock</a:t>
            </a:r>
            <a:endParaRPr lang="en-US" dirty="0">
              <a:latin typeface="+mj-lt"/>
            </a:endParaRPr>
          </a:p>
        </p:txBody>
      </p:sp>
      <p:graphicFrame>
        <p:nvGraphicFramePr>
          <p:cNvPr id="10" name="Chart 9"/>
          <p:cNvGraphicFramePr/>
          <p:nvPr>
            <p:extLst>
              <p:ext uri="{D42A27DB-BD31-4B8C-83A1-F6EECF244321}">
                <p14:modId xmlns:p14="http://schemas.microsoft.com/office/powerpoint/2010/main" val="257612647"/>
              </p:ext>
            </p:extLst>
          </p:nvPr>
        </p:nvGraphicFramePr>
        <p:xfrm>
          <a:off x="4761876" y="1752600"/>
          <a:ext cx="4839324" cy="37338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hart 10"/>
          <p:cNvGraphicFramePr/>
          <p:nvPr>
            <p:extLst>
              <p:ext uri="{D42A27DB-BD31-4B8C-83A1-F6EECF244321}">
                <p14:modId xmlns:p14="http://schemas.microsoft.com/office/powerpoint/2010/main" val="2444915731"/>
              </p:ext>
            </p:extLst>
          </p:nvPr>
        </p:nvGraphicFramePr>
        <p:xfrm>
          <a:off x="266076" y="1752600"/>
          <a:ext cx="5367250" cy="37338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290422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6"/>
          <p:cNvSpPr>
            <a:spLocks noChangeArrowheads="1"/>
          </p:cNvSpPr>
          <p:nvPr/>
        </p:nvSpPr>
        <p:spPr bwMode="auto">
          <a:xfrm>
            <a:off x="0" y="1295399"/>
            <a:ext cx="9144000" cy="5562601"/>
          </a:xfrm>
          <a:prstGeom prst="rect">
            <a:avLst/>
          </a:prstGeom>
          <a:solidFill>
            <a:schemeClr val="bg1"/>
          </a:solidFill>
          <a:ln w="9525">
            <a:noFill/>
            <a:round/>
            <a:headEnd/>
            <a:tailEnd/>
          </a:ln>
        </p:spPr>
        <p:txBody>
          <a:bodyPr lIns="91415" tIns="45706" rIns="91415" bIns="45706" anchor="ctr">
            <a:prstTxWarp prst="textNoShape">
              <a:avLst/>
            </a:prstTxWarp>
          </a:bodyPr>
          <a:lstStyle/>
          <a:p>
            <a:pPr defTabSz="455348"/>
            <a:endParaRPr lang="en-US" dirty="0">
              <a:ea typeface="Arial Unicode MS" pitchFamily="33" charset="0"/>
              <a:cs typeface="Arial Unicode MS" pitchFamily="33" charset="0"/>
            </a:endParaRPr>
          </a:p>
        </p:txBody>
      </p:sp>
      <p:sp>
        <p:nvSpPr>
          <p:cNvPr id="7" name="Title 5"/>
          <p:cNvSpPr txBox="1">
            <a:spLocks/>
          </p:cNvSpPr>
          <p:nvPr/>
        </p:nvSpPr>
        <p:spPr>
          <a:xfrm>
            <a:off x="180975" y="-215900"/>
            <a:ext cx="8353425" cy="977900"/>
          </a:xfrm>
          <a:prstGeom prst="rect">
            <a:avLst/>
          </a:prstGeom>
        </p:spPr>
        <p:txBody>
          <a:bodyPr anchor="b"/>
          <a:lstStyle/>
          <a:p>
            <a:pPr lvl="0" fontAlgn="base">
              <a:spcBef>
                <a:spcPct val="0"/>
              </a:spcBef>
              <a:spcAft>
                <a:spcPct val="0"/>
              </a:spcAft>
              <a:defRPr/>
            </a:pPr>
            <a:r>
              <a:rPr lang="en-US" sz="3200" dirty="0" smtClean="0">
                <a:solidFill>
                  <a:schemeClr val="bg1"/>
                </a:solidFill>
              </a:rPr>
              <a:t>San Francisco Experience with Tools</a:t>
            </a:r>
            <a:endParaRPr kumimoji="0" lang="en-US" sz="3200" b="0" i="0" u="none" strike="noStrike" kern="0" cap="none" spc="0" normalizeH="0" baseline="0" noProof="0" dirty="0">
              <a:ln>
                <a:noFill/>
              </a:ln>
              <a:solidFill>
                <a:schemeClr val="bg1"/>
              </a:solidFill>
              <a:effectLst/>
              <a:uLnTx/>
              <a:uFillTx/>
              <a:ea typeface="+mj-ea"/>
              <a:cs typeface="Arial" pitchFamily="34" charset="0"/>
            </a:endParaRPr>
          </a:p>
        </p:txBody>
      </p:sp>
      <p:sp>
        <p:nvSpPr>
          <p:cNvPr id="6" name="Content Placeholder 2"/>
          <p:cNvSpPr txBox="1">
            <a:spLocks/>
          </p:cNvSpPr>
          <p:nvPr/>
        </p:nvSpPr>
        <p:spPr>
          <a:xfrm>
            <a:off x="333375" y="1219200"/>
            <a:ext cx="8429625" cy="5332226"/>
          </a:xfrm>
          <a:prstGeom prst="rect">
            <a:avLst/>
          </a:prstGeom>
        </p:spPr>
        <p:txBody>
          <a:bodyPr/>
          <a:lstStyle/>
          <a:p>
            <a:pPr marL="342900" marR="0" lvl="0" indent="-342900" algn="l" defTabSz="914400" rtl="0" eaLnBrk="1" fontAlgn="base" latinLnBrk="0" hangingPunct="1">
              <a:lnSpc>
                <a:spcPct val="100000"/>
              </a:lnSpc>
              <a:spcBef>
                <a:spcPct val="20000"/>
              </a:spcBef>
              <a:spcAft>
                <a:spcPct val="0"/>
              </a:spcAft>
              <a:buClrTx/>
              <a:buSzTx/>
              <a:buFont typeface="Arial"/>
              <a:buChar char="•"/>
              <a:tabLst/>
              <a:defRPr/>
            </a:pPr>
            <a:r>
              <a:rPr kumimoji="0" lang="en-US" sz="3000" b="0" i="0" u="none" strike="noStrike" kern="0" cap="none" spc="0" normalizeH="0" baseline="0" dirty="0" smtClean="0">
                <a:ln>
                  <a:noFill/>
                </a:ln>
                <a:solidFill>
                  <a:schemeClr val="tx1"/>
                </a:solidFill>
                <a:effectLst/>
                <a:uLnTx/>
                <a:uFillTx/>
                <a:latin typeface="Futura Std Book" pitchFamily="34" charset="0"/>
                <a:cs typeface="Arial" pitchFamily="34" charset="0"/>
              </a:rPr>
              <a:t>Local </a:t>
            </a:r>
            <a:r>
              <a:rPr lang="en-US" sz="3000" kern="0" dirty="0" smtClean="0">
                <a:latin typeface="Futura Std Book" pitchFamily="34" charset="0"/>
                <a:cs typeface="Arial" pitchFamily="34" charset="0"/>
              </a:rPr>
              <a:t>Objectives</a:t>
            </a:r>
            <a:endParaRPr kumimoji="0" lang="en-US" sz="3000" b="0" i="0" u="none" strike="noStrike" kern="0" cap="none" spc="0" normalizeH="0" baseline="0" dirty="0" smtClean="0">
              <a:ln>
                <a:noFill/>
              </a:ln>
              <a:solidFill>
                <a:schemeClr val="tx1"/>
              </a:solidFill>
              <a:effectLst/>
              <a:uLnTx/>
              <a:uFillTx/>
              <a:latin typeface="Futura Std Book" pitchFamily="34" charset="0"/>
              <a:cs typeface="Arial" pitchFamily="34" charset="0"/>
            </a:endParaRPr>
          </a:p>
          <a:p>
            <a:pPr marL="800100" lvl="1" indent="-342900" fontAlgn="base">
              <a:spcBef>
                <a:spcPct val="20000"/>
              </a:spcBef>
              <a:spcAft>
                <a:spcPct val="0"/>
              </a:spcAft>
              <a:buFont typeface="Arial"/>
              <a:buChar char="•"/>
              <a:defRPr/>
            </a:pPr>
            <a:r>
              <a:rPr lang="en-US" sz="2800" kern="0" noProof="0" dirty="0" smtClean="0">
                <a:latin typeface="Futura Std Book" pitchFamily="34" charset="0"/>
                <a:cs typeface="Arial" pitchFamily="34" charset="0"/>
              </a:rPr>
              <a:t>Consistency over time and across </a:t>
            </a:r>
            <a:r>
              <a:rPr lang="en-US" sz="2800" kern="0" dirty="0" smtClean="0">
                <a:latin typeface="Futura Std Book" pitchFamily="34" charset="0"/>
                <a:cs typeface="Arial" pitchFamily="34" charset="0"/>
              </a:rPr>
              <a:t>markets</a:t>
            </a:r>
            <a:endParaRPr lang="en-US" sz="2800" kern="0" noProof="0" dirty="0" smtClean="0">
              <a:latin typeface="Futura Std Book" pitchFamily="34" charset="0"/>
              <a:cs typeface="Arial" pitchFamily="34" charset="0"/>
            </a:endParaRPr>
          </a:p>
          <a:p>
            <a:pPr marL="800100" lvl="1" indent="-342900" fontAlgn="base">
              <a:spcBef>
                <a:spcPct val="20000"/>
              </a:spcBef>
              <a:spcAft>
                <a:spcPct val="0"/>
              </a:spcAft>
              <a:buFont typeface="Arial"/>
              <a:buChar char="•"/>
              <a:defRPr/>
            </a:pPr>
            <a:r>
              <a:rPr kumimoji="0" lang="en-US" sz="2800" b="0" i="0" u="none" strike="noStrike" kern="0" cap="none" spc="0" normalizeH="0" baseline="0" dirty="0" smtClean="0">
                <a:ln>
                  <a:noFill/>
                </a:ln>
                <a:solidFill>
                  <a:schemeClr val="tx1"/>
                </a:solidFill>
                <a:effectLst/>
                <a:uLnTx/>
                <a:uFillTx/>
                <a:latin typeface="Futura Std Book" pitchFamily="34" charset="0"/>
                <a:cs typeface="Arial" pitchFamily="34" charset="0"/>
              </a:rPr>
              <a:t>Sharing development resources</a:t>
            </a:r>
          </a:p>
          <a:p>
            <a:pPr marL="800100" lvl="1" indent="-342900" fontAlgn="base">
              <a:spcBef>
                <a:spcPct val="20000"/>
              </a:spcBef>
              <a:spcAft>
                <a:spcPct val="0"/>
              </a:spcAft>
              <a:buFont typeface="Arial"/>
              <a:buChar char="•"/>
              <a:defRPr/>
            </a:pPr>
            <a:r>
              <a:rPr lang="en-US" sz="2800" kern="0" dirty="0" smtClean="0">
                <a:latin typeface="Futura Std Book" pitchFamily="34" charset="0"/>
                <a:cs typeface="Arial" pitchFamily="34" charset="0"/>
              </a:rPr>
              <a:t>Ability to apply best practices, innovations from other cities</a:t>
            </a:r>
          </a:p>
          <a:p>
            <a:pPr marL="800100" lvl="1" indent="-342900" fontAlgn="base">
              <a:spcBef>
                <a:spcPct val="20000"/>
              </a:spcBef>
              <a:spcAft>
                <a:spcPct val="0"/>
              </a:spcAft>
              <a:buFont typeface="Arial"/>
              <a:buChar char="•"/>
              <a:defRPr/>
            </a:pPr>
            <a:r>
              <a:rPr kumimoji="0" lang="en-US" sz="2800" b="0" i="0" u="none" strike="noStrike" kern="0" cap="none" spc="0" normalizeH="0" baseline="0" dirty="0" smtClean="0">
                <a:ln>
                  <a:noFill/>
                </a:ln>
                <a:solidFill>
                  <a:schemeClr val="tx1"/>
                </a:solidFill>
                <a:effectLst/>
                <a:uLnTx/>
                <a:uFillTx/>
                <a:latin typeface="Futura Std Book" pitchFamily="34" charset="0"/>
                <a:cs typeface="Arial" pitchFamily="34" charset="0"/>
              </a:rPr>
              <a:t>Structured</a:t>
            </a:r>
            <a:r>
              <a:rPr kumimoji="0" lang="en-US" sz="2800" b="0" i="0" u="none" strike="noStrike" kern="0" cap="none" spc="0" normalizeH="0" dirty="0" smtClean="0">
                <a:ln>
                  <a:noFill/>
                </a:ln>
                <a:solidFill>
                  <a:schemeClr val="tx1"/>
                </a:solidFill>
                <a:effectLst/>
                <a:uLnTx/>
                <a:uFillTx/>
                <a:latin typeface="Futura Std Book" pitchFamily="34" charset="0"/>
                <a:cs typeface="Arial" pitchFamily="34" charset="0"/>
              </a:rPr>
              <a:t> data, standard format: interoperable</a:t>
            </a:r>
          </a:p>
          <a:p>
            <a:pPr marL="342900" indent="-342900" fontAlgn="base">
              <a:spcBef>
                <a:spcPct val="20000"/>
              </a:spcBef>
              <a:spcAft>
                <a:spcPct val="0"/>
              </a:spcAft>
              <a:buFont typeface="Arial"/>
              <a:buChar char="•"/>
              <a:defRPr/>
            </a:pPr>
            <a:r>
              <a:rPr lang="en-US" sz="3000" kern="0" dirty="0" smtClean="0">
                <a:latin typeface="Futura Std Book" pitchFamily="34" charset="0"/>
                <a:cs typeface="Arial" pitchFamily="34" charset="0"/>
              </a:rPr>
              <a:t>US DOE &amp; LBNL have</a:t>
            </a:r>
          </a:p>
          <a:p>
            <a:pPr marL="800100" lvl="1" indent="-342900" fontAlgn="base">
              <a:spcBef>
                <a:spcPct val="20000"/>
              </a:spcBef>
              <a:spcAft>
                <a:spcPct val="0"/>
              </a:spcAft>
              <a:buFont typeface="Arial"/>
              <a:buChar char="•"/>
              <a:defRPr/>
            </a:pPr>
            <a:r>
              <a:rPr lang="en-US" sz="2800" kern="0" dirty="0" smtClean="0">
                <a:latin typeface="Futura Std Book" pitchFamily="34" charset="0"/>
                <a:cs typeface="Arial" pitchFamily="34" charset="0"/>
              </a:rPr>
              <a:t>Exemplified these values</a:t>
            </a:r>
          </a:p>
          <a:p>
            <a:pPr marL="800100" lvl="1" indent="-342900" fontAlgn="base">
              <a:spcBef>
                <a:spcPct val="20000"/>
              </a:spcBef>
              <a:spcAft>
                <a:spcPct val="0"/>
              </a:spcAft>
              <a:buFont typeface="Arial"/>
              <a:buChar char="•"/>
              <a:defRPr/>
            </a:pPr>
            <a:r>
              <a:rPr lang="en-US" sz="2800" kern="0" dirty="0" smtClean="0">
                <a:latin typeface="Futura Std Book" pitchFamily="34" charset="0"/>
                <a:cs typeface="Arial" pitchFamily="34" charset="0"/>
              </a:rPr>
              <a:t>Been client focused and strongly supportive</a:t>
            </a:r>
          </a:p>
          <a:p>
            <a:pPr marL="800100" lvl="1" indent="-342900" fontAlgn="base">
              <a:spcBef>
                <a:spcPct val="20000"/>
              </a:spcBef>
              <a:spcAft>
                <a:spcPct val="0"/>
              </a:spcAft>
              <a:buFont typeface="Arial"/>
              <a:buChar char="•"/>
              <a:defRPr/>
            </a:pPr>
            <a:r>
              <a:rPr lang="en-US" sz="2800" kern="0" dirty="0" smtClean="0">
                <a:latin typeface="Futura Std Book" pitchFamily="34" charset="0"/>
                <a:cs typeface="Arial" pitchFamily="34" charset="0"/>
              </a:rPr>
              <a:t>Learned tough lessons too</a:t>
            </a:r>
          </a:p>
          <a:p>
            <a:pPr marL="800100" lvl="1" indent="-342900" fontAlgn="base">
              <a:spcBef>
                <a:spcPct val="20000"/>
              </a:spcBef>
              <a:spcAft>
                <a:spcPct val="0"/>
              </a:spcAft>
              <a:buFont typeface="Arial"/>
              <a:buChar char="•"/>
              <a:defRPr/>
            </a:pPr>
            <a:endParaRPr kumimoji="0" lang="en-US" sz="3000" b="0" i="0" u="none" strike="noStrike" kern="0" cap="none" spc="0" normalizeH="0" baseline="0" dirty="0" smtClean="0">
              <a:ln>
                <a:noFill/>
              </a:ln>
              <a:solidFill>
                <a:schemeClr val="tx1"/>
              </a:solidFill>
              <a:effectLst/>
              <a:uLnTx/>
              <a:uFillTx/>
              <a:latin typeface="Futura Std Book" pitchFamily="34" charset="0"/>
              <a:cs typeface="Arial" pitchFamily="34" charset="0"/>
            </a:endParaRPr>
          </a:p>
          <a:p>
            <a:pPr marL="800100" lvl="1" indent="-342900" fontAlgn="base">
              <a:spcBef>
                <a:spcPct val="20000"/>
              </a:spcBef>
              <a:spcAft>
                <a:spcPct val="0"/>
              </a:spcAft>
              <a:buFont typeface="Arial"/>
              <a:buChar char="•"/>
              <a:defRPr/>
            </a:pPr>
            <a:endParaRPr kumimoji="0" lang="en-US" sz="3000" b="0" i="0" u="none" strike="noStrike" kern="0" cap="none" spc="0" normalizeH="0" baseline="0" noProof="0" dirty="0" smtClean="0">
              <a:ln>
                <a:noFill/>
              </a:ln>
              <a:solidFill>
                <a:schemeClr val="tx1"/>
              </a:solidFill>
              <a:effectLst/>
              <a:uLnTx/>
              <a:uFillTx/>
              <a:latin typeface="Futura Std Book" pitchFamily="34" charset="0"/>
              <a:cs typeface="Arial" pitchFamily="34" charset="0"/>
            </a:endParaRPr>
          </a:p>
          <a:p>
            <a:pPr marL="342900" marR="0" lvl="0" indent="-342900" algn="l" defTabSz="914400" rtl="0" eaLnBrk="1" fontAlgn="base" latinLnBrk="0" hangingPunct="1">
              <a:lnSpc>
                <a:spcPct val="100000"/>
              </a:lnSpc>
              <a:spcBef>
                <a:spcPct val="20000"/>
              </a:spcBef>
              <a:spcAft>
                <a:spcPct val="0"/>
              </a:spcAft>
              <a:buClrTx/>
              <a:buSzTx/>
              <a:buFontTx/>
              <a:buChar char="•"/>
              <a:tabLst/>
              <a:defRPr/>
            </a:pPr>
            <a:endParaRPr kumimoji="0" lang="en-US" sz="3200" b="0" i="0" u="none" strike="noStrike" kern="0" cap="none" spc="0" normalizeH="0" baseline="0" noProof="0" dirty="0">
              <a:ln>
                <a:noFill/>
              </a:ln>
              <a:solidFill>
                <a:schemeClr val="tx1"/>
              </a:solidFill>
              <a:effectLst/>
              <a:uLnTx/>
              <a:uFillTx/>
              <a:latin typeface="Futura Std Book" pitchFamily="34" charset="0"/>
              <a:cs typeface="Arial" pitchFamily="34" charset="0"/>
            </a:endParaRPr>
          </a:p>
        </p:txBody>
      </p:sp>
    </p:spTree>
    <p:extLst>
      <p:ext uri="{BB962C8B-B14F-4D97-AF65-F5344CB8AC3E}">
        <p14:creationId xmlns:p14="http://schemas.microsoft.com/office/powerpoint/2010/main" val="10006981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5"/>
          <p:cNvSpPr txBox="1">
            <a:spLocks/>
          </p:cNvSpPr>
          <p:nvPr/>
        </p:nvSpPr>
        <p:spPr>
          <a:xfrm>
            <a:off x="180975" y="-215900"/>
            <a:ext cx="8353425" cy="977900"/>
          </a:xfrm>
          <a:prstGeom prst="rect">
            <a:avLst/>
          </a:prstGeom>
        </p:spPr>
        <p:txBody>
          <a:bodyPr anchor="b"/>
          <a:lstStyle/>
          <a:p>
            <a:pPr lvl="0" fontAlgn="base">
              <a:spcBef>
                <a:spcPct val="0"/>
              </a:spcBef>
              <a:spcAft>
                <a:spcPct val="0"/>
              </a:spcAft>
              <a:defRPr/>
            </a:pPr>
            <a:r>
              <a:rPr lang="en-US" sz="3200" dirty="0" smtClean="0">
                <a:solidFill>
                  <a:schemeClr val="bg1"/>
                </a:solidFill>
              </a:rPr>
              <a:t>San Francisco Experience with Tools</a:t>
            </a:r>
            <a:endParaRPr kumimoji="0" lang="en-US" sz="3200" b="0" i="0" u="none" strike="noStrike" kern="0" cap="none" spc="0" normalizeH="0" baseline="0" noProof="0" dirty="0">
              <a:ln>
                <a:noFill/>
              </a:ln>
              <a:solidFill>
                <a:schemeClr val="bg1"/>
              </a:solidFill>
              <a:effectLst/>
              <a:uLnTx/>
              <a:uFillTx/>
              <a:ea typeface="+mj-ea"/>
              <a:cs typeface="Arial" pitchFamily="34" charset="0"/>
            </a:endParaRPr>
          </a:p>
        </p:txBody>
      </p:sp>
      <p:pic>
        <p:nvPicPr>
          <p:cNvPr id="5" name="Picture 4" descr="Screenshot 2015-04-13 22.47.26.png"/>
          <p:cNvPicPr>
            <a:picLocks noChangeAspect="1"/>
          </p:cNvPicPr>
          <p:nvPr/>
        </p:nvPicPr>
        <p:blipFill>
          <a:blip r:embed="rId3"/>
          <a:stretch>
            <a:fillRect/>
          </a:stretch>
        </p:blipFill>
        <p:spPr>
          <a:xfrm>
            <a:off x="0" y="5229087"/>
            <a:ext cx="8898820" cy="1659393"/>
          </a:xfrm>
          <a:prstGeom prst="rect">
            <a:avLst/>
          </a:prstGeom>
        </p:spPr>
      </p:pic>
      <p:sp>
        <p:nvSpPr>
          <p:cNvPr id="8" name="Content Placeholder 2"/>
          <p:cNvSpPr txBox="1">
            <a:spLocks/>
          </p:cNvSpPr>
          <p:nvPr/>
        </p:nvSpPr>
        <p:spPr>
          <a:xfrm>
            <a:off x="333375" y="1219200"/>
            <a:ext cx="8429625" cy="5332226"/>
          </a:xfrm>
          <a:prstGeom prst="rect">
            <a:avLst/>
          </a:prstGeom>
        </p:spPr>
        <p:txBody>
          <a:bodyPr/>
          <a:lstStyle/>
          <a:p>
            <a:pPr marL="342900" lvl="0" indent="-342900" fontAlgn="base">
              <a:spcBef>
                <a:spcPct val="20000"/>
              </a:spcBef>
              <a:spcAft>
                <a:spcPct val="0"/>
              </a:spcAft>
              <a:buFont typeface="Arial"/>
              <a:buChar char="•"/>
              <a:defRPr/>
            </a:pPr>
            <a:r>
              <a:rPr lang="en-US" sz="3200" kern="0" dirty="0" smtClean="0">
                <a:latin typeface="Futura Std Book" pitchFamily="34" charset="0"/>
                <a:cs typeface="Arial" pitchFamily="34" charset="0"/>
              </a:rPr>
              <a:t>Participating in development since 2012</a:t>
            </a:r>
          </a:p>
          <a:p>
            <a:pPr marL="342900" lvl="0" indent="-342900" fontAlgn="base">
              <a:spcBef>
                <a:spcPct val="20000"/>
              </a:spcBef>
              <a:spcAft>
                <a:spcPct val="0"/>
              </a:spcAft>
              <a:buFont typeface="Arial"/>
              <a:buChar char="•"/>
              <a:defRPr/>
            </a:pPr>
            <a:r>
              <a:rPr lang="en-US" sz="3200" kern="0" dirty="0" smtClean="0">
                <a:latin typeface="Futura Std Book" pitchFamily="34" charset="0"/>
                <a:cs typeface="Arial" pitchFamily="34" charset="0"/>
              </a:rPr>
              <a:t>SEED v1.1 is a success</a:t>
            </a:r>
          </a:p>
          <a:p>
            <a:pPr marL="342900" lvl="0" indent="-342900" fontAlgn="base">
              <a:spcBef>
                <a:spcPct val="20000"/>
              </a:spcBef>
              <a:spcAft>
                <a:spcPct val="0"/>
              </a:spcAft>
              <a:buFont typeface="Arial"/>
              <a:buChar char="•"/>
              <a:defRPr/>
            </a:pPr>
            <a:r>
              <a:rPr lang="en-US" sz="3200" kern="0" dirty="0" smtClean="0">
                <a:latin typeface="Futura Std Book" pitchFamily="34" charset="0"/>
                <a:cs typeface="Arial" pitchFamily="34" charset="0"/>
              </a:rPr>
              <a:t>The ecosystem will be</a:t>
            </a:r>
          </a:p>
          <a:p>
            <a:pPr marL="800100" lvl="1" indent="-342900" fontAlgn="base">
              <a:spcBef>
                <a:spcPct val="20000"/>
              </a:spcBef>
              <a:spcAft>
                <a:spcPct val="0"/>
              </a:spcAft>
              <a:buFont typeface="Arial"/>
              <a:buChar char="•"/>
              <a:defRPr/>
            </a:pPr>
            <a:r>
              <a:rPr lang="en-US" sz="2800" kern="0" dirty="0" smtClean="0">
                <a:latin typeface="Futura Std Book" pitchFamily="34" charset="0"/>
                <a:cs typeface="Arial" pitchFamily="34" charset="0"/>
              </a:rPr>
              <a:t>Flexible</a:t>
            </a:r>
          </a:p>
          <a:p>
            <a:pPr marL="800100" lvl="1" indent="-342900" fontAlgn="base">
              <a:spcBef>
                <a:spcPct val="20000"/>
              </a:spcBef>
              <a:spcAft>
                <a:spcPct val="0"/>
              </a:spcAft>
              <a:buFont typeface="Arial"/>
              <a:buChar char="•"/>
              <a:defRPr/>
            </a:pPr>
            <a:r>
              <a:rPr lang="en-US" sz="2800" kern="0" dirty="0" smtClean="0">
                <a:latin typeface="Futura Std Book" pitchFamily="34" charset="0"/>
                <a:cs typeface="Arial" pitchFamily="34" charset="0"/>
              </a:rPr>
              <a:t>Interoperable</a:t>
            </a:r>
          </a:p>
          <a:p>
            <a:pPr marL="342900" lvl="0" indent="-342900" fontAlgn="base">
              <a:spcBef>
                <a:spcPct val="20000"/>
              </a:spcBef>
              <a:spcAft>
                <a:spcPct val="0"/>
              </a:spcAft>
              <a:buFont typeface="Arial"/>
              <a:buChar char="•"/>
              <a:defRPr/>
            </a:pPr>
            <a:r>
              <a:rPr lang="en-US" sz="3200" kern="0" dirty="0" smtClean="0">
                <a:latin typeface="Futura Std Book" pitchFamily="34" charset="0"/>
                <a:cs typeface="Arial" pitchFamily="34" charset="0"/>
              </a:rPr>
              <a:t>Needs time, users, &amp; developers to mature</a:t>
            </a:r>
          </a:p>
          <a:p>
            <a:pPr marL="342900" marR="0" lvl="0" indent="-342900" algn="l" defTabSz="914400" rtl="0" eaLnBrk="1" fontAlgn="base" latinLnBrk="0" hangingPunct="1">
              <a:lnSpc>
                <a:spcPct val="100000"/>
              </a:lnSpc>
              <a:spcBef>
                <a:spcPct val="20000"/>
              </a:spcBef>
              <a:spcAft>
                <a:spcPct val="0"/>
              </a:spcAft>
              <a:buClrTx/>
              <a:buSzTx/>
              <a:buFont typeface="Arial"/>
              <a:buChar char="•"/>
              <a:tabLst/>
              <a:defRPr/>
            </a:pPr>
            <a:r>
              <a:rPr lang="en-US" sz="3200" kern="0" dirty="0" smtClean="0">
                <a:latin typeface="Futura Std Book" pitchFamily="34" charset="0"/>
                <a:cs typeface="Arial" pitchFamily="34" charset="0"/>
              </a:rPr>
              <a:t>T</a:t>
            </a:r>
            <a:r>
              <a:rPr kumimoji="0" lang="en-US" sz="3200" b="0" i="0" u="none" strike="noStrike" kern="0" cap="none" spc="0" normalizeH="0" baseline="0" dirty="0" smtClean="0">
                <a:ln>
                  <a:noFill/>
                </a:ln>
                <a:solidFill>
                  <a:schemeClr val="tx1"/>
                </a:solidFill>
                <a:effectLst/>
                <a:uLnTx/>
                <a:uFillTx/>
                <a:latin typeface="Futura Std Book" pitchFamily="34" charset="0"/>
                <a:cs typeface="Arial" pitchFamily="34" charset="0"/>
              </a:rPr>
              <a:t>rademark</a:t>
            </a:r>
            <a:r>
              <a:rPr kumimoji="0" lang="en-US" sz="3200" b="0" i="0" u="none" strike="noStrike" kern="0" cap="none" spc="0" normalizeH="0" dirty="0" smtClean="0">
                <a:ln>
                  <a:noFill/>
                </a:ln>
                <a:solidFill>
                  <a:schemeClr val="tx1"/>
                </a:solidFill>
                <a:effectLst/>
                <a:uLnTx/>
                <a:uFillTx/>
                <a:latin typeface="Futura Std Book" pitchFamily="34" charset="0"/>
                <a:cs typeface="Arial" pitchFamily="34" charset="0"/>
              </a:rPr>
              <a:t> is specific to code base:</a:t>
            </a:r>
          </a:p>
        </p:txBody>
      </p:sp>
    </p:spTree>
    <p:extLst>
      <p:ext uri="{BB962C8B-B14F-4D97-AF65-F5344CB8AC3E}">
        <p14:creationId xmlns:p14="http://schemas.microsoft.com/office/powerpoint/2010/main" val="1000698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Current Tool in Application in San Francisco</a:t>
            </a:r>
            <a:endParaRPr lang="en-US" dirty="0"/>
          </a:p>
        </p:txBody>
      </p:sp>
      <p:pic>
        <p:nvPicPr>
          <p:cNvPr id="3" name="Picture 2" descr="Building Energy for Cities.pdf"/>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2"/>
              <a:stretch>
                <a:fillRect/>
              </a:stretch>
            </p:blipFill>
          </mc:Choice>
          <mc:Fallback>
            <p:blipFill>
              <a:blip r:embed="rId3"/>
              <a:stretch>
                <a:fillRect/>
              </a:stretch>
            </p:blipFill>
          </mc:Fallback>
        </mc:AlternateContent>
        <p:spPr>
          <a:xfrm>
            <a:off x="-356604" y="1143000"/>
            <a:ext cx="7595604" cy="5696699"/>
          </a:xfrm>
          <a:prstGeom prst="rect">
            <a:avLst/>
          </a:prstGeom>
        </p:spPr>
      </p:pic>
      <p:grpSp>
        <p:nvGrpSpPr>
          <p:cNvPr id="7" name="Group 6"/>
          <p:cNvGrpSpPr/>
          <p:nvPr/>
        </p:nvGrpSpPr>
        <p:grpSpPr>
          <a:xfrm>
            <a:off x="3962400" y="1492507"/>
            <a:ext cx="5105400" cy="4832093"/>
            <a:chOff x="3962400" y="1492507"/>
            <a:chExt cx="5105400" cy="4832093"/>
          </a:xfrm>
        </p:grpSpPr>
        <p:sp>
          <p:nvSpPr>
            <p:cNvPr id="4" name="TextBox 3"/>
            <p:cNvSpPr txBox="1"/>
            <p:nvPr/>
          </p:nvSpPr>
          <p:spPr>
            <a:xfrm>
              <a:off x="4953000" y="1492507"/>
              <a:ext cx="4114800" cy="4832093"/>
            </a:xfrm>
            <a:prstGeom prst="rect">
              <a:avLst/>
            </a:prstGeom>
            <a:solidFill>
              <a:schemeClr val="bg1">
                <a:lumMod val="85000"/>
                <a:alpha val="80000"/>
              </a:schemeClr>
            </a:solidFill>
          </p:spPr>
          <p:txBody>
            <a:bodyPr wrap="square" rtlCol="0">
              <a:spAutoFit/>
            </a:bodyPr>
            <a:lstStyle/>
            <a:p>
              <a:pPr marL="282575" indent="-282575">
                <a:buFont typeface="Arial"/>
                <a:buChar char="•"/>
              </a:pPr>
              <a:r>
                <a:rPr lang="en-US" sz="2800" dirty="0" smtClean="0"/>
                <a:t>Shared development</a:t>
              </a:r>
            </a:p>
            <a:p>
              <a:pPr marL="282575" indent="-282575">
                <a:buFont typeface="Arial"/>
                <a:buChar char="•"/>
              </a:pPr>
              <a:r>
                <a:rPr lang="en-US" sz="2800" dirty="0" smtClean="0"/>
                <a:t>Open source</a:t>
              </a:r>
            </a:p>
            <a:p>
              <a:pPr marL="282575" indent="-282575">
                <a:buFont typeface="Arial"/>
                <a:buChar char="•"/>
              </a:pPr>
              <a:r>
                <a:rPr lang="en-US" sz="2800" dirty="0" smtClean="0"/>
                <a:t>Interoperable </a:t>
              </a:r>
            </a:p>
            <a:p>
              <a:pPr marL="739775" lvl="1" indent="-282575">
                <a:buFont typeface="Arial"/>
                <a:buChar char="•"/>
              </a:pPr>
              <a:r>
                <a:rPr lang="en-US" sz="2800" dirty="0" smtClean="0"/>
                <a:t>SEED API</a:t>
              </a:r>
            </a:p>
            <a:p>
              <a:pPr marL="739775" lvl="1" indent="-282575">
                <a:buFont typeface="Arial"/>
                <a:buChar char="•"/>
              </a:pPr>
              <a:r>
                <a:rPr lang="en-US" sz="2800" dirty="0" smtClean="0"/>
                <a:t>Incorporates BEDES</a:t>
              </a:r>
            </a:p>
            <a:p>
              <a:pPr marL="282575" indent="-282575">
                <a:buFont typeface="Arial"/>
                <a:buChar char="•"/>
              </a:pPr>
              <a:r>
                <a:rPr lang="en-US" sz="2800" dirty="0" smtClean="0"/>
                <a:t>Ongoing BEDES commitment</a:t>
              </a:r>
            </a:p>
            <a:p>
              <a:pPr marL="282575" indent="-282575">
                <a:buFont typeface="Arial"/>
                <a:buChar char="•"/>
              </a:pPr>
              <a:r>
                <a:rPr lang="en-US" sz="2800" dirty="0" smtClean="0"/>
                <a:t>Developed SEED v1.1</a:t>
              </a:r>
            </a:p>
            <a:p>
              <a:pPr marL="282575" indent="-282575">
                <a:buFont typeface="Arial"/>
                <a:buChar char="•"/>
              </a:pPr>
              <a:r>
                <a:rPr lang="en-US" sz="2800" dirty="0" smtClean="0"/>
                <a:t>‘Fork’ met San Francisco needs</a:t>
              </a:r>
            </a:p>
          </p:txBody>
        </p:sp>
        <p:sp>
          <p:nvSpPr>
            <p:cNvPr id="6" name="Bent-Up Arrow 5"/>
            <p:cNvSpPr/>
            <p:nvPr/>
          </p:nvSpPr>
          <p:spPr>
            <a:xfrm rot="10800000">
              <a:off x="3962400" y="2362200"/>
              <a:ext cx="975360" cy="838200"/>
            </a:xfrm>
            <a:prstGeom prst="bentUpArrow">
              <a:avLst/>
            </a:prstGeom>
            <a:solidFill>
              <a:schemeClr val="bg1">
                <a:lumMod val="50000"/>
              </a:schemeClr>
            </a:solidFill>
            <a:ln>
              <a:solidFill>
                <a:schemeClr val="bg1">
                  <a:lumMod val="85000"/>
                </a:schemeClr>
              </a:solidFill>
            </a:ln>
          </p:spPr>
          <p:style>
            <a:lnRef idx="1">
              <a:schemeClr val="accent1"/>
            </a:lnRef>
            <a:fillRef idx="3">
              <a:schemeClr val="accent1"/>
            </a:fillRef>
            <a:effectRef idx="2">
              <a:schemeClr val="accent1"/>
            </a:effectRef>
            <a:fontRef idx="minor">
              <a:schemeClr val="lt1"/>
            </a:fontRef>
          </p:style>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Recommendation: Patience</a:t>
            </a:r>
            <a:endParaRPr lang="en-US" dirty="0"/>
          </a:p>
        </p:txBody>
      </p:sp>
      <p:pic>
        <p:nvPicPr>
          <p:cNvPr id="4" name="Picture 3"/>
          <p:cNvPicPr>
            <a:picLocks noChangeAspect="1"/>
          </p:cNvPicPr>
          <p:nvPr/>
        </p:nvPicPr>
        <p:blipFill>
          <a:blip r:embed="rId2"/>
          <a:stretch>
            <a:fillRect/>
          </a:stretch>
        </p:blipFill>
        <p:spPr>
          <a:xfrm>
            <a:off x="76200" y="1085547"/>
            <a:ext cx="3810000" cy="5654523"/>
          </a:xfrm>
          <a:prstGeom prst="rect">
            <a:avLst/>
          </a:prstGeom>
        </p:spPr>
      </p:pic>
      <p:pic>
        <p:nvPicPr>
          <p:cNvPr id="6" name="Picture 5"/>
          <p:cNvPicPr>
            <a:picLocks noChangeAspect="1"/>
          </p:cNvPicPr>
          <p:nvPr/>
        </p:nvPicPr>
        <p:blipFill>
          <a:blip r:embed="rId3"/>
          <a:srcRect l="53240" t="19434" r="11770" b="1724"/>
          <a:stretch>
            <a:fillRect/>
          </a:stretch>
        </p:blipFill>
        <p:spPr>
          <a:xfrm>
            <a:off x="4953000" y="1219205"/>
            <a:ext cx="4017659" cy="5181595"/>
          </a:xfrm>
          <a:prstGeom prst="rect">
            <a:avLst/>
          </a:prstGeom>
        </p:spPr>
      </p:pic>
      <p:sp>
        <p:nvSpPr>
          <p:cNvPr id="7" name="TextBox 6"/>
          <p:cNvSpPr txBox="1"/>
          <p:nvPr/>
        </p:nvSpPr>
        <p:spPr>
          <a:xfrm>
            <a:off x="2895600" y="6581001"/>
            <a:ext cx="4191000" cy="276999"/>
          </a:xfrm>
          <a:prstGeom prst="rect">
            <a:avLst/>
          </a:prstGeom>
          <a:noFill/>
        </p:spPr>
        <p:txBody>
          <a:bodyPr wrap="square" rtlCol="0">
            <a:spAutoFit/>
          </a:bodyPr>
          <a:lstStyle/>
          <a:p>
            <a:r>
              <a:rPr lang="en-US" sz="1200" dirty="0" smtClean="0"/>
              <a:t>Images under Creative Commons license</a:t>
            </a:r>
            <a:endParaRPr lang="en-US" sz="1200" dirty="0"/>
          </a:p>
        </p:txBody>
      </p:sp>
      <p:sp>
        <p:nvSpPr>
          <p:cNvPr id="8" name="TextBox 7"/>
          <p:cNvSpPr txBox="1"/>
          <p:nvPr/>
        </p:nvSpPr>
        <p:spPr>
          <a:xfrm>
            <a:off x="3886200" y="2971800"/>
            <a:ext cx="1066800" cy="1246495"/>
          </a:xfrm>
          <a:prstGeom prst="rect">
            <a:avLst/>
          </a:prstGeom>
          <a:noFill/>
        </p:spPr>
        <p:txBody>
          <a:bodyPr wrap="square" rtlCol="0">
            <a:spAutoFit/>
          </a:bodyPr>
          <a:lstStyle/>
          <a:p>
            <a:pPr algn="ctr"/>
            <a:r>
              <a:rPr lang="en-US" sz="7500" dirty="0" smtClean="0">
                <a:solidFill>
                  <a:schemeClr val="accent2"/>
                </a:solidFill>
              </a:rPr>
              <a:t>≠</a:t>
            </a:r>
            <a:endParaRPr lang="en-US" sz="7500" dirty="0">
              <a:solidFill>
                <a:schemeClr val="accent2"/>
              </a:solidFill>
            </a:endParaRPr>
          </a:p>
        </p:txBody>
      </p:sp>
      <p:sp>
        <p:nvSpPr>
          <p:cNvPr id="9" name="TextBox 8"/>
          <p:cNvSpPr txBox="1"/>
          <p:nvPr/>
        </p:nvSpPr>
        <p:spPr>
          <a:xfrm>
            <a:off x="1143000" y="5018782"/>
            <a:ext cx="6858000" cy="1077218"/>
          </a:xfrm>
          <a:prstGeom prst="rect">
            <a:avLst/>
          </a:prstGeom>
          <a:solidFill>
            <a:schemeClr val="bg1">
              <a:alpha val="85000"/>
            </a:schemeClr>
          </a:solidFill>
        </p:spPr>
        <p:txBody>
          <a:bodyPr wrap="square" rtlCol="0">
            <a:spAutoFit/>
          </a:bodyPr>
          <a:lstStyle/>
          <a:p>
            <a:pPr lvl="0"/>
            <a:r>
              <a:rPr lang="en-US" sz="3200" kern="0" dirty="0" smtClean="0">
                <a:latin typeface="Futura Std Book" pitchFamily="34" charset="0"/>
                <a:cs typeface="Arial" pitchFamily="34" charset="0"/>
              </a:rPr>
              <a:t>Give SEED, related tools, </a:t>
            </a:r>
            <a:r>
              <a:rPr lang="en-US" sz="3200" i="1" kern="0" dirty="0" smtClean="0">
                <a:latin typeface="Futura Std Book" pitchFamily="34" charset="0"/>
                <a:cs typeface="Arial" pitchFamily="34" charset="0"/>
              </a:rPr>
              <a:t>and SEED trademark process</a:t>
            </a:r>
            <a:r>
              <a:rPr lang="en-US" sz="3200" kern="0" dirty="0" smtClean="0">
                <a:latin typeface="Futura Std Book" pitchFamily="34" charset="0"/>
                <a:cs typeface="Arial" pitchFamily="34" charset="0"/>
              </a:rPr>
              <a:t> time to mature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Recommendations</a:t>
            </a:r>
            <a:endParaRPr lang="en-US" dirty="0"/>
          </a:p>
        </p:txBody>
      </p:sp>
      <p:sp>
        <p:nvSpPr>
          <p:cNvPr id="3" name="Content Placeholder 2"/>
          <p:cNvSpPr txBox="1">
            <a:spLocks/>
          </p:cNvSpPr>
          <p:nvPr/>
        </p:nvSpPr>
        <p:spPr>
          <a:xfrm>
            <a:off x="333375" y="1219200"/>
            <a:ext cx="8582025" cy="5332226"/>
          </a:xfrm>
          <a:prstGeom prst="rect">
            <a:avLst/>
          </a:prstGeom>
        </p:spPr>
        <p:txBody>
          <a:bodyPr/>
          <a:lstStyle/>
          <a:p>
            <a:pPr marL="342900" marR="0" lvl="0" indent="-342900" algn="l" defTabSz="914400" rtl="0" eaLnBrk="1" fontAlgn="base" latinLnBrk="0" hangingPunct="1">
              <a:lnSpc>
                <a:spcPct val="100000"/>
              </a:lnSpc>
              <a:spcBef>
                <a:spcPct val="20000"/>
              </a:spcBef>
              <a:spcAft>
                <a:spcPct val="0"/>
              </a:spcAft>
              <a:buClrTx/>
              <a:buSzTx/>
              <a:buFont typeface="Arial"/>
              <a:buChar char="•"/>
              <a:tabLst/>
              <a:defRPr/>
            </a:pPr>
            <a:r>
              <a:rPr kumimoji="0" lang="en-US" sz="3000" b="0" i="0" u="none" strike="noStrike" kern="0" cap="none" spc="0" normalizeH="0" baseline="0" dirty="0" smtClean="0">
                <a:ln>
                  <a:noFill/>
                </a:ln>
                <a:solidFill>
                  <a:schemeClr val="tx1"/>
                </a:solidFill>
                <a:effectLst/>
                <a:uLnTx/>
                <a:uFillTx/>
                <a:latin typeface="Futura Std Book" pitchFamily="34" charset="0"/>
                <a:cs typeface="Arial" pitchFamily="34" charset="0"/>
              </a:rPr>
              <a:t>Prioritize</a:t>
            </a:r>
            <a:r>
              <a:rPr kumimoji="0" lang="en-US" sz="3000" b="0" i="0" u="none" strike="noStrike" kern="0" cap="none" spc="0" normalizeH="0" dirty="0" smtClean="0">
                <a:ln>
                  <a:noFill/>
                </a:ln>
                <a:solidFill>
                  <a:schemeClr val="tx1"/>
                </a:solidFill>
                <a:effectLst/>
                <a:uLnTx/>
                <a:uFillTx/>
                <a:latin typeface="Futura Std Book" pitchFamily="34" charset="0"/>
                <a:cs typeface="Arial" pitchFamily="34" charset="0"/>
              </a:rPr>
              <a:t> </a:t>
            </a:r>
            <a:r>
              <a:rPr lang="en-US" sz="3000" kern="0" dirty="0" smtClean="0">
                <a:latin typeface="Futura Std Book" pitchFamily="34" charset="0"/>
                <a:cs typeface="Arial" pitchFamily="34" charset="0"/>
              </a:rPr>
              <a:t>interoperability - BEDES</a:t>
            </a:r>
          </a:p>
          <a:p>
            <a:pPr marL="342900" marR="0" lvl="0" indent="-342900" algn="l" defTabSz="914400" rtl="0" eaLnBrk="1" fontAlgn="base" latinLnBrk="0" hangingPunct="1">
              <a:lnSpc>
                <a:spcPct val="100000"/>
              </a:lnSpc>
              <a:spcBef>
                <a:spcPct val="20000"/>
              </a:spcBef>
              <a:spcAft>
                <a:spcPct val="0"/>
              </a:spcAft>
              <a:buClrTx/>
              <a:buSzTx/>
              <a:buFont typeface="Arial"/>
              <a:buChar char="•"/>
              <a:tabLst/>
              <a:defRPr/>
            </a:pPr>
            <a:r>
              <a:rPr lang="en-US" sz="3000" kern="0" dirty="0" smtClean="0">
                <a:latin typeface="Futura Std Book" pitchFamily="34" charset="0"/>
                <a:cs typeface="Arial" pitchFamily="34" charset="0"/>
              </a:rPr>
              <a:t>Set clear values with stakeholders. E.g.: </a:t>
            </a:r>
          </a:p>
          <a:p>
            <a:pPr marL="800100" lvl="1" indent="-342900" fontAlgn="base">
              <a:spcBef>
                <a:spcPct val="20000"/>
              </a:spcBef>
              <a:spcAft>
                <a:spcPct val="0"/>
              </a:spcAft>
              <a:buFont typeface="Arial"/>
              <a:buChar char="•"/>
              <a:defRPr/>
            </a:pPr>
            <a:r>
              <a:rPr lang="en-US" sz="2800" kern="0" dirty="0" smtClean="0">
                <a:latin typeface="Futura Std Book" pitchFamily="34" charset="0"/>
                <a:cs typeface="Arial" pitchFamily="34" charset="0"/>
              </a:rPr>
              <a:t>Consistency over time and across markets</a:t>
            </a:r>
          </a:p>
          <a:p>
            <a:pPr marL="800100" lvl="1" indent="-342900" fontAlgn="base">
              <a:spcBef>
                <a:spcPct val="20000"/>
              </a:spcBef>
              <a:spcAft>
                <a:spcPct val="0"/>
              </a:spcAft>
              <a:buFont typeface="Arial"/>
              <a:buChar char="•"/>
              <a:defRPr/>
            </a:pPr>
            <a:r>
              <a:rPr lang="en-US" sz="2800" kern="0" dirty="0" smtClean="0">
                <a:latin typeface="Futura Std Book" pitchFamily="34" charset="0"/>
                <a:cs typeface="Arial" pitchFamily="34" charset="0"/>
              </a:rPr>
              <a:t>Sharing development and innovations</a:t>
            </a:r>
          </a:p>
          <a:p>
            <a:pPr marL="800100" lvl="1" indent="-342900" fontAlgn="base">
              <a:spcBef>
                <a:spcPct val="20000"/>
              </a:spcBef>
              <a:spcAft>
                <a:spcPct val="0"/>
              </a:spcAft>
              <a:buFont typeface="Arial"/>
              <a:buChar char="•"/>
              <a:defRPr/>
            </a:pPr>
            <a:r>
              <a:rPr lang="en-US" sz="2800" kern="0" dirty="0" smtClean="0">
                <a:latin typeface="Futura Std Book" pitchFamily="34" charset="0"/>
                <a:cs typeface="Arial" pitchFamily="34" charset="0"/>
              </a:rPr>
              <a:t>Collaborate with local governments</a:t>
            </a:r>
          </a:p>
          <a:p>
            <a:pPr marL="342900" marR="0" lvl="0" indent="-342900" algn="l" defTabSz="914400" rtl="0" eaLnBrk="1" fontAlgn="base" latinLnBrk="0" hangingPunct="1">
              <a:lnSpc>
                <a:spcPct val="100000"/>
              </a:lnSpc>
              <a:spcBef>
                <a:spcPct val="20000"/>
              </a:spcBef>
              <a:spcAft>
                <a:spcPct val="0"/>
              </a:spcAft>
              <a:buClrTx/>
              <a:buSzTx/>
              <a:buFont typeface="Arial"/>
              <a:buChar char="•"/>
              <a:tabLst/>
              <a:defRPr/>
            </a:pPr>
            <a:r>
              <a:rPr lang="en-US" sz="3000" kern="0" dirty="0" smtClean="0">
                <a:latin typeface="Futura Std Book" pitchFamily="34" charset="0"/>
                <a:cs typeface="Arial" pitchFamily="34" charset="0"/>
              </a:rPr>
              <a:t>Start by testing the most mature use case: Benchmark compliance for AB1103 &amp; AB758</a:t>
            </a:r>
            <a:endParaRPr kumimoji="0" lang="en-US" sz="3000" b="0" i="0" u="none" strike="noStrike" kern="0" cap="none" spc="0" normalizeH="0" baseline="0" dirty="0" smtClean="0">
              <a:ln>
                <a:noFill/>
              </a:ln>
              <a:solidFill>
                <a:schemeClr val="tx1"/>
              </a:solidFill>
              <a:effectLst/>
              <a:uLnTx/>
              <a:uFillTx/>
              <a:latin typeface="Futura Std Book" pitchFamily="34" charset="0"/>
              <a:cs typeface="Arial" pitchFamily="34" charset="0"/>
            </a:endParaRPr>
          </a:p>
          <a:p>
            <a:pPr marL="800100" lvl="1" indent="-342900" fontAlgn="base">
              <a:spcBef>
                <a:spcPct val="20000"/>
              </a:spcBef>
              <a:spcAft>
                <a:spcPct val="0"/>
              </a:spcAft>
              <a:buFont typeface="Arial"/>
              <a:buChar char="•"/>
              <a:defRPr/>
            </a:pPr>
            <a:endParaRPr kumimoji="0" lang="en-US" sz="3000" b="0" i="0" u="none" strike="noStrike" kern="0" cap="none" spc="0" normalizeH="0" baseline="0" noProof="0" dirty="0" smtClean="0">
              <a:ln>
                <a:noFill/>
              </a:ln>
              <a:solidFill>
                <a:schemeClr val="tx1"/>
              </a:solidFill>
              <a:effectLst/>
              <a:uLnTx/>
              <a:uFillTx/>
              <a:latin typeface="Futura Std Book" pitchFamily="34" charset="0"/>
              <a:cs typeface="Arial" pitchFamily="34" charset="0"/>
            </a:endParaRPr>
          </a:p>
          <a:p>
            <a:pPr marL="342900" marR="0" lvl="0" indent="-342900" algn="l" defTabSz="914400" rtl="0" eaLnBrk="1" fontAlgn="base" latinLnBrk="0" hangingPunct="1">
              <a:lnSpc>
                <a:spcPct val="100000"/>
              </a:lnSpc>
              <a:spcBef>
                <a:spcPct val="20000"/>
              </a:spcBef>
              <a:spcAft>
                <a:spcPct val="0"/>
              </a:spcAft>
              <a:buClrTx/>
              <a:buSzTx/>
              <a:buFontTx/>
              <a:buChar char="•"/>
              <a:tabLst/>
              <a:defRPr/>
            </a:pPr>
            <a:endParaRPr kumimoji="0" lang="en-US" sz="3200" b="0" i="0" u="none" strike="noStrike" kern="0" cap="none" spc="0" normalizeH="0" baseline="0" noProof="0" dirty="0">
              <a:ln>
                <a:noFill/>
              </a:ln>
              <a:solidFill>
                <a:schemeClr val="tx1"/>
              </a:solidFill>
              <a:effectLst/>
              <a:uLnTx/>
              <a:uFillTx/>
              <a:latin typeface="Futura Std Book" pitchFamily="34" charset="0"/>
              <a:cs typeface="Arial"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Grp="1" noChangeArrowheads="1"/>
          </p:cNvSpPr>
          <p:nvPr>
            <p:ph type="title"/>
          </p:nvPr>
        </p:nvSpPr>
        <p:spPr>
          <a:xfrm>
            <a:off x="228600" y="128366"/>
            <a:ext cx="7985373" cy="671692"/>
          </a:xfrm>
        </p:spPr>
        <p:txBody>
          <a:bodyPr lIns="89644" tIns="44822" rIns="89644" bIns="44822"/>
          <a:lstStyle/>
          <a:p>
            <a:pPr defTabSz="446469">
              <a:lnSpc>
                <a:spcPct val="90000"/>
              </a:lnSpc>
              <a:spcBef>
                <a:spcPts val="562"/>
              </a:spcBef>
            </a:pPr>
            <a:r>
              <a:rPr lang="en-US" sz="3600" b="0" dirty="0" smtClean="0">
                <a:latin typeface="+mj-lt"/>
                <a:ea typeface="Arial" charset="0"/>
                <a:cs typeface="Arial" charset="0"/>
                <a:sym typeface="Arial" charset="0"/>
              </a:rPr>
              <a:t>Learn more</a:t>
            </a:r>
          </a:p>
        </p:txBody>
      </p:sp>
      <p:sp>
        <p:nvSpPr>
          <p:cNvPr id="22530" name="Rectangle 2"/>
          <p:cNvSpPr>
            <a:spLocks noGrp="1" noChangeArrowheads="1"/>
          </p:cNvSpPr>
          <p:nvPr>
            <p:ph type="body" idx="1"/>
          </p:nvPr>
        </p:nvSpPr>
        <p:spPr>
          <a:xfrm>
            <a:off x="228600" y="990600"/>
            <a:ext cx="8229600" cy="5562600"/>
          </a:xfrm>
        </p:spPr>
        <p:txBody>
          <a:bodyPr lIns="89644" tIns="44822" rIns="89644" bIns="44822" anchor="t"/>
          <a:lstStyle/>
          <a:p>
            <a:pPr defTabSz="446469">
              <a:lnSpc>
                <a:spcPct val="90000"/>
              </a:lnSpc>
              <a:spcBef>
                <a:spcPts val="562"/>
              </a:spcBef>
              <a:buNone/>
              <a:tabLst>
                <a:tab pos="8920163" algn="r"/>
              </a:tabLst>
            </a:pPr>
            <a:r>
              <a:rPr lang="en-US" sz="2800" dirty="0" smtClean="0">
                <a:solidFill>
                  <a:schemeClr val="tx1">
                    <a:lumMod val="50000"/>
                    <a:lumOff val="50000"/>
                  </a:schemeClr>
                </a:solidFill>
                <a:latin typeface="+mj-lt"/>
                <a:ea typeface="Arial" charset="0"/>
                <a:cs typeface="Arial" charset="0"/>
                <a:sym typeface="Arial" charset="0"/>
              </a:rPr>
              <a:t>	</a:t>
            </a:r>
          </a:p>
          <a:p>
            <a:pPr defTabSz="446469">
              <a:lnSpc>
                <a:spcPct val="90000"/>
              </a:lnSpc>
              <a:spcBef>
                <a:spcPts val="562"/>
              </a:spcBef>
              <a:buNone/>
              <a:tabLst>
                <a:tab pos="8920163" algn="r"/>
              </a:tabLst>
            </a:pPr>
            <a:r>
              <a:rPr lang="en-US" sz="2800" dirty="0" smtClean="0">
                <a:solidFill>
                  <a:srgbClr val="000000"/>
                </a:solidFill>
                <a:ea typeface="Arial" charset="0"/>
                <a:cs typeface="Arial" charset="0"/>
                <a:sym typeface="Arial" charset="0"/>
              </a:rPr>
              <a:t>Barry Hooper</a:t>
            </a:r>
          </a:p>
          <a:p>
            <a:pPr defTabSz="446469">
              <a:lnSpc>
                <a:spcPct val="90000"/>
              </a:lnSpc>
              <a:spcBef>
                <a:spcPts val="562"/>
              </a:spcBef>
              <a:buNone/>
              <a:tabLst>
                <a:tab pos="8920163" algn="r"/>
              </a:tabLst>
            </a:pPr>
            <a:r>
              <a:rPr lang="en-US" sz="2800" dirty="0" smtClean="0">
                <a:solidFill>
                  <a:srgbClr val="000000"/>
                </a:solidFill>
                <a:ea typeface="Arial" charset="0"/>
                <a:cs typeface="Arial" charset="0"/>
                <a:sym typeface="Arial" charset="0"/>
              </a:rPr>
              <a:t>barry.hooper@sfgov.org</a:t>
            </a:r>
          </a:p>
          <a:p>
            <a:pPr defTabSz="446469">
              <a:lnSpc>
                <a:spcPct val="90000"/>
              </a:lnSpc>
              <a:spcBef>
                <a:spcPts val="562"/>
              </a:spcBef>
              <a:buNone/>
              <a:tabLst>
                <a:tab pos="8920163" algn="r"/>
              </a:tabLst>
            </a:pPr>
            <a:r>
              <a:rPr lang="en-US" sz="2800" dirty="0" smtClean="0">
                <a:solidFill>
                  <a:srgbClr val="000000"/>
                </a:solidFill>
                <a:ea typeface="Arial" charset="0"/>
                <a:cs typeface="Arial" charset="0"/>
                <a:sym typeface="Arial" charset="0"/>
              </a:rPr>
              <a:t>San Francisco Dept of Environment </a:t>
            </a:r>
          </a:p>
          <a:p>
            <a:pPr defTabSz="446469">
              <a:lnSpc>
                <a:spcPct val="90000"/>
              </a:lnSpc>
              <a:spcBef>
                <a:spcPts val="562"/>
              </a:spcBef>
              <a:buNone/>
              <a:tabLst>
                <a:tab pos="8920163" algn="r"/>
              </a:tabLst>
            </a:pPr>
            <a:endParaRPr lang="en-US" sz="2800" dirty="0" smtClean="0">
              <a:solidFill>
                <a:srgbClr val="000000"/>
              </a:solidFill>
              <a:ea typeface="Arial" charset="0"/>
              <a:cs typeface="Arial" charset="0"/>
              <a:sym typeface="Arial" charset="0"/>
            </a:endParaRPr>
          </a:p>
          <a:p>
            <a:pPr defTabSz="446469">
              <a:lnSpc>
                <a:spcPct val="90000"/>
              </a:lnSpc>
              <a:spcBef>
                <a:spcPts val="562"/>
              </a:spcBef>
              <a:buNone/>
              <a:tabLst>
                <a:tab pos="8920163" algn="r"/>
              </a:tabLst>
            </a:pPr>
            <a:r>
              <a:rPr lang="en-US" sz="2800" dirty="0" smtClean="0">
                <a:ea typeface="Arial" charset="0"/>
                <a:cs typeface="Arial" charset="0"/>
                <a:sym typeface="Arial" charset="0"/>
              </a:rPr>
              <a:t>Existing Commercial Buildings Energy Ordinance</a:t>
            </a:r>
          </a:p>
          <a:p>
            <a:pPr defTabSz="446469">
              <a:lnSpc>
                <a:spcPct val="90000"/>
              </a:lnSpc>
              <a:spcBef>
                <a:spcPts val="562"/>
              </a:spcBef>
              <a:buNone/>
              <a:tabLst>
                <a:tab pos="8920163" algn="r"/>
              </a:tabLst>
            </a:pPr>
            <a:r>
              <a:rPr lang="en-US" sz="2800" dirty="0" smtClean="0">
                <a:ea typeface="Arial" charset="0"/>
                <a:cs typeface="Arial" charset="0"/>
                <a:sym typeface="Arial" charset="0"/>
                <a:hlinkClick r:id="rId2"/>
              </a:rPr>
              <a:t>www.sfenvironment.org/ecb</a:t>
            </a:r>
            <a:endParaRPr lang="en-US" sz="2800" dirty="0" smtClean="0">
              <a:solidFill>
                <a:srgbClr val="000000"/>
              </a:solidFill>
              <a:ea typeface="Arial" charset="0"/>
              <a:cs typeface="Arial" charset="0"/>
              <a:sym typeface="Arial" charset="0"/>
            </a:endParaRPr>
          </a:p>
          <a:p>
            <a:pPr defTabSz="446469">
              <a:lnSpc>
                <a:spcPct val="90000"/>
              </a:lnSpc>
              <a:spcBef>
                <a:spcPts val="562"/>
              </a:spcBef>
              <a:buNone/>
              <a:tabLst>
                <a:tab pos="8920163" algn="r"/>
              </a:tabLst>
            </a:pPr>
            <a:endParaRPr lang="en-US" sz="2800" dirty="0" smtClean="0">
              <a:solidFill>
                <a:schemeClr val="tx1">
                  <a:lumMod val="50000"/>
                  <a:lumOff val="50000"/>
                </a:schemeClr>
              </a:solidFill>
              <a:latin typeface="+mj-lt"/>
              <a:ea typeface="Arial" charset="0"/>
              <a:cs typeface="Arial" charset="0"/>
              <a:sym typeface="Arial" charset="0"/>
            </a:endParaRPr>
          </a:p>
          <a:p>
            <a:pPr defTabSz="446469">
              <a:lnSpc>
                <a:spcPct val="90000"/>
              </a:lnSpc>
              <a:spcBef>
                <a:spcPts val="562"/>
              </a:spcBef>
              <a:buNone/>
              <a:tabLst>
                <a:tab pos="8920163" algn="r"/>
              </a:tabLst>
            </a:pPr>
            <a:endParaRPr lang="en-US" sz="2800" dirty="0" smtClean="0">
              <a:solidFill>
                <a:schemeClr val="tx1">
                  <a:lumMod val="50000"/>
                  <a:lumOff val="50000"/>
                </a:schemeClr>
              </a:solidFill>
              <a:latin typeface="+mj-lt"/>
              <a:ea typeface="Arial" charset="0"/>
              <a:cs typeface="Arial" charset="0"/>
              <a:sym typeface="Arial" charset="0"/>
            </a:endParaRPr>
          </a:p>
        </p:txBody>
      </p:sp>
    </p:spTree>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Picture 2" descr="sfe_ou_sf_city_scape.jpg"/>
          <p:cNvPicPr>
            <a:picLocks noChangeAspect="1"/>
          </p:cNvPicPr>
          <p:nvPr/>
        </p:nvPicPr>
        <p:blipFill>
          <a:blip r:embed="rId2" cstate="print"/>
          <a:srcRect l="28778" t="18363" r="24555" b="3711"/>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SFE_ppt_Template_General_use_TEMPLATE">
  <a:themeElements>
    <a:clrScheme name="SFE_program_colors">
      <a:dk1>
        <a:srgbClr val="000000"/>
      </a:dk1>
      <a:lt1>
        <a:srgbClr val="FFFFFF"/>
      </a:lt1>
      <a:dk2>
        <a:srgbClr val="008066"/>
      </a:dk2>
      <a:lt2>
        <a:srgbClr val="FFC425"/>
      </a:lt2>
      <a:accent1>
        <a:srgbClr val="F37021"/>
      </a:accent1>
      <a:accent2>
        <a:srgbClr val="CE4652"/>
      </a:accent2>
      <a:accent3>
        <a:srgbClr val="99B5CE"/>
      </a:accent3>
      <a:accent4>
        <a:srgbClr val="63AF09"/>
      </a:accent4>
      <a:accent5>
        <a:srgbClr val="008EC7"/>
      </a:accent5>
      <a:accent6>
        <a:srgbClr val="2D2D8A"/>
      </a:accent6>
      <a:hlink>
        <a:srgbClr val="3E6F97"/>
      </a:hlink>
      <a:folHlink>
        <a:srgbClr val="00A0AD"/>
      </a:folHlink>
    </a:clrScheme>
    <a:fontScheme name="1_Default Design">
      <a:majorFont>
        <a:latin typeface="Futura Std Medium"/>
        <a:ea typeface=""/>
        <a:cs typeface="Arial"/>
      </a:majorFont>
      <a:minorFont>
        <a:latin typeface="Futura Std Medium"/>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EERE Black">
  <a:themeElements>
    <a:clrScheme name="EERE 2012-2">
      <a:dk1>
        <a:srgbClr val="50565C"/>
      </a:dk1>
      <a:lt1>
        <a:sysClr val="window" lastClr="FFFFFF"/>
      </a:lt1>
      <a:dk2>
        <a:srgbClr val="6A737B"/>
      </a:dk2>
      <a:lt2>
        <a:srgbClr val="EEECE1"/>
      </a:lt2>
      <a:accent1>
        <a:srgbClr val="7AC143"/>
      </a:accent1>
      <a:accent2>
        <a:srgbClr val="FFD200"/>
      </a:accent2>
      <a:accent3>
        <a:srgbClr val="00A4E4"/>
      </a:accent3>
      <a:accent4>
        <a:srgbClr val="00425D"/>
      </a:accent4>
      <a:accent5>
        <a:srgbClr val="00853F"/>
      </a:accent5>
      <a:accent6>
        <a:srgbClr val="F58025"/>
      </a:accent6>
      <a:hlink>
        <a:srgbClr val="006892"/>
      </a:hlink>
      <a:folHlink>
        <a:srgbClr val="6A737B"/>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bodyPr vert="horz" lIns="91440" tIns="45720" rIns="91440" bIns="45720" rtlCol="0">
        <a:normAutofit fontScale="85000" lnSpcReduction="10000"/>
      </a:bodyPr>
      <a:lstStyle>
        <a:defPPr marL="0" marR="0" indent="0" algn="l" defTabSz="457200" rtl="0" eaLnBrk="1" fontAlgn="auto" latinLnBrk="0" hangingPunct="1">
          <a:lnSpc>
            <a:spcPct val="100000"/>
          </a:lnSpc>
          <a:spcBef>
            <a:spcPct val="20000"/>
          </a:spcBef>
          <a:spcAft>
            <a:spcPts val="0"/>
          </a:spcAft>
          <a:buClrTx/>
          <a:buSzTx/>
          <a:buFont typeface="Arial"/>
          <a:buNone/>
          <a:tabLst/>
          <a:defRPr kumimoji="0" sz="2323" b="1" i="0" u="none" strike="noStrike" kern="1200" cap="none" spc="0" normalizeH="0" baseline="0" noProof="0" dirty="0" smtClean="0">
            <a:ln>
              <a:noFill/>
            </a:ln>
            <a:solidFill>
              <a:srgbClr val="FFFFFF"/>
            </a:solidFill>
            <a:effectLst/>
            <a:uLnTx/>
            <a:uFillTx/>
            <a:latin typeface="Arial Narrow"/>
            <a:ea typeface="+mn-ea"/>
            <a:cs typeface="Arial Narrow"/>
          </a:defRPr>
        </a:defPPr>
      </a:lst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EsriMapsInfo xmlns="ESRI.ArcGIS.Mapping.OfficeIntegration.PowerPointInfo">
  <Version>Version1</Version>
  <RequiresSignIn>False</RequiresSignIn>
</EsriMapsInfo>
</file>

<file path=customXml/item2.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California Energy Commission</Received_x0020_From>
    <Docket_x0020_Number xmlns="8eef3743-c7b3-4cbe-8837-b6e805be353c">15-IEPR-05</Docket_x0020_Number>
    <TaxCatchAll xmlns="8eef3743-c7b3-4cbe-8837-b6e805be353c">
      <Value>8</Value>
      <Value>6</Value>
      <Value>61</Value>
      <Value>3</Value>
      <Value>55</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Commission Staff</TermName>
          <TermId xmlns="http://schemas.microsoft.com/office/infopath/2007/PartnerControls">33d9c16f-f938-4210-84d3-7f3ed959b9d5</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IEPR 2015-04-14 Workshop</TermName>
          <TermId xmlns="http://schemas.microsoft.com/office/infopath/2007/PartnerControls">59803a47-cc3e-4fa8-b5f6-8ac24b8a65dd</TermId>
        </TermInfo>
        <TermInfo xmlns="http://schemas.microsoft.com/office/infopath/2007/PartnerControls">
          <TermName xmlns="http://schemas.microsoft.com/office/infopath/2007/PartnerControls">IEPR Presentation</TermName>
          <TermId xmlns="http://schemas.microsoft.com/office/infopath/2007/PartnerControls">51277923-a549-4352-9cc5-bcce892adf24</TermId>
        </TermInfo>
      </Term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Z5JXHV6S7NA6-3-71768</_dlc_DocId>
    <_dlc_DocIdUrl xmlns="8eef3743-c7b3-4cbe-8837-b6e805be353c">
      <Url>http://efilingspinternal/_layouts/DocIdRedir.aspx?ID=Z5JXHV6S7NA6-3-71768</Url>
      <Description>Z5JXHV6S7NA6-3-71768</Description>
    </_dlc_DocIdUrl>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4B425BE6-C18B-4990-99A8-ED3CF2637B53}"/>
</file>

<file path=customXml/itemProps2.xml><?xml version="1.0" encoding="utf-8"?>
<ds:datastoreItem xmlns:ds="http://schemas.openxmlformats.org/officeDocument/2006/customXml" ds:itemID="{68E00ACE-AC30-4754-8B7D-801AB9E90C44}"/>
</file>

<file path=customXml/itemProps3.xml><?xml version="1.0" encoding="utf-8"?>
<ds:datastoreItem xmlns:ds="http://schemas.openxmlformats.org/officeDocument/2006/customXml" ds:itemID="{A6C604C7-05F0-4326-BC66-884432A529EF}"/>
</file>

<file path=customXml/itemProps4.xml><?xml version="1.0" encoding="utf-8"?>
<ds:datastoreItem xmlns:ds="http://schemas.openxmlformats.org/officeDocument/2006/customXml" ds:itemID="{824EFF6E-3831-4CFA-80C1-B5CCCD589B26}"/>
</file>

<file path=customXml/itemProps5.xml><?xml version="1.0" encoding="utf-8"?>
<ds:datastoreItem xmlns:ds="http://schemas.openxmlformats.org/officeDocument/2006/customXml" ds:itemID="{31B98DA4-E183-4E02-98D5-6E5A65303724}"/>
</file>

<file path=docProps/app.xml><?xml version="1.0" encoding="utf-8"?>
<Properties xmlns="http://schemas.openxmlformats.org/officeDocument/2006/extended-properties" xmlns:vt="http://schemas.openxmlformats.org/officeDocument/2006/docPropsVTypes">
  <Template>SFE_ppt_Template_General_use_TEMPLATE</Template>
  <TotalTime>3151</TotalTime>
  <Words>611</Words>
  <Application>Microsoft Office PowerPoint</Application>
  <PresentationFormat>On-screen Show (4:3)</PresentationFormat>
  <Paragraphs>137</Paragraphs>
  <Slides>25</Slides>
  <Notes>8</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25</vt:i4>
      </vt:variant>
    </vt:vector>
  </HeadingPairs>
  <TitlesOfParts>
    <vt:vector size="36" baseType="lpstr">
      <vt:lpstr>Arial</vt:lpstr>
      <vt:lpstr>Arial Unicode MS</vt:lpstr>
      <vt:lpstr>Futura Std Light</vt:lpstr>
      <vt:lpstr>Futura Std Medium</vt:lpstr>
      <vt:lpstr>Times New Roman</vt:lpstr>
      <vt:lpstr>Calibri</vt:lpstr>
      <vt:lpstr>Futura Std Book</vt:lpstr>
      <vt:lpstr>Arial Narrow</vt:lpstr>
      <vt:lpstr>ＭＳ Ｐゴシック</vt:lpstr>
      <vt:lpstr>SFE_ppt_Template_General_use_TEMPLATE</vt:lpstr>
      <vt:lpstr>2_EERE Black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Following Slides Are Borrowed with Minor Edits</vt:lpstr>
      <vt:lpstr>Federal Tools Support Markets</vt:lpstr>
      <vt:lpstr>ENERGY STAR Portfolio Manager</vt:lpstr>
      <vt:lpstr>Commercial Asset Score &amp; Home Energy Score</vt:lpstr>
      <vt:lpstr>Building Energy Data Exchange Specification</vt:lpstr>
      <vt:lpstr>Standard Energy Efficiency Data Platform</vt:lpstr>
      <vt:lpstr>Buildings Performance Database (BPD)</vt:lpstr>
      <vt:lpstr>Early Adopters</vt:lpstr>
      <vt:lpstr>San Francisco Experience April 13, 2014   Barry Hooper, Green Building Coordinator San Francisco Department of the Environment</vt:lpstr>
      <vt:lpstr>San Francisco Existing Commercial Buildings Ordinance</vt:lpstr>
      <vt:lpstr>Affected Building Stock</vt:lpstr>
      <vt:lpstr>PowerPoint Presentation</vt:lpstr>
      <vt:lpstr>PowerPoint Presentation</vt:lpstr>
      <vt:lpstr>Current Tool in Application in San Francisco</vt:lpstr>
      <vt:lpstr>Recommendation: Patience</vt:lpstr>
      <vt:lpstr>Recommendations</vt:lpstr>
      <vt:lpstr>Learn more</vt:lpstr>
      <vt:lpstr>PowerPoint Presentation</vt:lpstr>
    </vt:vector>
  </TitlesOfParts>
  <Company>Department of the Environment - CCSF</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Cities California-Comments on AB758 Action Plan</dc:title>
  <dc:creator>Nick Young</dc:creator>
  <cp:lastModifiedBy>rkravitz</cp:lastModifiedBy>
  <cp:revision>264</cp:revision>
  <cp:lastPrinted>2015-04-14T14:36:49Z</cp:lastPrinted>
  <dcterms:created xsi:type="dcterms:W3CDTF">2015-04-14T06:57:23Z</dcterms:created>
  <dcterms:modified xsi:type="dcterms:W3CDTF">2015-04-14T14:38:39Z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0acd20cf-6fb8-4a14-a32e-ead55c55db8c</vt:lpwstr>
  </property>
  <property fmtid="{D5CDD505-2E9C-101B-9397-08002B2CF9AE}" pid="4" name="Subject_x0020_Areas">
    <vt:lpwstr/>
  </property>
  <property fmtid="{D5CDD505-2E9C-101B-9397-08002B2CF9AE}" pid="5" name="_CopySource">
    <vt:lpwstr>http://efilingspinternal/PendingDocuments/15-IEPR-05/20150414T081637_Green_Cities_CaliforniaComments_on_AB758_Action_Plan.pptx</vt:lpwstr>
  </property>
  <property fmtid="{D5CDD505-2E9C-101B-9397-08002B2CF9AE}" pid="6" name="Subject Areas">
    <vt:lpwstr>55;#IEPR 2015-04-14 Workshop|59803a47-cc3e-4fa8-b5f6-8ac24b8a65dd;#61;#IEPR Presentation|51277923-a549-4352-9cc5-bcce892adf24</vt:lpwstr>
  </property>
  <property fmtid="{D5CDD505-2E9C-101B-9397-08002B2CF9AE}" pid="7" name="Submission Type">
    <vt:lpwstr>6;#Document|6786e4f6-aafd-416d-a977-1b2d5f456edf</vt:lpwstr>
  </property>
  <property fmtid="{D5CDD505-2E9C-101B-9397-08002B2CF9AE}" pid="8" name="Submitter Role">
    <vt:lpwstr>8;#Commission Staff|33d9c16f-f938-4210-84d3-7f3ed959b9d5</vt:lpwstr>
  </property>
  <property fmtid="{D5CDD505-2E9C-101B-9397-08002B2CF9AE}" pid="9" name="Order">
    <vt:r8>463200</vt:r8>
  </property>
  <property fmtid="{D5CDD505-2E9C-101B-9397-08002B2CF9AE}" pid="10" name="Document Type">
    <vt:lpwstr>3;#Document|f3c81208-9d0f-49cc-afc5-e227f36ec0e7</vt:lpwstr>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TemplateUrl">
    <vt:lpwstr/>
  </property>
</Properties>
</file>