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  <p:sldMasterId id="2147483812" r:id="rId3"/>
  </p:sldMasterIdLst>
  <p:notesMasterIdLst>
    <p:notesMasterId r:id="rId9"/>
  </p:notesMasterIdLst>
  <p:handoutMasterIdLst>
    <p:handoutMasterId r:id="rId10"/>
  </p:handoutMasterIdLst>
  <p:sldIdLst>
    <p:sldId id="744" r:id="rId4"/>
    <p:sldId id="745" r:id="rId5"/>
    <p:sldId id="1300" r:id="rId6"/>
    <p:sldId id="1306" r:id="rId7"/>
    <p:sldId id="1307" r:id="rId8"/>
  </p:sldIdLst>
  <p:sldSz cx="9144000" cy="6858000" type="screen4x3"/>
  <p:notesSz cx="7010400" cy="9236075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 baseline="-25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 baseline="-25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 baseline="-25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 baseline="-25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8000"/>
    <a:srgbClr val="99CC00"/>
    <a:srgbClr val="808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183" autoAdjust="0"/>
  </p:normalViewPr>
  <p:slideViewPr>
    <p:cSldViewPr>
      <p:cViewPr varScale="1">
        <p:scale>
          <a:sx n="111" d="100"/>
          <a:sy n="111" d="100"/>
        </p:scale>
        <p:origin x="-15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18" Type="http://schemas.openxmlformats.org/officeDocument/2006/relationships/customXml" Target="../customXml/item4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customXml" Target="../customXml/item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37840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aseline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4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938" y="1"/>
            <a:ext cx="3037840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4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772378"/>
            <a:ext cx="3037840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aseline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4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938" y="8772378"/>
            <a:ext cx="3037840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/>
            </a:lvl1pPr>
          </a:lstStyle>
          <a:p>
            <a:pPr>
              <a:defRPr/>
            </a:pPr>
            <a:fld id="{E10982B0-6706-47DB-8527-A50DC44208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1901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37840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aseline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1"/>
            <a:ext cx="3037840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6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5388" y="692150"/>
            <a:ext cx="4619625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387767"/>
            <a:ext cx="5608320" cy="415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72378"/>
            <a:ext cx="3037840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aseline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772378"/>
            <a:ext cx="3037840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/>
            </a:lvl1pPr>
          </a:lstStyle>
          <a:p>
            <a:pPr>
              <a:defRPr/>
            </a:pPr>
            <a:fld id="{270E8914-8C35-4FE2-936C-C80CA5E6CD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155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7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97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8756A6-BC28-434D-A5FE-BF2C97DD506A}" type="slidenum">
              <a:rPr lang="en-US" smtClean="0"/>
              <a:pPr/>
              <a:t>1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8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98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40B421-9FF2-4570-B66F-1F8FFE3EEE8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9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99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511236-C38E-44F8-8944-1401B864D72E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9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99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511236-C38E-44F8-8944-1401B864D72E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3810000" y="152400"/>
            <a:ext cx="76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defRPr/>
            </a:pPr>
            <a:endParaRPr lang="en-US" sz="1400" b="1" baseline="0">
              <a:latin typeface="Times New Roman" pitchFamily="18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3810000" y="152400"/>
            <a:ext cx="76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defRPr/>
            </a:pPr>
            <a:endParaRPr lang="en-US" sz="1400" b="1" baseline="0">
              <a:latin typeface="Times New Roman" pitchFamily="18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676400" y="0"/>
            <a:ext cx="7467600" cy="762000"/>
          </a:xfrm>
          <a:prstGeom prst="rect">
            <a:avLst/>
          </a:prstGeom>
          <a:solidFill>
            <a:srgbClr val="93980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1905000" y="258763"/>
            <a:ext cx="60817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flatTx/>
          </a:bodyPr>
          <a:lstStyle/>
          <a:p>
            <a:pPr>
              <a:defRPr/>
            </a:pPr>
            <a:r>
              <a:rPr lang="en-US" sz="1200" baseline="0" dirty="0">
                <a:solidFill>
                  <a:schemeClr val="bg1"/>
                </a:solidFill>
                <a:ea typeface="ＭＳ Ｐゴシック" pitchFamily="1" charset="-128"/>
              </a:rPr>
              <a:t>N  O  R  T  H  E  R  N     C  A  L  I  F  O  R  N  I  A    P  O  W  E  R    A  G  E  N  C   Y</a:t>
            </a:r>
          </a:p>
        </p:txBody>
      </p:sp>
      <p:sp>
        <p:nvSpPr>
          <p:cNvPr id="8" name="Rectangle 16"/>
          <p:cNvSpPr>
            <a:spLocks noChangeArrowheads="1"/>
          </p:cNvSpPr>
          <p:nvPr userDrawn="1"/>
        </p:nvSpPr>
        <p:spPr bwMode="auto">
          <a:xfrm>
            <a:off x="0" y="0"/>
            <a:ext cx="1676400" cy="762000"/>
          </a:xfrm>
          <a:prstGeom prst="rect">
            <a:avLst/>
          </a:prstGeom>
          <a:solidFill>
            <a:srgbClr val="5380A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9" name="Picture 23" descr="logoSMALL_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76200"/>
            <a:ext cx="914400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295400"/>
            <a:ext cx="77724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09600" y="1981200"/>
            <a:ext cx="8001000" cy="4038600"/>
          </a:xfrm>
        </p:spPr>
        <p:txBody>
          <a:bodyPr/>
          <a:lstStyle>
            <a:lvl1pPr marL="0" indent="228600"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261CC-7499-4373-8C65-4F8FF14A9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 b="0" baseline="0"/>
            </a:lvl1pPr>
          </a:lstStyle>
          <a:p>
            <a:pPr>
              <a:defRPr/>
            </a:pPr>
            <a:fld id="{5BCB070C-3B1D-4330-B316-0F963E655DD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8CDD86-7BB9-49D5-860F-E33D6CE357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47AB5-C43B-4A3D-9330-073704E8CD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6A596-1211-4310-9F98-54B52EF1E2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6A3DF-B893-4118-BB07-8AC4D83F896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2C1B0-2A4B-48FA-A220-98732C7270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218A6-6A4B-470D-9051-BAEEADD6A3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DF475-2324-49C9-8B18-001A771B3A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DB34E-4836-409A-B67D-DDC58FCD21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6050" y="1295400"/>
            <a:ext cx="196215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295400"/>
            <a:ext cx="5734050" cy="4800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82FCA-2903-4808-862E-2690204D61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3E53D-BECA-4753-97DD-677B7D5148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09600" y="1981200"/>
            <a:ext cx="7848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49085-1E7A-42EB-B6C9-2538A587DA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1295400"/>
            <a:ext cx="78486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9931E-7891-434C-BB4D-B2D5F70BDD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9812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41148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52E9C-8A38-499A-94D0-44B3AC075E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981200"/>
            <a:ext cx="7848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3D288-7691-4B01-B220-EEA36271BB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9812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41148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26CDA-B134-4D5A-BD35-FC52794B1F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1C862-888F-4CB3-B349-42F4B405A6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1BDAD-E924-49BF-8C23-CE27335431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95DBA-FC05-45B7-A8AA-92CB74301B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9054A-03AF-48AA-BF59-23F674300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7AC74-DB61-4657-B1E7-532C2F7B95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33510-8B46-4696-8545-924AC439D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944D6-DD27-421D-8CC0-B02D891275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67B5DE-3FD0-4D4F-8B8E-E539C62CBF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86A83-2D63-4607-98B8-469F19E22F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E0DDE-BF90-40E5-A090-197231599C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15596-B828-4B41-AD7A-D23244E4D8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4639A-C94B-48FE-AADE-F93C54FBCF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A7018-E088-487E-B2BF-D4995FE096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09600" y="1981200"/>
            <a:ext cx="7848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0D142-D1AE-4326-932B-DABAC46A26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1295400"/>
            <a:ext cx="78486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D93BA-25F7-4FAF-A372-C5CC1424D2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9812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41148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A4557-DC93-4C7A-B897-8B7343F603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981200"/>
            <a:ext cx="7848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D62CC-CBD2-4CD5-8441-F91BE92B8E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9812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41148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09823-00D5-4463-8A0D-747FD709D9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0D74D-14C7-4D3A-AA9B-8E3FFA020B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3810000" y="152400"/>
            <a:ext cx="76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defRPr/>
            </a:pPr>
            <a:endParaRPr lang="en-US" sz="1400" b="1" baseline="0">
              <a:solidFill>
                <a:srgbClr val="003366"/>
              </a:solidFill>
              <a:latin typeface="Times New Roman" pitchFamily="18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3810000" y="152400"/>
            <a:ext cx="76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defRPr/>
            </a:pPr>
            <a:endParaRPr lang="en-US" sz="1400" b="1" baseline="0">
              <a:solidFill>
                <a:srgbClr val="003366"/>
              </a:solidFill>
              <a:latin typeface="Times New Roman" pitchFamily="18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676400" y="0"/>
            <a:ext cx="7467600" cy="762000"/>
          </a:xfrm>
          <a:prstGeom prst="rect">
            <a:avLst/>
          </a:prstGeom>
          <a:solidFill>
            <a:srgbClr val="93980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1905000" y="258763"/>
            <a:ext cx="60817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flatTx/>
          </a:bodyPr>
          <a:lstStyle/>
          <a:p>
            <a:pPr>
              <a:defRPr/>
            </a:pPr>
            <a:r>
              <a:rPr lang="en-US" sz="1200" baseline="0" dirty="0">
                <a:solidFill>
                  <a:srgbClr val="FFFFFF"/>
                </a:solidFill>
                <a:ea typeface="ＭＳ Ｐゴシック" pitchFamily="1" charset="-128"/>
              </a:rPr>
              <a:t>N  O  R  T  H  E  R  N     C  A  L  I  F  O  R  N  I  A    P  O  W  E  R    A  G  E  N  C   Y</a:t>
            </a:r>
          </a:p>
        </p:txBody>
      </p:sp>
      <p:sp>
        <p:nvSpPr>
          <p:cNvPr id="8" name="Rectangle 16"/>
          <p:cNvSpPr>
            <a:spLocks noChangeArrowheads="1"/>
          </p:cNvSpPr>
          <p:nvPr userDrawn="1"/>
        </p:nvSpPr>
        <p:spPr bwMode="auto">
          <a:xfrm>
            <a:off x="0" y="0"/>
            <a:ext cx="1676400" cy="762000"/>
          </a:xfrm>
          <a:prstGeom prst="rect">
            <a:avLst/>
          </a:prstGeom>
          <a:solidFill>
            <a:srgbClr val="5380A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pic>
        <p:nvPicPr>
          <p:cNvPr id="9" name="Picture 23" descr="logoSMALL_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76200"/>
            <a:ext cx="914400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295400"/>
            <a:ext cx="77724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09600" y="1981200"/>
            <a:ext cx="8001000" cy="4038600"/>
          </a:xfrm>
        </p:spPr>
        <p:txBody>
          <a:bodyPr/>
          <a:lstStyle>
            <a:lvl1pPr marL="0" indent="228600"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1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261CC-7499-4373-8C65-4F8FF14A9B58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57024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33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 b="0" baseline="0"/>
            </a:lvl1pPr>
          </a:lstStyle>
          <a:p>
            <a:pPr>
              <a:defRPr/>
            </a:pPr>
            <a:fld id="{5BCB070C-3B1D-4330-B316-0F963E655DD3}" type="slidenum">
              <a:rPr lang="en-US" smtClean="0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1991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8CDD86-7BB9-49D5-860F-E33D6CE3571D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55684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47AB5-C43B-4A3D-9330-073704E8CDBB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6107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6A596-1211-4310-9F98-54B52EF1E2E0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5466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3366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6A3DF-B893-4118-BB07-8AC4D83F8967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03672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2C1B0-2A4B-48FA-A220-98732C727012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86706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218A6-6A4B-470D-9051-BAEEADD6A3CF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75505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DF475-2324-49C9-8B18-001A771B3A44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6063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DB34E-4836-409A-B67D-DDC58FCD21B6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56866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6050" y="1295400"/>
            <a:ext cx="196215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295400"/>
            <a:ext cx="5734050" cy="4800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82FCA-2903-4808-862E-2690204D6166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13343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3E53D-BECA-4753-97DD-677B7D514881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42827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09600" y="1981200"/>
            <a:ext cx="7848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49085-1E7A-42EB-B6C9-2538A587DA41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34020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1295400"/>
            <a:ext cx="78486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9931E-7891-434C-BB4D-B2D5F70BDDF7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724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9812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41148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52E9C-8A38-499A-94D0-44B3AC075E02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0120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981200"/>
            <a:ext cx="7848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3D288-7691-4B01-B220-EEA36271BBD1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65907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9812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41148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26CDA-B134-4D5A-BD35-FC52794B1F09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6469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5400"/>
            <a:ext cx="7620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1C862-888F-4CB3-B349-42F4B405A6F4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70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1676400" cy="762000"/>
          </a:xfrm>
          <a:prstGeom prst="rect">
            <a:avLst/>
          </a:prstGeom>
          <a:solidFill>
            <a:srgbClr val="5380A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12954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7848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400" baseline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aseline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aseline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98A04107-3AE3-479E-94A5-6A5522E403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810000" y="152400"/>
            <a:ext cx="76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defRPr/>
            </a:pPr>
            <a:endParaRPr lang="en-US" sz="1400" b="1" baseline="0">
              <a:latin typeface="Times New Roman" pitchFamily="18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810000" y="152400"/>
            <a:ext cx="76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defRPr/>
            </a:pPr>
            <a:endParaRPr lang="en-US" sz="1400" b="1" baseline="0">
              <a:latin typeface="Times New Roman" pitchFamily="18" charset="0"/>
            </a:endParaRP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676400" y="0"/>
            <a:ext cx="7467600" cy="762000"/>
          </a:xfrm>
          <a:prstGeom prst="rect">
            <a:avLst/>
          </a:prstGeom>
          <a:solidFill>
            <a:srgbClr val="93980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905000" y="258763"/>
            <a:ext cx="60817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flatTx/>
          </a:bodyPr>
          <a:lstStyle/>
          <a:p>
            <a:pPr>
              <a:defRPr/>
            </a:pPr>
            <a:r>
              <a:rPr lang="en-US" sz="1200" baseline="0" dirty="0">
                <a:solidFill>
                  <a:schemeClr val="bg1"/>
                </a:solidFill>
                <a:ea typeface="ＭＳ Ｐゴシック" pitchFamily="1" charset="-128"/>
              </a:rPr>
              <a:t>N  O  R  T  H  E  R  N     C  A  L  I  F  O  R  N  I  A    P  O  W  E  R    A  G  E  N  C   Y</a:t>
            </a:r>
          </a:p>
        </p:txBody>
      </p:sp>
      <p:pic>
        <p:nvPicPr>
          <p:cNvPr id="14348" name="Picture 23" descr="logoSMALL_W"/>
          <p:cNvPicPr>
            <a:picLocks noChangeAspect="1" noChangeArrowheads="1"/>
          </p:cNvPicPr>
          <p:nvPr userDrawn="1"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04800" y="76200"/>
            <a:ext cx="914400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  <p:sldLayoutId id="2147483777" r:id="rId17"/>
    <p:sldLayoutId id="2147483778" r:id="rId18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9pPr>
    </p:titleStyle>
    <p:bodyStyle>
      <a:lvl1pPr marL="228600" indent="-228600" algn="l" rtl="0" eaLnBrk="0" fontAlgn="base" hangingPunct="0">
        <a:spcBef>
          <a:spcPct val="20000"/>
        </a:spcBef>
        <a:spcAft>
          <a:spcPct val="0"/>
        </a:spcAft>
        <a:buSzPct val="65000"/>
        <a:buFont typeface="Wingdings" pitchFamily="2" charset="2"/>
        <a:buChar char="§"/>
        <a:defRPr sz="2400">
          <a:solidFill>
            <a:srgbClr val="131313"/>
          </a:solidFill>
          <a:latin typeface="+mn-lt"/>
          <a:ea typeface="+mn-ea"/>
          <a:cs typeface="+mn-cs"/>
        </a:defRPr>
      </a:lvl1pPr>
      <a:lvl2pPr marL="798513" indent="-285750" algn="l" rtl="0" eaLnBrk="0" fontAlgn="base" hangingPunct="0">
        <a:spcBef>
          <a:spcPct val="20000"/>
        </a:spcBef>
        <a:spcAft>
          <a:spcPct val="0"/>
        </a:spcAft>
        <a:buClr>
          <a:srgbClr val="838C1A"/>
        </a:buClr>
        <a:buSzPct val="65000"/>
        <a:buFont typeface="Wingdings" pitchFamily="2" charset="2"/>
        <a:buChar char="§"/>
        <a:defRPr sz="2200">
          <a:solidFill>
            <a:srgbClr val="131313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CAE27"/>
        </a:buClr>
        <a:buSzPct val="65000"/>
        <a:buFont typeface="Arial" charset="0"/>
        <a:buChar char="-"/>
        <a:defRPr sz="2000">
          <a:solidFill>
            <a:srgbClr val="131313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s"/>
        <a:defRPr>
          <a:solidFill>
            <a:srgbClr val="131313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aseline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aseline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aseline="0">
                <a:latin typeface="Times New Roman" pitchFamily="18" charset="0"/>
              </a:defRPr>
            </a:lvl1pPr>
          </a:lstStyle>
          <a:p>
            <a:pPr>
              <a:defRPr/>
            </a:pPr>
            <a:fld id="{8F04D65E-6BCA-460D-AD05-5213A763F5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  <p:sldLayoutId id="2147483791" r:id="rId13"/>
    <p:sldLayoutId id="2147483792" r:id="rId14"/>
    <p:sldLayoutId id="2147483793" r:id="rId15"/>
    <p:sldLayoutId id="2147483794" r:id="rId16"/>
    <p:sldLayoutId id="2147483795" r:id="rId17"/>
    <p:sldLayoutId id="2147483796" r:id="rId18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1676400" cy="762000"/>
          </a:xfrm>
          <a:prstGeom prst="rect">
            <a:avLst/>
          </a:prstGeom>
          <a:solidFill>
            <a:srgbClr val="5380A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12954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7848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400" baseline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aseline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aseline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98A04107-3AE3-479E-94A5-6A5522E40344}" type="slidenum">
              <a:rPr lang="en-US">
                <a:solidFill>
                  <a:srgbClr val="0033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3366"/>
              </a:solidFill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810000" y="152400"/>
            <a:ext cx="76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defRPr/>
            </a:pPr>
            <a:endParaRPr lang="en-US" sz="1400" b="1" baseline="0">
              <a:solidFill>
                <a:srgbClr val="003366"/>
              </a:solidFill>
              <a:latin typeface="Times New Roman" pitchFamily="18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810000" y="152400"/>
            <a:ext cx="76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defRPr/>
            </a:pPr>
            <a:endParaRPr lang="en-US" sz="1400" b="1" baseline="0">
              <a:solidFill>
                <a:srgbClr val="003366"/>
              </a:solidFill>
              <a:latin typeface="Times New Roman" pitchFamily="18" charset="0"/>
            </a:endParaRP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676400" y="0"/>
            <a:ext cx="7467600" cy="762000"/>
          </a:xfrm>
          <a:prstGeom prst="rect">
            <a:avLst/>
          </a:prstGeom>
          <a:solidFill>
            <a:srgbClr val="93980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3366"/>
              </a:solidFill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905000" y="258763"/>
            <a:ext cx="60817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flatTx/>
          </a:bodyPr>
          <a:lstStyle/>
          <a:p>
            <a:pPr>
              <a:defRPr/>
            </a:pPr>
            <a:r>
              <a:rPr lang="en-US" sz="1200" baseline="0" dirty="0">
                <a:solidFill>
                  <a:srgbClr val="FFFFFF"/>
                </a:solidFill>
                <a:ea typeface="ＭＳ Ｐゴシック" pitchFamily="1" charset="-128"/>
              </a:rPr>
              <a:t>N  O  R  T  H  E  R  N     C  A  L  I  F  O  R  N  I  A    P  O  W  E  R    A  G  E  N  C   Y</a:t>
            </a:r>
          </a:p>
        </p:txBody>
      </p:sp>
      <p:pic>
        <p:nvPicPr>
          <p:cNvPr id="14348" name="Picture 23" descr="logoSMALL_W"/>
          <p:cNvPicPr>
            <a:picLocks noChangeAspect="1" noChangeArrowheads="1"/>
          </p:cNvPicPr>
          <p:nvPr userDrawn="1"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04800" y="76200"/>
            <a:ext cx="914400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3035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  <p:sldLayoutId id="2147483830" r:id="rId18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9pPr>
    </p:titleStyle>
    <p:bodyStyle>
      <a:lvl1pPr marL="228600" indent="-228600" algn="l" rtl="0" eaLnBrk="0" fontAlgn="base" hangingPunct="0">
        <a:spcBef>
          <a:spcPct val="20000"/>
        </a:spcBef>
        <a:spcAft>
          <a:spcPct val="0"/>
        </a:spcAft>
        <a:buSzPct val="65000"/>
        <a:buFont typeface="Wingdings" pitchFamily="2" charset="2"/>
        <a:buChar char="§"/>
        <a:defRPr sz="2400">
          <a:solidFill>
            <a:srgbClr val="131313"/>
          </a:solidFill>
          <a:latin typeface="+mn-lt"/>
          <a:ea typeface="+mn-ea"/>
          <a:cs typeface="+mn-cs"/>
        </a:defRPr>
      </a:lvl1pPr>
      <a:lvl2pPr marL="798513" indent="-285750" algn="l" rtl="0" eaLnBrk="0" fontAlgn="base" hangingPunct="0">
        <a:spcBef>
          <a:spcPct val="20000"/>
        </a:spcBef>
        <a:spcAft>
          <a:spcPct val="0"/>
        </a:spcAft>
        <a:buClr>
          <a:srgbClr val="838C1A"/>
        </a:buClr>
        <a:buSzPct val="65000"/>
        <a:buFont typeface="Wingdings" pitchFamily="2" charset="2"/>
        <a:buChar char="§"/>
        <a:defRPr sz="2200">
          <a:solidFill>
            <a:srgbClr val="131313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CAE27"/>
        </a:buClr>
        <a:buSzPct val="65000"/>
        <a:buFont typeface="Arial" charset="0"/>
        <a:buChar char="-"/>
        <a:defRPr sz="2000">
          <a:solidFill>
            <a:srgbClr val="131313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s"/>
        <a:defRPr>
          <a:solidFill>
            <a:srgbClr val="131313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Ø"/>
        <a:defRPr sz="1600">
          <a:solidFill>
            <a:srgbClr val="131313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676400"/>
            <a:ext cx="7543800" cy="1066800"/>
          </a:xfrm>
        </p:spPr>
        <p:txBody>
          <a:bodyPr/>
          <a:lstStyle/>
          <a:p>
            <a:pPr algn="ctr" eaLnBrk="1" hangingPunct="1">
              <a:spcAft>
                <a:spcPts val="1800"/>
              </a:spcAft>
            </a:pPr>
            <a:r>
              <a:rPr lang="en-US" sz="3000" cap="small" dirty="0" smtClean="0">
                <a:solidFill>
                  <a:schemeClr val="tx1">
                    <a:lumMod val="50000"/>
                  </a:schemeClr>
                </a:solidFill>
              </a:rPr>
              <a:t>EBEE Draft Action Plan</a:t>
            </a:r>
            <a:r>
              <a:rPr lang="en-US" sz="3000" cap="small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3000" cap="small" dirty="0" smtClean="0">
                <a:solidFill>
                  <a:schemeClr val="tx1">
                    <a:lumMod val="50000"/>
                  </a:schemeClr>
                </a:solidFill>
              </a:rPr>
              <a:t>Workshop</a:t>
            </a:r>
            <a:br>
              <a:rPr lang="en-US" sz="3000" cap="small" dirty="0" smtClean="0">
                <a:solidFill>
                  <a:schemeClr val="tx1">
                    <a:lumMod val="50000"/>
                  </a:schemeClr>
                </a:solidFill>
              </a:rPr>
            </a:br>
            <a:r>
              <a:rPr lang="en-US" sz="3000" cap="small" dirty="0" smtClean="0">
                <a:solidFill>
                  <a:schemeClr val="tx1">
                    <a:lumMod val="50000"/>
                  </a:schemeClr>
                </a:solidFill>
              </a:rPr>
              <a:t>- Strategies Related to Data –</a:t>
            </a:r>
            <a:br>
              <a:rPr lang="en-US" sz="3000" cap="small" dirty="0" smtClean="0">
                <a:solidFill>
                  <a:schemeClr val="tx1">
                    <a:lumMod val="50000"/>
                  </a:schemeClr>
                </a:solidFill>
              </a:rPr>
            </a:br>
            <a:endParaRPr lang="en-US" sz="2800" dirty="0" smtClean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19200" y="4648200"/>
            <a:ext cx="6781800" cy="1143000"/>
          </a:xfrm>
        </p:spPr>
        <p:txBody>
          <a:bodyPr/>
          <a:lstStyle/>
          <a:p>
            <a:pPr indent="0" algn="ctr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en-US" b="1" dirty="0" smtClean="0">
                <a:solidFill>
                  <a:schemeClr val="accent2"/>
                </a:solidFill>
              </a:rPr>
              <a:t>Jonathan Changus</a:t>
            </a:r>
          </a:p>
          <a:p>
            <a:pPr indent="0" algn="ctr"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en-US" sz="2000" b="1" dirty="0" smtClean="0">
                <a:solidFill>
                  <a:srgbClr val="000000"/>
                </a:solidFill>
              </a:rPr>
              <a:t>Member Services Manager &amp; Regulatory </a:t>
            </a:r>
            <a:r>
              <a:rPr lang="en-US" sz="2000" b="1" dirty="0" smtClean="0">
                <a:solidFill>
                  <a:srgbClr val="000000"/>
                </a:solidFill>
              </a:rPr>
              <a:t>Affairs</a:t>
            </a:r>
          </a:p>
          <a:p>
            <a:pPr indent="0" algn="ctr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en-US" sz="1600" b="1" dirty="0" smtClean="0">
                <a:solidFill>
                  <a:srgbClr val="000000"/>
                </a:solidFill>
              </a:rPr>
              <a:t>jonathan.changus@ncpa.com   –   (916) 781-4293</a:t>
            </a:r>
            <a:endParaRPr lang="en-US" sz="1600" b="1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CB070C-3B1D-4330-B316-0F963E655DD3}" type="slidenum">
              <a:rPr lang="en-US" smtClean="0">
                <a:solidFill>
                  <a:srgbClr val="000000"/>
                </a:solidFill>
                <a:effectLst/>
              </a:rPr>
              <a:pPr>
                <a:defRPr/>
              </a:pPr>
              <a:t>2</a:t>
            </a:fld>
            <a:endParaRPr lang="en-US" dirty="0">
              <a:solidFill>
                <a:srgbClr val="000000"/>
              </a:solidFill>
              <a:effectLst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66540" y="838200"/>
            <a:ext cx="8382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en-US" sz="2800" b="1" baseline="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Diversity of Public Power – Retail Sales (</a:t>
            </a:r>
            <a:r>
              <a:rPr lang="en-US" sz="2800" b="1" baseline="0" dirty="0" err="1" smtClean="0">
                <a:solidFill>
                  <a:srgbClr val="000000"/>
                </a:solidFill>
                <a:latin typeface="Arial Narrow" panose="020B0606020202030204" pitchFamily="34" charset="0"/>
              </a:rPr>
              <a:t>MWh</a:t>
            </a:r>
            <a:r>
              <a:rPr lang="en-US" sz="2800" b="1" baseline="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)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25" y="1412906"/>
            <a:ext cx="8565735" cy="503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CB070C-3B1D-4330-B316-0F963E655DD3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66540" y="838200"/>
            <a:ext cx="8382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en-US" sz="2800" b="1" baseline="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IOU and POU Retail Sales</a:t>
            </a:r>
            <a:endParaRPr lang="en-US" sz="2800" b="1" baseline="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8" y="1447800"/>
            <a:ext cx="6891561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46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CB070C-3B1D-4330-B316-0F963E655DD3}" type="slidenum">
              <a:rPr lang="en-US" smtClean="0">
                <a:solidFill>
                  <a:srgbClr val="000000"/>
                </a:solidFill>
                <a:effectLst/>
              </a:rPr>
              <a:pPr>
                <a:defRPr/>
              </a:pPr>
              <a:t>4</a:t>
            </a:fld>
            <a:endParaRPr lang="en-US" dirty="0">
              <a:solidFill>
                <a:srgbClr val="000000"/>
              </a:solidFill>
              <a:effectLst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7160" y="838200"/>
            <a:ext cx="8382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en-US" sz="2800" b="1" baseline="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Annual Energy Efficiency Report</a:t>
            </a:r>
            <a:endParaRPr lang="en-US" sz="2800" b="1" baseline="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6858000" cy="507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6436123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CB070C-3B1D-4330-B316-0F963E655DD3}" type="slidenum">
              <a:rPr lang="en-US" smtClean="0">
                <a:solidFill>
                  <a:srgbClr val="000000"/>
                </a:solidFill>
                <a:effectLst/>
              </a:rPr>
              <a:pPr>
                <a:defRPr/>
              </a:pPr>
              <a:t>5</a:t>
            </a:fld>
            <a:endParaRPr lang="en-US" dirty="0">
              <a:solidFill>
                <a:srgbClr val="000000"/>
              </a:solidFill>
              <a:effectLst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7160" y="838200"/>
            <a:ext cx="8382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en-US" sz="2800" b="1" baseline="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Annual Energy Efficiency Report</a:t>
            </a:r>
            <a:endParaRPr lang="en-US" sz="2800" b="1" baseline="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57770"/>
            <a:ext cx="8755062" cy="4163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590061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aseline="0" dirty="0" smtClean="0">
                <a:solidFill>
                  <a:schemeClr val="accent4">
                    <a:lumMod val="10000"/>
                  </a:schemeClr>
                </a:solidFill>
              </a:rPr>
              <a:t>Download the full report at: </a:t>
            </a:r>
          </a:p>
          <a:p>
            <a:r>
              <a:rPr lang="en-US" sz="1600" baseline="0" dirty="0" smtClean="0">
                <a:solidFill>
                  <a:schemeClr val="accent4">
                    <a:lumMod val="10000"/>
                  </a:schemeClr>
                </a:solidFill>
              </a:rPr>
              <a:t>http</a:t>
            </a:r>
            <a:r>
              <a:rPr lang="en-US" sz="1600" baseline="0" dirty="0">
                <a:solidFill>
                  <a:schemeClr val="accent4">
                    <a:lumMod val="10000"/>
                  </a:schemeClr>
                </a:solidFill>
              </a:rPr>
              <a:t>://cmua.org/wpcmua/wp-content/uploads/2015/03/2015-FINAL-SB-1037-Report.pdf </a:t>
            </a:r>
          </a:p>
        </p:txBody>
      </p:sp>
    </p:spTree>
    <p:extLst>
      <p:ext uri="{BB962C8B-B14F-4D97-AF65-F5344CB8AC3E}">
        <p14:creationId xmlns:p14="http://schemas.microsoft.com/office/powerpoint/2010/main" val="241489124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PA_template_blue">
  <a:themeElements>
    <a:clrScheme name="NCPA_template_blue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NCPA_template_bl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  <a:scene3d>
          <a:camera prst="legacyObliqueTopRight"/>
          <a:lightRig rig="legacyFlat3" dir="b"/>
        </a:scene3d>
        <a:sp3d extrusionH="4302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  <a:scene3d>
          <a:camera prst="legacyObliqueTopRight"/>
          <a:lightRig rig="legacyFlat3" dir="b"/>
        </a:scene3d>
        <a:sp3d extrusionH="4302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CPA_template_blue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PA_template_blue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  <a:scene3d>
          <a:camera prst="legacyObliqueTopRight"/>
          <a:lightRig rig="legacyFlat3" dir="b"/>
        </a:scene3d>
        <a:sp3d extrusionH="4302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  <a:scene3d>
          <a:camera prst="legacyObliqueTopRight"/>
          <a:lightRig rig="legacyFlat3" dir="b"/>
        </a:scene3d>
        <a:sp3d extrusionH="4302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NCPA_template_blue">
  <a:themeElements>
    <a:clrScheme name="NCPA_template_blue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NCPA_template_bl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  <a:scene3d>
          <a:camera prst="legacyObliqueTopRight"/>
          <a:lightRig rig="legacyFlat3" dir="b"/>
        </a:scene3d>
        <a:sp3d extrusionH="4302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  <a:scene3d>
          <a:camera prst="legacyObliqueTopRight"/>
          <a:lightRig rig="legacyFlat3" dir="b"/>
        </a:scene3d>
        <a:sp3d extrusionH="4302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CPA_template_blue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PA_template_blue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PA_template_blue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Northern California Power Agency</Received_x0020_From>
    <Docket_x0020_Number xmlns="8eef3743-c7b3-4cbe-8837-b6e805be353c">15-IEPR-05</Docket_x0020_Number>
    <TaxCatchAll xmlns="8eef3743-c7b3-4cbe-8837-b6e805be353c">
      <Value>6</Value>
      <Value>18</Value>
      <Value>61</Value>
      <Value>55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2015-04-14 Workshop</TermName>
          <TermId xmlns="http://schemas.microsoft.com/office/infopath/2007/PartnerControls">59803a47-cc3e-4fa8-b5f6-8ac24b8a65dd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Z5JXHV6S7NA6-3-71821</_dlc_DocId>
    <_dlc_DocIdUrl xmlns="8eef3743-c7b3-4cbe-8837-b6e805be353c">
      <Url>http://efilingspinternal/_layouts/DocIdRedir.aspx?ID=Z5JXHV6S7NA6-3-71821</Url>
      <Description>Z5JXHV6S7NA6-3-71821</Description>
    </_dlc_DocIdUrl>
  </documentManagement>
</p:properties>
</file>

<file path=customXml/itemProps1.xml><?xml version="1.0" encoding="utf-8"?>
<ds:datastoreItem xmlns:ds="http://schemas.openxmlformats.org/officeDocument/2006/customXml" ds:itemID="{0420A581-31EC-4659-933B-250F92E03EEA}"/>
</file>

<file path=customXml/itemProps2.xml><?xml version="1.0" encoding="utf-8"?>
<ds:datastoreItem xmlns:ds="http://schemas.openxmlformats.org/officeDocument/2006/customXml" ds:itemID="{357F0F4B-A54B-4BB1-B658-806555A5F289}"/>
</file>

<file path=customXml/itemProps3.xml><?xml version="1.0" encoding="utf-8"?>
<ds:datastoreItem xmlns:ds="http://schemas.openxmlformats.org/officeDocument/2006/customXml" ds:itemID="{9C527A57-889C-4898-94A5-E71BD91595A5}"/>
</file>

<file path=customXml/itemProps4.xml><?xml version="1.0" encoding="utf-8"?>
<ds:datastoreItem xmlns:ds="http://schemas.openxmlformats.org/officeDocument/2006/customXml" ds:itemID="{CFC808D3-5839-477E-BF22-31C5DE6423C8}"/>
</file>

<file path=docProps/app.xml><?xml version="1.0" encoding="utf-8"?>
<Properties xmlns="http://schemas.openxmlformats.org/officeDocument/2006/extended-properties" xmlns:vt="http://schemas.openxmlformats.org/officeDocument/2006/docPropsVTypes">
  <Template>NCPA_template_blue</Template>
  <TotalTime>5039</TotalTime>
  <Words>59</Words>
  <Application>Microsoft Office PowerPoint</Application>
  <PresentationFormat>On-screen Show (4:3)</PresentationFormat>
  <Paragraphs>18</Paragraphs>
  <Slides>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NCPA_template_blue</vt:lpstr>
      <vt:lpstr>Custom Design</vt:lpstr>
      <vt:lpstr>1_NCPA_template_blue</vt:lpstr>
      <vt:lpstr>EBEE Draft Action Plan Workshop - Strategies Related to Data – </vt:lpstr>
      <vt:lpstr>PowerPoint Presentation</vt:lpstr>
      <vt:lpstr>PowerPoint Presentation</vt:lpstr>
      <vt:lpstr>PowerPoint Presentation</vt:lpstr>
      <vt:lpstr>PowerPoint Presentation</vt:lpstr>
    </vt:vector>
  </TitlesOfParts>
  <Company>NCPA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EBEE Draft Action Plan Workshop-Strategies Related to Data</dc:title>
  <dc:creator>ncpa</dc:creator>
  <cp:lastModifiedBy>jonathanc</cp:lastModifiedBy>
  <cp:revision>314</cp:revision>
  <cp:lastPrinted>2013-01-18T22:09:15Z</cp:lastPrinted>
  <dcterms:created xsi:type="dcterms:W3CDTF">2007-01-22T20:48:29Z</dcterms:created>
  <dcterms:modified xsi:type="dcterms:W3CDTF">2015-04-14T01:25:34Z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644fc8c3-999b-4425-b955-3fa8db2c7360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http://efilingspinternal/PendingDocuments/15-IEPR-05/20150415T140222_EBEE_Draft_Action_Plan_WorkshopStrategies_Related_to_Data.pptx</vt:lpwstr>
  </property>
  <property fmtid="{D5CDD505-2E9C-101B-9397-08002B2CF9AE}" pid="6" name="Subject Areas">
    <vt:lpwstr>55;#IEPR 2015-04-14 Workshop|59803a47-cc3e-4fa8-b5f6-8ac24b8a65dd;#61;#IEPR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470000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