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4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57" r:id="rId2"/>
    <p:sldId id="398" r:id="rId3"/>
    <p:sldId id="393" r:id="rId4"/>
    <p:sldId id="372" r:id="rId5"/>
    <p:sldId id="329" r:id="rId6"/>
    <p:sldId id="397" r:id="rId7"/>
    <p:sldId id="391" r:id="rId8"/>
    <p:sldId id="335" r:id="rId9"/>
    <p:sldId id="334" r:id="rId10"/>
    <p:sldId id="396" r:id="rId11"/>
    <p:sldId id="394" r:id="rId12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24">
          <p15:clr>
            <a:srgbClr val="A4A3A4"/>
          </p15:clr>
        </p15:guide>
        <p15:guide id="2" pos="220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66"/>
    <a:srgbClr val="FF3300"/>
    <a:srgbClr val="0099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81" autoAdjust="0"/>
    <p:restoredTop sz="79343" autoAdjust="0"/>
  </p:normalViewPr>
  <p:slideViewPr>
    <p:cSldViewPr>
      <p:cViewPr varScale="1">
        <p:scale>
          <a:sx n="71" d="100"/>
          <a:sy n="71" d="100"/>
        </p:scale>
        <p:origin x="-42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1956" y="-78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customXml" Target="../customXml/item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6DCC98-D5EE-4949-8768-F64FC0B41E09}" type="datetimeFigureOut">
              <a:rPr lang="en-US" smtClean="0"/>
              <a:pPr/>
              <a:t>11/18/2014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C5EC3A-10FA-4065-9E55-C3E088BA198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/>
          <a:lstStyle>
            <a:lvl1pPr algn="r">
              <a:defRPr sz="1200"/>
            </a:lvl1pPr>
          </a:lstStyle>
          <a:p>
            <a:pPr>
              <a:defRPr/>
            </a:pPr>
            <a:fld id="{590C9380-4AF1-4AB3-9B90-9078B9FA8F49}" type="datetimeFigureOut">
              <a:rPr lang="en-US"/>
              <a:pPr>
                <a:defRPr/>
              </a:pPr>
              <a:t>11/18/2014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1" tIns="46586" rIns="93171" bIns="46586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71" tIns="46586" rIns="93171" bIns="46586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1" tIns="46586" rIns="93171" bIns="46586" rtlCol="0" anchor="b"/>
          <a:lstStyle>
            <a:lvl1pPr algn="r">
              <a:defRPr sz="1200"/>
            </a:lvl1pPr>
          </a:lstStyle>
          <a:p>
            <a:pPr>
              <a:defRPr/>
            </a:pPr>
            <a:fld id="{9BF35B44-8052-4FB4-9835-A67AAA2792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776841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3FB02DB-A390-412B-878E-BA5873353EF4}" type="slidenum">
              <a:rPr lang="en-US" smtClean="0"/>
              <a:pPr/>
              <a:t>1</a:t>
            </a:fld>
            <a:endParaRPr lang="en-US" smtClean="0"/>
          </a:p>
        </p:txBody>
      </p:sp>
    </p:spTree>
    <p:extLst>
      <p:ext uri="{BB962C8B-B14F-4D97-AF65-F5344CB8AC3E}">
        <p14:creationId xmlns="" xmlns:p14="http://schemas.microsoft.com/office/powerpoint/2010/main" val="38485985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5</a:t>
            </a:fld>
            <a:endParaRPr lang="en-US" smtClean="0"/>
          </a:p>
        </p:txBody>
      </p:sp>
    </p:spTree>
    <p:extLst>
      <p:ext uri="{BB962C8B-B14F-4D97-AF65-F5344CB8AC3E}">
        <p14:creationId xmlns="" xmlns:p14="http://schemas.microsoft.com/office/powerpoint/2010/main" val="2069209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8</a:t>
            </a:fld>
            <a:endParaRPr lang="en-US" smtClean="0"/>
          </a:p>
        </p:txBody>
      </p:sp>
    </p:spTree>
    <p:extLst>
      <p:ext uri="{BB962C8B-B14F-4D97-AF65-F5344CB8AC3E}">
        <p14:creationId xmlns="" xmlns:p14="http://schemas.microsoft.com/office/powerpoint/2010/main" val="2749078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048481-B3C2-40B2-A67D-DBB17B30E733}" type="slidenum">
              <a:rPr lang="en-US" smtClean="0"/>
              <a:pPr/>
              <a:t>9</a:t>
            </a:fld>
            <a:endParaRPr lang="en-US" smtClean="0"/>
          </a:p>
        </p:txBody>
      </p:sp>
    </p:spTree>
    <p:extLst>
      <p:ext uri="{BB962C8B-B14F-4D97-AF65-F5344CB8AC3E}">
        <p14:creationId xmlns="" xmlns:p14="http://schemas.microsoft.com/office/powerpoint/2010/main" val="2330669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7D317-A947-4E9F-A17D-FC21AF6D41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42A87-DFA8-432E-976F-485B6DBF4B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D182B-AF25-4519-80CD-F0CE0A9B62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0F1D8-BE20-46A7-B298-74614A5558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46637-E677-44D9-BBCA-665371D585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21A50-DB3D-41B2-A2D1-AD2E876E7B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D91A1-1DAB-4850-8B3D-7C21B53898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3C19-B87D-49F8-B0D2-6A2906F668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AE118-4933-4D9D-B4FB-272122332D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22CAB-29FE-461F-88F6-91E27A10B4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3F996-82FB-4CCF-9E4B-90E001B8B8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1C09A71-F752-4A3B-B4F1-196337B976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1033" name="Picture 9" descr="cecseal.tif                                                    00007702Bob's G4                       ABA78158: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1000" y="2286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1800" b="1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219200"/>
            <a:ext cx="7772400" cy="14478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Natural Gas Supply and Production:</a:t>
            </a:r>
            <a:b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</a:b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Brief Outlook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743200"/>
            <a:ext cx="7772400" cy="3352800"/>
          </a:xfrm>
        </p:spPr>
        <p:txBody>
          <a:bodyPr/>
          <a:lstStyle/>
          <a:p>
            <a:pPr algn="ctr">
              <a:buFontTx/>
              <a:buNone/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None/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AB 1257 STAFF WORKSHOP </a:t>
            </a:r>
          </a:p>
          <a:p>
            <a:pPr algn="ctr">
              <a:buNone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California’s Natural Gas Infrastructure, Storage, and Supply</a:t>
            </a:r>
          </a:p>
          <a:p>
            <a:pPr algn="ctr">
              <a:buFontTx/>
              <a:buNone/>
            </a:pPr>
            <a:endParaRPr lang="en-US" sz="11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November 18, 2014</a:t>
            </a:r>
          </a:p>
          <a:p>
            <a:pPr algn="ctr">
              <a:buFontTx/>
              <a:buNone/>
            </a:pPr>
            <a:endParaRPr lang="en-US" sz="18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Leon D. </a:t>
            </a:r>
            <a:r>
              <a:rPr lang="en-US" sz="18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Brathwaite</a:t>
            </a:r>
            <a:endParaRPr lang="en-US" sz="18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Supply Analysis Office</a:t>
            </a:r>
          </a:p>
          <a:p>
            <a:pPr algn="ctr">
              <a:buFontTx/>
              <a:buNone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Energy Assessments Division</a:t>
            </a:r>
          </a:p>
          <a:p>
            <a:pPr algn="ctr">
              <a:buFontTx/>
              <a:buNone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California Energy Commission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458200" cy="609600"/>
          </a:xfrm>
        </p:spPr>
        <p:txBody>
          <a:bodyPr/>
          <a:lstStyle/>
          <a:p>
            <a:pPr algn="l"/>
            <a:r>
              <a:rPr lang="en-US" sz="2900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Integrated Energy Policy Report 2013_____</a:t>
            </a:r>
            <a:endParaRPr lang="en-US" sz="2900" u="sng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153400" cy="4648200"/>
          </a:xfrm>
        </p:spPr>
        <p:txBody>
          <a:bodyPr/>
          <a:lstStyle/>
          <a:p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Integrated Energy Policy Report (IEPR) 2013:</a:t>
            </a:r>
          </a:p>
          <a:p>
            <a:pPr marL="630238" lvl="1" indent="-284163"/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Three Common Cases</a:t>
            </a:r>
          </a:p>
          <a:p>
            <a:endParaRPr lang="en-US" sz="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sz="22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Reference Case:</a:t>
            </a:r>
          </a:p>
          <a:p>
            <a:endParaRPr lang="en-US" sz="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sz="22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Low Demand/High Price Case</a:t>
            </a:r>
          </a:p>
          <a:p>
            <a:endParaRPr lang="en-US" sz="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sz="22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22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High Demand/Low Price Case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915400" cy="533400"/>
          </a:xfrm>
        </p:spPr>
        <p:txBody>
          <a:bodyPr/>
          <a:lstStyle/>
          <a:p>
            <a:pPr algn="l"/>
            <a:r>
              <a:rPr lang="en-US" sz="3000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Lower 48: More resources at lower cost__</a:t>
            </a:r>
            <a:endParaRPr lang="en-US" sz="3000" u="sng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981200"/>
            <a:ext cx="5225653" cy="3174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2362200"/>
            <a:ext cx="2209800" cy="1980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4495800"/>
            <a:ext cx="26860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533400" y="5486400"/>
            <a:ext cx="5257800" cy="646331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9pPr>
          </a:lstStyle>
          <a:p>
            <a:pPr marL="284163" lvl="1" indent="-284163">
              <a:buFont typeface="Wingdings" pitchFamily="2" charset="2"/>
              <a:buChar char="Ø"/>
            </a:pP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Supply cost shifting to the right</a:t>
            </a:r>
          </a:p>
          <a:p>
            <a:pPr marL="284163" lvl="1" indent="-284163">
              <a:buFont typeface="Wingdings" pitchFamily="2" charset="2"/>
              <a:buChar char="Ø"/>
            </a:pP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More natural gas available at low cost</a:t>
            </a:r>
            <a:endParaRPr lang="en-US" sz="18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38200"/>
            <a:ext cx="8763000" cy="533400"/>
          </a:xfrm>
        </p:spPr>
        <p:txBody>
          <a:bodyPr anchor="ctr">
            <a:normAutofit/>
          </a:bodyPr>
          <a:lstStyle/>
          <a:p>
            <a:pPr algn="l"/>
            <a:r>
              <a:rPr lang="en-US" sz="2800" b="1" i="0" u="sng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Development of Shale Formations_________</a:t>
            </a:r>
            <a:endParaRPr lang="en-US" sz="2800" b="1" i="0" u="sng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EF986C8-36A8-4E25-BBEE-F7194560F3ED}" type="slidenum">
              <a:rPr lang="en-US" altLang="en-US" smtClean="0"/>
              <a:pPr/>
              <a:t>4</a:t>
            </a:fld>
            <a:endParaRPr lang="en-US" altLang="en-US"/>
          </a:p>
        </p:txBody>
      </p:sp>
      <p:sp>
        <p:nvSpPr>
          <p:cNvPr id="77517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133600" y="5029200"/>
            <a:ext cx="5029200" cy="1066800"/>
          </a:xfrm>
          <a:ln w="19050">
            <a:solidFill>
              <a:schemeClr val="tx1"/>
            </a:solidFill>
          </a:ln>
        </p:spPr>
        <p:txBody>
          <a:bodyPr/>
          <a:lstStyle/>
          <a:p>
            <a:pPr marL="228600" indent="-217488">
              <a:defRPr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Deposits now stretch through</a:t>
            </a:r>
          </a:p>
          <a:p>
            <a:pPr marL="457200" lvl="1" indent="-228600">
              <a:defRPr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at least 31 states in the Lower </a:t>
            </a: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48</a:t>
            </a:r>
          </a:p>
          <a:p>
            <a:pPr marL="457200" lvl="1" indent="-228600">
              <a:defRPr/>
            </a:pP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at least five provinces in Canada  </a:t>
            </a:r>
          </a:p>
          <a:p>
            <a:pPr marL="354330" indent="-274320">
              <a:defRPr/>
            </a:pPr>
            <a:endParaRPr lang="en-US" sz="20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447800"/>
            <a:ext cx="54102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0631540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686800" cy="762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>
              <a:lnSpc>
                <a:spcPts val="2500"/>
              </a:lnSpc>
            </a:pPr>
            <a:r>
              <a:rPr lang="en-US" sz="2800" u="sng" dirty="0" smtClean="0">
                <a:latin typeface="Tahoma" pitchFamily="34" charset="0"/>
                <a:cs typeface="Tahoma" pitchFamily="34" charset="0"/>
              </a:rPr>
              <a:t>Supply Portfolio: Lower 48 (2025)_________  </a:t>
            </a:r>
            <a:r>
              <a:rPr lang="en-US" sz="2800" dirty="0" smtClean="0">
                <a:latin typeface="Tahoma" pitchFamily="34" charset="0"/>
                <a:cs typeface="Tahoma" pitchFamily="34" charset="0"/>
              </a:rPr>
              <a:t>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27" name="Down Arrow 26"/>
          <p:cNvSpPr/>
          <p:nvPr/>
        </p:nvSpPr>
        <p:spPr bwMode="auto">
          <a:xfrm rot="1260000">
            <a:off x="737431" y="5179527"/>
            <a:ext cx="533400" cy="942386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29" name="Down Arrow 28"/>
          <p:cNvSpPr/>
          <p:nvPr/>
        </p:nvSpPr>
        <p:spPr bwMode="auto">
          <a:xfrm rot="-1320000">
            <a:off x="1052124" y="1808229"/>
            <a:ext cx="457200" cy="824168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31" name="Down Arrow 30"/>
          <p:cNvSpPr/>
          <p:nvPr/>
        </p:nvSpPr>
        <p:spPr bwMode="auto">
          <a:xfrm rot="1740000">
            <a:off x="3752520" y="1887960"/>
            <a:ext cx="457200" cy="824168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32" name="Down Arrow 31"/>
          <p:cNvSpPr/>
          <p:nvPr/>
        </p:nvSpPr>
        <p:spPr bwMode="auto">
          <a:xfrm rot="-12060000">
            <a:off x="2935089" y="5237401"/>
            <a:ext cx="533400" cy="914400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667000"/>
            <a:ext cx="3810000" cy="2473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90600" y="3429000"/>
            <a:ext cx="2286000" cy="738664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b="1" u="sng" dirty="0" smtClean="0">
                <a:latin typeface="Tahoma" pitchFamily="34" charset="0"/>
                <a:cs typeface="Tahoma" pitchFamily="34" charset="0"/>
              </a:rPr>
              <a:t>Lower 48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Production: 72.3 </a:t>
            </a:r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Bcf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/d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Demand: 73.6 </a:t>
            </a:r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Bcf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/d</a:t>
            </a:r>
            <a:endParaRPr lang="en-US" sz="1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00200" y="2133600"/>
            <a:ext cx="19812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Canadian 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Imports: 12.7 Bcf/d </a:t>
            </a:r>
            <a:endParaRPr lang="en-US" sz="1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71600" y="5334000"/>
            <a:ext cx="11430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Exports: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8.4 </a:t>
            </a:r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Bcf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/d</a:t>
            </a:r>
            <a:endParaRPr lang="en-US" sz="1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81400" y="5334000"/>
            <a:ext cx="14478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LNG Imports:</a:t>
            </a:r>
          </a:p>
          <a:p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0.21 </a:t>
            </a:r>
            <a:r>
              <a:rPr lang="en-US" sz="1400" b="1" dirty="0" err="1" smtClean="0">
                <a:latin typeface="Tahoma" pitchFamily="34" charset="0"/>
                <a:cs typeface="Tahoma" pitchFamily="34" charset="0"/>
              </a:rPr>
              <a:t>Bcf</a:t>
            </a:r>
            <a:r>
              <a:rPr lang="en-US" sz="1400" b="1" dirty="0" smtClean="0">
                <a:latin typeface="Tahoma" pitchFamily="34" charset="0"/>
                <a:cs typeface="Tahoma" pitchFamily="34" charset="0"/>
              </a:rPr>
              <a:t>/d</a:t>
            </a:r>
            <a:endParaRPr lang="en-US" sz="14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95800" y="2667000"/>
            <a:ext cx="4191000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25425" indent="-225425">
              <a:buFont typeface="Arial" pitchFamily="34" charset="0"/>
              <a:buChar char="•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Two main demands: End-use and Exports</a:t>
            </a:r>
          </a:p>
          <a:p>
            <a:pPr marL="225425" indent="-225425">
              <a:buFont typeface="Arial" pitchFamily="34" charset="0"/>
              <a:buChar char="•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Demand satisfied by:</a:t>
            </a:r>
          </a:p>
          <a:p>
            <a:pPr marL="403225" lvl="1" indent="-177800">
              <a:buFont typeface="Tahoma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Canadian Imports</a:t>
            </a:r>
          </a:p>
          <a:p>
            <a:pPr marL="403225" indent="-177800">
              <a:buFont typeface="Tahoma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L48 Production</a:t>
            </a:r>
          </a:p>
          <a:p>
            <a:pPr marL="403225" indent="-177800">
              <a:buFont typeface="Tahoma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LNG Imports</a:t>
            </a:r>
            <a:endParaRPr lang="en-US" dirty="0"/>
          </a:p>
        </p:txBody>
      </p:sp>
      <p:sp>
        <p:nvSpPr>
          <p:cNvPr id="14" name="TextBox 15"/>
          <p:cNvSpPr txBox="1"/>
          <p:nvPr/>
        </p:nvSpPr>
        <p:spPr>
          <a:xfrm>
            <a:off x="5410200" y="2133600"/>
            <a:ext cx="213360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" pitchFamily="1" charset="0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Reference Case</a:t>
            </a:r>
            <a:endParaRPr lang="en-US" sz="1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9296400" cy="533400"/>
          </a:xfrm>
        </p:spPr>
        <p:txBody>
          <a:bodyPr/>
          <a:lstStyle/>
          <a:p>
            <a:pPr algn="l"/>
            <a:r>
              <a:rPr lang="en-US" sz="3000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Lower 48 Pipeline Exports to Mexico_____</a:t>
            </a:r>
            <a:endParaRPr lang="en-US" sz="3000" u="sng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676400"/>
            <a:ext cx="5239592" cy="3210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219200" y="4953000"/>
            <a:ext cx="6629400" cy="120032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6075" indent="-346075">
              <a:buFont typeface="Wingdings" pitchFamily="2" charset="2"/>
              <a:buChar char="Ø"/>
            </a:pP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Growing demand in the power generation sector</a:t>
            </a:r>
          </a:p>
          <a:p>
            <a:pPr marL="346075" indent="-346075">
              <a:buFont typeface="Wingdings" pitchFamily="2" charset="2"/>
              <a:buChar char="Ø"/>
            </a:pP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Significant underdeveloped natural gas resources</a:t>
            </a:r>
          </a:p>
          <a:p>
            <a:pPr marL="346075" indent="-346075">
              <a:buFont typeface="Wingdings" pitchFamily="2" charset="2"/>
              <a:buChar char="Ø"/>
            </a:pPr>
            <a:r>
              <a:rPr lang="en-US" sz="18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Several pipeline projects proposed to export natural gas from L48</a:t>
            </a:r>
            <a:endParaRPr lang="en-US" sz="18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14400"/>
            <a:ext cx="8153400" cy="533400"/>
          </a:xfrm>
        </p:spPr>
        <p:txBody>
          <a:bodyPr/>
          <a:lstStyle/>
          <a:p>
            <a:pPr algn="l"/>
            <a:r>
              <a:rPr lang="en-US" sz="3200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Potential for LNG Exports_________</a:t>
            </a:r>
            <a:endParaRPr lang="en-US" sz="3200" u="sng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153400" cy="4495800"/>
          </a:xfrm>
        </p:spPr>
        <p:txBody>
          <a:bodyPr/>
          <a:lstStyle/>
          <a:p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 least fourteen proposals:</a:t>
            </a:r>
          </a:p>
          <a:p>
            <a:pPr lvl="1"/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US Gulf Coast</a:t>
            </a:r>
          </a:p>
          <a:p>
            <a:pPr lvl="1"/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East Coast</a:t>
            </a:r>
          </a:p>
          <a:p>
            <a:pPr lvl="1"/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Pacific Northwest</a:t>
            </a:r>
          </a:p>
          <a:p>
            <a:endParaRPr lang="en-US" sz="12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Four LNG export projects have received approval:</a:t>
            </a:r>
          </a:p>
          <a:p>
            <a:pPr lvl="1"/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Sabine Pass Liquefaction, Louisiana (under construction)</a:t>
            </a:r>
          </a:p>
          <a:p>
            <a:pPr lvl="1"/>
            <a:endParaRPr lang="en-US" sz="10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Cove Point LNG, Maryland</a:t>
            </a:r>
          </a:p>
          <a:p>
            <a:pPr lvl="1"/>
            <a:endParaRPr lang="en-US" sz="10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Cameron Liquefaction, Louisiana</a:t>
            </a:r>
          </a:p>
          <a:p>
            <a:pPr lvl="1"/>
            <a:endParaRPr lang="en-US" sz="10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Freeport Liquefaction and Export Project, Texas</a:t>
            </a:r>
          </a:p>
          <a:p>
            <a:pPr lvl="1"/>
            <a:endParaRPr lang="en-US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686800" cy="762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>
              <a:lnSpc>
                <a:spcPts val="2500"/>
              </a:lnSpc>
            </a:pPr>
            <a:r>
              <a:rPr lang="en-US" sz="2800" u="sng" dirty="0" smtClean="0">
                <a:latin typeface="Tahoma" pitchFamily="34" charset="0"/>
                <a:cs typeface="Tahoma" pitchFamily="34" charset="0"/>
              </a:rPr>
              <a:t>Supply Portfolio: California (2025)_________ </a:t>
            </a:r>
            <a:r>
              <a:rPr lang="en-US" sz="2800" dirty="0" smtClean="0">
                <a:latin typeface="Tahoma" pitchFamily="34" charset="0"/>
                <a:cs typeface="Tahoma" pitchFamily="34" charset="0"/>
              </a:rPr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29" name="Down Arrow 28"/>
          <p:cNvSpPr/>
          <p:nvPr/>
        </p:nvSpPr>
        <p:spPr bwMode="auto">
          <a:xfrm rot="246854">
            <a:off x="1298610" y="1979742"/>
            <a:ext cx="385484" cy="68950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31" name="Down Arrow 30"/>
          <p:cNvSpPr/>
          <p:nvPr/>
        </p:nvSpPr>
        <p:spPr bwMode="auto">
          <a:xfrm rot="3665022">
            <a:off x="2722003" y="3457803"/>
            <a:ext cx="403826" cy="82137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32" name="Down Arrow 31"/>
          <p:cNvSpPr/>
          <p:nvPr/>
        </p:nvSpPr>
        <p:spPr bwMode="auto">
          <a:xfrm rot="5400000">
            <a:off x="2971801" y="4114803"/>
            <a:ext cx="380995" cy="990600"/>
          </a:xfrm>
          <a:prstGeom prst="downArrow">
            <a:avLst/>
          </a:prstGeom>
          <a:solidFill>
            <a:srgbClr val="FFC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5257800"/>
            <a:ext cx="2362200" cy="738664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400" b="1" u="sng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California</a:t>
            </a:r>
          </a:p>
          <a:p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Production: 0.20 </a:t>
            </a:r>
            <a:r>
              <a:rPr lang="en-US" sz="1400" b="1" dirty="0" err="1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Bcf</a:t>
            </a:r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/d</a:t>
            </a:r>
          </a:p>
          <a:p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Demand: 6.38 </a:t>
            </a:r>
            <a:r>
              <a:rPr lang="en-US" sz="1400" b="1" dirty="0" err="1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Bcf</a:t>
            </a:r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/d</a:t>
            </a:r>
            <a:endParaRPr lang="en-US" sz="14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05000" y="1905000"/>
            <a:ext cx="22860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Calif. Imports (Malin):</a:t>
            </a:r>
          </a:p>
          <a:p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2.68 Bcf/d </a:t>
            </a:r>
            <a:endParaRPr lang="en-US" sz="14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0800000" flipV="1">
            <a:off x="3810000" y="4312267"/>
            <a:ext cx="12192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Southwest:</a:t>
            </a:r>
          </a:p>
          <a:p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2.32 </a:t>
            </a:r>
            <a:r>
              <a:rPr lang="en-US" sz="1400" b="1" dirty="0" err="1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Bcf</a:t>
            </a:r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/d</a:t>
            </a:r>
            <a:endParaRPr lang="en-US" sz="14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71800" y="2971800"/>
            <a:ext cx="175260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Rocky Mountain:</a:t>
            </a:r>
          </a:p>
          <a:p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1.25 </a:t>
            </a:r>
            <a:r>
              <a:rPr lang="en-US" sz="1400" b="1" dirty="0" err="1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Bcf</a:t>
            </a:r>
            <a:r>
              <a:rPr lang="en-US" sz="14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/d</a:t>
            </a:r>
            <a:endParaRPr lang="en-US" sz="14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76800" y="2362200"/>
            <a:ext cx="3810000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25425" indent="-225425">
              <a:buFont typeface="Arial" pitchFamily="34" charset="0"/>
              <a:buChar char="•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California Demand: End-use</a:t>
            </a:r>
          </a:p>
          <a:p>
            <a:pPr marL="225425" indent="-225425">
              <a:buFont typeface="Arial" pitchFamily="34" charset="0"/>
              <a:buChar char="•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Demand satisfied by:</a:t>
            </a:r>
          </a:p>
          <a:p>
            <a:pPr marL="403225" lvl="1" indent="-177800">
              <a:buFont typeface="Tahoma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Imports (Malin)</a:t>
            </a:r>
          </a:p>
          <a:p>
            <a:pPr marL="403225" indent="-177800">
              <a:buFont typeface="Tahoma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Rocky Mountain Supplies</a:t>
            </a:r>
          </a:p>
          <a:p>
            <a:pPr marL="403225" indent="-177800">
              <a:buFont typeface="Tahoma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Southwest Supplies</a:t>
            </a:r>
          </a:p>
          <a:p>
            <a:pPr marL="403225" indent="-177800">
              <a:buFont typeface="Tahoma" pitchFamily="34" charset="0"/>
              <a:buChar char="−"/>
            </a:pP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Local Production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743200"/>
            <a:ext cx="1922831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5562600" y="1828801"/>
            <a:ext cx="243840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Reference Case</a:t>
            </a:r>
            <a:endParaRPr lang="en-US" sz="1800" b="1" dirty="0">
              <a:solidFill>
                <a:schemeClr val="accent6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72200" y="5943600"/>
            <a:ext cx="2514600" cy="2308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9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( )  Percent change from reference case</a:t>
            </a:r>
            <a:endParaRPr lang="en-US" sz="9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839200" cy="8382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l">
              <a:lnSpc>
                <a:spcPts val="2500"/>
              </a:lnSpc>
            </a:pPr>
            <a:r>
              <a:rPr lang="en-US" sz="2600" u="sng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Price Performance of Cases (Topock Hub)______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33400" y="4724400"/>
            <a:ext cx="8153400" cy="15081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25425" indent="-225425"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In general, prices behave as expected:</a:t>
            </a:r>
          </a:p>
          <a:p>
            <a:pPr marL="463550" lvl="1" indent="-238125">
              <a:buFont typeface="Tahoma" pitchFamily="34" charset="0"/>
              <a:buChar char="−"/>
            </a:pPr>
            <a:r>
              <a:rPr lang="en-US" sz="16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High Price case produced highest prices</a:t>
            </a:r>
          </a:p>
          <a:p>
            <a:pPr marL="463550" lvl="1" indent="-238125">
              <a:buFont typeface="Tahoma" pitchFamily="34" charset="0"/>
              <a:buChar char="−"/>
            </a:pPr>
            <a:r>
              <a:rPr lang="en-US" sz="16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Low price case produced lowest prices</a:t>
            </a:r>
          </a:p>
          <a:p>
            <a:pPr marL="230188" indent="-230188">
              <a:buFont typeface="Arial" pitchFamily="34" charset="0"/>
              <a:buChar char="•"/>
            </a:pP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The three cases creates a “zone of uncertainty” for California prices</a:t>
            </a:r>
            <a:endParaRPr lang="en-US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1676400"/>
            <a:ext cx="5430048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991600" cy="838200"/>
          </a:xfrm>
        </p:spPr>
        <p:txBody>
          <a:bodyPr/>
          <a:lstStyle/>
          <a:p>
            <a:pPr algn="l"/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Natural Gas Production:</a:t>
            </a:r>
            <a:b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sz="2800" u="sng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Lower 48 </a:t>
            </a:r>
            <a:r>
              <a:rPr lang="en-US" sz="2800" u="sng" dirty="0" err="1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vs</a:t>
            </a:r>
            <a:r>
              <a:rPr lang="en-US" sz="2800" u="sng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California__________________</a:t>
            </a:r>
            <a:endParaRPr lang="en-US" sz="2800" u="sng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2514600"/>
            <a:ext cx="3786065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514600"/>
            <a:ext cx="4228214" cy="2371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600200" y="1981200"/>
            <a:ext cx="1447800" cy="40011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Lower 48</a:t>
            </a:r>
            <a:endParaRPr lang="en-US" sz="20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96000" y="1981200"/>
            <a:ext cx="1447800" cy="40011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California</a:t>
            </a:r>
            <a:endParaRPr lang="en-US" sz="20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38400" y="5105400"/>
            <a:ext cx="4800600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6075" indent="-346075"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Production in Lower 48 is rising </a:t>
            </a:r>
          </a:p>
          <a:p>
            <a:pPr marL="346075" indent="-346075">
              <a:buFont typeface="Wingdings" pitchFamily="2" charset="2"/>
              <a:buChar char="Ø"/>
            </a:pPr>
            <a:r>
              <a:rPr lang="en-US" sz="20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Production in California is falling</a:t>
            </a:r>
            <a:endParaRPr lang="en-US" sz="20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763000" cy="457200"/>
          </a:xfrm>
        </p:spPr>
        <p:txBody>
          <a:bodyPr/>
          <a:lstStyle/>
          <a:p>
            <a:pPr algn="l"/>
            <a:r>
              <a:rPr lang="en-US" sz="2800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Questions and Issues___________________</a:t>
            </a:r>
            <a:endParaRPr lang="en-US" sz="2800" u="sng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447800"/>
            <a:ext cx="8001000" cy="4648200"/>
          </a:xfrm>
        </p:spPr>
        <p:txBody>
          <a:bodyPr/>
          <a:lstStyle/>
          <a:p>
            <a:pPr lvl="0"/>
            <a:endParaRPr lang="en-US" sz="1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endParaRPr lang="en-US" sz="1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endParaRPr lang="en-US" sz="1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endParaRPr lang="en-US" sz="1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endParaRPr lang="en-US" sz="1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endParaRPr lang="en-US" sz="1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endParaRPr lang="en-US" sz="1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 algn="ctr">
              <a:buNone/>
            </a:pP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Panel Discussion</a:t>
            </a:r>
          </a:p>
          <a:p>
            <a:pPr lvl="0"/>
            <a:endParaRPr lang="en-US" sz="1800" b="1" dirty="0" smtClean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sz="18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42A87-DFA8-432E-976F-485B6DBF4BB2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15-IEPR-04</Docket_x0020_Number>
    <TaxCatchAll xmlns="8eef3743-c7b3-4cbe-8837-b6e805be353c">
      <Value>8</Value>
      <Value>6</Value>
      <Value>73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2014-11-18 Workshop</TermName>
          <TermId xmlns="http://schemas.microsoft.com/office/infopath/2007/PartnerControls">9848dddf-a7be-4ac6-b100-14db5dfd286a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Z5JXHV6S7NA6-3-70928</_dlc_DocId>
    <_dlc_DocIdUrl xmlns="8eef3743-c7b3-4cbe-8837-b6e805be353c">
      <Url>http://efilingspinternal/_layouts/DocIdRedir.aspx?ID=Z5JXHV6S7NA6-3-70928</Url>
      <Description>Z5JXHV6S7NA6-3-70928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824128-9446-41FF-9856-7793527DED69}"/>
</file>

<file path=customXml/itemProps2.xml><?xml version="1.0" encoding="utf-8"?>
<ds:datastoreItem xmlns:ds="http://schemas.openxmlformats.org/officeDocument/2006/customXml" ds:itemID="{DF9DB83F-56CF-40D9-AB8A-DB92788B7F4E}"/>
</file>

<file path=customXml/itemProps3.xml><?xml version="1.0" encoding="utf-8"?>
<ds:datastoreItem xmlns:ds="http://schemas.openxmlformats.org/officeDocument/2006/customXml" ds:itemID="{53F35235-2CE1-4C7A-A7BF-651A33BF1686}"/>
</file>

<file path=customXml/itemProps4.xml><?xml version="1.0" encoding="utf-8"?>
<ds:datastoreItem xmlns:ds="http://schemas.openxmlformats.org/officeDocument/2006/customXml" ds:itemID="{72DD2119-4201-441F-B076-D93DCAB506B8}"/>
</file>

<file path=docProps/app.xml><?xml version="1.0" encoding="utf-8"?>
<Properties xmlns="http://schemas.openxmlformats.org/officeDocument/2006/extended-properties" xmlns:vt="http://schemas.openxmlformats.org/officeDocument/2006/docPropsVTypes">
  <TotalTime>8750</TotalTime>
  <Words>382</Words>
  <Application>Microsoft Office PowerPoint</Application>
  <PresentationFormat>On-screen Show (4:3)</PresentationFormat>
  <Paragraphs>116</Paragraphs>
  <Slides>11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Natural Gas Supply and Production: Brief Outlook </vt:lpstr>
      <vt:lpstr>Integrated Energy Policy Report 2013_____</vt:lpstr>
      <vt:lpstr>Lower 48: More resources at lower cost__</vt:lpstr>
      <vt:lpstr>Development of Shale Formations_________</vt:lpstr>
      <vt:lpstr>Supply Portfolio: Lower 48 (2025)_________               </vt:lpstr>
      <vt:lpstr>Lower 48 Pipeline Exports to Mexico_____</vt:lpstr>
      <vt:lpstr>Potential for LNG Exports_________</vt:lpstr>
      <vt:lpstr>Supply Portfolio: California (2025)_________   </vt:lpstr>
      <vt:lpstr>Price Performance of Cases (Topock Hub)______</vt:lpstr>
      <vt:lpstr>Natural Gas Production: Lower 48 vs California__________________</vt:lpstr>
      <vt:lpstr>Questions and Issues___________________</vt:lpstr>
    </vt:vector>
  </TitlesOfParts>
  <Company>CA Energy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 natural gas supply and production panel CEC Leon Brathwaite</dc:title>
  <dc:creator>State of California</dc:creator>
  <cp:lastModifiedBy>Anthony J Dixon</cp:lastModifiedBy>
  <cp:revision>494</cp:revision>
  <cp:lastPrinted>2003-05-22T21:33:00Z</cp:lastPrinted>
  <dcterms:created xsi:type="dcterms:W3CDTF">2003-05-22T16:57:46Z</dcterms:created>
  <dcterms:modified xsi:type="dcterms:W3CDTF">2014-11-18T16:44:52Z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ee99178d-8a6d-490e-8824-4390e0f1e9ea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http://efilingspinternal/PendingDocuments/15-IEPR-04/20141119T105459_CA_natural_gas_supply_and_production_panel_CEC_Leon_Brathwaite.pptx</vt:lpwstr>
  </property>
  <property fmtid="{D5CDD505-2E9C-101B-9397-08002B2CF9AE}" pid="6" name="Subject Areas">
    <vt:lpwstr>73;#IEPR 2014-11-18 Workshop|9848dddf-a7be-4ac6-b100-14db5dfd286a;#61;#IEPR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373800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