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notesMasterIdLst>
    <p:notesMasterId r:id="rId13"/>
  </p:notesMasterIdLst>
  <p:sldIdLst>
    <p:sldId id="256" r:id="rId5"/>
    <p:sldId id="266" r:id="rId6"/>
    <p:sldId id="262" r:id="rId7"/>
    <p:sldId id="258" r:id="rId8"/>
    <p:sldId id="263" r:id="rId9"/>
    <p:sldId id="261" r:id="rId10"/>
    <p:sldId id="267" r:id="rId11"/>
    <p:sldId id="268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87C077E-1CD6-402A-8C1B-E3274F61E7F4}" v="3" dt="2021-03-29T21:44:31.27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Yang, Yahui@Energy" userId="67fe5d24-2d48-424f-81d1-e16e8e5ee4ab" providerId="ADAL" clId="{6D5CA9F2-6554-47EE-A621-041F296247A1}"/>
    <pc:docChg chg="undo custSel modSld">
      <pc:chgData name="Yang, Yahui@Energy" userId="67fe5d24-2d48-424f-81d1-e16e8e5ee4ab" providerId="ADAL" clId="{6D5CA9F2-6554-47EE-A621-041F296247A1}" dt="2021-03-26T22:58:44.192" v="739" actId="13238"/>
      <pc:docMkLst>
        <pc:docMk/>
      </pc:docMkLst>
      <pc:sldChg chg="modSp mod">
        <pc:chgData name="Yang, Yahui@Energy" userId="67fe5d24-2d48-424f-81d1-e16e8e5ee4ab" providerId="ADAL" clId="{6D5CA9F2-6554-47EE-A621-041F296247A1}" dt="2021-03-26T22:53:12.513" v="80" actId="962"/>
        <pc:sldMkLst>
          <pc:docMk/>
          <pc:sldMk cId="3411616899" sldId="256"/>
        </pc:sldMkLst>
        <pc:spChg chg="mod">
          <ac:chgData name="Yang, Yahui@Energy" userId="67fe5d24-2d48-424f-81d1-e16e8e5ee4ab" providerId="ADAL" clId="{6D5CA9F2-6554-47EE-A621-041F296247A1}" dt="2021-03-26T22:53:12.513" v="80" actId="962"/>
          <ac:spMkLst>
            <pc:docMk/>
            <pc:sldMk cId="3411616899" sldId="256"/>
            <ac:spMk id="4" creationId="{21BF4262-92B4-456D-AD7D-1D52671F2B86}"/>
          </ac:spMkLst>
        </pc:spChg>
        <pc:picChg chg="mod">
          <ac:chgData name="Yang, Yahui@Energy" userId="67fe5d24-2d48-424f-81d1-e16e8e5ee4ab" providerId="ADAL" clId="{6D5CA9F2-6554-47EE-A621-041F296247A1}" dt="2021-03-26T22:51:01.370" v="39" actId="962"/>
          <ac:picMkLst>
            <pc:docMk/>
            <pc:sldMk cId="3411616899" sldId="256"/>
            <ac:picMk id="5" creationId="{54CE44F0-3091-4835-8FE4-7CB32864C17E}"/>
          </ac:picMkLst>
        </pc:picChg>
        <pc:picChg chg="mod">
          <ac:chgData name="Yang, Yahui@Energy" userId="67fe5d24-2d48-424f-81d1-e16e8e5ee4ab" providerId="ADAL" clId="{6D5CA9F2-6554-47EE-A621-041F296247A1}" dt="2021-03-26T22:53:07.870" v="79" actId="962"/>
          <ac:picMkLst>
            <pc:docMk/>
            <pc:sldMk cId="3411616899" sldId="256"/>
            <ac:picMk id="1026" creationId="{F573366F-24F2-4BC3-BCAB-AE2761221EFE}"/>
          </ac:picMkLst>
        </pc:picChg>
      </pc:sldChg>
      <pc:sldChg chg="modSp mod">
        <pc:chgData name="Yang, Yahui@Energy" userId="67fe5d24-2d48-424f-81d1-e16e8e5ee4ab" providerId="ADAL" clId="{6D5CA9F2-6554-47EE-A621-041F296247A1}" dt="2021-03-26T22:56:19.653" v="498" actId="962"/>
        <pc:sldMkLst>
          <pc:docMk/>
          <pc:sldMk cId="3646296513" sldId="258"/>
        </pc:sldMkLst>
        <pc:spChg chg="mod">
          <ac:chgData name="Yang, Yahui@Energy" userId="67fe5d24-2d48-424f-81d1-e16e8e5ee4ab" providerId="ADAL" clId="{6D5CA9F2-6554-47EE-A621-041F296247A1}" dt="2021-03-26T22:56:19.653" v="498" actId="962"/>
          <ac:spMkLst>
            <pc:docMk/>
            <pc:sldMk cId="3646296513" sldId="258"/>
            <ac:spMk id="3" creationId="{C5C6B7F2-066D-487E-80EF-82838AF0621A}"/>
          </ac:spMkLst>
        </pc:spChg>
        <pc:picChg chg="mod">
          <ac:chgData name="Yang, Yahui@Energy" userId="67fe5d24-2d48-424f-81d1-e16e8e5ee4ab" providerId="ADAL" clId="{6D5CA9F2-6554-47EE-A621-041F296247A1}" dt="2021-03-26T22:55:44.579" v="366" actId="962"/>
          <ac:picMkLst>
            <pc:docMk/>
            <pc:sldMk cId="3646296513" sldId="258"/>
            <ac:picMk id="4" creationId="{F9D46D18-285B-48CF-8344-2B967094066F}"/>
          </ac:picMkLst>
        </pc:picChg>
        <pc:picChg chg="mod">
          <ac:chgData name="Yang, Yahui@Energy" userId="67fe5d24-2d48-424f-81d1-e16e8e5ee4ab" providerId="ADAL" clId="{6D5CA9F2-6554-47EE-A621-041F296247A1}" dt="2021-03-26T22:55:46.882" v="367" actId="962"/>
          <ac:picMkLst>
            <pc:docMk/>
            <pc:sldMk cId="3646296513" sldId="258"/>
            <ac:picMk id="5" creationId="{2AB2DD15-1C10-48D1-94CF-40986F866691}"/>
          </ac:picMkLst>
        </pc:picChg>
        <pc:picChg chg="mod">
          <ac:chgData name="Yang, Yahui@Energy" userId="67fe5d24-2d48-424f-81d1-e16e8e5ee4ab" providerId="ADAL" clId="{6D5CA9F2-6554-47EE-A621-041F296247A1}" dt="2021-03-26T22:56:11.385" v="497" actId="962"/>
          <ac:picMkLst>
            <pc:docMk/>
            <pc:sldMk cId="3646296513" sldId="258"/>
            <ac:picMk id="31" creationId="{29D5C599-0312-4286-8338-7AD9771AA72F}"/>
          </ac:picMkLst>
        </pc:picChg>
      </pc:sldChg>
      <pc:sldChg chg="modSp mod">
        <pc:chgData name="Yang, Yahui@Energy" userId="67fe5d24-2d48-424f-81d1-e16e8e5ee4ab" providerId="ADAL" clId="{6D5CA9F2-6554-47EE-A621-041F296247A1}" dt="2021-03-26T22:58:44.192" v="739" actId="13238"/>
        <pc:sldMkLst>
          <pc:docMk/>
          <pc:sldMk cId="4072046700" sldId="261"/>
        </pc:sldMkLst>
        <pc:graphicFrameChg chg="mod modGraphic">
          <ac:chgData name="Yang, Yahui@Energy" userId="67fe5d24-2d48-424f-81d1-e16e8e5ee4ab" providerId="ADAL" clId="{6D5CA9F2-6554-47EE-A621-041F296247A1}" dt="2021-03-26T22:58:44.192" v="739" actId="13238"/>
          <ac:graphicFrameMkLst>
            <pc:docMk/>
            <pc:sldMk cId="4072046700" sldId="261"/>
            <ac:graphicFrameMk id="12" creationId="{F6A16178-9630-43F7-8BAC-8E3E83EF6BC3}"/>
          </ac:graphicFrameMkLst>
        </pc:graphicFrameChg>
        <pc:picChg chg="mod">
          <ac:chgData name="Yang, Yahui@Energy" userId="67fe5d24-2d48-424f-81d1-e16e8e5ee4ab" providerId="ADAL" clId="{6D5CA9F2-6554-47EE-A621-041F296247A1}" dt="2021-03-26T22:56:27.978" v="501" actId="962"/>
          <ac:picMkLst>
            <pc:docMk/>
            <pc:sldMk cId="4072046700" sldId="261"/>
            <ac:picMk id="4" creationId="{F9D46D18-285B-48CF-8344-2B967094066F}"/>
          </ac:picMkLst>
        </pc:picChg>
        <pc:picChg chg="mod">
          <ac:chgData name="Yang, Yahui@Energy" userId="67fe5d24-2d48-424f-81d1-e16e8e5ee4ab" providerId="ADAL" clId="{6D5CA9F2-6554-47EE-A621-041F296247A1}" dt="2021-03-26T22:56:30.089" v="502" actId="962"/>
          <ac:picMkLst>
            <pc:docMk/>
            <pc:sldMk cId="4072046700" sldId="261"/>
            <ac:picMk id="5" creationId="{2AB2DD15-1C10-48D1-94CF-40986F866691}"/>
          </ac:picMkLst>
        </pc:picChg>
      </pc:sldChg>
      <pc:sldChg chg="modSp mod">
        <pc:chgData name="Yang, Yahui@Energy" userId="67fe5d24-2d48-424f-81d1-e16e8e5ee4ab" providerId="ADAL" clId="{6D5CA9F2-6554-47EE-A621-041F296247A1}" dt="2021-03-26T22:55:40.155" v="365" actId="962"/>
        <pc:sldMkLst>
          <pc:docMk/>
          <pc:sldMk cId="3139152711" sldId="262"/>
        </pc:sldMkLst>
        <pc:spChg chg="mod">
          <ac:chgData name="Yang, Yahui@Energy" userId="67fe5d24-2d48-424f-81d1-e16e8e5ee4ab" providerId="ADAL" clId="{6D5CA9F2-6554-47EE-A621-041F296247A1}" dt="2021-03-26T22:55:26.855" v="362" actId="962"/>
          <ac:spMkLst>
            <pc:docMk/>
            <pc:sldMk cId="3139152711" sldId="262"/>
            <ac:spMk id="2" creationId="{9B07AECF-254F-499B-B54F-4218D92FF692}"/>
          </ac:spMkLst>
        </pc:spChg>
        <pc:spChg chg="mod">
          <ac:chgData name="Yang, Yahui@Energy" userId="67fe5d24-2d48-424f-81d1-e16e8e5ee4ab" providerId="ADAL" clId="{6D5CA9F2-6554-47EE-A621-041F296247A1}" dt="2021-03-26T22:55:32.311" v="363" actId="962"/>
          <ac:spMkLst>
            <pc:docMk/>
            <pc:sldMk cId="3139152711" sldId="262"/>
            <ac:spMk id="15" creationId="{7C88704E-1BFC-47A0-A410-AB7B508101FD}"/>
          </ac:spMkLst>
        </pc:spChg>
        <pc:spChg chg="mod">
          <ac:chgData name="Yang, Yahui@Energy" userId="67fe5d24-2d48-424f-81d1-e16e8e5ee4ab" providerId="ADAL" clId="{6D5CA9F2-6554-47EE-A621-041F296247A1}" dt="2021-03-26T22:55:40.155" v="365" actId="962"/>
          <ac:spMkLst>
            <pc:docMk/>
            <pc:sldMk cId="3139152711" sldId="262"/>
            <ac:spMk id="16" creationId="{4DF66118-2C0B-4D37-9D4F-BA88275D4B6B}"/>
          </ac:spMkLst>
        </pc:spChg>
        <pc:picChg chg="mod">
          <ac:chgData name="Yang, Yahui@Energy" userId="67fe5d24-2d48-424f-81d1-e16e8e5ee4ab" providerId="ADAL" clId="{6D5CA9F2-6554-47EE-A621-041F296247A1}" dt="2021-03-26T22:55:03.029" v="347" actId="962"/>
          <ac:picMkLst>
            <pc:docMk/>
            <pc:sldMk cId="3139152711" sldId="262"/>
            <ac:picMk id="4" creationId="{F9D46D18-285B-48CF-8344-2B967094066F}"/>
          </ac:picMkLst>
        </pc:picChg>
        <pc:picChg chg="mod">
          <ac:chgData name="Yang, Yahui@Energy" userId="67fe5d24-2d48-424f-81d1-e16e8e5ee4ab" providerId="ADAL" clId="{6D5CA9F2-6554-47EE-A621-041F296247A1}" dt="2021-03-26T22:55:06.031" v="348" actId="962"/>
          <ac:picMkLst>
            <pc:docMk/>
            <pc:sldMk cId="3139152711" sldId="262"/>
            <ac:picMk id="5" creationId="{2AB2DD15-1C10-48D1-94CF-40986F866691}"/>
          </ac:picMkLst>
        </pc:picChg>
        <pc:picChg chg="mod">
          <ac:chgData name="Yang, Yahui@Energy" userId="67fe5d24-2d48-424f-81d1-e16e8e5ee4ab" providerId="ADAL" clId="{6D5CA9F2-6554-47EE-A621-041F296247A1}" dt="2021-03-26T22:55:37.125" v="364" actId="962"/>
          <ac:picMkLst>
            <pc:docMk/>
            <pc:sldMk cId="3139152711" sldId="262"/>
            <ac:picMk id="9" creationId="{75381CF2-6DB6-4A8C-99AB-96255D5285AD}"/>
          </ac:picMkLst>
        </pc:picChg>
      </pc:sldChg>
      <pc:sldChg chg="modSp mod">
        <pc:chgData name="Yang, Yahui@Energy" userId="67fe5d24-2d48-424f-81d1-e16e8e5ee4ab" providerId="ADAL" clId="{6D5CA9F2-6554-47EE-A621-041F296247A1}" dt="2021-03-26T22:56:24.589" v="500" actId="962"/>
        <pc:sldMkLst>
          <pc:docMk/>
          <pc:sldMk cId="3207714469" sldId="263"/>
        </pc:sldMkLst>
        <pc:picChg chg="mod">
          <ac:chgData name="Yang, Yahui@Energy" userId="67fe5d24-2d48-424f-81d1-e16e8e5ee4ab" providerId="ADAL" clId="{6D5CA9F2-6554-47EE-A621-041F296247A1}" dt="2021-03-26T22:56:22.379" v="499" actId="962"/>
          <ac:picMkLst>
            <pc:docMk/>
            <pc:sldMk cId="3207714469" sldId="263"/>
            <ac:picMk id="4" creationId="{F9D46D18-285B-48CF-8344-2B967094066F}"/>
          </ac:picMkLst>
        </pc:picChg>
        <pc:picChg chg="mod">
          <ac:chgData name="Yang, Yahui@Energy" userId="67fe5d24-2d48-424f-81d1-e16e8e5ee4ab" providerId="ADAL" clId="{6D5CA9F2-6554-47EE-A621-041F296247A1}" dt="2021-03-26T22:56:24.589" v="500" actId="962"/>
          <ac:picMkLst>
            <pc:docMk/>
            <pc:sldMk cId="3207714469" sldId="263"/>
            <ac:picMk id="5" creationId="{2AB2DD15-1C10-48D1-94CF-40986F866691}"/>
          </ac:picMkLst>
        </pc:picChg>
      </pc:sldChg>
      <pc:sldChg chg="modSp mod">
        <pc:chgData name="Yang, Yahui@Energy" userId="67fe5d24-2d48-424f-81d1-e16e8e5ee4ab" providerId="ADAL" clId="{6D5CA9F2-6554-47EE-A621-041F296247A1}" dt="2021-03-26T22:54:47.364" v="326" actId="962"/>
        <pc:sldMkLst>
          <pc:docMk/>
          <pc:sldMk cId="1206108140" sldId="266"/>
        </pc:sldMkLst>
        <pc:picChg chg="mod">
          <ac:chgData name="Yang, Yahui@Energy" userId="67fe5d24-2d48-424f-81d1-e16e8e5ee4ab" providerId="ADAL" clId="{6D5CA9F2-6554-47EE-A621-041F296247A1}" dt="2021-03-26T22:53:45.629" v="180" actId="962"/>
          <ac:picMkLst>
            <pc:docMk/>
            <pc:sldMk cId="1206108140" sldId="266"/>
            <ac:picMk id="10" creationId="{E07CCD23-CC6F-487C-9645-201D04B70F1E}"/>
          </ac:picMkLst>
        </pc:picChg>
        <pc:picChg chg="mod">
          <ac:chgData name="Yang, Yahui@Energy" userId="67fe5d24-2d48-424f-81d1-e16e8e5ee4ab" providerId="ADAL" clId="{6D5CA9F2-6554-47EE-A621-041F296247A1}" dt="2021-03-26T22:54:11.844" v="224" actId="962"/>
          <ac:picMkLst>
            <pc:docMk/>
            <pc:sldMk cId="1206108140" sldId="266"/>
            <ac:picMk id="12" creationId="{CC68D622-548D-4FFD-A28C-60BCAD2775F6}"/>
          </ac:picMkLst>
        </pc:picChg>
        <pc:picChg chg="mod">
          <ac:chgData name="Yang, Yahui@Energy" userId="67fe5d24-2d48-424f-81d1-e16e8e5ee4ab" providerId="ADAL" clId="{6D5CA9F2-6554-47EE-A621-041F296247A1}" dt="2021-03-26T22:54:47.364" v="326" actId="962"/>
          <ac:picMkLst>
            <pc:docMk/>
            <pc:sldMk cId="1206108140" sldId="266"/>
            <ac:picMk id="14" creationId="{1CFB51FB-C2BB-466A-88E9-020FCCE9A2F5}"/>
          </ac:picMkLst>
        </pc:picChg>
      </pc:sldChg>
      <pc:sldChg chg="modSp mod">
        <pc:chgData name="Yang, Yahui@Energy" userId="67fe5d24-2d48-424f-81d1-e16e8e5ee4ab" providerId="ADAL" clId="{6D5CA9F2-6554-47EE-A621-041F296247A1}" dt="2021-03-26T22:57:07.330" v="546" actId="962"/>
        <pc:sldMkLst>
          <pc:docMk/>
          <pc:sldMk cId="708928701" sldId="267"/>
        </pc:sldMkLst>
        <pc:picChg chg="mod">
          <ac:chgData name="Yang, Yahui@Energy" userId="67fe5d24-2d48-424f-81d1-e16e8e5ee4ab" providerId="ADAL" clId="{6D5CA9F2-6554-47EE-A621-041F296247A1}" dt="2021-03-26T22:56:39.426" v="516" actId="962"/>
          <ac:picMkLst>
            <pc:docMk/>
            <pc:sldMk cId="708928701" sldId="267"/>
            <ac:picMk id="5" creationId="{691B90F0-691C-44E8-A2F5-B2C8CFDEBA89}"/>
          </ac:picMkLst>
        </pc:picChg>
        <pc:picChg chg="mod">
          <ac:chgData name="Yang, Yahui@Energy" userId="67fe5d24-2d48-424f-81d1-e16e8e5ee4ab" providerId="ADAL" clId="{6D5CA9F2-6554-47EE-A621-041F296247A1}" dt="2021-03-26T22:57:07.330" v="546" actId="962"/>
          <ac:picMkLst>
            <pc:docMk/>
            <pc:sldMk cId="708928701" sldId="267"/>
            <ac:picMk id="11" creationId="{62BFA33E-E1A1-405F-AEE4-7E5FE0D8EB77}"/>
          </ac:picMkLst>
        </pc:picChg>
        <pc:picChg chg="mod">
          <ac:chgData name="Yang, Yahui@Energy" userId="67fe5d24-2d48-424f-81d1-e16e8e5ee4ab" providerId="ADAL" clId="{6D5CA9F2-6554-47EE-A621-041F296247A1}" dt="2021-03-26T22:56:53.643" v="536" actId="962"/>
          <ac:picMkLst>
            <pc:docMk/>
            <pc:sldMk cId="708928701" sldId="267"/>
            <ac:picMk id="23" creationId="{E15DC5FE-CE6F-4540-A362-BBE50C1EE2E9}"/>
          </ac:picMkLst>
        </pc:picChg>
        <pc:picChg chg="mod">
          <ac:chgData name="Yang, Yahui@Energy" userId="67fe5d24-2d48-424f-81d1-e16e8e5ee4ab" providerId="ADAL" clId="{6D5CA9F2-6554-47EE-A621-041F296247A1}" dt="2021-03-26T22:56:58.660" v="538" actId="962"/>
          <ac:picMkLst>
            <pc:docMk/>
            <pc:sldMk cId="708928701" sldId="267"/>
            <ac:picMk id="24" creationId="{61DFBB01-B8F4-4A42-9F4E-8E777B4694FB}"/>
          </ac:picMkLst>
        </pc:picChg>
        <pc:picChg chg="mod">
          <ac:chgData name="Yang, Yahui@Energy" userId="67fe5d24-2d48-424f-81d1-e16e8e5ee4ab" providerId="ADAL" clId="{6D5CA9F2-6554-47EE-A621-041F296247A1}" dt="2021-03-26T22:57:01.860" v="540" actId="962"/>
          <ac:picMkLst>
            <pc:docMk/>
            <pc:sldMk cId="708928701" sldId="267"/>
            <ac:picMk id="25" creationId="{8AAE075B-3AE7-4464-A2D0-3B9A42640748}"/>
          </ac:picMkLst>
        </pc:picChg>
        <pc:picChg chg="mod">
          <ac:chgData name="Yang, Yahui@Energy" userId="67fe5d24-2d48-424f-81d1-e16e8e5ee4ab" providerId="ADAL" clId="{6D5CA9F2-6554-47EE-A621-041F296247A1}" dt="2021-03-26T22:57:03.483" v="542" actId="962"/>
          <ac:picMkLst>
            <pc:docMk/>
            <pc:sldMk cId="708928701" sldId="267"/>
            <ac:picMk id="26" creationId="{F4753357-BCAA-4F14-BF89-D59AA65325AA}"/>
          </ac:picMkLst>
        </pc:picChg>
        <pc:picChg chg="mod">
          <ac:chgData name="Yang, Yahui@Energy" userId="67fe5d24-2d48-424f-81d1-e16e8e5ee4ab" providerId="ADAL" clId="{6D5CA9F2-6554-47EE-A621-041F296247A1}" dt="2021-03-26T22:57:05.455" v="544" actId="962"/>
          <ac:picMkLst>
            <pc:docMk/>
            <pc:sldMk cId="708928701" sldId="267"/>
            <ac:picMk id="27" creationId="{59406666-8980-4931-99EB-71F355AFF7E6}"/>
          </ac:picMkLst>
        </pc:picChg>
      </pc:sldChg>
    </pc:docChg>
  </pc:docChgLst>
  <pc:docChgLst>
    <pc:chgData name="Yang, Yahui@Energy" userId="67fe5d24-2d48-424f-81d1-e16e8e5ee4ab" providerId="ADAL" clId="{187C077E-1CD6-402A-8C1B-E3274F61E7F4}"/>
    <pc:docChg chg="modSld">
      <pc:chgData name="Yang, Yahui@Energy" userId="67fe5d24-2d48-424f-81d1-e16e8e5ee4ab" providerId="ADAL" clId="{187C077E-1CD6-402A-8C1B-E3274F61E7F4}" dt="2021-03-29T21:44:31.270" v="2"/>
      <pc:docMkLst>
        <pc:docMk/>
      </pc:docMkLst>
      <pc:sldChg chg="modSp mod">
        <pc:chgData name="Yang, Yahui@Energy" userId="67fe5d24-2d48-424f-81d1-e16e8e5ee4ab" providerId="ADAL" clId="{187C077E-1CD6-402A-8C1B-E3274F61E7F4}" dt="2021-03-29T21:44:11.167" v="1"/>
        <pc:sldMkLst>
          <pc:docMk/>
          <pc:sldMk cId="3139152711" sldId="262"/>
        </pc:sldMkLst>
        <pc:spChg chg="ord">
          <ac:chgData name="Yang, Yahui@Energy" userId="67fe5d24-2d48-424f-81d1-e16e8e5ee4ab" providerId="ADAL" clId="{187C077E-1CD6-402A-8C1B-E3274F61E7F4}" dt="2021-03-29T21:44:11.167" v="1"/>
          <ac:spMkLst>
            <pc:docMk/>
            <pc:sldMk cId="3139152711" sldId="262"/>
            <ac:spMk id="11" creationId="{A0C14036-F9B7-4C57-9DEF-7636F749B26C}"/>
          </ac:spMkLst>
        </pc:spChg>
      </pc:sldChg>
      <pc:sldChg chg="modSp mod">
        <pc:chgData name="Yang, Yahui@Energy" userId="67fe5d24-2d48-424f-81d1-e16e8e5ee4ab" providerId="ADAL" clId="{187C077E-1CD6-402A-8C1B-E3274F61E7F4}" dt="2021-03-29T21:44:31.270" v="2"/>
        <pc:sldMkLst>
          <pc:docMk/>
          <pc:sldMk cId="708928701" sldId="267"/>
        </pc:sldMkLst>
        <pc:graphicFrameChg chg="mod">
          <ac:chgData name="Yang, Yahui@Energy" userId="67fe5d24-2d48-424f-81d1-e16e8e5ee4ab" providerId="ADAL" clId="{187C077E-1CD6-402A-8C1B-E3274F61E7F4}" dt="2021-03-29T21:43:39.286" v="0" actId="12385"/>
          <ac:graphicFrameMkLst>
            <pc:docMk/>
            <pc:sldMk cId="708928701" sldId="267"/>
            <ac:graphicFrameMk id="4" creationId="{7F8482B0-E815-47FE-B20F-C6065C608BC0}"/>
          </ac:graphicFrameMkLst>
        </pc:graphicFrameChg>
        <pc:picChg chg="ord">
          <ac:chgData name="Yang, Yahui@Energy" userId="67fe5d24-2d48-424f-81d1-e16e8e5ee4ab" providerId="ADAL" clId="{187C077E-1CD6-402A-8C1B-E3274F61E7F4}" dt="2021-03-29T21:44:31.270" v="2"/>
          <ac:picMkLst>
            <pc:docMk/>
            <pc:sldMk cId="708928701" sldId="267"/>
            <ac:picMk id="11" creationId="{62BFA33E-E1A1-405F-AEE4-7E5FE0D8EB77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573D5C-4671-4BB0-B69A-3FB9002FD20A}" type="datetimeFigureOut">
              <a:rPr lang="en-US" smtClean="0"/>
              <a:t>3/29/2021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41812B-FA29-4F7A-84A1-008C97AD94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49024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Clarify that we don’t need to wait on UCR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41812B-FA29-4F7A-84A1-008C97AD9425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60371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t>3/29/2021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3/29/2021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3/29/2021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3/29/2021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>
            <a:outerShdw blurRad="177800" dist="38100" dir="2700000" algn="tl">
              <a:srgbClr val="000000">
                <a:alpha val="24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effectLst>
            <a:outerShdw blurRad="152400" dist="38100" dir="2700000" algn="tl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152400" dist="38100" dir="2700000" algn="tl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152400" dist="38100" dir="2700000" algn="tl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152400" dist="38100" dir="2700000" algn="tl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152400" dist="38100" dir="2700000" algn="tl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2">
                <a:shade val="88000"/>
                <a:hueMod val="106000"/>
                <a:satMod val="140000"/>
                <a:lumMod val="54000"/>
              </a:schemeClr>
              <a:schemeClr val="bg2">
                <a:tint val="98000"/>
                <a:hueMod val="82000"/>
                <a:satMod val="150000"/>
                <a:lumMod val="16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815448-F158-4FCE-A984-9F2AA12E0A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76425" y="642552"/>
            <a:ext cx="3734941" cy="2867411"/>
          </a:xfrm>
        </p:spPr>
        <p:txBody>
          <a:bodyPr>
            <a:normAutofit/>
          </a:bodyPr>
          <a:lstStyle/>
          <a:p>
            <a:r>
              <a:rPr lang="en-US" sz="3800"/>
              <a:t>Proposed</a:t>
            </a:r>
            <a:br>
              <a:rPr lang="en-US" sz="3800"/>
            </a:br>
            <a:r>
              <a:rPr lang="en-US" sz="3800"/>
              <a:t>Hydrogen blending demonstration program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2ECF48-8BDD-4B29-8EAA-D25E032EFF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76424" y="3602037"/>
            <a:ext cx="4067175" cy="2613411"/>
          </a:xfrm>
        </p:spPr>
        <p:txBody>
          <a:bodyPr>
            <a:normAutofit lnSpcReduction="10000"/>
          </a:bodyPr>
          <a:lstStyle/>
          <a:p>
            <a:r>
              <a:rPr lang="en-US"/>
              <a:t>Southern California Gas Company</a:t>
            </a:r>
          </a:p>
          <a:p>
            <a:r>
              <a:rPr lang="en-US"/>
              <a:t>San Diego Gas &amp; Electric</a:t>
            </a:r>
          </a:p>
          <a:p>
            <a:endParaRPr lang="en-US"/>
          </a:p>
          <a:p>
            <a:r>
              <a:rPr lang="en-US" b="1">
                <a:solidFill>
                  <a:schemeClr val="tx1"/>
                </a:solidFill>
              </a:rPr>
              <a:t>Hilary Petrizzo</a:t>
            </a:r>
          </a:p>
          <a:p>
            <a:r>
              <a:rPr lang="en-US" b="1">
                <a:solidFill>
                  <a:schemeClr val="tx1"/>
                </a:solidFill>
              </a:rPr>
              <a:t>Hydrogen Engineering</a:t>
            </a:r>
          </a:p>
        </p:txBody>
      </p:sp>
      <p:sp>
        <p:nvSpPr>
          <p:cNvPr id="71" name="Round Diagonal Corner Rectangle 6">
            <a:extLst>
              <a:ext uri="{FF2B5EF4-FFF2-40B4-BE49-F238E27FC236}">
                <a16:creationId xmlns:a16="http://schemas.microsoft.com/office/drawing/2014/main" id="{C00C617C-7B43-4714-8BF3-17F879F61C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5999" y="808057"/>
            <a:ext cx="5286376" cy="5234394"/>
          </a:xfrm>
          <a:prstGeom prst="round2DiagRect">
            <a:avLst>
              <a:gd name="adj1" fmla="val 6185"/>
              <a:gd name="adj2" fmla="val 0"/>
            </a:avLst>
          </a:prstGeom>
          <a:solidFill>
            <a:srgbClr val="FFFFFF"/>
          </a:solidFill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SoCalGas logo">
            <a:extLst>
              <a:ext uri="{FF2B5EF4-FFF2-40B4-BE49-F238E27FC236}">
                <a16:creationId xmlns:a16="http://schemas.microsoft.com/office/drawing/2014/main" id="{54CE44F0-3091-4835-8FE4-7CB32864C1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30702" y="1136607"/>
            <a:ext cx="3616971" cy="2206352"/>
          </a:xfrm>
          <a:prstGeom prst="rect">
            <a:avLst/>
          </a:prstGeom>
        </p:spPr>
      </p:pic>
      <p:pic>
        <p:nvPicPr>
          <p:cNvPr id="1026" name="Picture 2" descr="Sempra Energy Logo">
            <a:extLst>
              <a:ext uri="{FF2B5EF4-FFF2-40B4-BE49-F238E27FC236}">
                <a16:creationId xmlns:a16="http://schemas.microsoft.com/office/drawing/2014/main" id="{F573366F-24F2-4BC3-BCAB-AE2761221E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86662" y="3507550"/>
            <a:ext cx="3905049" cy="2206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>
            <a:extLst>
              <a:ext uri="{FF2B5EF4-FFF2-40B4-BE49-F238E27FC236}">
                <a16:creationId xmlns:a16="http://schemas.microsoft.com/office/drawing/2014/main" id="{21BF4262-92B4-456D-AD7D-1D52671F2B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16168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664E91-5CA0-42CC-BB99-4D9F3DBBDF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5947" y="0"/>
            <a:ext cx="9905998" cy="745067"/>
          </a:xfrm>
        </p:spPr>
        <p:txBody>
          <a:bodyPr>
            <a:normAutofit fontScale="90000"/>
          </a:bodyPr>
          <a:lstStyle/>
          <a:p>
            <a:r>
              <a:rPr lang="en-US"/>
              <a:t>SoCalGas and SDG&amp;E Commitment to diversity</a:t>
            </a:r>
          </a:p>
        </p:txBody>
      </p:sp>
      <p:pic>
        <p:nvPicPr>
          <p:cNvPr id="10" name="Picture 9" descr="Picture of supplier diversity 2020 highlights">
            <a:extLst>
              <a:ext uri="{FF2B5EF4-FFF2-40B4-BE49-F238E27FC236}">
                <a16:creationId xmlns:a16="http://schemas.microsoft.com/office/drawing/2014/main" id="{E07CCD23-CC6F-487C-9645-201D04B70F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3228" y="745067"/>
            <a:ext cx="5491152" cy="6112933"/>
          </a:xfrm>
          <a:prstGeom prst="rect">
            <a:avLst/>
          </a:prstGeom>
        </p:spPr>
      </p:pic>
      <p:pic>
        <p:nvPicPr>
          <p:cNvPr id="12" name="Picture 11" descr="diversity highlights">
            <a:extLst>
              <a:ext uri="{FF2B5EF4-FFF2-40B4-BE49-F238E27FC236}">
                <a16:creationId xmlns:a16="http://schemas.microsoft.com/office/drawing/2014/main" id="{CC68D622-548D-4FFD-A28C-60BCAD2775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07027" y="745067"/>
            <a:ext cx="4821465" cy="3602780"/>
          </a:xfrm>
          <a:prstGeom prst="rect">
            <a:avLst/>
          </a:prstGeom>
        </p:spPr>
      </p:pic>
      <p:pic>
        <p:nvPicPr>
          <p:cNvPr id="14" name="Picture 13" descr="highlights on minority women and LGBTBE business ">
            <a:extLst>
              <a:ext uri="{FF2B5EF4-FFF2-40B4-BE49-F238E27FC236}">
                <a16:creationId xmlns:a16="http://schemas.microsoft.com/office/drawing/2014/main" id="{1CFB51FB-C2BB-466A-88E9-020FCCE9A2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7027" y="4250334"/>
            <a:ext cx="4821465" cy="2607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61081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2">
                <a:shade val="88000"/>
                <a:hueMod val="106000"/>
                <a:satMod val="140000"/>
                <a:lumMod val="54000"/>
              </a:schemeClr>
              <a:schemeClr val="bg2">
                <a:tint val="98000"/>
                <a:hueMod val="82000"/>
                <a:satMod val="150000"/>
                <a:lumMod val="16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descr="Plan-Do-Check-Act cycle">
            <a:extLst>
              <a:ext uri="{FF2B5EF4-FFF2-40B4-BE49-F238E27FC236}">
                <a16:creationId xmlns:a16="http://schemas.microsoft.com/office/drawing/2014/main" id="{9B07AECF-254F-499B-B54F-4218D92FF6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0480" y="0"/>
            <a:ext cx="9905998" cy="1478570"/>
          </a:xfrm>
        </p:spPr>
        <p:txBody>
          <a:bodyPr>
            <a:normAutofit/>
          </a:bodyPr>
          <a:lstStyle/>
          <a:p>
            <a:r>
              <a:rPr lang="en-US" sz="3100"/>
              <a:t>Safety:  API 1173 Pipeline Safety Management  System </a:t>
            </a:r>
            <a:br>
              <a:rPr lang="en-US" sz="3100"/>
            </a:br>
            <a:r>
              <a:rPr lang="en-US" sz="3100"/>
              <a:t> “Plan-Do-Check-Act” </a:t>
            </a:r>
            <a:br>
              <a:rPr lang="en-US" sz="3100"/>
            </a:br>
            <a:endParaRPr lang="en-US" sz="31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9D46D18-285B-48CF-8344-2B96709406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9325" y="4741732"/>
            <a:ext cx="2262754" cy="138027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AB2DD15-1C10-48D1-94CF-40986F8666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42299" y="4746358"/>
            <a:ext cx="2262754" cy="1278455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5381CF2-6DB6-4A8C-99AB-96255D5285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1591" y="2451387"/>
            <a:ext cx="5425949" cy="1478570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0C14036-F9B7-4C57-9DEF-7636F749B26C}"/>
              </a:ext>
            </a:extLst>
          </p:cNvPr>
          <p:cNvSpPr txBox="1"/>
          <p:nvPr/>
        </p:nvSpPr>
        <p:spPr>
          <a:xfrm>
            <a:off x="583417" y="1854200"/>
            <a:ext cx="55738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>
                <a:solidFill>
                  <a:schemeClr val="bg1"/>
                </a:solidFill>
              </a:rPr>
              <a:t>Research      Demos      Injection Standard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7D9917-4A0C-4622-86A3-E214C19508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36727" y="749030"/>
            <a:ext cx="4960180" cy="5797685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sz="2200" b="1" u="sng"/>
              <a:t>Round 1:</a:t>
            </a:r>
            <a:r>
              <a:rPr lang="en-US" sz="2200" b="1"/>
              <a:t> </a:t>
            </a:r>
            <a:r>
              <a:rPr lang="en-US" sz="2200"/>
              <a:t>SoCalGas has done research and completed literature reviews on Hydrogen Blending 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sz="2000"/>
              <a:t>(PG&amp;E and Southwest Gas have also done research and literature reviews and University of California Riverside has initiated the Hydrogen Blending Impacts Study)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sz="2200" b="1" u="sng"/>
              <a:t>Round 2:</a:t>
            </a:r>
            <a:r>
              <a:rPr lang="en-US" sz="2200" b="1"/>
              <a:t>   </a:t>
            </a:r>
            <a:r>
              <a:rPr lang="en-US" sz="2200"/>
              <a:t>Prior to injecting system-wide, SoCalGas and SDG&amp;E have proposed small-scale </a:t>
            </a:r>
            <a:r>
              <a:rPr lang="en-US" sz="2200" u="sng"/>
              <a:t>field demonstrations </a:t>
            </a:r>
            <a:r>
              <a:rPr lang="en-US" sz="2200"/>
              <a:t>on representative sections of their natural gas distribution and transmission system 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sz="2000"/>
              <a:t>(more iterations of demonstrations and research if needed)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sz="2000" b="1" u="sng"/>
              <a:t>Final Round:</a:t>
            </a:r>
            <a:r>
              <a:rPr lang="en-US" sz="2000" b="1"/>
              <a:t> P</a:t>
            </a:r>
            <a:r>
              <a:rPr lang="en-US" sz="2000"/>
              <a:t>ropose a Hydrogen Blending Injection Standard </a:t>
            </a:r>
          </a:p>
          <a:p>
            <a:pPr marL="0" indent="0">
              <a:lnSpc>
                <a:spcPct val="110000"/>
              </a:lnSpc>
              <a:buNone/>
            </a:pPr>
            <a:endParaRPr lang="en-US" sz="1800"/>
          </a:p>
        </p:txBody>
      </p:sp>
      <p:sp>
        <p:nvSpPr>
          <p:cNvPr id="15" name="Arrow: Right 14">
            <a:extLst>
              <a:ext uri="{FF2B5EF4-FFF2-40B4-BE49-F238E27FC236}">
                <a16:creationId xmlns:a16="http://schemas.microsoft.com/office/drawing/2014/main" id="{7C88704E-1BFC-47A0-A410-AB7B508101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142299" y="2011037"/>
            <a:ext cx="346229" cy="208719"/>
          </a:xfrm>
          <a:prstGeom prst="rightArrow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Arrow: Right 15">
            <a:extLst>
              <a:ext uri="{FF2B5EF4-FFF2-40B4-BE49-F238E27FC236}">
                <a16:creationId xmlns:a16="http://schemas.microsoft.com/office/drawing/2014/main" id="{4DF66118-2C0B-4D37-9D4F-BA88275D4B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824293" y="1996466"/>
            <a:ext cx="346229" cy="208719"/>
          </a:xfrm>
          <a:prstGeom prst="rightArrow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91527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07AECF-254F-499B-B54F-4218D92FF6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2" y="45243"/>
            <a:ext cx="9905998" cy="1275338"/>
          </a:xfrm>
        </p:spPr>
        <p:txBody>
          <a:bodyPr>
            <a:normAutofit/>
          </a:bodyPr>
          <a:lstStyle/>
          <a:p>
            <a:r>
              <a:rPr lang="en-US" sz="2800"/>
              <a:t>Proposed Hydrogen blending demonstration program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9D46D18-285B-48CF-8344-2B96709406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2784" y="5832387"/>
            <a:ext cx="1499016" cy="96382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AB2DD15-1C10-48D1-94CF-40986F8666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01554" y="5832387"/>
            <a:ext cx="1767559" cy="1000217"/>
          </a:xfrm>
          <a:prstGeom prst="rect">
            <a:avLst/>
          </a:prstGeom>
        </p:spPr>
      </p:pic>
      <p:pic>
        <p:nvPicPr>
          <p:cNvPr id="31" name="Picture 30" descr="Table of proposed hydrogen blending demonstration program">
            <a:extLst>
              <a:ext uri="{FF2B5EF4-FFF2-40B4-BE49-F238E27FC236}">
                <a16:creationId xmlns:a16="http://schemas.microsoft.com/office/drawing/2014/main" id="{29D5C599-0312-4286-8338-7AD9771AA7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7814" y="1320582"/>
            <a:ext cx="11317735" cy="4224812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5C6B7F2-066D-487E-80EF-82838AF062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9001554" y="1126067"/>
            <a:ext cx="2739454" cy="4419327"/>
          </a:xfrm>
          <a:custGeom>
            <a:avLst/>
            <a:gdLst>
              <a:gd name="connsiteX0" fmla="*/ 0 w 2739454"/>
              <a:gd name="connsiteY0" fmla="*/ 0 h 4419327"/>
              <a:gd name="connsiteX1" fmla="*/ 739653 w 2739454"/>
              <a:gd name="connsiteY1" fmla="*/ 0 h 4419327"/>
              <a:gd name="connsiteX2" fmla="*/ 1397122 w 2739454"/>
              <a:gd name="connsiteY2" fmla="*/ 0 h 4419327"/>
              <a:gd name="connsiteX3" fmla="*/ 2054591 w 2739454"/>
              <a:gd name="connsiteY3" fmla="*/ 0 h 4419327"/>
              <a:gd name="connsiteX4" fmla="*/ 2739454 w 2739454"/>
              <a:gd name="connsiteY4" fmla="*/ 0 h 4419327"/>
              <a:gd name="connsiteX5" fmla="*/ 2739454 w 2739454"/>
              <a:gd name="connsiteY5" fmla="*/ 631332 h 4419327"/>
              <a:gd name="connsiteX6" fmla="*/ 2739454 w 2739454"/>
              <a:gd name="connsiteY6" fmla="*/ 1306858 h 4419327"/>
              <a:gd name="connsiteX7" fmla="*/ 2739454 w 2739454"/>
              <a:gd name="connsiteY7" fmla="*/ 1893997 h 4419327"/>
              <a:gd name="connsiteX8" fmla="*/ 2739454 w 2739454"/>
              <a:gd name="connsiteY8" fmla="*/ 2481136 h 4419327"/>
              <a:gd name="connsiteX9" fmla="*/ 2739454 w 2739454"/>
              <a:gd name="connsiteY9" fmla="*/ 3112469 h 4419327"/>
              <a:gd name="connsiteX10" fmla="*/ 2739454 w 2739454"/>
              <a:gd name="connsiteY10" fmla="*/ 3832188 h 4419327"/>
              <a:gd name="connsiteX11" fmla="*/ 2739454 w 2739454"/>
              <a:gd name="connsiteY11" fmla="*/ 4419327 h 4419327"/>
              <a:gd name="connsiteX12" fmla="*/ 2136774 w 2739454"/>
              <a:gd name="connsiteY12" fmla="*/ 4419327 h 4419327"/>
              <a:gd name="connsiteX13" fmla="*/ 1424516 w 2739454"/>
              <a:gd name="connsiteY13" fmla="*/ 4419327 h 4419327"/>
              <a:gd name="connsiteX14" fmla="*/ 794442 w 2739454"/>
              <a:gd name="connsiteY14" fmla="*/ 4419327 h 4419327"/>
              <a:gd name="connsiteX15" fmla="*/ 0 w 2739454"/>
              <a:gd name="connsiteY15" fmla="*/ 4419327 h 4419327"/>
              <a:gd name="connsiteX16" fmla="*/ 0 w 2739454"/>
              <a:gd name="connsiteY16" fmla="*/ 3699608 h 4419327"/>
              <a:gd name="connsiteX17" fmla="*/ 0 w 2739454"/>
              <a:gd name="connsiteY17" fmla="*/ 3112469 h 4419327"/>
              <a:gd name="connsiteX18" fmla="*/ 0 w 2739454"/>
              <a:gd name="connsiteY18" fmla="*/ 2392750 h 4419327"/>
              <a:gd name="connsiteX19" fmla="*/ 0 w 2739454"/>
              <a:gd name="connsiteY19" fmla="*/ 1761417 h 4419327"/>
              <a:gd name="connsiteX20" fmla="*/ 0 w 2739454"/>
              <a:gd name="connsiteY20" fmla="*/ 1041699 h 4419327"/>
              <a:gd name="connsiteX21" fmla="*/ 0 w 2739454"/>
              <a:gd name="connsiteY21" fmla="*/ 0 h 44193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2739454" h="4419327" extrusionOk="0">
                <a:moveTo>
                  <a:pt x="0" y="0"/>
                </a:moveTo>
                <a:cubicBezTo>
                  <a:pt x="316337" y="-31557"/>
                  <a:pt x="448500" y="-4471"/>
                  <a:pt x="739653" y="0"/>
                </a:cubicBezTo>
                <a:cubicBezTo>
                  <a:pt x="1030806" y="4471"/>
                  <a:pt x="1090414" y="26506"/>
                  <a:pt x="1397122" y="0"/>
                </a:cubicBezTo>
                <a:cubicBezTo>
                  <a:pt x="1703830" y="-26506"/>
                  <a:pt x="1773183" y="11778"/>
                  <a:pt x="2054591" y="0"/>
                </a:cubicBezTo>
                <a:cubicBezTo>
                  <a:pt x="2335999" y="-11778"/>
                  <a:pt x="2409580" y="-1156"/>
                  <a:pt x="2739454" y="0"/>
                </a:cubicBezTo>
                <a:cubicBezTo>
                  <a:pt x="2720974" y="188363"/>
                  <a:pt x="2713145" y="467795"/>
                  <a:pt x="2739454" y="631332"/>
                </a:cubicBezTo>
                <a:cubicBezTo>
                  <a:pt x="2765763" y="794869"/>
                  <a:pt x="2712334" y="981535"/>
                  <a:pt x="2739454" y="1306858"/>
                </a:cubicBezTo>
                <a:cubicBezTo>
                  <a:pt x="2766574" y="1632181"/>
                  <a:pt x="2748615" y="1620306"/>
                  <a:pt x="2739454" y="1893997"/>
                </a:cubicBezTo>
                <a:cubicBezTo>
                  <a:pt x="2730293" y="2167688"/>
                  <a:pt x="2728067" y="2194529"/>
                  <a:pt x="2739454" y="2481136"/>
                </a:cubicBezTo>
                <a:cubicBezTo>
                  <a:pt x="2750841" y="2767743"/>
                  <a:pt x="2726074" y="2866003"/>
                  <a:pt x="2739454" y="3112469"/>
                </a:cubicBezTo>
                <a:cubicBezTo>
                  <a:pt x="2752834" y="3358935"/>
                  <a:pt x="2727456" y="3672988"/>
                  <a:pt x="2739454" y="3832188"/>
                </a:cubicBezTo>
                <a:cubicBezTo>
                  <a:pt x="2751452" y="3991388"/>
                  <a:pt x="2741264" y="4253062"/>
                  <a:pt x="2739454" y="4419327"/>
                </a:cubicBezTo>
                <a:cubicBezTo>
                  <a:pt x="2575109" y="4403410"/>
                  <a:pt x="2260083" y="4433655"/>
                  <a:pt x="2136774" y="4419327"/>
                </a:cubicBezTo>
                <a:cubicBezTo>
                  <a:pt x="2013465" y="4404999"/>
                  <a:pt x="1582203" y="4447711"/>
                  <a:pt x="1424516" y="4419327"/>
                </a:cubicBezTo>
                <a:cubicBezTo>
                  <a:pt x="1266829" y="4390943"/>
                  <a:pt x="930050" y="4390882"/>
                  <a:pt x="794442" y="4419327"/>
                </a:cubicBezTo>
                <a:cubicBezTo>
                  <a:pt x="658834" y="4447772"/>
                  <a:pt x="240212" y="4454614"/>
                  <a:pt x="0" y="4419327"/>
                </a:cubicBezTo>
                <a:cubicBezTo>
                  <a:pt x="19705" y="4162716"/>
                  <a:pt x="18373" y="4040958"/>
                  <a:pt x="0" y="3699608"/>
                </a:cubicBezTo>
                <a:cubicBezTo>
                  <a:pt x="-18373" y="3358258"/>
                  <a:pt x="-11663" y="3250778"/>
                  <a:pt x="0" y="3112469"/>
                </a:cubicBezTo>
                <a:cubicBezTo>
                  <a:pt x="11663" y="2974160"/>
                  <a:pt x="-26360" y="2738153"/>
                  <a:pt x="0" y="2392750"/>
                </a:cubicBezTo>
                <a:cubicBezTo>
                  <a:pt x="26360" y="2047347"/>
                  <a:pt x="-9174" y="1969441"/>
                  <a:pt x="0" y="1761417"/>
                </a:cubicBezTo>
                <a:cubicBezTo>
                  <a:pt x="9174" y="1553393"/>
                  <a:pt x="-26962" y="1267417"/>
                  <a:pt x="0" y="1041699"/>
                </a:cubicBezTo>
                <a:cubicBezTo>
                  <a:pt x="26962" y="815981"/>
                  <a:pt x="17373" y="416447"/>
                  <a:pt x="0" y="0"/>
                </a:cubicBezTo>
                <a:close/>
              </a:path>
            </a:pathLst>
          </a:custGeom>
          <a:noFill/>
          <a:ln w="76200">
            <a:solidFill>
              <a:srgbClr val="0070C0"/>
            </a:solidFill>
            <a:extLst>
              <a:ext uri="{C807C97D-BFC1-408E-A445-0C87EB9F89A2}">
                <ask:lineSketchStyleProps xmlns:ask="http://schemas.microsoft.com/office/drawing/2018/sketchyshapes" sd="3697824736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62965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07AECF-254F-499B-B54F-4218D92FF6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2" y="0"/>
            <a:ext cx="9905998" cy="1478570"/>
          </a:xfrm>
        </p:spPr>
        <p:txBody>
          <a:bodyPr/>
          <a:lstStyle/>
          <a:p>
            <a:r>
              <a:rPr lang="en-US"/>
              <a:t>Plan-do-check-act project 3 (2022+)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7D9917-4A0C-4622-86A3-E214C19508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1061884"/>
            <a:ext cx="10244343" cy="472931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b="1"/>
              <a:t>Plan:  Find isolated industrial or commercial customer off a steel transmission line</a:t>
            </a:r>
          </a:p>
          <a:p>
            <a:pPr marL="0" indent="0">
              <a:buNone/>
            </a:pPr>
            <a:r>
              <a:rPr lang="en-US">
                <a:solidFill>
                  <a:schemeClr val="bg1"/>
                </a:solidFill>
              </a:rPr>
              <a:t>- Safety training and assessment, operational controls, percent blend level, data acquisition, modify system if needed</a:t>
            </a:r>
          </a:p>
          <a:p>
            <a:pPr marL="0" indent="0">
              <a:buNone/>
            </a:pPr>
            <a:r>
              <a:rPr lang="en-US" b="1"/>
              <a:t>Do: Initiate Blending of Renewable Hydrogen at Facility for 12+ months</a:t>
            </a:r>
          </a:p>
          <a:p>
            <a:pPr>
              <a:buFontTx/>
              <a:buChar char="-"/>
            </a:pPr>
            <a:r>
              <a:rPr lang="en-US">
                <a:solidFill>
                  <a:schemeClr val="bg1"/>
                </a:solidFill>
              </a:rPr>
              <a:t>SCG/SDG&amp;E gather operational and performance metrics on steel pipeline and commercial/industrial customer end use equipment </a:t>
            </a:r>
          </a:p>
          <a:p>
            <a:pPr marL="0" indent="0">
              <a:buNone/>
            </a:pPr>
            <a:r>
              <a:rPr lang="en-US" b="1"/>
              <a:t>Check:  Risk/Integrity Management Analysis of Data; Compare to Initial Models</a:t>
            </a:r>
          </a:p>
          <a:p>
            <a:pPr marL="0" indent="0">
              <a:buNone/>
            </a:pPr>
            <a:r>
              <a:rPr lang="en-US">
                <a:solidFill>
                  <a:schemeClr val="bg1"/>
                </a:solidFill>
              </a:rPr>
              <a:t>- Where can we blend as-is? Where are upgrades needed? Where is more frequent inspection needed? Where do operations need to be modified?</a:t>
            </a:r>
          </a:p>
          <a:p>
            <a:pPr marL="0" indent="0">
              <a:buNone/>
            </a:pPr>
            <a:r>
              <a:rPr lang="en-US" b="1"/>
              <a:t>Act:  Establish Hydrogen Blending Injection Standard for Steel Transmission Pipelines</a:t>
            </a:r>
          </a:p>
          <a:p>
            <a:pPr marL="0" indent="0">
              <a:buNone/>
            </a:pPr>
            <a:r>
              <a:rPr lang="en-US">
                <a:solidFill>
                  <a:schemeClr val="bg1"/>
                </a:solidFill>
              </a:rPr>
              <a:t>- Determine viability of large-scale blending in Transmission System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9D46D18-285B-48CF-8344-2B96709406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2784" y="5832387"/>
            <a:ext cx="1499016" cy="96382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AB2DD15-1C10-48D1-94CF-40986F8666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01554" y="5832387"/>
            <a:ext cx="1767559" cy="1000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77144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07AECF-254F-499B-B54F-4218D92FF6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2" y="0"/>
            <a:ext cx="9905998" cy="867747"/>
          </a:xfrm>
        </p:spPr>
        <p:txBody>
          <a:bodyPr>
            <a:normAutofit/>
          </a:bodyPr>
          <a:lstStyle/>
          <a:p>
            <a:r>
              <a:rPr lang="en-US" sz="2800" b="1"/>
              <a:t>Demos Safely Build on Research, </a:t>
            </a:r>
            <a:br>
              <a:rPr lang="en-US" sz="2800" b="1"/>
            </a:br>
            <a:r>
              <a:rPr lang="en-US" sz="2800" b="1"/>
              <a:t>Prior to large scale implementation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9D46D18-285B-48CF-8344-2B96709406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2784" y="5832387"/>
            <a:ext cx="1499016" cy="96382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AB2DD15-1C10-48D1-94CF-40986F8666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01554" y="5832387"/>
            <a:ext cx="1767559" cy="100021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CFBCDC4-0D92-4CF9-944E-157E94D26A88}"/>
              </a:ext>
            </a:extLst>
          </p:cNvPr>
          <p:cNvSpPr txBox="1"/>
          <p:nvPr/>
        </p:nvSpPr>
        <p:spPr>
          <a:xfrm>
            <a:off x="3162661" y="6129635"/>
            <a:ext cx="58137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/>
              <a:t>Chapters 3 &amp; 4 of Joint IOU Testimony on Hydrogen Blending</a:t>
            </a:r>
          </a:p>
        </p:txBody>
      </p:sp>
      <p:graphicFrame>
        <p:nvGraphicFramePr>
          <p:cNvPr id="12" name="Table 11" descr="Table of safety, system integrity and reliability in the three demonstration projects&#10;">
            <a:extLst>
              <a:ext uri="{FF2B5EF4-FFF2-40B4-BE49-F238E27FC236}">
                <a16:creationId xmlns:a16="http://schemas.microsoft.com/office/drawing/2014/main" id="{F6A16178-9630-43F7-8BAC-8E3E83EF6BC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0159326"/>
              </p:ext>
            </p:extLst>
          </p:nvPr>
        </p:nvGraphicFramePr>
        <p:xfrm>
          <a:off x="1268116" y="922339"/>
          <a:ext cx="10005134" cy="4860796"/>
        </p:xfrm>
        <a:graphic>
          <a:graphicData uri="http://schemas.openxmlformats.org/drawingml/2006/table">
            <a:tbl>
              <a:tblPr firstRow="1">
                <a:tableStyleId>{16D9F66E-5EB9-4882-86FB-DCBF35E3C3E4}</a:tableStyleId>
              </a:tblPr>
              <a:tblGrid>
                <a:gridCol w="978695">
                  <a:extLst>
                    <a:ext uri="{9D8B030D-6E8A-4147-A177-3AD203B41FA5}">
                      <a16:colId xmlns:a16="http://schemas.microsoft.com/office/drawing/2014/main" val="28425230"/>
                    </a:ext>
                  </a:extLst>
                </a:gridCol>
                <a:gridCol w="1698172">
                  <a:extLst>
                    <a:ext uri="{9D8B030D-6E8A-4147-A177-3AD203B41FA5}">
                      <a16:colId xmlns:a16="http://schemas.microsoft.com/office/drawing/2014/main" val="1860814763"/>
                    </a:ext>
                  </a:extLst>
                </a:gridCol>
                <a:gridCol w="3336098">
                  <a:extLst>
                    <a:ext uri="{9D8B030D-6E8A-4147-A177-3AD203B41FA5}">
                      <a16:colId xmlns:a16="http://schemas.microsoft.com/office/drawing/2014/main" val="3934965537"/>
                    </a:ext>
                  </a:extLst>
                </a:gridCol>
                <a:gridCol w="2545109">
                  <a:extLst>
                    <a:ext uri="{9D8B030D-6E8A-4147-A177-3AD203B41FA5}">
                      <a16:colId xmlns:a16="http://schemas.microsoft.com/office/drawing/2014/main" val="2519727220"/>
                    </a:ext>
                  </a:extLst>
                </a:gridCol>
                <a:gridCol w="461639">
                  <a:extLst>
                    <a:ext uri="{9D8B030D-6E8A-4147-A177-3AD203B41FA5}">
                      <a16:colId xmlns:a16="http://schemas.microsoft.com/office/drawing/2014/main" val="2587655604"/>
                    </a:ext>
                  </a:extLst>
                </a:gridCol>
                <a:gridCol w="497149">
                  <a:extLst>
                    <a:ext uri="{9D8B030D-6E8A-4147-A177-3AD203B41FA5}">
                      <a16:colId xmlns:a16="http://schemas.microsoft.com/office/drawing/2014/main" val="492074349"/>
                    </a:ext>
                  </a:extLst>
                </a:gridCol>
                <a:gridCol w="488272">
                  <a:extLst>
                    <a:ext uri="{9D8B030D-6E8A-4147-A177-3AD203B41FA5}">
                      <a16:colId xmlns:a16="http://schemas.microsoft.com/office/drawing/2014/main" val="2293802142"/>
                    </a:ext>
                  </a:extLst>
                </a:gridCol>
              </a:tblGrid>
              <a:tr h="105524"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1" u="none" strike="noStrike">
                          <a:solidFill>
                            <a:srgbClr val="000000"/>
                          </a:solidFill>
                          <a:effectLst/>
                        </a:rPr>
                        <a:t>Pillar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66" marR="1866" marT="1866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1" u="none" strike="noStrike">
                          <a:solidFill>
                            <a:srgbClr val="000000"/>
                          </a:solidFill>
                          <a:effectLst/>
                        </a:rPr>
                        <a:t>Area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66" marR="1866" marT="1866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1" u="none" strike="noStrike">
                          <a:solidFill>
                            <a:srgbClr val="000000"/>
                          </a:solidFill>
                          <a:effectLst/>
                        </a:rPr>
                        <a:t>Current Knowledge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66" marR="1866" marT="1866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1" u="none" strike="noStrike">
                          <a:solidFill>
                            <a:srgbClr val="000000"/>
                          </a:solidFill>
                          <a:effectLst/>
                        </a:rPr>
                        <a:t>Data Collection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66" marR="1866" marT="1866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1" u="none" strike="noStrike">
                          <a:solidFill>
                            <a:srgbClr val="000000"/>
                          </a:solidFill>
                          <a:effectLst/>
                        </a:rPr>
                        <a:t>Project 1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66" marR="1866" marT="1866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1" u="none" strike="noStrike">
                          <a:solidFill>
                            <a:srgbClr val="000000"/>
                          </a:solidFill>
                          <a:effectLst/>
                        </a:rPr>
                        <a:t>Project 2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66" marR="1866" marT="1866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1" u="none" strike="noStrike">
                          <a:solidFill>
                            <a:srgbClr val="000000"/>
                          </a:solidFill>
                          <a:effectLst/>
                        </a:rPr>
                        <a:t>Project 3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66" marR="1866" marT="1866" marB="0" anchor="b"/>
                </a:tc>
                <a:extLst>
                  <a:ext uri="{0D108BD9-81ED-4DB2-BD59-A6C34878D82A}">
                    <a16:rowId xmlns:a16="http://schemas.microsoft.com/office/drawing/2014/main" val="504603376"/>
                  </a:ext>
                </a:extLst>
              </a:tr>
              <a:tr h="568799">
                <a:tc rowSpan="3">
                  <a:txBody>
                    <a:bodyPr/>
                    <a:lstStyle/>
                    <a:p>
                      <a:pPr algn="ctr" rtl="0" fontAlgn="ctr"/>
                      <a:endParaRPr lang="en-US" sz="1000" b="0" u="none" strike="noStrike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algn="ctr" rtl="0" fontAlgn="ctr"/>
                      <a:endParaRPr lang="en-US" sz="1000" b="0" u="none" strike="noStrike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algn="ctr" rtl="0" fontAlgn="ctr"/>
                      <a:r>
                        <a:rPr lang="en-US" sz="1000" b="0" u="none" strike="noStrike">
                          <a:solidFill>
                            <a:srgbClr val="000000"/>
                          </a:solidFill>
                          <a:effectLst/>
                        </a:rPr>
                        <a:t>Safety</a:t>
                      </a:r>
                    </a:p>
                    <a:p>
                      <a:pPr algn="ctr" rtl="0" fontAlgn="ctr"/>
                      <a:r>
                        <a:rPr lang="en-US" sz="1000" b="0" u="none" strike="noStrike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</a:p>
                    <a:p>
                      <a:pPr algn="ctr" rtl="0" fontAlgn="ctr"/>
                      <a:r>
                        <a:rPr lang="en-US" sz="1000" b="0" u="none" strike="noStrike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66" marR="1866" marT="186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u="none" strike="noStrike">
                          <a:solidFill>
                            <a:srgbClr val="000000"/>
                          </a:solidFill>
                          <a:effectLst/>
                        </a:rPr>
                        <a:t>Odorant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66" marR="1866" marT="1866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0" u="none" strike="noStrike">
                          <a:solidFill>
                            <a:srgbClr val="000000"/>
                          </a:solidFill>
                          <a:effectLst/>
                        </a:rPr>
                        <a:t>SoCalGas odorant vendors noted that hydrogen will not affect the stability of current odorants used and the same odorants are suitable when hydrogen is present.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66" marR="1866" marT="1866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0" u="none" strike="noStrike">
                          <a:solidFill>
                            <a:srgbClr val="000000"/>
                          </a:solidFill>
                          <a:effectLst/>
                        </a:rPr>
                        <a:t>Conduct odorant intensity sampling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66" marR="1866" marT="186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u="none" strike="noStrike">
                          <a:solidFill>
                            <a:srgbClr val="000000"/>
                          </a:solidFill>
                          <a:effectLst/>
                          <a:latin typeface="Wingdings 2" panose="05020102010507070707" pitchFamily="18" charset="2"/>
                        </a:rPr>
                        <a:t>P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Wingdings 2" panose="05020102010507070707" pitchFamily="18" charset="2"/>
                      </a:endParaRPr>
                    </a:p>
                  </a:txBody>
                  <a:tcPr marL="1866" marR="1866" marT="1866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100" b="0" u="none" strike="noStrike" kern="1200">
                          <a:solidFill>
                            <a:srgbClr val="000000"/>
                          </a:solidFill>
                          <a:effectLst/>
                          <a:latin typeface="Wingdings 2" panose="05020102010507070707" pitchFamily="18" charset="2"/>
                          <a:ea typeface="+mn-ea"/>
                          <a:cs typeface="+mn-cs"/>
                        </a:rPr>
                        <a:t>P</a:t>
                      </a:r>
                    </a:p>
                  </a:txBody>
                  <a:tcPr marL="1866" marR="1866" marT="1866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100" b="0" u="none" strike="noStrike" kern="1200">
                          <a:solidFill>
                            <a:srgbClr val="000000"/>
                          </a:solidFill>
                          <a:effectLst/>
                          <a:latin typeface="Wingdings 2" panose="05020102010507070707" pitchFamily="18" charset="2"/>
                          <a:ea typeface="+mn-ea"/>
                          <a:cs typeface="+mn-cs"/>
                        </a:rPr>
                        <a:t>P</a:t>
                      </a:r>
                    </a:p>
                  </a:txBody>
                  <a:tcPr marL="1866" marR="1866" marT="1866" marB="0" anchor="ctr"/>
                </a:tc>
                <a:extLst>
                  <a:ext uri="{0D108BD9-81ED-4DB2-BD59-A6C34878D82A}">
                    <a16:rowId xmlns:a16="http://schemas.microsoft.com/office/drawing/2014/main" val="3163211490"/>
                  </a:ext>
                </a:extLst>
              </a:tr>
              <a:tr h="512177">
                <a:tc vMerge="1">
                  <a:txBody>
                    <a:bodyPr/>
                    <a:lstStyle/>
                    <a:p>
                      <a:pPr algn="l" rtl="0" fontAlgn="ctr"/>
                      <a:r>
                        <a:rPr lang="en-US" sz="900" b="0" u="none" strike="noStrike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66" marR="1866" marT="186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u="none" strike="noStrike">
                          <a:solidFill>
                            <a:srgbClr val="000000"/>
                          </a:solidFill>
                          <a:effectLst/>
                        </a:rPr>
                        <a:t>Leak surveys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66" marR="1866" marT="1866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0" u="none" strike="noStrike">
                          <a:solidFill>
                            <a:srgbClr val="000000"/>
                          </a:solidFill>
                          <a:effectLst/>
                        </a:rPr>
                        <a:t>Past SoCalGas and UC Irvine testing suggests leakage rates do not significantly increase for hydrogen blends in distribution systems.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66" marR="1866" marT="1866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0" u="none" strike="noStrike">
                          <a:solidFill>
                            <a:srgbClr val="000000"/>
                          </a:solidFill>
                          <a:effectLst/>
                        </a:rPr>
                        <a:t>Conduct leak surveys prior to, during, and post-demo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66" marR="1866" marT="1866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100" b="0" u="none" strike="noStrike" kern="1200">
                          <a:solidFill>
                            <a:srgbClr val="000000"/>
                          </a:solidFill>
                          <a:effectLst/>
                          <a:latin typeface="Wingdings 2" panose="05020102010507070707" pitchFamily="18" charset="2"/>
                          <a:ea typeface="+mn-ea"/>
                          <a:cs typeface="+mn-cs"/>
                        </a:rPr>
                        <a:t>P</a:t>
                      </a:r>
                    </a:p>
                  </a:txBody>
                  <a:tcPr marL="1866" marR="1866" marT="1866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100" b="0" u="none" strike="noStrike" kern="1200">
                          <a:solidFill>
                            <a:srgbClr val="000000"/>
                          </a:solidFill>
                          <a:effectLst/>
                          <a:latin typeface="Wingdings 2" panose="05020102010507070707" pitchFamily="18" charset="2"/>
                          <a:ea typeface="+mn-ea"/>
                          <a:cs typeface="+mn-cs"/>
                        </a:rPr>
                        <a:t>P</a:t>
                      </a:r>
                    </a:p>
                  </a:txBody>
                  <a:tcPr marL="1866" marR="1866" marT="1866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100" b="0" u="none" strike="noStrike" kern="1200">
                          <a:solidFill>
                            <a:srgbClr val="000000"/>
                          </a:solidFill>
                          <a:effectLst/>
                          <a:latin typeface="Wingdings 2" panose="05020102010507070707" pitchFamily="18" charset="2"/>
                          <a:ea typeface="+mn-ea"/>
                          <a:cs typeface="+mn-cs"/>
                        </a:rPr>
                        <a:t>P</a:t>
                      </a:r>
                    </a:p>
                  </a:txBody>
                  <a:tcPr marL="1866" marR="1866" marT="1866" marB="0" anchor="ctr"/>
                </a:tc>
                <a:extLst>
                  <a:ext uri="{0D108BD9-81ED-4DB2-BD59-A6C34878D82A}">
                    <a16:rowId xmlns:a16="http://schemas.microsoft.com/office/drawing/2014/main" val="3820402704"/>
                  </a:ext>
                </a:extLst>
              </a:tr>
              <a:tr h="655203">
                <a:tc vMerge="1">
                  <a:txBody>
                    <a:bodyPr/>
                    <a:lstStyle/>
                    <a:p>
                      <a:pPr algn="l" rtl="0" fontAlgn="ctr"/>
                      <a:r>
                        <a:rPr lang="en-US" sz="900" b="0" u="none" strike="noStrike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66" marR="1866" marT="186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u="none" strike="noStrike">
                          <a:solidFill>
                            <a:srgbClr val="000000"/>
                          </a:solidFill>
                          <a:effectLst/>
                        </a:rPr>
                        <a:t>Leak survey equipment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66" marR="1866" marT="1866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0" u="none" strike="noStrike">
                          <a:solidFill>
                            <a:srgbClr val="000000"/>
                          </a:solidFill>
                          <a:effectLst/>
                        </a:rPr>
                        <a:t>Past SoCalGas testing suggests that some currently deployed technologies can be used with hydrogen blends.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66" marR="1866" marT="1866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0" u="none" strike="noStrike">
                          <a:solidFill>
                            <a:srgbClr val="000000"/>
                          </a:solidFill>
                          <a:effectLst/>
                        </a:rPr>
                        <a:t>Conduct leak surveys prior to, during, and post-demo with currently deployed and new/prototype technologies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66" marR="1866" marT="1866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100" b="0" u="none" strike="noStrike" kern="1200">
                          <a:solidFill>
                            <a:srgbClr val="000000"/>
                          </a:solidFill>
                          <a:effectLst/>
                          <a:latin typeface="Wingdings 2" panose="05020102010507070707" pitchFamily="18" charset="2"/>
                          <a:ea typeface="+mn-ea"/>
                          <a:cs typeface="+mn-cs"/>
                        </a:rPr>
                        <a:t>P</a:t>
                      </a:r>
                    </a:p>
                  </a:txBody>
                  <a:tcPr marL="1866" marR="1866" marT="1866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100" b="0" u="none" strike="noStrike" kern="1200">
                          <a:solidFill>
                            <a:srgbClr val="000000"/>
                          </a:solidFill>
                          <a:effectLst/>
                          <a:latin typeface="Wingdings 2" panose="05020102010507070707" pitchFamily="18" charset="2"/>
                          <a:ea typeface="+mn-ea"/>
                          <a:cs typeface="+mn-cs"/>
                        </a:rPr>
                        <a:t>P</a:t>
                      </a:r>
                    </a:p>
                  </a:txBody>
                  <a:tcPr marL="1866" marR="1866" marT="1866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100" b="0" u="none" strike="noStrike" kern="1200">
                          <a:solidFill>
                            <a:srgbClr val="000000"/>
                          </a:solidFill>
                          <a:effectLst/>
                          <a:latin typeface="Wingdings 2" panose="05020102010507070707" pitchFamily="18" charset="2"/>
                          <a:ea typeface="+mn-ea"/>
                          <a:cs typeface="+mn-cs"/>
                        </a:rPr>
                        <a:t>P</a:t>
                      </a:r>
                    </a:p>
                  </a:txBody>
                  <a:tcPr marL="1866" marR="1866" marT="1866" marB="0" anchor="ctr"/>
                </a:tc>
                <a:extLst>
                  <a:ext uri="{0D108BD9-81ED-4DB2-BD59-A6C34878D82A}">
                    <a16:rowId xmlns:a16="http://schemas.microsoft.com/office/drawing/2014/main" val="2297594888"/>
                  </a:ext>
                </a:extLst>
              </a:tr>
              <a:tr h="738667">
                <a:tc rowSpan="4">
                  <a:txBody>
                    <a:bodyPr/>
                    <a:lstStyle/>
                    <a:p>
                      <a:pPr algn="ctr" rtl="0" fontAlgn="ctr"/>
                      <a:endParaRPr lang="en-US" sz="1000" b="0" u="none" strike="noStrike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algn="ctr" rtl="0" fontAlgn="ctr"/>
                      <a:endParaRPr lang="en-US" sz="1000" b="0" u="none" strike="noStrike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algn="ctr" rtl="0" fontAlgn="ctr"/>
                      <a:r>
                        <a:rPr lang="en-US" sz="1000" b="0" u="none" strike="noStrike">
                          <a:solidFill>
                            <a:srgbClr val="000000"/>
                          </a:solidFill>
                          <a:effectLst/>
                        </a:rPr>
                        <a:t>System Integrity</a:t>
                      </a:r>
                    </a:p>
                    <a:p>
                      <a:pPr algn="ctr" rtl="0" fontAlgn="ctr"/>
                      <a:r>
                        <a:rPr lang="en-US" sz="1000" b="0" u="none" strike="noStrike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</a:p>
                    <a:p>
                      <a:pPr algn="ctr" rtl="0" fontAlgn="ctr"/>
                      <a:r>
                        <a:rPr lang="en-US" sz="1000" b="0" u="none" strike="noStrike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</a:p>
                    <a:p>
                      <a:pPr algn="ctr" rtl="0" fontAlgn="ctr"/>
                      <a:r>
                        <a:rPr lang="en-US" sz="1000" b="0" u="none" strike="noStrike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66" marR="1866" marT="186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u="none" strike="noStrike">
                          <a:solidFill>
                            <a:srgbClr val="000000"/>
                          </a:solidFill>
                          <a:effectLst/>
                        </a:rPr>
                        <a:t>Distribution system integrity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66" marR="1866" marT="1866" marB="0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n-US" sz="1000" b="0" u="none" strike="noStrike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Research to date indicates that hydrogen does not degrade polyethylene pipes. Hydrogen embrittlement has a greater impact on high tensile strength steels and steel welds than low tensile strength steels (typically used for distribution systems).</a:t>
                      </a:r>
                    </a:p>
                  </a:txBody>
                  <a:tcPr marL="1866" marR="1866" marT="1866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0" u="none" strike="noStrike">
                          <a:solidFill>
                            <a:srgbClr val="000000"/>
                          </a:solidFill>
                          <a:effectLst/>
                        </a:rPr>
                        <a:t>Obtain and test samples of pipe and pipeline components during and post-demo to investigate any hydrogen impacts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66" marR="1866" marT="1866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100" b="0" u="none" strike="noStrike" kern="1200">
                          <a:solidFill>
                            <a:srgbClr val="000000"/>
                          </a:solidFill>
                          <a:effectLst/>
                          <a:latin typeface="Wingdings 2" panose="05020102010507070707" pitchFamily="18" charset="2"/>
                          <a:ea typeface="+mn-ea"/>
                          <a:cs typeface="+mn-cs"/>
                        </a:rPr>
                        <a:t>P</a:t>
                      </a:r>
                    </a:p>
                  </a:txBody>
                  <a:tcPr marL="1866" marR="1866" marT="1866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100" b="0" u="none" strike="noStrike" kern="1200">
                          <a:solidFill>
                            <a:srgbClr val="000000"/>
                          </a:solidFill>
                          <a:effectLst/>
                          <a:latin typeface="Wingdings 2" panose="05020102010507070707" pitchFamily="18" charset="2"/>
                          <a:ea typeface="+mn-ea"/>
                          <a:cs typeface="+mn-cs"/>
                        </a:rPr>
                        <a:t>P</a:t>
                      </a:r>
                    </a:p>
                  </a:txBody>
                  <a:tcPr marL="1866" marR="1866" marT="1866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100" b="0" u="none" strike="noStrike" kern="1200">
                          <a:solidFill>
                            <a:srgbClr val="000000"/>
                          </a:solidFill>
                          <a:effectLst/>
                          <a:latin typeface="Wingdings 2" panose="05020102010507070707" pitchFamily="18" charset="2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1866" marR="1866" marT="1866" marB="0" anchor="ctr"/>
                </a:tc>
                <a:extLst>
                  <a:ext uri="{0D108BD9-81ED-4DB2-BD59-A6C34878D82A}">
                    <a16:rowId xmlns:a16="http://schemas.microsoft.com/office/drawing/2014/main" val="1636476639"/>
                  </a:ext>
                </a:extLst>
              </a:tr>
              <a:tr h="455554">
                <a:tc vMerge="1">
                  <a:txBody>
                    <a:bodyPr/>
                    <a:lstStyle/>
                    <a:p>
                      <a:pPr algn="l" rtl="0" fontAlgn="ctr"/>
                      <a:r>
                        <a:rPr lang="en-US" sz="900" b="0" u="none" strike="noStrike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66" marR="1866" marT="186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u="none" strike="noStrike">
                          <a:solidFill>
                            <a:srgbClr val="000000"/>
                          </a:solidFill>
                          <a:effectLst/>
                        </a:rPr>
                        <a:t>Transmission system integrity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66" marR="1866" marT="1866" marB="0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n-US" sz="1000" b="0" u="none" strike="noStrike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Research shows hydrogen embrittlement has a greater impact on high tensile strength steels and steel welds than low tensile strength steels.</a:t>
                      </a:r>
                    </a:p>
                  </a:txBody>
                  <a:tcPr marL="1866" marR="1866" marT="1866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0" u="none" strike="noStrike">
                          <a:solidFill>
                            <a:srgbClr val="000000"/>
                          </a:solidFill>
                          <a:effectLst/>
                        </a:rPr>
                        <a:t>Obtain and test samples of pipe and pipeline components during and post-demo to investigate any hydrogen impacts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66" marR="1866" marT="1866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100" b="0" u="none" strike="noStrike" kern="1200">
                          <a:solidFill>
                            <a:srgbClr val="000000"/>
                          </a:solidFill>
                          <a:effectLst/>
                          <a:latin typeface="Wingdings 2" panose="05020102010507070707" pitchFamily="18" charset="2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1866" marR="1866" marT="1866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100" b="0" u="none" strike="noStrike" kern="1200">
                          <a:solidFill>
                            <a:srgbClr val="000000"/>
                          </a:solidFill>
                          <a:effectLst/>
                          <a:latin typeface="Wingdings 2" panose="05020102010507070707" pitchFamily="18" charset="2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1866" marR="1866" marT="1866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100" b="0" u="none" strike="noStrike" kern="1200">
                          <a:solidFill>
                            <a:srgbClr val="000000"/>
                          </a:solidFill>
                          <a:effectLst/>
                          <a:latin typeface="Wingdings 2" panose="05020102010507070707" pitchFamily="18" charset="2"/>
                          <a:ea typeface="+mn-ea"/>
                          <a:cs typeface="+mn-cs"/>
                        </a:rPr>
                        <a:t>P</a:t>
                      </a:r>
                    </a:p>
                  </a:txBody>
                  <a:tcPr marL="1866" marR="1866" marT="1866" marB="0" anchor="ctr"/>
                </a:tc>
                <a:extLst>
                  <a:ext uri="{0D108BD9-81ED-4DB2-BD59-A6C34878D82A}">
                    <a16:rowId xmlns:a16="http://schemas.microsoft.com/office/drawing/2014/main" val="433478851"/>
                  </a:ext>
                </a:extLst>
              </a:tr>
              <a:tr h="512177">
                <a:tc vMerge="1">
                  <a:txBody>
                    <a:bodyPr/>
                    <a:lstStyle/>
                    <a:p>
                      <a:pPr algn="l" rtl="0" fontAlgn="ctr"/>
                      <a:r>
                        <a:rPr lang="en-US" sz="900" b="0" u="none" strike="noStrike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66" marR="1866" marT="186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u="none" strike="noStrike">
                          <a:solidFill>
                            <a:srgbClr val="000000"/>
                          </a:solidFill>
                          <a:effectLst/>
                        </a:rPr>
                        <a:t>End-use equipment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66" marR="1866" marT="1866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0" u="none" strike="noStrike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Past SoCalGas appliance testing suggests that 5% hydrogen does not cause flame, combustion stability, or safety issues.</a:t>
                      </a:r>
                    </a:p>
                    <a:p>
                      <a:pPr algn="l" rtl="0" fontAlgn="ctr"/>
                      <a:r>
                        <a:rPr lang="en-US" sz="1000" b="0" u="none" strike="noStrike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Past SoCalGas testing shows inconsistent impacts on NOx. </a:t>
                      </a:r>
                    </a:p>
                  </a:txBody>
                  <a:tcPr marL="1866" marR="1866" marT="1866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0" u="none" strike="noStrike">
                          <a:solidFill>
                            <a:srgbClr val="000000"/>
                          </a:solidFill>
                          <a:effectLst/>
                        </a:rPr>
                        <a:t>Perform equipment safety checks prior to, during, and post-demo. Evaluate emissions impacts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66" marR="1866" marT="186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u="none" strike="noStrike">
                          <a:solidFill>
                            <a:srgbClr val="000000"/>
                          </a:solidFill>
                          <a:effectLst/>
                          <a:latin typeface="Wingdings 2" panose="05020102010507070707" pitchFamily="18" charset="2"/>
                        </a:rPr>
                        <a:t>P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Wingdings 2" panose="05020102010507070707" pitchFamily="18" charset="2"/>
                      </a:endParaRPr>
                    </a:p>
                  </a:txBody>
                  <a:tcPr marL="1866" marR="1866" marT="1866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100" b="0" u="none" strike="noStrike" kern="1200">
                          <a:solidFill>
                            <a:srgbClr val="000000"/>
                          </a:solidFill>
                          <a:effectLst/>
                          <a:latin typeface="Wingdings 2" panose="05020102010507070707" pitchFamily="18" charset="2"/>
                          <a:ea typeface="+mn-ea"/>
                          <a:cs typeface="+mn-cs"/>
                        </a:rPr>
                        <a:t>P</a:t>
                      </a:r>
                    </a:p>
                  </a:txBody>
                  <a:tcPr marL="1866" marR="1866" marT="1866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100" b="0" u="none" strike="noStrike" kern="1200">
                          <a:solidFill>
                            <a:srgbClr val="000000"/>
                          </a:solidFill>
                          <a:effectLst/>
                          <a:latin typeface="Wingdings 2" panose="05020102010507070707" pitchFamily="18" charset="2"/>
                          <a:ea typeface="+mn-ea"/>
                          <a:cs typeface="+mn-cs"/>
                        </a:rPr>
                        <a:t>P</a:t>
                      </a:r>
                    </a:p>
                  </a:txBody>
                  <a:tcPr marL="1866" marR="1866" marT="1866" marB="0" anchor="ctr"/>
                </a:tc>
                <a:extLst>
                  <a:ext uri="{0D108BD9-81ED-4DB2-BD59-A6C34878D82A}">
                    <a16:rowId xmlns:a16="http://schemas.microsoft.com/office/drawing/2014/main" val="2294361880"/>
                  </a:ext>
                </a:extLst>
              </a:tr>
              <a:tr h="455554">
                <a:tc vMerge="1">
                  <a:txBody>
                    <a:bodyPr/>
                    <a:lstStyle/>
                    <a:p>
                      <a:pPr algn="l" rtl="0" fontAlgn="ctr"/>
                      <a:r>
                        <a:rPr lang="en-US" sz="900" b="0" u="none" strike="noStrike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66" marR="1866" marT="186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u="none" strike="noStrike">
                          <a:solidFill>
                            <a:srgbClr val="000000"/>
                          </a:solidFill>
                          <a:effectLst/>
                        </a:rPr>
                        <a:t>Metering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66" marR="1866" marT="1866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0" u="none" strike="noStrike">
                          <a:solidFill>
                            <a:srgbClr val="000000"/>
                          </a:solidFill>
                          <a:effectLst/>
                        </a:rPr>
                        <a:t>SoCalGas surveyed meter manufacturers on hydrogen compatibility, with some manufacturers reporting up to 5% hydrogen being acceptable while others allowed up to 100% hydrogen.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66" marR="1866" marT="1866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0" u="none" strike="noStrike">
                          <a:solidFill>
                            <a:srgbClr val="000000"/>
                          </a:solidFill>
                          <a:effectLst/>
                        </a:rPr>
                        <a:t>Compare data from customer meters and blending skid data to confirm accuracy and performance of meters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66" marR="1866" marT="1866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100" b="0" u="none" strike="noStrike" kern="1200">
                          <a:solidFill>
                            <a:srgbClr val="000000"/>
                          </a:solidFill>
                          <a:effectLst/>
                          <a:latin typeface="Wingdings 2" panose="05020102010507070707" pitchFamily="18" charset="2"/>
                          <a:ea typeface="+mn-ea"/>
                          <a:cs typeface="+mn-cs"/>
                        </a:rPr>
                        <a:t>P</a:t>
                      </a:r>
                    </a:p>
                  </a:txBody>
                  <a:tcPr marL="1866" marR="1866" marT="1866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100" b="0" u="none" strike="noStrike" kern="1200">
                          <a:solidFill>
                            <a:srgbClr val="000000"/>
                          </a:solidFill>
                          <a:effectLst/>
                          <a:latin typeface="Wingdings 2" panose="05020102010507070707" pitchFamily="18" charset="2"/>
                          <a:ea typeface="+mn-ea"/>
                          <a:cs typeface="+mn-cs"/>
                        </a:rPr>
                        <a:t>P</a:t>
                      </a:r>
                    </a:p>
                  </a:txBody>
                  <a:tcPr marL="1866" marR="1866" marT="1866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100" b="0" u="none" strike="noStrike" kern="1200">
                          <a:solidFill>
                            <a:srgbClr val="000000"/>
                          </a:solidFill>
                          <a:effectLst/>
                          <a:latin typeface="Wingdings 2" panose="05020102010507070707" pitchFamily="18" charset="2"/>
                          <a:ea typeface="+mn-ea"/>
                          <a:cs typeface="+mn-cs"/>
                        </a:rPr>
                        <a:t>P</a:t>
                      </a:r>
                    </a:p>
                  </a:txBody>
                  <a:tcPr marL="1866" marR="1866" marT="1866" marB="0" anchor="ctr"/>
                </a:tc>
                <a:extLst>
                  <a:ext uri="{0D108BD9-81ED-4DB2-BD59-A6C34878D82A}">
                    <a16:rowId xmlns:a16="http://schemas.microsoft.com/office/drawing/2014/main" val="1917361401"/>
                  </a:ext>
                </a:extLst>
              </a:tr>
              <a:tr h="342309">
                <a:tc rowSpan="2">
                  <a:txBody>
                    <a:bodyPr/>
                    <a:lstStyle/>
                    <a:p>
                      <a:pPr algn="ctr" rtl="0" fontAlgn="ctr"/>
                      <a:endParaRPr lang="en-US" sz="1000" b="0" u="none" strike="noStrike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algn="ctr" rtl="0" fontAlgn="ctr"/>
                      <a:r>
                        <a:rPr lang="en-US" sz="1000" b="0" u="none" strike="noStrike">
                          <a:solidFill>
                            <a:srgbClr val="000000"/>
                          </a:solidFill>
                          <a:effectLst/>
                        </a:rPr>
                        <a:t>Reliability</a:t>
                      </a:r>
                    </a:p>
                    <a:p>
                      <a:pPr algn="ctr" rtl="0" fontAlgn="ctr"/>
                      <a:r>
                        <a:rPr lang="en-US" sz="1000" b="0" u="none" strike="noStrike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66" marR="1866" marT="186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u="none" strike="noStrike">
                          <a:solidFill>
                            <a:srgbClr val="000000"/>
                          </a:solidFill>
                          <a:effectLst/>
                        </a:rPr>
                        <a:t>Gas usage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66" marR="1866" marT="1866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0" u="none" strike="noStrike">
                          <a:solidFill>
                            <a:srgbClr val="000000"/>
                          </a:solidFill>
                          <a:effectLst/>
                        </a:rPr>
                        <a:t>Hydrogen has one-third the energy density of methane. An increase in overall gas volume is needed.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66" marR="1866" marT="1866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0" u="none" strike="noStrike">
                          <a:solidFill>
                            <a:srgbClr val="000000"/>
                          </a:solidFill>
                          <a:effectLst/>
                        </a:rPr>
                        <a:t>Monitor and analyze demand changes to forecast potential future supply needs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66" marR="1866" marT="1866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100" b="0" u="none" strike="noStrike" kern="1200">
                          <a:solidFill>
                            <a:srgbClr val="000000"/>
                          </a:solidFill>
                          <a:effectLst/>
                          <a:latin typeface="Wingdings 2" panose="05020102010507070707" pitchFamily="18" charset="2"/>
                          <a:ea typeface="+mn-ea"/>
                          <a:cs typeface="+mn-cs"/>
                        </a:rPr>
                        <a:t>P</a:t>
                      </a:r>
                    </a:p>
                  </a:txBody>
                  <a:tcPr marL="1866" marR="1866" marT="1866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100" b="0" u="none" strike="noStrike" kern="1200">
                          <a:solidFill>
                            <a:srgbClr val="000000"/>
                          </a:solidFill>
                          <a:effectLst/>
                          <a:latin typeface="Wingdings 2" panose="05020102010507070707" pitchFamily="18" charset="2"/>
                          <a:ea typeface="+mn-ea"/>
                          <a:cs typeface="+mn-cs"/>
                        </a:rPr>
                        <a:t>P</a:t>
                      </a:r>
                    </a:p>
                  </a:txBody>
                  <a:tcPr marL="1866" marR="1866" marT="1866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100" b="0" u="none" strike="noStrike" kern="1200">
                          <a:solidFill>
                            <a:srgbClr val="000000"/>
                          </a:solidFill>
                          <a:effectLst/>
                          <a:latin typeface="Wingdings 2" panose="05020102010507070707" pitchFamily="18" charset="2"/>
                          <a:ea typeface="+mn-ea"/>
                          <a:cs typeface="+mn-cs"/>
                        </a:rPr>
                        <a:t>P</a:t>
                      </a:r>
                    </a:p>
                  </a:txBody>
                  <a:tcPr marL="1866" marR="1866" marT="1866" marB="0" anchor="ctr"/>
                </a:tc>
                <a:extLst>
                  <a:ext uri="{0D108BD9-81ED-4DB2-BD59-A6C34878D82A}">
                    <a16:rowId xmlns:a16="http://schemas.microsoft.com/office/drawing/2014/main" val="2686511556"/>
                  </a:ext>
                </a:extLst>
              </a:tr>
              <a:tr h="229064">
                <a:tc vMerge="1">
                  <a:txBody>
                    <a:bodyPr/>
                    <a:lstStyle/>
                    <a:p>
                      <a:pPr algn="ctr" rtl="0" fontAlgn="ctr"/>
                      <a:r>
                        <a:rPr lang="en-US" sz="900" b="0" u="none" strike="noStrike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66" marR="1866" marT="186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0" u="none" strike="noStrike">
                          <a:solidFill>
                            <a:srgbClr val="000000"/>
                          </a:solidFill>
                          <a:effectLst/>
                        </a:rPr>
                        <a:t>Blending skid operation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66" marR="1866" marT="1866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0" u="none" strike="noStrike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Blending skids have been used around the world to inject hydrogen into natural gas systems.</a:t>
                      </a:r>
                    </a:p>
                  </a:txBody>
                  <a:tcPr marL="1866" marR="1866" marT="1866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0" u="none" strike="noStrike">
                          <a:solidFill>
                            <a:srgbClr val="000000"/>
                          </a:solidFill>
                          <a:effectLst/>
                        </a:rPr>
                        <a:t>Monitor blending skid operational data to ensure consistent desired blend levels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66" marR="1866" marT="1866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100" b="0" u="none" strike="noStrike" kern="1200">
                          <a:solidFill>
                            <a:srgbClr val="000000"/>
                          </a:solidFill>
                          <a:effectLst/>
                          <a:latin typeface="Wingdings 2" panose="05020102010507070707" pitchFamily="18" charset="2"/>
                          <a:ea typeface="+mn-ea"/>
                          <a:cs typeface="+mn-cs"/>
                        </a:rPr>
                        <a:t>P</a:t>
                      </a:r>
                    </a:p>
                  </a:txBody>
                  <a:tcPr marL="1866" marR="1866" marT="1866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100" b="0" u="none" strike="noStrike" kern="1200">
                          <a:solidFill>
                            <a:srgbClr val="000000"/>
                          </a:solidFill>
                          <a:effectLst/>
                          <a:latin typeface="Wingdings 2" panose="05020102010507070707" pitchFamily="18" charset="2"/>
                          <a:ea typeface="+mn-ea"/>
                          <a:cs typeface="+mn-cs"/>
                        </a:rPr>
                        <a:t>P</a:t>
                      </a:r>
                    </a:p>
                  </a:txBody>
                  <a:tcPr marL="1866" marR="1866" marT="1866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100" b="0" u="none" strike="noStrike" kern="1200">
                          <a:solidFill>
                            <a:srgbClr val="000000"/>
                          </a:solidFill>
                          <a:effectLst/>
                          <a:latin typeface="Wingdings 2" panose="05020102010507070707" pitchFamily="18" charset="2"/>
                          <a:ea typeface="+mn-ea"/>
                          <a:cs typeface="+mn-cs"/>
                        </a:rPr>
                        <a:t>P</a:t>
                      </a:r>
                    </a:p>
                  </a:txBody>
                  <a:tcPr marL="1866" marR="1866" marT="1866" marB="0" anchor="ctr"/>
                </a:tc>
                <a:extLst>
                  <a:ext uri="{0D108BD9-81ED-4DB2-BD59-A6C34878D82A}">
                    <a16:rowId xmlns:a16="http://schemas.microsoft.com/office/drawing/2014/main" val="297011792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720467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970F95-E72C-4042-AF37-50BA8705BC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1347" y="0"/>
            <a:ext cx="9905998" cy="855133"/>
          </a:xfrm>
        </p:spPr>
        <p:txBody>
          <a:bodyPr>
            <a:normAutofit/>
          </a:bodyPr>
          <a:lstStyle/>
          <a:p>
            <a:r>
              <a:rPr lang="en-US"/>
              <a:t>Gap Analysis 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7F8482B0-E815-47FE-B20F-C6065C608BC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9544352"/>
              </p:ext>
            </p:extLst>
          </p:nvPr>
        </p:nvGraphicFramePr>
        <p:xfrm>
          <a:off x="588433" y="1249077"/>
          <a:ext cx="11015133" cy="546051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80934">
                  <a:extLst>
                    <a:ext uri="{9D8B030D-6E8A-4147-A177-3AD203B41FA5}">
                      <a16:colId xmlns:a16="http://schemas.microsoft.com/office/drawing/2014/main" val="1592977941"/>
                    </a:ext>
                  </a:extLst>
                </a:gridCol>
                <a:gridCol w="1985957">
                  <a:extLst>
                    <a:ext uri="{9D8B030D-6E8A-4147-A177-3AD203B41FA5}">
                      <a16:colId xmlns:a16="http://schemas.microsoft.com/office/drawing/2014/main" val="652392508"/>
                    </a:ext>
                  </a:extLst>
                </a:gridCol>
                <a:gridCol w="2806177">
                  <a:extLst>
                    <a:ext uri="{9D8B030D-6E8A-4147-A177-3AD203B41FA5}">
                      <a16:colId xmlns:a16="http://schemas.microsoft.com/office/drawing/2014/main" val="1507983352"/>
                    </a:ext>
                  </a:extLst>
                </a:gridCol>
                <a:gridCol w="2142065">
                  <a:extLst>
                    <a:ext uri="{9D8B030D-6E8A-4147-A177-3AD203B41FA5}">
                      <a16:colId xmlns:a16="http://schemas.microsoft.com/office/drawing/2014/main" val="2593217880"/>
                    </a:ext>
                  </a:extLst>
                </a:gridCol>
              </a:tblGrid>
              <a:tr h="911820">
                <a:tc>
                  <a:txBody>
                    <a:bodyPr/>
                    <a:lstStyle/>
                    <a:p>
                      <a:r>
                        <a:rPr lang="en-US"/>
                        <a:t>PLAN-DO-CHECK-ACT Rounds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UCR Hydrogen Blending Impacts Study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SoCalGas and SDG&amp;E Proposed Hydrogen Blending Demo Program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CEC Hydrogen Blending Project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12063927"/>
                  </a:ext>
                </a:extLst>
              </a:tr>
              <a:tr h="764297">
                <a:tc>
                  <a:txBody>
                    <a:bodyPr/>
                    <a:lstStyle/>
                    <a:p>
                      <a:r>
                        <a:rPr lang="en-US"/>
                        <a:t>Estimated Budget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$1.5M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$32M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TBD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53485965"/>
                  </a:ext>
                </a:extLst>
              </a:tr>
              <a:tr h="764297">
                <a:tc>
                  <a:txBody>
                    <a:bodyPr/>
                    <a:lstStyle/>
                    <a:p>
                      <a:r>
                        <a:rPr lang="en-US"/>
                        <a:t>Round 1: Literature Review and Laboratory Research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Based on research and will inform subsequent research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N/A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03928484"/>
                  </a:ext>
                </a:extLst>
              </a:tr>
              <a:tr h="891866">
                <a:tc>
                  <a:txBody>
                    <a:bodyPr/>
                    <a:lstStyle/>
                    <a:p>
                      <a:r>
                        <a:rPr lang="en-US"/>
                        <a:t>Round 2.0: Demonstration of Injection in a Newer </a:t>
                      </a:r>
                      <a:r>
                        <a:rPr lang="en-US" u="sng"/>
                        <a:t>Distribution System</a:t>
                      </a:r>
                      <a:r>
                        <a:rPr lang="en-US"/>
                        <a:t>, Collecting Operational and Performance Data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N/A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/>
                        <a:t>N/A</a:t>
                      </a:r>
                    </a:p>
                    <a:p>
                      <a:pPr algn="ctr"/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19592594"/>
                  </a:ext>
                </a:extLst>
              </a:tr>
              <a:tr h="891866">
                <a:tc>
                  <a:txBody>
                    <a:bodyPr/>
                    <a:lstStyle/>
                    <a:p>
                      <a:r>
                        <a:rPr lang="en-US"/>
                        <a:t>Round 2.1: Demonstration of Injection in an older </a:t>
                      </a:r>
                      <a:r>
                        <a:rPr lang="en-US" u="sng"/>
                        <a:t>Distribution System</a:t>
                      </a:r>
                      <a:r>
                        <a:rPr lang="en-US"/>
                        <a:t>, Collecting Operational and Performance Data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N/A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9860047"/>
                  </a:ext>
                </a:extLst>
              </a:tr>
              <a:tr h="115942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/>
                        <a:t>Round 2.2: Demonstration of Injection in a </a:t>
                      </a:r>
                      <a:r>
                        <a:rPr lang="en-US" u="sng"/>
                        <a:t>Transmission System</a:t>
                      </a:r>
                      <a:r>
                        <a:rPr lang="en-US"/>
                        <a:t>, Collecting Operational and Performance Data</a:t>
                      </a:r>
                    </a:p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N/A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8112801"/>
                  </a:ext>
                </a:extLst>
              </a:tr>
            </a:tbl>
          </a:graphicData>
        </a:graphic>
      </p:graphicFrame>
      <p:pic>
        <p:nvPicPr>
          <p:cNvPr id="5" name="Picture 4" descr="Plan-Do-Check-Act cycle">
            <a:extLst>
              <a:ext uri="{FF2B5EF4-FFF2-40B4-BE49-F238E27FC236}">
                <a16:creationId xmlns:a16="http://schemas.microsoft.com/office/drawing/2014/main" id="{691B90F0-691C-44E8-A2F5-B2C8CFDEBA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84346" y="8820"/>
            <a:ext cx="4551406" cy="1240257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23" name="Picture 22" descr="check mark">
            <a:extLst>
              <a:ext uri="{FF2B5EF4-FFF2-40B4-BE49-F238E27FC236}">
                <a16:creationId xmlns:a16="http://schemas.microsoft.com/office/drawing/2014/main" id="{E15DC5FE-CE6F-4540-A362-BBE50C1EE2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72473" y="2915216"/>
            <a:ext cx="880865" cy="751437"/>
          </a:xfrm>
          <a:prstGeom prst="rect">
            <a:avLst/>
          </a:prstGeom>
        </p:spPr>
      </p:pic>
      <p:pic>
        <p:nvPicPr>
          <p:cNvPr id="24" name="Picture 23" descr="check mark">
            <a:extLst>
              <a:ext uri="{FF2B5EF4-FFF2-40B4-BE49-F238E27FC236}">
                <a16:creationId xmlns:a16="http://schemas.microsoft.com/office/drawing/2014/main" id="{61DFBB01-B8F4-4A42-9F4E-8E777B4694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88239" y="3782840"/>
            <a:ext cx="880865" cy="751437"/>
          </a:xfrm>
          <a:prstGeom prst="rect">
            <a:avLst/>
          </a:prstGeom>
        </p:spPr>
      </p:pic>
      <p:pic>
        <p:nvPicPr>
          <p:cNvPr id="25" name="Picture 24" descr="check mark">
            <a:extLst>
              <a:ext uri="{FF2B5EF4-FFF2-40B4-BE49-F238E27FC236}">
                <a16:creationId xmlns:a16="http://schemas.microsoft.com/office/drawing/2014/main" id="{8AAE075B-3AE7-4464-A2D0-3B9A426407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88239" y="4704785"/>
            <a:ext cx="880865" cy="751437"/>
          </a:xfrm>
          <a:prstGeom prst="rect">
            <a:avLst/>
          </a:prstGeom>
        </p:spPr>
      </p:pic>
      <p:pic>
        <p:nvPicPr>
          <p:cNvPr id="26" name="Picture 25" descr="check mark">
            <a:extLst>
              <a:ext uri="{FF2B5EF4-FFF2-40B4-BE49-F238E27FC236}">
                <a16:creationId xmlns:a16="http://schemas.microsoft.com/office/drawing/2014/main" id="{F4753357-BCAA-4F14-BF89-D59AA65325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88239" y="5707188"/>
            <a:ext cx="880865" cy="751437"/>
          </a:xfrm>
          <a:prstGeom prst="rect">
            <a:avLst/>
          </a:prstGeom>
        </p:spPr>
      </p:pic>
      <p:pic>
        <p:nvPicPr>
          <p:cNvPr id="11" name="Picture 10" descr="check mark">
            <a:extLst>
              <a:ext uri="{FF2B5EF4-FFF2-40B4-BE49-F238E27FC236}">
                <a16:creationId xmlns:a16="http://schemas.microsoft.com/office/drawing/2014/main" id="{62BFA33E-E1A1-405F-AEE4-7E5FE0D8EB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56479" y="4704785"/>
            <a:ext cx="880865" cy="751437"/>
          </a:xfrm>
          <a:prstGeom prst="rect">
            <a:avLst/>
          </a:prstGeom>
        </p:spPr>
      </p:pic>
      <p:pic>
        <p:nvPicPr>
          <p:cNvPr id="27" name="Picture 26" descr="check mark">
            <a:extLst>
              <a:ext uri="{FF2B5EF4-FFF2-40B4-BE49-F238E27FC236}">
                <a16:creationId xmlns:a16="http://schemas.microsoft.com/office/drawing/2014/main" id="{59406666-8980-4931-99EB-71F355AFF7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56480" y="5707188"/>
            <a:ext cx="880865" cy="751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89287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A7D760F-2E26-4846-A9EF-074CC9E5A2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1" y="1809028"/>
            <a:ext cx="9905998" cy="1619972"/>
          </a:xfrm>
        </p:spPr>
        <p:txBody>
          <a:bodyPr>
            <a:noAutofit/>
          </a:bodyPr>
          <a:lstStyle/>
          <a:p>
            <a:pPr algn="ctr"/>
            <a:r>
              <a:rPr lang="en-US" sz="4800"/>
              <a:t>Thank you</a:t>
            </a:r>
            <a:br>
              <a:rPr lang="en-US" sz="4800"/>
            </a:br>
            <a:br>
              <a:rPr lang="en-US" sz="4800"/>
            </a:br>
            <a:endParaRPr lang="en-US" sz="4800"/>
          </a:p>
        </p:txBody>
      </p:sp>
    </p:spTree>
    <p:extLst>
      <p:ext uri="{BB962C8B-B14F-4D97-AF65-F5344CB8AC3E}">
        <p14:creationId xmlns:p14="http://schemas.microsoft.com/office/powerpoint/2010/main" val="358908880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2B5F27"/>
      </a:dk2>
      <a:lt2>
        <a:srgbClr val="D8FC68"/>
      </a:lt2>
      <a:accent1>
        <a:srgbClr val="DDC855"/>
      </a:accent1>
      <a:accent2>
        <a:srgbClr val="FCA03D"/>
      </a:accent2>
      <a:accent3>
        <a:srgbClr val="E36439"/>
      </a:accent3>
      <a:accent4>
        <a:srgbClr val="C2935B"/>
      </a:accent4>
      <a:accent5>
        <a:srgbClr val="88C25C"/>
      </a:accent5>
      <a:accent6>
        <a:srgbClr val="BFCC86"/>
      </a:accent6>
      <a:hlink>
        <a:srgbClr val="FFCE23"/>
      </a:hlink>
      <a:folHlink>
        <a:srgbClr val="FDEB86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88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82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97ECCC31-8429-4523-BE8D-8F09B7A4D46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67488A9BA7DC44DBB610E3F4082E8CF" ma:contentTypeVersion="6" ma:contentTypeDescription="Create a new document." ma:contentTypeScope="" ma:versionID="113632d695f7458780119c3866dedca3">
  <xsd:schema xmlns:xsd="http://www.w3.org/2001/XMLSchema" xmlns:xs="http://www.w3.org/2001/XMLSchema" xmlns:p="http://schemas.microsoft.com/office/2006/metadata/properties" xmlns:ns2="4eb6f1a5-32d4-40d9-a45a-72eeb2ef9a8b" xmlns:ns3="828b2d9e-0c53-4d8e-86e3-7417fff2a26c" targetNamespace="http://schemas.microsoft.com/office/2006/metadata/properties" ma:root="true" ma:fieldsID="45f21710c79aa6e60c500f2489fcc5da" ns2:_="" ns3:_="">
    <xsd:import namespace="4eb6f1a5-32d4-40d9-a45a-72eeb2ef9a8b"/>
    <xsd:import namespace="828b2d9e-0c53-4d8e-86e3-7417fff2a26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eb6f1a5-32d4-40d9-a45a-72eeb2ef9a8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28b2d9e-0c53-4d8e-86e3-7417fff2a26c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828b2d9e-0c53-4d8e-86e3-7417fff2a26c">
      <UserInfo>
        <DisplayName>Kwan, May</DisplayName>
        <AccountId>994</AccountId>
        <AccountType/>
      </UserInfo>
      <UserInfo>
        <DisplayName>Bautista, Ismael</DisplayName>
        <AccountId>984</AccountId>
        <AccountType/>
      </UserInfo>
      <UserInfo>
        <DisplayName>Johnston, Stephen T</DisplayName>
        <AccountId>1563</AccountId>
        <AccountType/>
      </UserInfo>
      <UserInfo>
        <DisplayName>Mejia, Hugo</DisplayName>
        <AccountId>2130</AccountId>
        <AccountType/>
      </UserInfo>
      <UserInfo>
        <DisplayName>Woo, Kevin</DisplayName>
        <AccountId>713</AccountId>
        <AccountType/>
      </UserInfo>
      <UserInfo>
        <DisplayName>Nevitt, Lauren B</DisplayName>
        <AccountId>2131</AccountId>
        <AccountType/>
      </UserInfo>
      <UserInfo>
        <DisplayName>Taylor, Nathaniel</DisplayName>
        <AccountId>1878</AccountId>
        <AccountType/>
      </UserInfo>
    </SharedWithUsers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EF5F6DF-3EC9-4550-B0C1-9ACB6571F255}">
  <ds:schemaRefs>
    <ds:schemaRef ds:uri="4eb6f1a5-32d4-40d9-a45a-72eeb2ef9a8b"/>
    <ds:schemaRef ds:uri="828b2d9e-0c53-4d8e-86e3-7417fff2a26c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1B955C98-43E2-47BC-A18C-E4A05BF4E3BF}">
  <ds:schemaRefs>
    <ds:schemaRef ds:uri="4eb6f1a5-32d4-40d9-a45a-72eeb2ef9a8b"/>
    <ds:schemaRef ds:uri="828b2d9e-0c53-4d8e-86e3-7417fff2a26c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FA2CF863-4B64-421D-B021-660E31C3522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8</Slides>
  <Notes>1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Circuit</vt:lpstr>
      <vt:lpstr>Proposed Hydrogen blending demonstration program</vt:lpstr>
      <vt:lpstr>SoCalGas and SDG&amp;E Commitment to diversity</vt:lpstr>
      <vt:lpstr>Safety:  API 1173 Pipeline Safety Management  System   “Plan-Do-Check-Act”  </vt:lpstr>
      <vt:lpstr>Proposed Hydrogen blending demonstration program</vt:lpstr>
      <vt:lpstr>Plan-do-check-act project 3 (2022+)</vt:lpstr>
      <vt:lpstr>Demos Safely Build on Research,  Prior to large scale implementation</vt:lpstr>
      <vt:lpstr>Gap Analysis </vt:lpstr>
      <vt:lpstr>Thank you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Hydrogen blending demonstration program</dc:title>
  <dc:creator>Petrizzo, Hilary E</dc:creator>
  <cp:revision>1</cp:revision>
  <cp:lastPrinted>2021-03-15T14:49:59Z</cp:lastPrinted>
  <dcterms:created xsi:type="dcterms:W3CDTF">2021-03-11T21:32:00Z</dcterms:created>
  <dcterms:modified xsi:type="dcterms:W3CDTF">2021-03-29T21:44:38Z</dcterms:modified>
</cp:coreProperties>
</file>