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6" r:id="rId2"/>
    <p:sldId id="1333" r:id="rId3"/>
    <p:sldId id="259" r:id="rId4"/>
    <p:sldId id="269" r:id="rId5"/>
    <p:sldId id="270" r:id="rId6"/>
    <p:sldId id="1334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441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85" autoAdjust="0"/>
    <p:restoredTop sz="72886" autoAdjust="0"/>
  </p:normalViewPr>
  <p:slideViewPr>
    <p:cSldViewPr snapToGrid="0" showGuides="1">
      <p:cViewPr varScale="1">
        <p:scale>
          <a:sx n="83" d="100"/>
          <a:sy n="83" d="100"/>
        </p:scale>
        <p:origin x="1500" y="84"/>
      </p:cViewPr>
      <p:guideLst>
        <p:guide orient="horz" pos="2160"/>
        <p:guide pos="441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92" d="100"/>
          <a:sy n="92" d="100"/>
        </p:scale>
        <p:origin x="3648" y="10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FFA887F-6CDA-4E53-A1EA-32B831B7B54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AE7810-7818-4F7E-B93B-75F2E72303F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88F9DA-1954-4C6A-A5D6-D27D7C8E8F88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A19789-97D7-4467-AF6D-292E1338FCF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/>
              <a:t>Bay Area Air Quality Management District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0AA9AA-7E68-4B60-A103-EB059A4EA2B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87AF9F-26BD-482D-B796-314A1E6158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9304454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AED5CC-FAF9-400A-BB46-8FB39A1F179B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/>
              <a:t>Bay Area Air Quality Management District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C0405D-91EE-47ED-8DD3-DD9DEC1C25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9060337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US"/>
              <a:t>Bay Area Air Quality Management District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C0405D-91EE-47ED-8DD3-DD9DEC1C254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9281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734160">
              <a:defRPr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defTabSz="867080">
              <a:defRPr/>
            </a:pPr>
            <a:r>
              <a:rPr lang="en-US">
                <a:solidFill>
                  <a:prstClr val="black"/>
                </a:solidFill>
                <a:latin typeface="Calibri" panose="020F0502020204030204"/>
              </a:rPr>
              <a:t>Bay Area Air Quality Management District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867080">
              <a:defRPr/>
            </a:pPr>
            <a:fld id="{34C0405D-91EE-47ED-8DD3-DD9DEC1C254B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867080">
                <a:defRPr/>
              </a:pPr>
              <a:t>2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8489457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US"/>
              <a:t>Bay Area Air Quality Management District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C0405D-91EE-47ED-8DD3-DD9DEC1C254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8079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US"/>
              <a:t>Bay Area Air Quality Management District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C0405D-91EE-47ED-8DD3-DD9DEC1C254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1962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US"/>
              <a:t>Bay Area Air Quality Management District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C0405D-91EE-47ED-8DD3-DD9DEC1C254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068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321444" y="1177408"/>
            <a:ext cx="9068451" cy="2387600"/>
          </a:xfrm>
        </p:spPr>
        <p:txBody>
          <a:bodyPr anchor="b"/>
          <a:lstStyle>
            <a:lvl1pPr algn="r">
              <a:defRPr sz="6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68CF7605-197E-4C27-AFCB-FF35F197EED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715362" y="235710"/>
            <a:ext cx="3674533" cy="658812"/>
          </a:xfrm>
        </p:spPr>
        <p:txBody>
          <a:bodyPr/>
          <a:lstStyle>
            <a:lvl1pPr marL="0" indent="0" algn="r"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AGENDA: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A0E4414-6A25-4600-B4D9-B41108D122E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35" y="235710"/>
            <a:ext cx="1791257" cy="342382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8F40B83-9CF5-423F-BB95-AFE162370ABE}"/>
              </a:ext>
            </a:extLst>
          </p:cNvPr>
          <p:cNvSpPr txBox="1"/>
          <p:nvPr userDrawn="1"/>
        </p:nvSpPr>
        <p:spPr>
          <a:xfrm>
            <a:off x="4267200" y="6417746"/>
            <a:ext cx="353403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81680322-3C07-4021-9FB3-6568A618902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543550" y="3905250"/>
            <a:ext cx="5846763" cy="1055688"/>
          </a:xfrm>
        </p:spPr>
        <p:txBody>
          <a:bodyPr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b="1"/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Meeting Name                    Meeting Date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65372EF4-060F-4948-A329-18A4E9BB4F5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543550" y="5069715"/>
            <a:ext cx="5846763" cy="1552575"/>
          </a:xfrm>
        </p:spPr>
        <p:txBody>
          <a:bodyPr/>
          <a:lstStyle>
            <a:lvl1pPr marL="0" indent="0" algn="r">
              <a:buNone/>
              <a:defRPr b="1"/>
            </a:lvl1pPr>
          </a:lstStyle>
          <a:p>
            <a:pPr lvl="0"/>
            <a:r>
              <a:rPr lang="en-US" b="1" dirty="0"/>
              <a:t>Presenter Name              Presenter Title                Presenter Email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8136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tc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1" y="168641"/>
            <a:ext cx="9717505" cy="994141"/>
          </a:xfrm>
        </p:spPr>
        <p:txBody>
          <a:bodyPr/>
          <a:lstStyle>
            <a:lvl1pPr algn="r">
              <a:defRPr sz="4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Presentation Outcome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2687E44-8E7A-4866-9B08-491932912B6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3009" y="64921"/>
            <a:ext cx="1201580" cy="1201580"/>
          </a:xfrm>
          <a:prstGeom prst="rect">
            <a:avLst/>
          </a:prstGeom>
        </p:spPr>
      </p:pic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5565822D-5517-4458-9AA3-5A4A0F093F3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079A6D-F2FC-4983-9588-4C1478E72C8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2AC5D81E-43F8-45B0-9431-63D929FFA11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38200" y="6356350"/>
            <a:ext cx="3429000" cy="333375"/>
          </a:xfrm>
        </p:spPr>
        <p:txBody>
          <a:bodyPr>
            <a:normAutofit/>
          </a:bodyPr>
          <a:lstStyle>
            <a:lvl1pPr marL="0" indent="0">
              <a:buNone/>
              <a:defRPr sz="1200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Meeting and Date</a:t>
            </a:r>
          </a:p>
        </p:txBody>
      </p:sp>
    </p:spTree>
    <p:extLst>
      <p:ext uri="{BB962C8B-B14F-4D97-AF65-F5344CB8AC3E}">
        <p14:creationId xmlns:p14="http://schemas.microsoft.com/office/powerpoint/2010/main" val="2183643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t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1" y="168641"/>
            <a:ext cx="9717505" cy="994141"/>
          </a:xfrm>
        </p:spPr>
        <p:txBody>
          <a:bodyPr/>
          <a:lstStyle>
            <a:lvl1pPr algn="r">
              <a:defRPr sz="4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Presentation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2687E44-8E7A-4866-9B08-491932912B6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3009" y="64921"/>
            <a:ext cx="1201580" cy="1201580"/>
          </a:xfrm>
          <a:prstGeom prst="rect">
            <a:avLst/>
          </a:prstGeom>
        </p:spPr>
      </p:pic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5565822D-5517-4458-9AA3-5A4A0F093F3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079A6D-F2FC-4983-9588-4C1478E72C8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2AC5D81E-43F8-45B0-9431-63D929FFA11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38200" y="6356350"/>
            <a:ext cx="3429000" cy="333375"/>
          </a:xfrm>
        </p:spPr>
        <p:txBody>
          <a:bodyPr>
            <a:normAutofit/>
          </a:bodyPr>
          <a:lstStyle>
            <a:lvl1pPr marL="0" indent="0">
              <a:buNone/>
              <a:defRPr sz="1200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Meeting and Date</a:t>
            </a:r>
          </a:p>
        </p:txBody>
      </p:sp>
    </p:spTree>
    <p:extLst>
      <p:ext uri="{BB962C8B-B14F-4D97-AF65-F5344CB8AC3E}">
        <p14:creationId xmlns:p14="http://schemas.microsoft.com/office/powerpoint/2010/main" val="2227314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1" y="168641"/>
            <a:ext cx="9717505" cy="994141"/>
          </a:xfrm>
        </p:spPr>
        <p:txBody>
          <a:bodyPr/>
          <a:lstStyle>
            <a:lvl1pPr algn="r">
              <a:defRPr sz="4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Presentation Requested Action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2687E44-8E7A-4866-9B08-491932912B6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3009" y="64921"/>
            <a:ext cx="1201580" cy="1201580"/>
          </a:xfrm>
          <a:prstGeom prst="rect">
            <a:avLst/>
          </a:prstGeom>
        </p:spPr>
      </p:pic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5565822D-5517-4458-9AA3-5A4A0F093F3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079A6D-F2FC-4983-9588-4C1478E72C8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2AC5D81E-43F8-45B0-9431-63D929FFA11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38200" y="6356350"/>
            <a:ext cx="3429000" cy="333375"/>
          </a:xfrm>
        </p:spPr>
        <p:txBody>
          <a:bodyPr>
            <a:normAutofit/>
          </a:bodyPr>
          <a:lstStyle>
            <a:lvl1pPr marL="0" indent="0">
              <a:buNone/>
              <a:defRPr sz="1200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Meeting and Date</a:t>
            </a:r>
          </a:p>
        </p:txBody>
      </p:sp>
    </p:spTree>
    <p:extLst>
      <p:ext uri="{BB962C8B-B14F-4D97-AF65-F5344CB8AC3E}">
        <p14:creationId xmlns:p14="http://schemas.microsoft.com/office/powerpoint/2010/main" val="2741166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347499E2-9451-4D06-9A30-C9C67440A14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1" y="168641"/>
            <a:ext cx="9717505" cy="994141"/>
          </a:xfrm>
        </p:spPr>
        <p:txBody>
          <a:bodyPr>
            <a:normAutofit/>
          </a:bodyPr>
          <a:lstStyle>
            <a:lvl1pPr algn="r">
              <a:defRPr sz="4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Slide Title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D737FA0-E8B3-4924-9252-00F510E267F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3009" y="64921"/>
            <a:ext cx="1201580" cy="1201580"/>
          </a:xfrm>
          <a:prstGeom prst="rect">
            <a:avLst/>
          </a:prstGeom>
        </p:spPr>
      </p:pic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AC01650A-3548-4910-84E3-E5FD500D77D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079A6D-F2FC-4983-9588-4C1478E72C8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0F701C3F-D9F2-4CDD-AAD7-D445721A3B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i="1"/>
            </a:lvl1pPr>
          </a:lstStyle>
          <a:p>
            <a:r>
              <a:rPr lang="en-US" dirty="0"/>
              <a:t>Meeting and Date</a:t>
            </a:r>
          </a:p>
        </p:txBody>
      </p:sp>
    </p:spTree>
    <p:extLst>
      <p:ext uri="{BB962C8B-B14F-4D97-AF65-F5344CB8AC3E}">
        <p14:creationId xmlns:p14="http://schemas.microsoft.com/office/powerpoint/2010/main" val="1149622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>
            <a:noAutofit/>
          </a:bodyPr>
          <a:lstStyle>
            <a:lvl1pPr marL="0" indent="0">
              <a:buNone/>
              <a:defRPr sz="28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>
            <a:noAutofit/>
          </a:bodyPr>
          <a:lstStyle>
            <a:lvl1pPr marL="0" indent="0">
              <a:buNone/>
              <a:defRPr sz="28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B6B3AC20-1F65-49EB-B480-062ACC5A92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1" y="168641"/>
            <a:ext cx="9717505" cy="994141"/>
          </a:xfrm>
        </p:spPr>
        <p:txBody>
          <a:bodyPr>
            <a:normAutofit/>
          </a:bodyPr>
          <a:lstStyle>
            <a:lvl1pPr algn="r">
              <a:defRPr sz="4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Slide Title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DA953EB-6AF1-4425-B328-C5217CDBD0D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3009" y="64921"/>
            <a:ext cx="1201580" cy="1201580"/>
          </a:xfrm>
          <a:prstGeom prst="rect">
            <a:avLst/>
          </a:prstGeom>
        </p:spPr>
      </p:pic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35F0DF8F-91DC-471C-8FB3-DF86280AB4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079A6D-F2FC-4983-9588-4C1478E72C8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Footer Placeholder 9">
            <a:extLst>
              <a:ext uri="{FF2B5EF4-FFF2-40B4-BE49-F238E27FC236}">
                <a16:creationId xmlns:a16="http://schemas.microsoft.com/office/drawing/2014/main" id="{463EC75E-C685-4BA3-9C4A-6BCFE29E3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25501"/>
            <a:ext cx="3429000" cy="365125"/>
          </a:xfrm>
        </p:spPr>
        <p:txBody>
          <a:bodyPr/>
          <a:lstStyle>
            <a:lvl1pPr>
              <a:defRPr i="1"/>
            </a:lvl1pPr>
          </a:lstStyle>
          <a:p>
            <a:r>
              <a:rPr lang="en-US" dirty="0"/>
              <a:t>Meeting and Date</a:t>
            </a:r>
          </a:p>
        </p:txBody>
      </p:sp>
    </p:spTree>
    <p:extLst>
      <p:ext uri="{BB962C8B-B14F-4D97-AF65-F5344CB8AC3E}">
        <p14:creationId xmlns:p14="http://schemas.microsoft.com/office/powerpoint/2010/main" val="501725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4AC2997-EC3A-4E78-9904-962D0719CC5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1" y="168641"/>
            <a:ext cx="9717505" cy="994141"/>
          </a:xfrm>
        </p:spPr>
        <p:txBody>
          <a:bodyPr>
            <a:normAutofit/>
          </a:bodyPr>
          <a:lstStyle>
            <a:lvl1pPr algn="r">
              <a:defRPr sz="4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Slide Title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B5533A7-FEA9-4C80-9139-DA5E7BC93E8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3009" y="64921"/>
            <a:ext cx="1201580" cy="1201580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266ADD-8F8B-48D5-820E-939DF83AEC6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079A6D-F2FC-4983-9588-4C1478E72C8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ooter Placeholder 9">
            <a:extLst>
              <a:ext uri="{FF2B5EF4-FFF2-40B4-BE49-F238E27FC236}">
                <a16:creationId xmlns:a16="http://schemas.microsoft.com/office/drawing/2014/main" id="{E0E0BF20-616E-46F2-8856-6F0EDFCD2F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25501"/>
            <a:ext cx="3429000" cy="365125"/>
          </a:xfrm>
        </p:spPr>
        <p:txBody>
          <a:bodyPr/>
          <a:lstStyle>
            <a:lvl1pPr>
              <a:defRPr i="1"/>
            </a:lvl1pPr>
          </a:lstStyle>
          <a:p>
            <a:r>
              <a:rPr lang="en-US" dirty="0"/>
              <a:t>Meeting and Date</a:t>
            </a:r>
          </a:p>
        </p:txBody>
      </p:sp>
    </p:spTree>
    <p:extLst>
      <p:ext uri="{BB962C8B-B14F-4D97-AF65-F5344CB8AC3E}">
        <p14:creationId xmlns:p14="http://schemas.microsoft.com/office/powerpoint/2010/main" val="3821421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1275347"/>
            <a:ext cx="10157726" cy="4593641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6132A42-7CF7-4C7F-965A-55079A94A12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1421" y="73767"/>
            <a:ext cx="1201580" cy="1201580"/>
          </a:xfrm>
          <a:prstGeom prst="rect">
            <a:avLst/>
          </a:prstGeom>
        </p:spPr>
      </p:pic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6E39475-37D5-4198-A393-25E3555709A3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F5079A6D-F2FC-4983-9588-4C1478E72C8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ooter Placeholder 9">
            <a:extLst>
              <a:ext uri="{FF2B5EF4-FFF2-40B4-BE49-F238E27FC236}">
                <a16:creationId xmlns:a16="http://schemas.microsoft.com/office/drawing/2014/main" id="{B2D53F75-1F84-4558-A5FB-A3350A06BC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25501"/>
            <a:ext cx="3429000" cy="365125"/>
          </a:xfrm>
        </p:spPr>
        <p:txBody>
          <a:bodyPr/>
          <a:lstStyle>
            <a:lvl1pPr>
              <a:defRPr i="1"/>
            </a:lvl1pPr>
          </a:lstStyle>
          <a:p>
            <a:r>
              <a:rPr lang="en-US" dirty="0"/>
              <a:t>Meeting and Date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CEC7C24-8A5C-4D7C-815E-17C703B476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1" y="168641"/>
            <a:ext cx="9717505" cy="994141"/>
          </a:xfrm>
        </p:spPr>
        <p:txBody>
          <a:bodyPr>
            <a:normAutofit/>
          </a:bodyPr>
          <a:lstStyle>
            <a:lvl1pPr algn="r">
              <a:defRPr sz="4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Slide Title</a:t>
            </a:r>
          </a:p>
        </p:txBody>
      </p:sp>
    </p:spTree>
    <p:extLst>
      <p:ext uri="{BB962C8B-B14F-4D97-AF65-F5344CB8AC3E}">
        <p14:creationId xmlns:p14="http://schemas.microsoft.com/office/powerpoint/2010/main" val="247169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C3CEA46-537A-4946-8EFE-BB55DE5EB1C0}"/>
              </a:ext>
            </a:extLst>
          </p:cNvPr>
          <p:cNvSpPr txBox="1"/>
          <p:nvPr userDrawn="1"/>
        </p:nvSpPr>
        <p:spPr>
          <a:xfrm>
            <a:off x="3925329" y="6400412"/>
            <a:ext cx="43413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 Area Air Quality Management District</a:t>
            </a:r>
          </a:p>
        </p:txBody>
      </p:sp>
      <p:sp>
        <p:nvSpPr>
          <p:cNvPr id="20" name="Slide Number Placeholder 19">
            <a:extLst>
              <a:ext uri="{FF2B5EF4-FFF2-40B4-BE49-F238E27FC236}">
                <a16:creationId xmlns:a16="http://schemas.microsoft.com/office/drawing/2014/main" id="{DE6239F4-F729-42CE-8C28-C669C2F511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i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5079A6D-F2FC-4983-9588-4C1478E72C8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1" name="Footer Placeholder 20">
            <a:extLst>
              <a:ext uri="{FF2B5EF4-FFF2-40B4-BE49-F238E27FC236}">
                <a16:creationId xmlns:a16="http://schemas.microsoft.com/office/drawing/2014/main" id="{6A40D850-5C14-4CFF-A6B7-73265BEFDA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8200" y="6325501"/>
            <a:ext cx="3429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i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Meeting Name</a:t>
            </a:r>
          </a:p>
          <a:p>
            <a:r>
              <a:rPr lang="en-US" dirty="0"/>
              <a:t>Date of Meeting</a:t>
            </a:r>
          </a:p>
        </p:txBody>
      </p:sp>
    </p:spTree>
    <p:extLst>
      <p:ext uri="{BB962C8B-B14F-4D97-AF65-F5344CB8AC3E}">
        <p14:creationId xmlns:p14="http://schemas.microsoft.com/office/powerpoint/2010/main" val="2972499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9" r:id="rId3"/>
    <p:sldLayoutId id="2147483670" r:id="rId4"/>
    <p:sldLayoutId id="2147483664" r:id="rId5"/>
    <p:sldLayoutId id="2147483665" r:id="rId6"/>
    <p:sldLayoutId id="2147483666" r:id="rId7"/>
    <p:sldLayoutId id="2147483668" r:id="rId8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2">
              <a:lumMod val="75000"/>
            </a:schemeClr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2">
              <a:lumMod val="7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2">
              <a:lumMod val="7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2">
              <a:lumMod val="7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>
              <a:lumMod val="7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>
              <a:lumMod val="7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jzielkiewicz@baaqmd.gov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 30">
            <a:extLst>
              <a:ext uri="{FF2B5EF4-FFF2-40B4-BE49-F238E27FC236}">
                <a16:creationId xmlns:a16="http://schemas.microsoft.com/office/drawing/2014/main" id="{E0B7FFF3-41ED-427D-8643-B97AC4F90C4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Diesel Backup Generation in the Bay Area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B0F7BA68-27F5-407A-B9B3-0BC4F18A375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/>
              <a:t>CEC Workshop on Research into Clean Energy Alternatives to Diesel Backup Generator Systems</a:t>
            </a:r>
          </a:p>
          <a:p>
            <a:r>
              <a:rPr lang="en-US" dirty="0"/>
              <a:t>January 21, 2021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08AEB23D-E416-4585-8095-99FF69C27E4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Jakub Zielkiewicz</a:t>
            </a:r>
          </a:p>
          <a:p>
            <a:r>
              <a:rPr lang="en-US" dirty="0"/>
              <a:t>Advanced Projects Advisor</a:t>
            </a:r>
          </a:p>
          <a:p>
            <a:r>
              <a:rPr lang="en-US" dirty="0">
                <a:hlinkClick r:id="rId3"/>
              </a:rPr>
              <a:t>jzielkiewicz@baaqmd.gov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74734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C8B110-AE52-42E2-A206-BDCF02B1FC8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5079A6D-F2FC-4983-9588-4C1478E72C8E}" type="slidenum">
              <a:rPr kumimoji="0" lang="en-US" sz="1200" b="0" i="1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1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D585752-A696-4D1D-8FB1-349A272B0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Air District Background</a:t>
            </a:r>
          </a:p>
        </p:txBody>
      </p:sp>
      <p:grpSp>
        <p:nvGrpSpPr>
          <p:cNvPr id="17" name="Group 16" descr="Geographical depiction of the Air District's jurisdiction.">
            <a:extLst>
              <a:ext uri="{FF2B5EF4-FFF2-40B4-BE49-F238E27FC236}">
                <a16:creationId xmlns:a16="http://schemas.microsoft.com/office/drawing/2014/main" id="{D9C30E1A-0071-4F1F-8611-18243BAF5398}"/>
              </a:ext>
            </a:extLst>
          </p:cNvPr>
          <p:cNvGrpSpPr/>
          <p:nvPr/>
        </p:nvGrpSpPr>
        <p:grpSpPr>
          <a:xfrm>
            <a:off x="7124403" y="1260233"/>
            <a:ext cx="4390630" cy="4659736"/>
            <a:chOff x="606310" y="1694545"/>
            <a:chExt cx="3171795" cy="3468910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0C5BE158-808A-4ABB-98F6-AD75C51A5EF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606310" y="1694545"/>
              <a:ext cx="3171795" cy="3468910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9F734AE6-DDB6-496B-A537-60E6246B793B}"/>
                </a:ext>
              </a:extLst>
            </p:cNvPr>
            <p:cNvSpPr txBox="1"/>
            <p:nvPr/>
          </p:nvSpPr>
          <p:spPr>
            <a:xfrm>
              <a:off x="1163123" y="3045969"/>
              <a:ext cx="664382" cy="28863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>
                  <a:solidFill>
                    <a:schemeClr val="bg2">
                      <a:lumMod val="25000"/>
                    </a:schemeClr>
                  </a:solidFill>
                </a:rPr>
                <a:t>MARIN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9AA86DCA-C694-4E1D-88D5-E72AA659F822}"/>
                </a:ext>
              </a:extLst>
            </p:cNvPr>
            <p:cNvSpPr txBox="1"/>
            <p:nvPr/>
          </p:nvSpPr>
          <p:spPr>
            <a:xfrm>
              <a:off x="1827505" y="2369362"/>
              <a:ext cx="562252" cy="28863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>
                  <a:solidFill>
                    <a:schemeClr val="bg2">
                      <a:lumMod val="25000"/>
                    </a:schemeClr>
                  </a:solidFill>
                </a:rPr>
                <a:t>NAPA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43B59133-F6A1-4816-9825-50321E6A8A58}"/>
                </a:ext>
              </a:extLst>
            </p:cNvPr>
            <p:cNvSpPr txBox="1"/>
            <p:nvPr/>
          </p:nvSpPr>
          <p:spPr>
            <a:xfrm>
              <a:off x="1005411" y="2455493"/>
              <a:ext cx="822094" cy="28863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>
                  <a:solidFill>
                    <a:schemeClr val="bg2">
                      <a:lumMod val="25000"/>
                    </a:schemeClr>
                  </a:solidFill>
                </a:rPr>
                <a:t>SONOMA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27F8D403-84B6-40E5-A698-68F34695DE04}"/>
                </a:ext>
              </a:extLst>
            </p:cNvPr>
            <p:cNvSpPr txBox="1"/>
            <p:nvPr/>
          </p:nvSpPr>
          <p:spPr>
            <a:xfrm>
              <a:off x="2192207" y="2731873"/>
              <a:ext cx="750709" cy="28863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>
                  <a:solidFill>
                    <a:schemeClr val="bg2">
                      <a:lumMod val="25000"/>
                    </a:schemeClr>
                  </a:solidFill>
                </a:rPr>
                <a:t>SOLANO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6EE8C591-AA5E-40C6-9291-D6E122F1CC20}"/>
                </a:ext>
              </a:extLst>
            </p:cNvPr>
            <p:cNvSpPr txBox="1"/>
            <p:nvPr/>
          </p:nvSpPr>
          <p:spPr>
            <a:xfrm>
              <a:off x="2158690" y="3223014"/>
              <a:ext cx="1217336" cy="28863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>
                  <a:solidFill>
                    <a:schemeClr val="bg2">
                      <a:lumMod val="25000"/>
                    </a:schemeClr>
                  </a:solidFill>
                </a:rPr>
                <a:t>CONTRA COSTA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9CDDBA3D-6B09-403D-BB34-C297C4378139}"/>
                </a:ext>
              </a:extLst>
            </p:cNvPr>
            <p:cNvSpPr txBox="1"/>
            <p:nvPr/>
          </p:nvSpPr>
          <p:spPr>
            <a:xfrm>
              <a:off x="2302170" y="3747990"/>
              <a:ext cx="863199" cy="28863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>
                  <a:solidFill>
                    <a:schemeClr val="bg2">
                      <a:lumMod val="25000"/>
                    </a:schemeClr>
                  </a:solidFill>
                </a:rPr>
                <a:t>ALAMEDA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ECA37154-3D52-4CC1-9CA7-A025B5F1F34F}"/>
                </a:ext>
              </a:extLst>
            </p:cNvPr>
            <p:cNvSpPr txBox="1"/>
            <p:nvPr/>
          </p:nvSpPr>
          <p:spPr>
            <a:xfrm>
              <a:off x="2302170" y="4238894"/>
              <a:ext cx="1099799" cy="28863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>
                  <a:solidFill>
                    <a:schemeClr val="bg2">
                      <a:lumMod val="25000"/>
                    </a:schemeClr>
                  </a:solidFill>
                </a:rPr>
                <a:t>SANTA CLARA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A0E84C70-D9D3-441C-8AF6-0388C79B9A2E}"/>
                </a:ext>
              </a:extLst>
            </p:cNvPr>
            <p:cNvSpPr txBox="1"/>
            <p:nvPr/>
          </p:nvSpPr>
          <p:spPr>
            <a:xfrm>
              <a:off x="1264056" y="4042637"/>
              <a:ext cx="987575" cy="28863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>
                  <a:solidFill>
                    <a:schemeClr val="bg2">
                      <a:lumMod val="25000"/>
                    </a:schemeClr>
                  </a:solidFill>
                </a:rPr>
                <a:t>SAN MATEO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EED8B610-77DE-4743-9B9A-30CFBCBB72F3}"/>
                </a:ext>
              </a:extLst>
            </p:cNvPr>
            <p:cNvSpPr txBox="1"/>
            <p:nvPr/>
          </p:nvSpPr>
          <p:spPr>
            <a:xfrm>
              <a:off x="954116" y="3573310"/>
              <a:ext cx="1258906" cy="28863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>
                  <a:solidFill>
                    <a:schemeClr val="bg2">
                      <a:lumMod val="25000"/>
                    </a:schemeClr>
                  </a:solidFill>
                </a:rPr>
                <a:t>SAN FRANCISCO</a:t>
              </a:r>
            </a:p>
          </p:txBody>
        </p:sp>
      </p:grpSp>
      <p:sp>
        <p:nvSpPr>
          <p:cNvPr id="19" name="Content Placeholder 47">
            <a:extLst>
              <a:ext uri="{FF2B5EF4-FFF2-40B4-BE49-F238E27FC236}">
                <a16:creationId xmlns:a16="http://schemas.microsoft.com/office/drawing/2014/main" id="{CCD6F8FC-2857-4C3C-A08D-CBA761E269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460500"/>
            <a:ext cx="5181600" cy="4351338"/>
          </a:xfrm>
        </p:spPr>
        <p:txBody>
          <a:bodyPr>
            <a:normAutofit/>
          </a:bodyPr>
          <a:lstStyle/>
          <a:p>
            <a:pPr marL="573074" defTabSz="914377">
              <a:defRPr/>
            </a:pPr>
            <a:r>
              <a:rPr lang="en-US" altLang="en-US" kern="0" dirty="0"/>
              <a:t>Responsible for air quality in the San Francisco Bay Area</a:t>
            </a:r>
          </a:p>
          <a:p>
            <a:pPr marL="1088998" lvl="1" indent="-290506" defTabSz="914377">
              <a:spcBef>
                <a:spcPts val="0"/>
              </a:spcBef>
              <a:defRPr/>
            </a:pPr>
            <a:r>
              <a:rPr lang="en-US" altLang="en-US" sz="2600" kern="0" dirty="0"/>
              <a:t>Over 100 cities</a:t>
            </a:r>
          </a:p>
          <a:p>
            <a:pPr marL="1088998" lvl="1" indent="-290506" defTabSz="914377">
              <a:spcBef>
                <a:spcPts val="0"/>
              </a:spcBef>
              <a:defRPr/>
            </a:pPr>
            <a:r>
              <a:rPr lang="en-US" altLang="en-US" sz="2600" kern="0" dirty="0"/>
              <a:t>Nearly eight (8) million residents</a:t>
            </a:r>
          </a:p>
          <a:p>
            <a:pPr marL="1084236" indent="-285744" defTabSz="457178">
              <a:spcBef>
                <a:spcPts val="300"/>
              </a:spcBef>
              <a:tabLst>
                <a:tab pos="911180" algn="l"/>
                <a:tab pos="1825534" algn="l"/>
                <a:tab pos="2739889" algn="l"/>
                <a:tab pos="3654243" algn="l"/>
                <a:tab pos="4568596" algn="l"/>
                <a:tab pos="5482951" algn="l"/>
                <a:tab pos="6397305" algn="l"/>
                <a:tab pos="7311660" algn="l"/>
                <a:tab pos="8226014" algn="l"/>
                <a:tab pos="9140369" algn="l"/>
                <a:tab pos="10054723" algn="l"/>
              </a:tabLst>
              <a:defRPr/>
            </a:pPr>
            <a:r>
              <a:rPr lang="en-US" sz="2600" dirty="0"/>
              <a:t>Five (5) million vehicles</a:t>
            </a:r>
          </a:p>
          <a:p>
            <a:pPr marL="574646" indent="-227002" defTabSz="457178">
              <a:spcBef>
                <a:spcPts val="300"/>
              </a:spcBef>
              <a:tabLst>
                <a:tab pos="911180" algn="l"/>
                <a:tab pos="1825534" algn="l"/>
                <a:tab pos="2739889" algn="l"/>
                <a:tab pos="3654243" algn="l"/>
                <a:tab pos="4568596" algn="l"/>
                <a:tab pos="5482951" algn="l"/>
                <a:tab pos="6397305" algn="l"/>
                <a:tab pos="7311660" algn="l"/>
                <a:tab pos="8226014" algn="l"/>
                <a:tab pos="9140369" algn="l"/>
                <a:tab pos="10054723" algn="l"/>
              </a:tabLst>
              <a:defRPr/>
            </a:pPr>
            <a:endParaRPr lang="en-US" sz="2400" dirty="0"/>
          </a:p>
          <a:p>
            <a:pPr marL="573074" defTabSz="457178">
              <a:lnSpc>
                <a:spcPct val="73000"/>
              </a:lnSpc>
              <a:spcBef>
                <a:spcPts val="600"/>
              </a:spcBef>
              <a:tabLst>
                <a:tab pos="911180" algn="l"/>
                <a:tab pos="1825534" algn="l"/>
                <a:tab pos="2739889" algn="l"/>
                <a:tab pos="3654243" algn="l"/>
                <a:tab pos="4568596" algn="l"/>
                <a:tab pos="5482951" algn="l"/>
                <a:tab pos="6397305" algn="l"/>
                <a:tab pos="7311660" algn="l"/>
                <a:tab pos="8226014" algn="l"/>
                <a:tab pos="9140369" algn="l"/>
                <a:tab pos="10054723" algn="l"/>
              </a:tabLst>
              <a:defRPr/>
            </a:pPr>
            <a:r>
              <a:rPr lang="en-GB" dirty="0"/>
              <a:t>Anticipated growth by 2040</a:t>
            </a:r>
          </a:p>
          <a:p>
            <a:pPr marL="1084236" indent="-225420" defTabSz="457178">
              <a:spcBef>
                <a:spcPts val="300"/>
              </a:spcBef>
              <a:tabLst>
                <a:tab pos="911180" algn="l"/>
                <a:tab pos="1825534" algn="l"/>
                <a:tab pos="2739889" algn="l"/>
                <a:tab pos="3654243" algn="l"/>
                <a:tab pos="4568596" algn="l"/>
                <a:tab pos="5482951" algn="l"/>
                <a:tab pos="6397305" algn="l"/>
                <a:tab pos="7311660" algn="l"/>
                <a:tab pos="8226014" algn="l"/>
                <a:tab pos="9140369" algn="l"/>
                <a:tab pos="10054723" algn="l"/>
              </a:tabLst>
              <a:defRPr/>
            </a:pPr>
            <a:r>
              <a:rPr lang="en-US" sz="2600" dirty="0"/>
              <a:t>Nine (9) million people </a:t>
            </a:r>
          </a:p>
          <a:p>
            <a:pPr marL="1084236" indent="-225420" defTabSz="457178">
              <a:spcBef>
                <a:spcPts val="300"/>
              </a:spcBef>
              <a:tabLst>
                <a:tab pos="911180" algn="l"/>
                <a:tab pos="1825534" algn="l"/>
                <a:tab pos="2739889" algn="l"/>
                <a:tab pos="3654243" algn="l"/>
                <a:tab pos="4568596" algn="l"/>
                <a:tab pos="5482951" algn="l"/>
                <a:tab pos="6397305" algn="l"/>
                <a:tab pos="7311660" algn="l"/>
                <a:tab pos="8226014" algn="l"/>
                <a:tab pos="9140369" algn="l"/>
                <a:tab pos="10054723" algn="l"/>
              </a:tabLst>
              <a:defRPr/>
            </a:pPr>
            <a:r>
              <a:rPr lang="en-US" sz="2600" dirty="0"/>
              <a:t>20% increase in driving</a:t>
            </a:r>
          </a:p>
          <a:p>
            <a:endParaRPr lang="en-US" dirty="0"/>
          </a:p>
        </p:txBody>
      </p:sp>
      <p:sp>
        <p:nvSpPr>
          <p:cNvPr id="20" name="Footer Placeholder 5">
            <a:extLst>
              <a:ext uri="{FF2B5EF4-FFF2-40B4-BE49-F238E27FC236}">
                <a16:creationId xmlns:a16="http://schemas.microsoft.com/office/drawing/2014/main" id="{99EC014B-54AA-4A22-A6AD-E5D053EA2A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60862" y="6325501"/>
            <a:ext cx="3905596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latin typeface="Arial"/>
                <a:cs typeface="Arial"/>
              </a:rPr>
              <a:t>CEC Workshop on Research into Clean Energy Alternatives to Diesel Backup Generator Systems</a:t>
            </a:r>
          </a:p>
          <a:p>
            <a:pPr>
              <a:defRPr/>
            </a:pPr>
            <a:r>
              <a:rPr lang="en-US" dirty="0">
                <a:latin typeface="Arial"/>
                <a:cs typeface="Arial"/>
              </a:rPr>
              <a:t>January 21, 2021</a:t>
            </a:r>
            <a:endParaRPr kumimoji="0" lang="en-US" sz="1200" b="0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160274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lide Number Placeholder 26">
            <a:extLst>
              <a:ext uri="{FF2B5EF4-FFF2-40B4-BE49-F238E27FC236}">
                <a16:creationId xmlns:a16="http://schemas.microsoft.com/office/drawing/2014/main" id="{A6AFF5F2-ADCA-45BE-8894-4111A7E69AE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5079A6D-F2FC-4983-9588-4C1478E72C8E}" type="slidenum">
              <a:rPr lang="en-US" smtClean="0"/>
              <a:pPr>
                <a:spcAft>
                  <a:spcPts val="600"/>
                </a:spcAft>
              </a:pPr>
              <a:t>3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A9645E-4303-46BA-B39B-1D9BBD021C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 fontScale="90000"/>
          </a:bodyPr>
          <a:lstStyle/>
          <a:p>
            <a:r>
              <a:rPr lang="en-US" sz="3700" dirty="0"/>
              <a:t>Overview:  Bay Area Backup Diesel Generation</a:t>
            </a:r>
          </a:p>
        </p:txBody>
      </p:sp>
      <p:pic>
        <p:nvPicPr>
          <p:cNvPr id="6" name="Picture 4" descr="Geographic depiction of data centers throughout the Bay Area">
            <a:extLst>
              <a:ext uri="{FF2B5EF4-FFF2-40B4-BE49-F238E27FC236}">
                <a16:creationId xmlns:a16="http://schemas.microsoft.com/office/drawing/2014/main" id="{7C74E660-3AA8-4DD7-B72D-3F7DCC64D65F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127" y="1825625"/>
            <a:ext cx="4775745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039E92-E592-4A4B-BF93-ECE4B2FFDA9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~10,000 total permitted diesel engines throughout Bay Area</a:t>
            </a:r>
          </a:p>
          <a:p>
            <a:r>
              <a:rPr lang="en-US" dirty="0"/>
              <a:t>Data Centers</a:t>
            </a:r>
          </a:p>
          <a:p>
            <a:pPr lvl="1"/>
            <a:r>
              <a:rPr lang="en-US" dirty="0"/>
              <a:t>~60 facilities identified with ~1GW diesel generator capacity</a:t>
            </a:r>
          </a:p>
          <a:p>
            <a:pPr lvl="1"/>
            <a:r>
              <a:rPr lang="en-US" dirty="0"/>
              <a:t>At least 15 proposed facilities with &gt;1.5GW capacity</a:t>
            </a:r>
          </a:p>
          <a:p>
            <a:pPr lvl="1"/>
            <a:r>
              <a:rPr lang="en-US" dirty="0"/>
              <a:t>Diesel engines operating more than previously understood</a:t>
            </a:r>
          </a:p>
        </p:txBody>
      </p:sp>
      <p:sp>
        <p:nvSpPr>
          <p:cNvPr id="14" name="Footer Placeholder 5">
            <a:extLst>
              <a:ext uri="{FF2B5EF4-FFF2-40B4-BE49-F238E27FC236}">
                <a16:creationId xmlns:a16="http://schemas.microsoft.com/office/drawing/2014/main" id="{84D91D21-0753-4C4E-90BF-78E4C38E59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60862" y="6325501"/>
            <a:ext cx="3905596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latin typeface="Arial"/>
                <a:cs typeface="Arial"/>
              </a:rPr>
              <a:t>CEC Workshop on Research into Clean Energy Alternatives to Diesel Backup Generator Systems</a:t>
            </a:r>
          </a:p>
          <a:p>
            <a:pPr>
              <a:defRPr/>
            </a:pPr>
            <a:r>
              <a:rPr lang="en-US" dirty="0">
                <a:latin typeface="Arial"/>
                <a:cs typeface="Arial"/>
              </a:rPr>
              <a:t>January 21, 2021</a:t>
            </a:r>
            <a:endParaRPr kumimoji="0" lang="en-US" sz="1200" b="0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667123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lide Number Placeholder 26">
            <a:extLst>
              <a:ext uri="{FF2B5EF4-FFF2-40B4-BE49-F238E27FC236}">
                <a16:creationId xmlns:a16="http://schemas.microsoft.com/office/drawing/2014/main" id="{A6AFF5F2-ADCA-45BE-8894-4111A7E69AE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079A6D-F2FC-4983-9588-4C1478E72C8E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53C485-330D-4AA3-A9E6-03C9654A6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Air District Policy Levers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02CE77-44C0-4330-A2E9-C59BB70C30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CEQA Thresholds and Guidance</a:t>
            </a:r>
          </a:p>
          <a:p>
            <a:r>
              <a:rPr lang="en-US" dirty="0"/>
              <a:t>Permitting</a:t>
            </a:r>
          </a:p>
          <a:p>
            <a:r>
              <a:rPr lang="en-US" dirty="0"/>
              <a:t>Funding Programs</a:t>
            </a:r>
          </a:p>
          <a:p>
            <a:pPr lvl="1"/>
            <a:r>
              <a:rPr lang="en-US" dirty="0"/>
              <a:t>Climate Protection Grants</a:t>
            </a:r>
          </a:p>
          <a:p>
            <a:pPr lvl="2"/>
            <a:r>
              <a:rPr lang="en-US" dirty="0"/>
              <a:t>City of Santa Clara – Data center battery storage</a:t>
            </a:r>
          </a:p>
          <a:p>
            <a:pPr lvl="1"/>
            <a:r>
              <a:rPr lang="en-US" dirty="0"/>
              <a:t>Climate Tech Finance</a:t>
            </a:r>
          </a:p>
          <a:p>
            <a:pPr lvl="2"/>
            <a:r>
              <a:rPr lang="en-US" dirty="0"/>
              <a:t>Loan guarantees and low-interest loans</a:t>
            </a:r>
          </a:p>
          <a:p>
            <a:pPr lvl="1"/>
            <a:r>
              <a:rPr lang="en-US" dirty="0"/>
              <a:t>Carl Moyer and AB 617 grants</a:t>
            </a:r>
          </a:p>
        </p:txBody>
      </p:sp>
      <p:sp>
        <p:nvSpPr>
          <p:cNvPr id="11" name="Footer Placeholder 5">
            <a:extLst>
              <a:ext uri="{FF2B5EF4-FFF2-40B4-BE49-F238E27FC236}">
                <a16:creationId xmlns:a16="http://schemas.microsoft.com/office/drawing/2014/main" id="{32975110-8A20-4B67-8483-427CE918DB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660862" y="6189021"/>
            <a:ext cx="3905596" cy="3651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i="1" kern="12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>
                <a:latin typeface="Arial"/>
                <a:cs typeface="Arial"/>
              </a:rPr>
              <a:t>CEC Workshop on Research into Clean Energy Alternatives to Diesel Backup Generator Systems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>
                <a:latin typeface="Arial"/>
                <a:cs typeface="Arial"/>
              </a:rPr>
              <a:t>January 21, 2021</a:t>
            </a:r>
          </a:p>
        </p:txBody>
      </p:sp>
    </p:spTree>
    <p:extLst>
      <p:ext uri="{BB962C8B-B14F-4D97-AF65-F5344CB8AC3E}">
        <p14:creationId xmlns:p14="http://schemas.microsoft.com/office/powerpoint/2010/main" val="13819240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lide Number Placeholder 26">
            <a:extLst>
              <a:ext uri="{FF2B5EF4-FFF2-40B4-BE49-F238E27FC236}">
                <a16:creationId xmlns:a16="http://schemas.microsoft.com/office/drawing/2014/main" id="{A6AFF5F2-ADCA-45BE-8894-4111A7E69AE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079A6D-F2FC-4983-9588-4C1478E72C8E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26" name="Title 25">
            <a:extLst>
              <a:ext uri="{FF2B5EF4-FFF2-40B4-BE49-F238E27FC236}">
                <a16:creationId xmlns:a16="http://schemas.microsoft.com/office/drawing/2014/main" id="{BB624A26-007C-4189-9610-75A629567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Public Policy Opportunities to Accelerate Clean Energy Alternatives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8EEBC2ED-9E3D-45B7-96DC-94437D313DD7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Air quality and climate regulations</a:t>
            </a:r>
          </a:p>
          <a:p>
            <a:pPr lvl="1"/>
            <a:r>
              <a:rPr lang="en-US" dirty="0"/>
              <a:t>GHGs and “emergency operations” generally exempt</a:t>
            </a:r>
          </a:p>
          <a:p>
            <a:pPr lvl="1"/>
            <a:r>
              <a:rPr lang="en-US" dirty="0"/>
              <a:t>Low carbon fuel incentives don’t currently apply to stationary sources</a:t>
            </a:r>
          </a:p>
          <a:p>
            <a:r>
              <a:rPr lang="en-US" dirty="0"/>
              <a:t>Recognition of clean energy alternative availability and feasibility</a:t>
            </a:r>
          </a:p>
          <a:p>
            <a:pPr lvl="1"/>
            <a:r>
              <a:rPr lang="en-US" dirty="0"/>
              <a:t>CARB online technology clearinghouse</a:t>
            </a:r>
          </a:p>
          <a:p>
            <a:pPr lvl="1"/>
            <a:r>
              <a:rPr lang="en-US" dirty="0"/>
              <a:t>Permitting alternative technologies</a:t>
            </a:r>
          </a:p>
          <a:p>
            <a:r>
              <a:rPr lang="en-US" dirty="0"/>
              <a:t>Capturing value of clean energy alternative services</a:t>
            </a:r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CBF9888E-E76F-4F27-8AFE-6D53AC24C3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60862" y="6325501"/>
            <a:ext cx="3905596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latin typeface="Arial"/>
                <a:cs typeface="Arial"/>
              </a:rPr>
              <a:t>CEC Workshop on Research into Clean Energy Alternatives to Diesel Backup Generator Systems</a:t>
            </a:r>
          </a:p>
          <a:p>
            <a:pPr>
              <a:defRPr/>
            </a:pPr>
            <a:r>
              <a:rPr lang="en-US" dirty="0">
                <a:latin typeface="Arial"/>
                <a:cs typeface="Arial"/>
              </a:rPr>
              <a:t>January 21, 2021</a:t>
            </a:r>
            <a:endParaRPr kumimoji="0" lang="en-US" sz="1200" b="0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496023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lide Number Placeholder 26">
            <a:extLst>
              <a:ext uri="{FF2B5EF4-FFF2-40B4-BE49-F238E27FC236}">
                <a16:creationId xmlns:a16="http://schemas.microsoft.com/office/drawing/2014/main" id="{A6AFF5F2-ADCA-45BE-8894-4111A7E69AE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079A6D-F2FC-4983-9588-4C1478E72C8E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612685-1A0D-46E3-A64B-D4E73B76BE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8326" y="2931929"/>
            <a:ext cx="9717505" cy="994141"/>
          </a:xfrm>
        </p:spPr>
        <p:txBody>
          <a:bodyPr>
            <a:noAutofit/>
          </a:bodyPr>
          <a:lstStyle/>
          <a:p>
            <a:pPr algn="ctr"/>
            <a:r>
              <a:rPr lang="en-US" sz="9600" dirty="0">
                <a:solidFill>
                  <a:schemeClr val="bg2">
                    <a:lumMod val="10000"/>
                  </a:schemeClr>
                </a:solidFill>
              </a:rPr>
              <a:t>Thank you !</a:t>
            </a:r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CBF9888E-E76F-4F27-8AFE-6D53AC24C3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60862" y="6325501"/>
            <a:ext cx="3905596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latin typeface="Arial"/>
                <a:cs typeface="Arial"/>
              </a:rPr>
              <a:t>CEC Workshop on Research into Clean Energy Alternatives to Diesel Backup Generator Systems</a:t>
            </a:r>
          </a:p>
          <a:p>
            <a:pPr>
              <a:defRPr/>
            </a:pPr>
            <a:r>
              <a:rPr lang="en-US" dirty="0">
                <a:latin typeface="Arial"/>
                <a:cs typeface="Arial"/>
              </a:rPr>
              <a:t>January 21, 2021</a:t>
            </a:r>
            <a:endParaRPr kumimoji="0" lang="en-US" sz="1200" b="0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40954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ir District PPT Template 12_2019" id="{68E65A6F-46FD-45DC-AB10-894012C328CB}" vid="{E53CF072-2224-4B7D-8C42-BDE08A5C708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353</Words>
  <Application>Microsoft Office PowerPoint</Application>
  <PresentationFormat>Widescreen</PresentationFormat>
  <Paragraphs>73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Diesel Backup Generation in the Bay Area</vt:lpstr>
      <vt:lpstr>Air District Background</vt:lpstr>
      <vt:lpstr>Overview:  Bay Area Backup Diesel Generation</vt:lpstr>
      <vt:lpstr>Air District Policy Levers</vt:lpstr>
      <vt:lpstr>Public Policy Opportunities to Accelerate Clean Energy Alternatives</vt:lpstr>
      <vt:lpstr>Thank you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2021-01-23T04:45:30Z</dcterms:created>
  <dcterms:modified xsi:type="dcterms:W3CDTF">2021-01-23T04:50:10Z</dcterms:modified>
</cp:coreProperties>
</file>