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8.jpg" ContentType="image/jpe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11.jpg" ContentType="image/jpeg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6"/>
  </p:notesMasterIdLst>
  <p:sldIdLst>
    <p:sldId id="258" r:id="rId2"/>
    <p:sldId id="268" r:id="rId3"/>
    <p:sldId id="267" r:id="rId4"/>
    <p:sldId id="262" r:id="rId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285" autoAdjust="0"/>
  </p:normalViewPr>
  <p:slideViewPr>
    <p:cSldViewPr>
      <p:cViewPr varScale="1">
        <p:scale>
          <a:sx n="104" d="100"/>
          <a:sy n="104" d="100"/>
        </p:scale>
        <p:origin x="182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3822" y="96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FAE5ECE-4AA6-4845-AA55-C488A21FEAF5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4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3CB264B-0CC2-47DF-B3B9-0F50EDF2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794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264B-0CC2-47DF-B3B9-0F50EDF2BBA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143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264B-0CC2-47DF-B3B9-0F50EDF2BBA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444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264B-0CC2-47DF-B3B9-0F50EDF2BBA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29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264B-0CC2-47DF-B3B9-0F50EDF2BBA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796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873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5970" y="274638"/>
            <a:ext cx="716083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4976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9365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314958"/>
            <a:ext cx="3633978" cy="3772603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4495800"/>
            <a:ext cx="9144000" cy="2362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8395282" y="0"/>
            <a:ext cx="748718" cy="6858000"/>
            <a:chOff x="8395282" y="0"/>
            <a:chExt cx="748718" cy="6858000"/>
          </a:xfrm>
        </p:grpSpPr>
        <p:sp>
          <p:nvSpPr>
            <p:cNvPr id="10" name="Rectangle 9"/>
            <p:cNvSpPr/>
            <p:nvPr userDrawn="1"/>
          </p:nvSpPr>
          <p:spPr>
            <a:xfrm>
              <a:off x="8801100" y="0"/>
              <a:ext cx="342900" cy="6858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395282" y="0"/>
              <a:ext cx="152400" cy="685800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547682" y="0"/>
              <a:ext cx="253418" cy="6858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125397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237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69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818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427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405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664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65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602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20400" y="274638"/>
            <a:ext cx="677488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5341A-EC39-4A7C-80EE-E7C5A844F338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EE927-38AA-4FA2-B687-96DEEE4EA72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13283" y="1600201"/>
            <a:ext cx="9144000" cy="5257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76200"/>
            <a:ext cx="1468000" cy="1524000"/>
          </a:xfrm>
          <a:prstGeom prst="rect">
            <a:avLst/>
          </a:prstGeom>
        </p:spPr>
      </p:pic>
      <p:grpSp>
        <p:nvGrpSpPr>
          <p:cNvPr id="10" name="Group 9"/>
          <p:cNvGrpSpPr/>
          <p:nvPr userDrawn="1"/>
        </p:nvGrpSpPr>
        <p:grpSpPr>
          <a:xfrm>
            <a:off x="8395282" y="0"/>
            <a:ext cx="748718" cy="6858000"/>
            <a:chOff x="8395282" y="0"/>
            <a:chExt cx="748718" cy="6858000"/>
          </a:xfrm>
        </p:grpSpPr>
        <p:sp>
          <p:nvSpPr>
            <p:cNvPr id="11" name="Rectangle 10"/>
            <p:cNvSpPr/>
            <p:nvPr userDrawn="1"/>
          </p:nvSpPr>
          <p:spPr>
            <a:xfrm>
              <a:off x="8801100" y="0"/>
              <a:ext cx="342900" cy="6858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395282" y="0"/>
              <a:ext cx="152400" cy="685800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547682" y="0"/>
              <a:ext cx="253418" cy="6858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6422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wmf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wmf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28600" y="4953000"/>
            <a:ext cx="7924800" cy="1752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04800" y="4495801"/>
            <a:ext cx="7239000" cy="457200"/>
          </a:xfrm>
        </p:spPr>
        <p:txBody>
          <a:bodyPr anchor="t"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Presented by: Jaime R. Lemus; Sac Metro Air District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924" y="5223175"/>
            <a:ext cx="1216475" cy="4155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94" y="5829300"/>
            <a:ext cx="1183437" cy="5190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968" y="6067504"/>
            <a:ext cx="1303340" cy="3797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638" y="5193506"/>
            <a:ext cx="1143000" cy="6079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70" y="5061985"/>
            <a:ext cx="1436461" cy="5527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17" y="5235598"/>
            <a:ext cx="1295400" cy="3569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750" y="5159892"/>
            <a:ext cx="1959344" cy="14695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5829755"/>
            <a:ext cx="1378048" cy="551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50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Program Overview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28600" y="4953000"/>
            <a:ext cx="7924800" cy="1752600"/>
            <a:chOff x="228600" y="4953000"/>
            <a:chExt cx="7924800" cy="1752600"/>
          </a:xfrm>
        </p:grpSpPr>
        <p:sp>
          <p:nvSpPr>
            <p:cNvPr id="10" name="Rectangle 9"/>
            <p:cNvSpPr/>
            <p:nvPr/>
          </p:nvSpPr>
          <p:spPr>
            <a:xfrm>
              <a:off x="228600" y="4953000"/>
              <a:ext cx="7924800" cy="17526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11924" y="5223175"/>
              <a:ext cx="1216475" cy="41556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194" y="5829300"/>
              <a:ext cx="1183437" cy="519085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7968" y="6067504"/>
              <a:ext cx="1303340" cy="37973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6638" y="5193506"/>
              <a:ext cx="1143000" cy="607955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170" y="5061985"/>
              <a:ext cx="1436461" cy="55277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42517" y="5235598"/>
              <a:ext cx="1295400" cy="356955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9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3750" y="5159892"/>
              <a:ext cx="1959344" cy="1469508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3600" y="5829755"/>
              <a:ext cx="1378048" cy="551219"/>
            </a:xfrm>
            <a:prstGeom prst="rect">
              <a:avLst/>
            </a:prstGeom>
          </p:spPr>
        </p:pic>
      </p:grp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0818238"/>
              </p:ext>
            </p:extLst>
          </p:nvPr>
        </p:nvGraphicFramePr>
        <p:xfrm>
          <a:off x="152400" y="1676401"/>
          <a:ext cx="8305800" cy="2821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694896027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126333910"/>
                    </a:ext>
                  </a:extLst>
                </a:gridCol>
                <a:gridCol w="3276600">
                  <a:extLst>
                    <a:ext uri="{9D8B030D-6E8A-4147-A177-3AD203B41FA5}">
                      <a16:colId xmlns:a16="http://schemas.microsoft.com/office/drawing/2014/main" val="3510002265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105308559"/>
                    </a:ext>
                  </a:extLst>
                </a:gridCol>
              </a:tblGrid>
              <a:tr h="53339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Phase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Funding (GGRF funds)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Sites (2 Electric Vehicles per site)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Chargers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4793663"/>
                  </a:ext>
                </a:extLst>
              </a:tr>
              <a:tr h="117240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 smtClean="0"/>
                        <a:t>$1.3 million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 smtClean="0"/>
                        <a:t>4 Subsidized</a:t>
                      </a:r>
                      <a:r>
                        <a:rPr lang="en-US" baseline="0" dirty="0" smtClean="0"/>
                        <a:t> Housing locations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 smtClean="0"/>
                        <a:t>8 dedicated level 2 chargers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 smtClean="0"/>
                        <a:t>1 DC Fast Charger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465015"/>
                  </a:ext>
                </a:extLst>
              </a:tr>
              <a:tr h="99306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 smtClean="0"/>
                        <a:t>$1.0 million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 smtClean="0"/>
                        <a:t>3 Subsidized</a:t>
                      </a:r>
                      <a:r>
                        <a:rPr lang="en-US" baseline="0" dirty="0" smtClean="0"/>
                        <a:t> Housing locations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 smtClean="0"/>
                        <a:t>6 dedicated level 2 chargers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5110594"/>
                  </a:ext>
                </a:extLst>
              </a:tr>
            </a:tbl>
          </a:graphicData>
        </a:graphic>
      </p:graphicFrame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190500" y="4522506"/>
            <a:ext cx="8229600" cy="4304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smtClean="0"/>
              <a:t>*RideHail – New component introduced in Phase 2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97999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Lessons Learned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5105400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Program Launch Challenges</a:t>
            </a:r>
          </a:p>
          <a:p>
            <a:pPr lvl="1"/>
            <a:r>
              <a:rPr lang="en-US" dirty="0" smtClean="0"/>
              <a:t>Contracting </a:t>
            </a:r>
            <a:r>
              <a:rPr lang="en-US" dirty="0"/>
              <a:t>timelines</a:t>
            </a:r>
          </a:p>
          <a:p>
            <a:pPr lvl="1"/>
            <a:r>
              <a:rPr lang="en-US" dirty="0"/>
              <a:t>Construction </a:t>
            </a:r>
            <a:r>
              <a:rPr lang="en-US" dirty="0" smtClean="0"/>
              <a:t>timelines</a:t>
            </a:r>
          </a:p>
          <a:p>
            <a:pPr lvl="2"/>
            <a:r>
              <a:rPr lang="en-US" dirty="0" smtClean="0"/>
              <a:t>Weather Delays</a:t>
            </a:r>
            <a:endParaRPr lang="en-US" dirty="0"/>
          </a:p>
          <a:p>
            <a:r>
              <a:rPr lang="en-US" dirty="0"/>
              <a:t>Managing members and vehicle </a:t>
            </a:r>
            <a:r>
              <a:rPr lang="en-US" dirty="0" smtClean="0"/>
              <a:t>use</a:t>
            </a:r>
          </a:p>
          <a:p>
            <a:r>
              <a:rPr lang="en-US" dirty="0" smtClean="0"/>
              <a:t>Outreach </a:t>
            </a:r>
            <a:r>
              <a:rPr lang="en-US" dirty="0"/>
              <a:t>and </a:t>
            </a:r>
            <a:r>
              <a:rPr lang="en-US" dirty="0" smtClean="0"/>
              <a:t>Education – LOTS!!!</a:t>
            </a:r>
            <a:endParaRPr lang="en-US" dirty="0"/>
          </a:p>
          <a:p>
            <a:pPr lvl="1"/>
            <a:r>
              <a:rPr lang="en-US" dirty="0"/>
              <a:t>How material is provided</a:t>
            </a:r>
          </a:p>
          <a:p>
            <a:pPr lvl="2"/>
            <a:r>
              <a:rPr lang="en-US" dirty="0"/>
              <a:t>Fliers, Emails, Workshops</a:t>
            </a:r>
          </a:p>
          <a:p>
            <a:pPr lvl="1"/>
            <a:r>
              <a:rPr lang="en-US" dirty="0"/>
              <a:t>Benefits</a:t>
            </a:r>
          </a:p>
          <a:p>
            <a:pPr lvl="2"/>
            <a:r>
              <a:rPr lang="en-US" dirty="0"/>
              <a:t>Free Transportation</a:t>
            </a:r>
          </a:p>
          <a:p>
            <a:pPr lvl="1"/>
            <a:r>
              <a:rPr lang="en-US" dirty="0"/>
              <a:t>Understanding </a:t>
            </a:r>
            <a:r>
              <a:rPr lang="en-US" dirty="0" smtClean="0"/>
              <a:t>Barriers</a:t>
            </a:r>
            <a:endParaRPr lang="en-US" dirty="0"/>
          </a:p>
          <a:p>
            <a:pPr lvl="2"/>
            <a:r>
              <a:rPr lang="en-US" dirty="0" smtClean="0"/>
              <a:t>Language, technology, time, distrust</a:t>
            </a:r>
          </a:p>
          <a:p>
            <a:pPr lvl="2"/>
            <a:r>
              <a:rPr lang="en-US" dirty="0" smtClean="0"/>
              <a:t>App savvy</a:t>
            </a:r>
          </a:p>
          <a:p>
            <a:pPr lvl="2"/>
            <a:r>
              <a:rPr lang="en-US" dirty="0" smtClean="0"/>
              <a:t>Common Communication Methods include Facebook and Texting</a:t>
            </a:r>
          </a:p>
          <a:p>
            <a:pPr lvl="2"/>
            <a:r>
              <a:rPr lang="en-US" dirty="0" smtClean="0"/>
              <a:t>Material overload</a:t>
            </a:r>
            <a:endParaRPr lang="en-US" dirty="0"/>
          </a:p>
          <a:p>
            <a:pPr lvl="1"/>
            <a:r>
              <a:rPr lang="en-US" dirty="0"/>
              <a:t>Frequency </a:t>
            </a:r>
          </a:p>
          <a:p>
            <a:pPr lvl="2"/>
            <a:r>
              <a:rPr lang="en-US" dirty="0"/>
              <a:t>Weekly </a:t>
            </a:r>
            <a:r>
              <a:rPr lang="en-US" dirty="0" smtClean="0"/>
              <a:t>site visits</a:t>
            </a:r>
          </a:p>
          <a:p>
            <a:pPr lvl="1"/>
            <a:r>
              <a:rPr lang="en-US" dirty="0" smtClean="0"/>
              <a:t>Moving Forward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981200"/>
            <a:ext cx="3932321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458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Looking to the Future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458200" cy="4985160"/>
          </a:xfrm>
        </p:spPr>
        <p:txBody>
          <a:bodyPr>
            <a:normAutofit/>
          </a:bodyPr>
          <a:lstStyle/>
          <a:p>
            <a:r>
              <a:rPr lang="en-US" dirty="0" smtClean="0"/>
              <a:t>Currently</a:t>
            </a:r>
          </a:p>
          <a:p>
            <a:pPr lvl="1"/>
            <a:r>
              <a:rPr lang="en-US" dirty="0" smtClean="0"/>
              <a:t>4 sites launched (Phase 2: 3 sites by end </a:t>
            </a:r>
            <a:r>
              <a:rPr lang="en-US" smtClean="0"/>
              <a:t>of 2018)</a:t>
            </a:r>
            <a:endParaRPr lang="en-US" dirty="0" smtClean="0"/>
          </a:p>
          <a:p>
            <a:pPr lvl="1"/>
            <a:r>
              <a:rPr lang="en-US" dirty="0" smtClean="0"/>
              <a:t>6,000+ trips taken</a:t>
            </a:r>
          </a:p>
          <a:p>
            <a:pPr lvl="1"/>
            <a:r>
              <a:rPr lang="en-US" dirty="0" smtClean="0"/>
              <a:t>92,000+ miles driven</a:t>
            </a:r>
          </a:p>
          <a:p>
            <a:pPr marL="800100" lvl="1" indent="-342900"/>
            <a:r>
              <a:rPr lang="en-US" dirty="0" smtClean="0"/>
              <a:t>150+ Members</a:t>
            </a:r>
          </a:p>
          <a:p>
            <a:r>
              <a:rPr lang="en-US" dirty="0" smtClean="0"/>
              <a:t>Additional Funding</a:t>
            </a:r>
          </a:p>
          <a:p>
            <a:pPr lvl="1"/>
            <a:r>
              <a:rPr lang="en-US" dirty="0" smtClean="0"/>
              <a:t>Expand to more sites</a:t>
            </a:r>
          </a:p>
          <a:p>
            <a:pPr lvl="1"/>
            <a:r>
              <a:rPr lang="en-US" dirty="0" smtClean="0"/>
              <a:t>Include more transportation options</a:t>
            </a:r>
          </a:p>
          <a:p>
            <a:pPr lvl="1"/>
            <a:r>
              <a:rPr lang="en-US" dirty="0" smtClean="0"/>
              <a:t>Provide a sustainability solution</a:t>
            </a:r>
          </a:p>
        </p:txBody>
      </p:sp>
      <p:pic>
        <p:nvPicPr>
          <p:cNvPr id="1026" name="Picture 2" descr="IMG_416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956827"/>
            <a:ext cx="3232243" cy="2424305"/>
          </a:xfrm>
          <a:prstGeom prst="rect">
            <a:avLst/>
          </a:prstGeom>
          <a:noFill/>
          <a:ln w="60325" algn="ctr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030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4173</TotalTime>
  <Words>176</Words>
  <Application>Microsoft Office PowerPoint</Application>
  <PresentationFormat>On-screen Show (4:3)</PresentationFormat>
  <Paragraphs>49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Program Overview</vt:lpstr>
      <vt:lpstr>Lessons Learned</vt:lpstr>
      <vt:lpstr>Looking to the Future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STEFFANI CHARKIEWICZ</dc:creator>
  <cp:lastModifiedBy>Kravitz, Raquel@Energy</cp:lastModifiedBy>
  <cp:revision>112</cp:revision>
  <cp:lastPrinted>2018-08-24T15:08:18Z</cp:lastPrinted>
  <dcterms:created xsi:type="dcterms:W3CDTF">2017-04-06T18:18:11Z</dcterms:created>
  <dcterms:modified xsi:type="dcterms:W3CDTF">2018-08-29T15:36:48Z</dcterms:modified>
</cp:coreProperties>
</file>