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drawings/drawing1.xml" ContentType="application/vnd.openxmlformats-officedocument.drawingml.chartshapes+xml"/>
  <Override PartName="/ppt/charts/chart2.xml" ContentType="application/vnd.openxmlformats-officedocument.drawingml.chart+xml"/>
  <Override PartName="/ppt/drawings/drawing2.xml" ContentType="application/vnd.openxmlformats-officedocument.drawingml.chartshape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5"/>
  </p:sldMasterIdLst>
  <p:notesMasterIdLst>
    <p:notesMasterId r:id="rId8"/>
  </p:notesMasterIdLst>
  <p:sldIdLst>
    <p:sldId id="258" r:id="rId6"/>
    <p:sldId id="259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24" d="100"/>
          <a:sy n="124" d="100"/>
        </p:scale>
        <p:origin x="1123" y="87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7" Type="http://schemas.openxmlformats.org/officeDocument/2006/relationships/slide" Target="slides/slide2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theme" Target="theme/theme1.xml"/><Relationship Id="rId5" Type="http://schemas.openxmlformats.org/officeDocument/2006/relationships/slideMaster" Target="slideMasters/slideMaster1.xml"/><Relationship Id="rId10" Type="http://schemas.openxmlformats.org/officeDocument/2006/relationships/viewProps" Target="viewProps.xml"/><Relationship Id="rId4" Type="http://schemas.openxmlformats.org/officeDocument/2006/relationships/customXml" Target="../customXml/item4.xml"/><Relationship Id="rId9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oleObject" Target="file:///C:\Users\cathompson\Desktop\CY15%20Generation%20Totals%2010.26.15.xlsx" TargetMode="Externa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oleObject" Target="file:///C:\Users\cathompson\Desktop\CY15%20Generation%20Totals%2010.26.15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1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30"/>
      <c:rotY val="220"/>
      <c:depthPercent val="7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6.4193569553805771E-2"/>
          <c:y val="8.7820036646362593E-3"/>
          <c:w val="0.8575286526684166"/>
          <c:h val="0.77081067696726591"/>
        </c:manualLayout>
      </c:layout>
      <c:pie3DChart>
        <c:varyColors val="1"/>
        <c:ser>
          <c:idx val="0"/>
          <c:order val="0"/>
          <c:spPr>
            <a:ln>
              <a:solidFill>
                <a:schemeClr val="accent4">
                  <a:lumMod val="50000"/>
                </a:schemeClr>
              </a:solidFill>
            </a:ln>
            <a:scene3d>
              <a:camera prst="orthographicFront"/>
              <a:lightRig rig="threePt" dir="t"/>
            </a:scene3d>
            <a:sp3d prstMaterial="softEdge">
              <a:bevelT w="88900" h="88900"/>
              <a:contourClr>
                <a:srgbClr val="000000"/>
              </a:contourClr>
            </a:sp3d>
          </c:spPr>
          <c:dPt>
            <c:idx val="0"/>
            <c:bubble3D val="0"/>
            <c:spPr>
              <a:solidFill>
                <a:srgbClr val="002060"/>
              </a:solidFill>
              <a:ln>
                <a:solidFill>
                  <a:schemeClr val="accent4">
                    <a:lumMod val="50000"/>
                  </a:schemeClr>
                </a:solidFill>
              </a:ln>
              <a:scene3d>
                <a:camera prst="orthographicFront"/>
                <a:lightRig rig="threePt" dir="t"/>
              </a:scene3d>
              <a:sp3d prstMaterial="softEdge">
                <a:bevelT w="88900" h="88900"/>
                <a:contourClr>
                  <a:srgbClr val="000000"/>
                </a:contourClr>
              </a:sp3d>
            </c:spPr>
          </c:dPt>
          <c:dPt>
            <c:idx val="1"/>
            <c:bubble3D val="0"/>
            <c:spPr>
              <a:solidFill>
                <a:schemeClr val="accent3">
                  <a:lumMod val="75000"/>
                  <a:alpha val="82000"/>
                </a:schemeClr>
              </a:solidFill>
              <a:ln>
                <a:solidFill>
                  <a:schemeClr val="accent4">
                    <a:lumMod val="50000"/>
                  </a:schemeClr>
                </a:solidFill>
              </a:ln>
              <a:scene3d>
                <a:camera prst="orthographicFront"/>
                <a:lightRig rig="threePt" dir="t"/>
              </a:scene3d>
              <a:sp3d prstMaterial="softEdge">
                <a:bevelT w="88900" h="88900"/>
                <a:contourClr>
                  <a:srgbClr val="000000"/>
                </a:contourClr>
              </a:sp3d>
            </c:spPr>
          </c:dPt>
          <c:dPt>
            <c:idx val="2"/>
            <c:bubble3D val="0"/>
            <c:spPr>
              <a:solidFill>
                <a:srgbClr val="92D050"/>
              </a:solidFill>
              <a:ln>
                <a:solidFill>
                  <a:schemeClr val="accent4">
                    <a:lumMod val="50000"/>
                  </a:schemeClr>
                </a:solidFill>
              </a:ln>
              <a:scene3d>
                <a:camera prst="orthographicFront"/>
                <a:lightRig rig="threePt" dir="t"/>
              </a:scene3d>
              <a:sp3d prstMaterial="softEdge">
                <a:bevelT w="88900" h="88900"/>
                <a:contourClr>
                  <a:srgbClr val="000000"/>
                </a:contourClr>
              </a:sp3d>
            </c:spPr>
          </c:dPt>
          <c:dPt>
            <c:idx val="3"/>
            <c:bubble3D val="0"/>
            <c:spPr>
              <a:solidFill>
                <a:srgbClr val="0070C0"/>
              </a:solidFill>
              <a:ln>
                <a:solidFill>
                  <a:schemeClr val="accent4">
                    <a:lumMod val="50000"/>
                  </a:schemeClr>
                </a:solidFill>
              </a:ln>
              <a:scene3d>
                <a:camera prst="orthographicFront"/>
                <a:lightRig rig="threePt" dir="t"/>
              </a:scene3d>
              <a:sp3d prstMaterial="softEdge">
                <a:bevelT w="88900" h="88900"/>
                <a:contourClr>
                  <a:srgbClr val="000000"/>
                </a:contourClr>
              </a:sp3d>
            </c:spPr>
          </c:dPt>
          <c:cat>
            <c:strRef>
              <c:f>'2013 Generation Totals MWh'!$Q$49:$Q$52</c:f>
              <c:strCache>
                <c:ptCount val="4"/>
                <c:pt idx="0">
                  <c:v>Natural Gas</c:v>
                </c:pt>
                <c:pt idx="1">
                  <c:v>Coal</c:v>
                </c:pt>
                <c:pt idx="2">
                  <c:v>Long-Term Renewables</c:v>
                </c:pt>
                <c:pt idx="3">
                  <c:v>Large Hydro</c:v>
                </c:pt>
              </c:strCache>
            </c:strRef>
          </c:cat>
          <c:val>
            <c:numRef>
              <c:f>'2013 Generation Totals MWh'!$R$49:$R$52</c:f>
              <c:numCache>
                <c:formatCode>0%</c:formatCode>
                <c:ptCount val="4"/>
                <c:pt idx="0">
                  <c:v>0.3</c:v>
                </c:pt>
                <c:pt idx="1">
                  <c:v>0.41</c:v>
                </c:pt>
                <c:pt idx="2">
                  <c:v>0.27</c:v>
                </c:pt>
                <c:pt idx="3">
                  <c:v>1.4999999999999999E-2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</c:pie3DChart>
    </c:plotArea>
    <c:plotVisOnly val="1"/>
    <c:dispBlanksAs val="gap"/>
    <c:showDLblsOverMax val="0"/>
  </c:chart>
  <c:spPr>
    <a:noFill/>
    <a:ln>
      <a:noFill/>
    </a:ln>
    <a:scene3d>
      <a:camera prst="orthographicFront"/>
      <a:lightRig rig="threePt" dir="t"/>
    </a:scene3d>
  </c:spPr>
  <c:externalData r:id="rId1">
    <c:autoUpdate val="0"/>
  </c:externalData>
  <c:userShapes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30"/>
      <c:rotY val="220"/>
      <c:depthPercent val="6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6.9749049225989609E-2"/>
          <c:y val="4.5145424249648659E-2"/>
          <c:w val="0.88025087489063858"/>
          <c:h val="0.7921651157241707"/>
        </c:manualLayout>
      </c:layout>
      <c:pie3DChart>
        <c:varyColors val="1"/>
        <c:ser>
          <c:idx val="0"/>
          <c:order val="0"/>
          <c:spPr>
            <a:ln w="19050">
              <a:solidFill>
                <a:schemeClr val="accent4">
                  <a:lumMod val="50000"/>
                </a:schemeClr>
              </a:solidFill>
            </a:ln>
            <a:scene3d>
              <a:camera prst="orthographicFront"/>
              <a:lightRig rig="threePt" dir="t"/>
            </a:scene3d>
            <a:sp3d prstMaterial="softEdge">
              <a:bevelT w="88900" h="88900"/>
              <a:contourClr>
                <a:srgbClr val="000000"/>
              </a:contourClr>
            </a:sp3d>
          </c:spPr>
          <c:dPt>
            <c:idx val="0"/>
            <c:bubble3D val="0"/>
            <c:spPr>
              <a:solidFill>
                <a:srgbClr val="002060"/>
              </a:solidFill>
              <a:ln w="19050">
                <a:solidFill>
                  <a:schemeClr val="accent4">
                    <a:lumMod val="50000"/>
                  </a:schemeClr>
                </a:solidFill>
              </a:ln>
              <a:scene3d>
                <a:camera prst="orthographicFront"/>
                <a:lightRig rig="threePt" dir="t"/>
              </a:scene3d>
              <a:sp3d prstMaterial="softEdge">
                <a:bevelT w="88900" h="88900"/>
                <a:contourClr>
                  <a:srgbClr val="000000"/>
                </a:contourClr>
              </a:sp3d>
            </c:spPr>
          </c:dPt>
          <c:dPt>
            <c:idx val="1"/>
            <c:bubble3D val="0"/>
            <c:spPr>
              <a:solidFill>
                <a:srgbClr val="002060">
                  <a:alpha val="75000"/>
                </a:srgbClr>
              </a:solidFill>
              <a:ln w="19050">
                <a:solidFill>
                  <a:schemeClr val="accent4">
                    <a:lumMod val="50000"/>
                  </a:schemeClr>
                </a:solidFill>
              </a:ln>
              <a:scene3d>
                <a:camera prst="orthographicFront"/>
                <a:lightRig rig="threePt" dir="t"/>
              </a:scene3d>
              <a:sp3d prstMaterial="softEdge">
                <a:bevelT w="88900" h="88900"/>
                <a:contourClr>
                  <a:srgbClr val="000000"/>
                </a:contourClr>
              </a:sp3d>
            </c:spPr>
          </c:dPt>
          <c:dPt>
            <c:idx val="2"/>
            <c:bubble3D val="0"/>
            <c:spPr>
              <a:solidFill>
                <a:srgbClr val="92D050"/>
              </a:solidFill>
              <a:ln w="19050">
                <a:solidFill>
                  <a:schemeClr val="accent4">
                    <a:lumMod val="50000"/>
                  </a:schemeClr>
                </a:solidFill>
              </a:ln>
              <a:scene3d>
                <a:camera prst="orthographicFront"/>
                <a:lightRig rig="threePt" dir="t"/>
              </a:scene3d>
              <a:sp3d prstMaterial="softEdge">
                <a:bevelT w="88900" h="88900"/>
                <a:contourClr>
                  <a:srgbClr val="000000"/>
                </a:contourClr>
              </a:sp3d>
            </c:spPr>
          </c:dPt>
          <c:dPt>
            <c:idx val="3"/>
            <c:bubble3D val="0"/>
            <c:spPr>
              <a:pattFill prst="pct40">
                <a:fgClr>
                  <a:srgbClr val="92D050"/>
                </a:fgClr>
                <a:bgClr>
                  <a:schemeClr val="bg1"/>
                </a:bgClr>
              </a:pattFill>
              <a:ln w="19050">
                <a:solidFill>
                  <a:schemeClr val="accent4">
                    <a:lumMod val="50000"/>
                  </a:schemeClr>
                </a:solidFill>
              </a:ln>
              <a:scene3d>
                <a:camera prst="orthographicFront"/>
                <a:lightRig rig="threePt" dir="t"/>
              </a:scene3d>
              <a:sp3d prstMaterial="softEdge">
                <a:bevelT w="88900" h="88900"/>
                <a:contourClr>
                  <a:srgbClr val="000000"/>
                </a:contourClr>
              </a:sp3d>
            </c:spPr>
          </c:dPt>
          <c:dPt>
            <c:idx val="4"/>
            <c:bubble3D val="0"/>
            <c:spPr>
              <a:solidFill>
                <a:srgbClr val="0070C0"/>
              </a:solidFill>
              <a:ln w="19050">
                <a:solidFill>
                  <a:schemeClr val="accent4">
                    <a:lumMod val="50000"/>
                  </a:schemeClr>
                </a:solidFill>
              </a:ln>
              <a:scene3d>
                <a:camera prst="orthographicFront"/>
                <a:lightRig rig="threePt" dir="t"/>
              </a:scene3d>
              <a:sp3d prstMaterial="softEdge">
                <a:bevelT w="88900" h="88900"/>
                <a:contourClr>
                  <a:srgbClr val="000000"/>
                </a:contourClr>
              </a:sp3d>
            </c:spPr>
          </c:dPt>
          <c:cat>
            <c:strRef>
              <c:f>'2013 Generation Totals MWh'!$Q$55:$Q$59</c:f>
              <c:strCache>
                <c:ptCount val="5"/>
                <c:pt idx="0">
                  <c:v>Natural Gas</c:v>
                </c:pt>
                <c:pt idx="1">
                  <c:v>Short &amp; Mid-Term Natural Gas</c:v>
                </c:pt>
                <c:pt idx="2">
                  <c:v>Long-Term Renewables</c:v>
                </c:pt>
                <c:pt idx="3">
                  <c:v>Short &amp; Mid-Term Renewables</c:v>
                </c:pt>
                <c:pt idx="4">
                  <c:v>Large Hydro</c:v>
                </c:pt>
              </c:strCache>
            </c:strRef>
          </c:cat>
          <c:val>
            <c:numRef>
              <c:f>'2013 Generation Totals MWh'!$R$55:$R$59</c:f>
              <c:numCache>
                <c:formatCode>0%</c:formatCode>
                <c:ptCount val="5"/>
                <c:pt idx="0">
                  <c:v>0.3</c:v>
                </c:pt>
                <c:pt idx="1">
                  <c:v>0.18</c:v>
                </c:pt>
                <c:pt idx="2">
                  <c:v>0.35</c:v>
                </c:pt>
                <c:pt idx="3">
                  <c:v>0.15000000000000002</c:v>
                </c:pt>
                <c:pt idx="4">
                  <c:v>1.4999999999999999E-2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ln>
          <a:noFill/>
        </a:ln>
        <a:scene3d>
          <a:camera prst="orthographicFront"/>
          <a:lightRig rig="threePt" dir="t"/>
        </a:scene3d>
        <a:sp3d>
          <a:bevelT/>
        </a:sp3d>
      </c:spPr>
    </c:plotArea>
    <c:plotVisOnly val="1"/>
    <c:dispBlanksAs val="gap"/>
    <c:showDLblsOverMax val="0"/>
  </c:chart>
  <c:spPr>
    <a:noFill/>
    <a:ln>
      <a:noFill/>
    </a:ln>
    <a:scene3d>
      <a:camera prst="orthographicFront"/>
      <a:lightRig rig="threePt" dir="t"/>
    </a:scene3d>
  </c:spPr>
  <c:externalData r:id="rId1">
    <c:autoUpdate val="0"/>
  </c:externalData>
  <c:userShapes r:id="rId2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EC5C833-D4FF-4EAB-A6D2-C13F61F3924A}" type="doc">
      <dgm:prSet loTypeId="urn:microsoft.com/office/officeart/2005/8/layout/radial4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B652B57-2A69-4528-A064-315E25B842E0}">
      <dgm:prSet phldrT="[Text]"/>
      <dgm:spPr>
        <a:solidFill>
          <a:srgbClr val="002060"/>
        </a:solidFill>
      </dgm:spPr>
      <dgm:t>
        <a:bodyPr/>
        <a:lstStyle/>
        <a:p>
          <a:r>
            <a:rPr lang="en-US" dirty="0" smtClean="0"/>
            <a:t>Plan</a:t>
          </a:r>
          <a:endParaRPr lang="en-US" dirty="0"/>
        </a:p>
      </dgm:t>
    </dgm:pt>
    <dgm:pt modelId="{A268438C-F708-4B92-A5EA-0AC5B670E909}" type="parTrans" cxnId="{9BD42351-FB3A-4842-A2C6-DBF074B4E06B}">
      <dgm:prSet/>
      <dgm:spPr/>
      <dgm:t>
        <a:bodyPr/>
        <a:lstStyle/>
        <a:p>
          <a:endParaRPr lang="en-US"/>
        </a:p>
      </dgm:t>
    </dgm:pt>
    <dgm:pt modelId="{86A5281F-725A-4276-9CBA-D29A9321ABD1}" type="sibTrans" cxnId="{9BD42351-FB3A-4842-A2C6-DBF074B4E06B}">
      <dgm:prSet/>
      <dgm:spPr/>
      <dgm:t>
        <a:bodyPr/>
        <a:lstStyle/>
        <a:p>
          <a:endParaRPr lang="en-US"/>
        </a:p>
      </dgm:t>
    </dgm:pt>
    <dgm:pt modelId="{A7DDD6BC-8487-4F81-84C5-7457D6AACE27}">
      <dgm:prSet phldrT="[Text]" custT="1"/>
      <dgm:spPr>
        <a:solidFill>
          <a:srgbClr val="002060"/>
        </a:solidFill>
      </dgm:spPr>
      <dgm:t>
        <a:bodyPr/>
        <a:lstStyle/>
        <a:p>
          <a:r>
            <a:rPr lang="en-US" sz="1200" b="1" u="sng" dirty="0" smtClean="0">
              <a:solidFill>
                <a:schemeClr val="bg1"/>
              </a:solidFill>
            </a:rPr>
            <a:t>Load Forecast</a:t>
          </a:r>
        </a:p>
        <a:p>
          <a:r>
            <a:rPr lang="en-US" sz="1100" b="1" dirty="0" smtClean="0">
              <a:solidFill>
                <a:schemeClr val="bg1"/>
              </a:solidFill>
            </a:rPr>
            <a:t>Historical Peak &amp; Energy Demand (IEPR)</a:t>
          </a:r>
        </a:p>
        <a:p>
          <a:r>
            <a:rPr lang="en-US" sz="1100" b="1" dirty="0" smtClean="0">
              <a:solidFill>
                <a:schemeClr val="bg1"/>
              </a:solidFill>
            </a:rPr>
            <a:t>Distributed Generation (Solar Rooftop)</a:t>
          </a:r>
        </a:p>
        <a:p>
          <a:r>
            <a:rPr lang="en-US" sz="1100" b="1" dirty="0" smtClean="0">
              <a:solidFill>
                <a:schemeClr val="bg1"/>
              </a:solidFill>
            </a:rPr>
            <a:t>Vehicle Electrification</a:t>
          </a:r>
        </a:p>
        <a:p>
          <a:r>
            <a:rPr lang="en-US" sz="1100" b="1" dirty="0" smtClean="0">
              <a:solidFill>
                <a:schemeClr val="bg1"/>
              </a:solidFill>
            </a:rPr>
            <a:t>Economic Growth Estimates</a:t>
          </a:r>
          <a:endParaRPr lang="en-US" sz="1100" b="1" dirty="0">
            <a:solidFill>
              <a:schemeClr val="bg1"/>
            </a:solidFill>
          </a:endParaRPr>
        </a:p>
      </dgm:t>
    </dgm:pt>
    <dgm:pt modelId="{677D8CA5-643B-4F64-9609-D655D9DF81EA}" type="parTrans" cxnId="{94F57710-9A14-4582-9D3A-E54206E5AFC3}">
      <dgm:prSet/>
      <dgm:spPr/>
      <dgm:t>
        <a:bodyPr/>
        <a:lstStyle/>
        <a:p>
          <a:endParaRPr lang="en-US"/>
        </a:p>
      </dgm:t>
    </dgm:pt>
    <dgm:pt modelId="{07E15441-9726-4B37-9FBF-96DAE068F80E}" type="sibTrans" cxnId="{94F57710-9A14-4582-9D3A-E54206E5AFC3}">
      <dgm:prSet/>
      <dgm:spPr/>
      <dgm:t>
        <a:bodyPr/>
        <a:lstStyle/>
        <a:p>
          <a:endParaRPr lang="en-US"/>
        </a:p>
      </dgm:t>
    </dgm:pt>
    <dgm:pt modelId="{4571FE41-BD31-4274-8B3D-84B9453AA146}">
      <dgm:prSet phldrT="[Text]" custT="1"/>
      <dgm:spPr>
        <a:solidFill>
          <a:srgbClr val="002060"/>
        </a:solidFill>
      </dgm:spPr>
      <dgm:t>
        <a:bodyPr/>
        <a:lstStyle/>
        <a:p>
          <a:r>
            <a:rPr lang="en-US" sz="1200" b="1" u="sng" dirty="0" smtClean="0">
              <a:solidFill>
                <a:schemeClr val="bg1"/>
              </a:solidFill>
            </a:rPr>
            <a:t>Power Supply</a:t>
          </a:r>
        </a:p>
        <a:p>
          <a:r>
            <a:rPr lang="en-US" sz="1100" b="1" dirty="0" smtClean="0">
              <a:solidFill>
                <a:schemeClr val="bg1"/>
              </a:solidFill>
            </a:rPr>
            <a:t>Existing Resources</a:t>
          </a:r>
        </a:p>
        <a:p>
          <a:r>
            <a:rPr lang="en-US" sz="1100" b="1" dirty="0" smtClean="0">
              <a:solidFill>
                <a:schemeClr val="bg1"/>
              </a:solidFill>
            </a:rPr>
            <a:t>Resource Adequacy &amp; Reserve Margin</a:t>
          </a:r>
        </a:p>
        <a:p>
          <a:r>
            <a:rPr lang="en-US" sz="1100" b="1" dirty="0" smtClean="0">
              <a:solidFill>
                <a:schemeClr val="bg1"/>
              </a:solidFill>
            </a:rPr>
            <a:t>Natural Gas &amp; Energy Forecast</a:t>
          </a:r>
        </a:p>
        <a:p>
          <a:r>
            <a:rPr lang="en-US" sz="1100" b="1" dirty="0" smtClean="0">
              <a:solidFill>
                <a:schemeClr val="bg1"/>
              </a:solidFill>
            </a:rPr>
            <a:t>Budget and Rate Impacts</a:t>
          </a:r>
        </a:p>
      </dgm:t>
    </dgm:pt>
    <dgm:pt modelId="{1856371A-F485-461D-A4B0-0CE4DE259041}" type="parTrans" cxnId="{D5E9589E-E7A3-4B0B-B7F1-2786364670CF}">
      <dgm:prSet/>
      <dgm:spPr/>
      <dgm:t>
        <a:bodyPr/>
        <a:lstStyle/>
        <a:p>
          <a:endParaRPr lang="en-US"/>
        </a:p>
      </dgm:t>
    </dgm:pt>
    <dgm:pt modelId="{AD07DEB3-31A7-424D-B7B1-35CFF650B84A}" type="sibTrans" cxnId="{D5E9589E-E7A3-4B0B-B7F1-2786364670CF}">
      <dgm:prSet/>
      <dgm:spPr/>
      <dgm:t>
        <a:bodyPr/>
        <a:lstStyle/>
        <a:p>
          <a:endParaRPr lang="en-US"/>
        </a:p>
      </dgm:t>
    </dgm:pt>
    <dgm:pt modelId="{239031F1-DD58-4AC0-9905-0237A4003A07}">
      <dgm:prSet phldrT="[Text]" custT="1"/>
      <dgm:spPr>
        <a:solidFill>
          <a:srgbClr val="002060"/>
        </a:solidFill>
      </dgm:spPr>
      <dgm:t>
        <a:bodyPr/>
        <a:lstStyle/>
        <a:p>
          <a:r>
            <a:rPr lang="en-US" sz="1200" b="1" u="sng" dirty="0" smtClean="0">
              <a:solidFill>
                <a:schemeClr val="bg1"/>
              </a:solidFill>
            </a:rPr>
            <a:t>Compliance</a:t>
          </a:r>
        </a:p>
        <a:p>
          <a:r>
            <a:rPr lang="en-US" sz="1100" b="1" dirty="0" smtClean="0">
              <a:solidFill>
                <a:schemeClr val="bg1"/>
              </a:solidFill>
            </a:rPr>
            <a:t>Renewable Portfolio Standard</a:t>
          </a:r>
        </a:p>
        <a:p>
          <a:r>
            <a:rPr lang="en-US" sz="1100" b="1" dirty="0" smtClean="0">
              <a:solidFill>
                <a:schemeClr val="bg1"/>
              </a:solidFill>
            </a:rPr>
            <a:t>Greenhouse Gas Reduction</a:t>
          </a:r>
        </a:p>
        <a:p>
          <a:r>
            <a:rPr lang="en-US" sz="1100" b="1" dirty="0" smtClean="0">
              <a:solidFill>
                <a:schemeClr val="bg1"/>
              </a:solidFill>
            </a:rPr>
            <a:t>Energy Efficiency Targets</a:t>
          </a:r>
        </a:p>
        <a:p>
          <a:endParaRPr lang="en-US" sz="1100" b="1" dirty="0" smtClean="0">
            <a:solidFill>
              <a:schemeClr val="bg1"/>
            </a:solidFill>
          </a:endParaRPr>
        </a:p>
      </dgm:t>
    </dgm:pt>
    <dgm:pt modelId="{CD1DD71F-B977-4667-8896-B726F13B7603}" type="parTrans" cxnId="{4B1F1759-A9E9-4AAF-9412-65239A123232}">
      <dgm:prSet/>
      <dgm:spPr/>
      <dgm:t>
        <a:bodyPr/>
        <a:lstStyle/>
        <a:p>
          <a:endParaRPr lang="en-US"/>
        </a:p>
      </dgm:t>
    </dgm:pt>
    <dgm:pt modelId="{4C92AB5E-4B7E-4EF7-A650-2875C1BF7704}" type="sibTrans" cxnId="{4B1F1759-A9E9-4AAF-9412-65239A123232}">
      <dgm:prSet/>
      <dgm:spPr/>
      <dgm:t>
        <a:bodyPr/>
        <a:lstStyle/>
        <a:p>
          <a:endParaRPr lang="en-US"/>
        </a:p>
      </dgm:t>
    </dgm:pt>
    <dgm:pt modelId="{34C8AAE5-CA4A-4AAB-84D3-93FCE5081604}" type="pres">
      <dgm:prSet presAssocID="{DEC5C833-D4FF-4EAB-A6D2-C13F61F3924A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12531C1D-66F1-4DC0-AF9B-84E6AC2D12C8}" type="pres">
      <dgm:prSet presAssocID="{EB652B57-2A69-4528-A064-315E25B842E0}" presName="centerShape" presStyleLbl="node0" presStyleIdx="0" presStyleCnt="1"/>
      <dgm:spPr/>
      <dgm:t>
        <a:bodyPr/>
        <a:lstStyle/>
        <a:p>
          <a:endParaRPr lang="en-US"/>
        </a:p>
      </dgm:t>
    </dgm:pt>
    <dgm:pt modelId="{64B70521-B7FC-48E8-B82E-EC3FE4D34FC4}" type="pres">
      <dgm:prSet presAssocID="{677D8CA5-643B-4F64-9609-D655D9DF81EA}" presName="parTrans" presStyleLbl="bgSibTrans2D1" presStyleIdx="0" presStyleCnt="3" custLinFactY="7520" custLinFactNeighborX="1256" custLinFactNeighborY="100000"/>
      <dgm:spPr/>
      <dgm:t>
        <a:bodyPr/>
        <a:lstStyle/>
        <a:p>
          <a:endParaRPr lang="en-US"/>
        </a:p>
      </dgm:t>
    </dgm:pt>
    <dgm:pt modelId="{5CE3C145-898A-4D6C-AF9A-BBBB414B216F}" type="pres">
      <dgm:prSet presAssocID="{A7DDD6BC-8487-4F81-84C5-7457D6AACE27}" presName="node" presStyleLbl="node1" presStyleIdx="0" presStyleCnt="3" custScaleX="152195" custScaleY="99999" custRadScaleRad="94872" custRadScaleInc="-783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C26FF63-DEFF-43A0-8DC2-A7AD830AC6F4}" type="pres">
      <dgm:prSet presAssocID="{1856371A-F485-461D-A4B0-0CE4DE259041}" presName="parTrans" presStyleLbl="bgSibTrans2D1" presStyleIdx="1" presStyleCnt="3" custScaleX="136859"/>
      <dgm:spPr/>
      <dgm:t>
        <a:bodyPr/>
        <a:lstStyle/>
        <a:p>
          <a:endParaRPr lang="en-US"/>
        </a:p>
      </dgm:t>
    </dgm:pt>
    <dgm:pt modelId="{D1041D1F-D537-409C-9470-1B833EA6B1DC}" type="pres">
      <dgm:prSet presAssocID="{4571FE41-BD31-4274-8B3D-84B9453AA146}" presName="node" presStyleLbl="node1" presStyleIdx="1" presStyleCnt="3" custScaleX="193168" custScaleY="83053" custRadScaleRad="110252" custRadScaleInc="73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2C91013-ADC7-4559-BA76-20F3DCC49D09}" type="pres">
      <dgm:prSet presAssocID="{CD1DD71F-B977-4667-8896-B726F13B7603}" presName="parTrans" presStyleLbl="bgSibTrans2D1" presStyleIdx="2" presStyleCnt="3" custLinFactY="5086" custLinFactNeighborY="100000"/>
      <dgm:spPr/>
      <dgm:t>
        <a:bodyPr/>
        <a:lstStyle/>
        <a:p>
          <a:endParaRPr lang="en-US"/>
        </a:p>
      </dgm:t>
    </dgm:pt>
    <dgm:pt modelId="{3DDD7B72-D447-4542-BDB6-B78969E906C3}" type="pres">
      <dgm:prSet presAssocID="{239031F1-DD58-4AC0-9905-0237A4003A07}" presName="node" presStyleLbl="node1" presStyleIdx="2" presStyleCnt="3" custScaleX="160257" custScaleY="89922" custRadScaleRad="91215" custRadScaleInc="347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4F57710-9A14-4582-9D3A-E54206E5AFC3}" srcId="{EB652B57-2A69-4528-A064-315E25B842E0}" destId="{A7DDD6BC-8487-4F81-84C5-7457D6AACE27}" srcOrd="0" destOrd="0" parTransId="{677D8CA5-643B-4F64-9609-D655D9DF81EA}" sibTransId="{07E15441-9726-4B37-9FBF-96DAE068F80E}"/>
    <dgm:cxn modelId="{9BD42351-FB3A-4842-A2C6-DBF074B4E06B}" srcId="{DEC5C833-D4FF-4EAB-A6D2-C13F61F3924A}" destId="{EB652B57-2A69-4528-A064-315E25B842E0}" srcOrd="0" destOrd="0" parTransId="{A268438C-F708-4B92-A5EA-0AC5B670E909}" sibTransId="{86A5281F-725A-4276-9CBA-D29A9321ABD1}"/>
    <dgm:cxn modelId="{CFCB16FE-3972-4EDD-AF80-6B6AAED7EE10}" type="presOf" srcId="{CD1DD71F-B977-4667-8896-B726F13B7603}" destId="{B2C91013-ADC7-4559-BA76-20F3DCC49D09}" srcOrd="0" destOrd="0" presId="urn:microsoft.com/office/officeart/2005/8/layout/radial4"/>
    <dgm:cxn modelId="{7E276FE7-586E-4758-A7FB-E3CA72C19607}" type="presOf" srcId="{1856371A-F485-461D-A4B0-0CE4DE259041}" destId="{7C26FF63-DEFF-43A0-8DC2-A7AD830AC6F4}" srcOrd="0" destOrd="0" presId="urn:microsoft.com/office/officeart/2005/8/layout/radial4"/>
    <dgm:cxn modelId="{71D7D63C-6B07-4DB4-902A-B8B249AEFF7A}" type="presOf" srcId="{4571FE41-BD31-4274-8B3D-84B9453AA146}" destId="{D1041D1F-D537-409C-9470-1B833EA6B1DC}" srcOrd="0" destOrd="0" presId="urn:microsoft.com/office/officeart/2005/8/layout/radial4"/>
    <dgm:cxn modelId="{09AAC617-CC99-4DF6-A659-4F2D7D5D20CD}" type="presOf" srcId="{677D8CA5-643B-4F64-9609-D655D9DF81EA}" destId="{64B70521-B7FC-48E8-B82E-EC3FE4D34FC4}" srcOrd="0" destOrd="0" presId="urn:microsoft.com/office/officeart/2005/8/layout/radial4"/>
    <dgm:cxn modelId="{D5E9589E-E7A3-4B0B-B7F1-2786364670CF}" srcId="{EB652B57-2A69-4528-A064-315E25B842E0}" destId="{4571FE41-BD31-4274-8B3D-84B9453AA146}" srcOrd="1" destOrd="0" parTransId="{1856371A-F485-461D-A4B0-0CE4DE259041}" sibTransId="{AD07DEB3-31A7-424D-B7B1-35CFF650B84A}"/>
    <dgm:cxn modelId="{56836993-AF26-4631-B0FC-8EB4015CE8EF}" type="presOf" srcId="{A7DDD6BC-8487-4F81-84C5-7457D6AACE27}" destId="{5CE3C145-898A-4D6C-AF9A-BBBB414B216F}" srcOrd="0" destOrd="0" presId="urn:microsoft.com/office/officeart/2005/8/layout/radial4"/>
    <dgm:cxn modelId="{A7538E1D-DF1E-46A4-9B19-D1CD6260237E}" type="presOf" srcId="{239031F1-DD58-4AC0-9905-0237A4003A07}" destId="{3DDD7B72-D447-4542-BDB6-B78969E906C3}" srcOrd="0" destOrd="0" presId="urn:microsoft.com/office/officeart/2005/8/layout/radial4"/>
    <dgm:cxn modelId="{BF40A281-6E9A-4227-A480-E41189C12CB8}" type="presOf" srcId="{DEC5C833-D4FF-4EAB-A6D2-C13F61F3924A}" destId="{34C8AAE5-CA4A-4AAB-84D3-93FCE5081604}" srcOrd="0" destOrd="0" presId="urn:microsoft.com/office/officeart/2005/8/layout/radial4"/>
    <dgm:cxn modelId="{4B1F1759-A9E9-4AAF-9412-65239A123232}" srcId="{EB652B57-2A69-4528-A064-315E25B842E0}" destId="{239031F1-DD58-4AC0-9905-0237A4003A07}" srcOrd="2" destOrd="0" parTransId="{CD1DD71F-B977-4667-8896-B726F13B7603}" sibTransId="{4C92AB5E-4B7E-4EF7-A650-2875C1BF7704}"/>
    <dgm:cxn modelId="{8F2D77D3-387A-4715-B37E-537B92088590}" type="presOf" srcId="{EB652B57-2A69-4528-A064-315E25B842E0}" destId="{12531C1D-66F1-4DC0-AF9B-84E6AC2D12C8}" srcOrd="0" destOrd="0" presId="urn:microsoft.com/office/officeart/2005/8/layout/radial4"/>
    <dgm:cxn modelId="{C32C5FEB-B41C-4C1B-A494-4B2F85BF2F21}" type="presParOf" srcId="{34C8AAE5-CA4A-4AAB-84D3-93FCE5081604}" destId="{12531C1D-66F1-4DC0-AF9B-84E6AC2D12C8}" srcOrd="0" destOrd="0" presId="urn:microsoft.com/office/officeart/2005/8/layout/radial4"/>
    <dgm:cxn modelId="{1B59299E-278A-4879-9055-EC0B551C8D22}" type="presParOf" srcId="{34C8AAE5-CA4A-4AAB-84D3-93FCE5081604}" destId="{64B70521-B7FC-48E8-B82E-EC3FE4D34FC4}" srcOrd="1" destOrd="0" presId="urn:microsoft.com/office/officeart/2005/8/layout/radial4"/>
    <dgm:cxn modelId="{FDE45777-60FD-483E-B25A-5F4FB01B1D2E}" type="presParOf" srcId="{34C8AAE5-CA4A-4AAB-84D3-93FCE5081604}" destId="{5CE3C145-898A-4D6C-AF9A-BBBB414B216F}" srcOrd="2" destOrd="0" presId="urn:microsoft.com/office/officeart/2005/8/layout/radial4"/>
    <dgm:cxn modelId="{29F1EC08-EDA1-4C8A-B806-2F313317C9AC}" type="presParOf" srcId="{34C8AAE5-CA4A-4AAB-84D3-93FCE5081604}" destId="{7C26FF63-DEFF-43A0-8DC2-A7AD830AC6F4}" srcOrd="3" destOrd="0" presId="urn:microsoft.com/office/officeart/2005/8/layout/radial4"/>
    <dgm:cxn modelId="{0C59EC1B-12FD-4448-A2FB-91B559310C89}" type="presParOf" srcId="{34C8AAE5-CA4A-4AAB-84D3-93FCE5081604}" destId="{D1041D1F-D537-409C-9470-1B833EA6B1DC}" srcOrd="4" destOrd="0" presId="urn:microsoft.com/office/officeart/2005/8/layout/radial4"/>
    <dgm:cxn modelId="{08993342-7371-48B3-96C4-0BB340F7FEC5}" type="presParOf" srcId="{34C8AAE5-CA4A-4AAB-84D3-93FCE5081604}" destId="{B2C91013-ADC7-4559-BA76-20F3DCC49D09}" srcOrd="5" destOrd="0" presId="urn:microsoft.com/office/officeart/2005/8/layout/radial4"/>
    <dgm:cxn modelId="{F38AC876-5AB2-4DD4-AA10-3E81961FC67F}" type="presParOf" srcId="{34C8AAE5-CA4A-4AAB-84D3-93FCE5081604}" destId="{3DDD7B72-D447-4542-BDB6-B78969E906C3}" srcOrd="6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2531C1D-66F1-4DC0-AF9B-84E6AC2D12C8}">
      <dsp:nvSpPr>
        <dsp:cNvPr id="0" name=""/>
        <dsp:cNvSpPr/>
      </dsp:nvSpPr>
      <dsp:spPr>
        <a:xfrm>
          <a:off x="2566696" y="2095964"/>
          <a:ext cx="1807779" cy="1807779"/>
        </a:xfrm>
        <a:prstGeom prst="ellipse">
          <a:avLst/>
        </a:prstGeom>
        <a:solidFill>
          <a:srgbClr val="00206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5400" kern="1200" dirty="0" smtClean="0"/>
            <a:t>Plan</a:t>
          </a:r>
          <a:endParaRPr lang="en-US" sz="5400" kern="1200" dirty="0"/>
        </a:p>
      </dsp:txBody>
      <dsp:txXfrm>
        <a:off x="2831439" y="2360707"/>
        <a:ext cx="1278293" cy="1278293"/>
      </dsp:txXfrm>
    </dsp:sp>
    <dsp:sp modelId="{64B70521-B7FC-48E8-B82E-EC3FE4D34FC4}">
      <dsp:nvSpPr>
        <dsp:cNvPr id="0" name=""/>
        <dsp:cNvSpPr/>
      </dsp:nvSpPr>
      <dsp:spPr>
        <a:xfrm rot="12617940">
          <a:off x="1457854" y="2482184"/>
          <a:ext cx="1271217" cy="515217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CE3C145-898A-4D6C-AF9A-BBBB414B216F}">
      <dsp:nvSpPr>
        <dsp:cNvPr id="0" name=""/>
        <dsp:cNvSpPr/>
      </dsp:nvSpPr>
      <dsp:spPr>
        <a:xfrm>
          <a:off x="221817" y="1178209"/>
          <a:ext cx="2613782" cy="1373898"/>
        </a:xfrm>
        <a:prstGeom prst="roundRect">
          <a:avLst>
            <a:gd name="adj" fmla="val 10000"/>
          </a:avLst>
        </a:prstGeom>
        <a:solidFill>
          <a:srgbClr val="00206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b="1" u="sng" kern="1200" dirty="0" smtClean="0">
              <a:solidFill>
                <a:schemeClr val="bg1"/>
              </a:solidFill>
            </a:rPr>
            <a:t>Load Forecast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100" b="1" kern="1200" dirty="0" smtClean="0">
              <a:solidFill>
                <a:schemeClr val="bg1"/>
              </a:solidFill>
            </a:rPr>
            <a:t>Historical Peak &amp; Energy Demand (IEPR)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100" b="1" kern="1200" dirty="0" smtClean="0">
              <a:solidFill>
                <a:schemeClr val="bg1"/>
              </a:solidFill>
            </a:rPr>
            <a:t>Distributed Generation (Solar Rooftop)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100" b="1" kern="1200" dirty="0" smtClean="0">
              <a:solidFill>
                <a:schemeClr val="bg1"/>
              </a:solidFill>
            </a:rPr>
            <a:t>Vehicle Electrification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100" b="1" kern="1200" dirty="0" smtClean="0">
              <a:solidFill>
                <a:schemeClr val="bg1"/>
              </a:solidFill>
            </a:rPr>
            <a:t>Economic Growth Estimates</a:t>
          </a:r>
          <a:endParaRPr lang="en-US" sz="1100" b="1" kern="1200" dirty="0">
            <a:solidFill>
              <a:schemeClr val="bg1"/>
            </a:solidFill>
          </a:endParaRPr>
        </a:p>
      </dsp:txBody>
      <dsp:txXfrm>
        <a:off x="262057" y="1218449"/>
        <a:ext cx="2533302" cy="1293418"/>
      </dsp:txXfrm>
    </dsp:sp>
    <dsp:sp modelId="{7C26FF63-DEFF-43A0-8DC2-A7AD830AC6F4}">
      <dsp:nvSpPr>
        <dsp:cNvPr id="0" name=""/>
        <dsp:cNvSpPr/>
      </dsp:nvSpPr>
      <dsp:spPr>
        <a:xfrm rot="16228429">
          <a:off x="2498230" y="1033707"/>
          <a:ext cx="1972968" cy="515217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1041D1F-D537-409C-9470-1B833EA6B1DC}">
      <dsp:nvSpPr>
        <dsp:cNvPr id="0" name=""/>
        <dsp:cNvSpPr/>
      </dsp:nvSpPr>
      <dsp:spPr>
        <a:xfrm>
          <a:off x="1831951" y="0"/>
          <a:ext cx="3317448" cy="1141075"/>
        </a:xfrm>
        <a:prstGeom prst="roundRect">
          <a:avLst>
            <a:gd name="adj" fmla="val 10000"/>
          </a:avLst>
        </a:prstGeom>
        <a:solidFill>
          <a:srgbClr val="00206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b="1" u="sng" kern="1200" dirty="0" smtClean="0">
              <a:solidFill>
                <a:schemeClr val="bg1"/>
              </a:solidFill>
            </a:rPr>
            <a:t>Power Supply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100" b="1" kern="1200" dirty="0" smtClean="0">
              <a:solidFill>
                <a:schemeClr val="bg1"/>
              </a:solidFill>
            </a:rPr>
            <a:t>Existing Resources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100" b="1" kern="1200" dirty="0" smtClean="0">
              <a:solidFill>
                <a:schemeClr val="bg1"/>
              </a:solidFill>
            </a:rPr>
            <a:t>Resource Adequacy &amp; Reserve Margin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100" b="1" kern="1200" dirty="0" smtClean="0">
              <a:solidFill>
                <a:schemeClr val="bg1"/>
              </a:solidFill>
            </a:rPr>
            <a:t>Natural Gas &amp; Energy Forecast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100" b="1" kern="1200" dirty="0" smtClean="0">
              <a:solidFill>
                <a:schemeClr val="bg1"/>
              </a:solidFill>
            </a:rPr>
            <a:t>Budget and Rate Impacts</a:t>
          </a:r>
        </a:p>
      </dsp:txBody>
      <dsp:txXfrm>
        <a:off x="1865372" y="33421"/>
        <a:ext cx="3250606" cy="1074233"/>
      </dsp:txXfrm>
    </dsp:sp>
    <dsp:sp modelId="{B2C91013-ADC7-4559-BA76-20F3DCC49D09}">
      <dsp:nvSpPr>
        <dsp:cNvPr id="0" name=""/>
        <dsp:cNvSpPr/>
      </dsp:nvSpPr>
      <dsp:spPr>
        <a:xfrm rot="19625100">
          <a:off x="4192034" y="2431758"/>
          <a:ext cx="1189290" cy="515217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DDD7B72-D447-4542-BDB6-B78969E906C3}">
      <dsp:nvSpPr>
        <dsp:cNvPr id="0" name=""/>
        <dsp:cNvSpPr/>
      </dsp:nvSpPr>
      <dsp:spPr>
        <a:xfrm>
          <a:off x="3909751" y="1207094"/>
          <a:ext cx="2752238" cy="1235449"/>
        </a:xfrm>
        <a:prstGeom prst="roundRect">
          <a:avLst>
            <a:gd name="adj" fmla="val 10000"/>
          </a:avLst>
        </a:prstGeom>
        <a:solidFill>
          <a:srgbClr val="00206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b="1" u="sng" kern="1200" dirty="0" smtClean="0">
              <a:solidFill>
                <a:schemeClr val="bg1"/>
              </a:solidFill>
            </a:rPr>
            <a:t>Compliance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100" b="1" kern="1200" dirty="0" smtClean="0">
              <a:solidFill>
                <a:schemeClr val="bg1"/>
              </a:solidFill>
            </a:rPr>
            <a:t>Renewable Portfolio Standard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100" b="1" kern="1200" dirty="0" smtClean="0">
              <a:solidFill>
                <a:schemeClr val="bg1"/>
              </a:solidFill>
            </a:rPr>
            <a:t>Greenhouse Gas Reduction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100" b="1" kern="1200" dirty="0" smtClean="0">
              <a:solidFill>
                <a:schemeClr val="bg1"/>
              </a:solidFill>
            </a:rPr>
            <a:t>Energy Efficiency Targets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100" b="1" kern="1200" dirty="0" smtClean="0">
            <a:solidFill>
              <a:schemeClr val="bg1"/>
            </a:solidFill>
          </a:endParaRPr>
        </a:p>
      </dsp:txBody>
      <dsp:txXfrm>
        <a:off x="3945936" y="1243279"/>
        <a:ext cx="2679868" cy="116307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0.44503</cdr:x>
      <cdr:y>0.09041</cdr:y>
    </cdr:from>
    <cdr:to>
      <cdr:x>0.7757</cdr:x>
      <cdr:y>0.30137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640600" y="228600"/>
          <a:ext cx="1219014" cy="533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ctr"/>
          <a:r>
            <a:rPr lang="en-US" sz="1100" b="1" dirty="0" smtClean="0">
              <a:solidFill>
                <a:schemeClr val="accent4">
                  <a:lumMod val="50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rPr>
            <a:t>Coal Resources</a:t>
          </a:r>
          <a:endParaRPr lang="en-US" sz="1100" b="1" dirty="0">
            <a:solidFill>
              <a:schemeClr val="accent4">
                <a:lumMod val="50000"/>
              </a:schemeClr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a:endParaRPr>
        </a:p>
      </cdr:txBody>
    </cdr:sp>
  </cdr:relSizeAnchor>
  <cdr:relSizeAnchor xmlns:cdr="http://schemas.openxmlformats.org/drawingml/2006/chartDrawing">
    <cdr:from>
      <cdr:x>0</cdr:x>
      <cdr:y>0.7142</cdr:y>
    </cdr:from>
    <cdr:to>
      <cdr:x>0.28495</cdr:x>
      <cdr:y>0.82784</cdr:y>
    </cdr:to>
    <cdr:sp macro="" textlink="">
      <cdr:nvSpPr>
        <cdr:cNvPr id="3" name="TextBox 1"/>
        <cdr:cNvSpPr txBox="1"/>
      </cdr:nvSpPr>
      <cdr:spPr>
        <a:xfrm xmlns:a="http://schemas.openxmlformats.org/drawingml/2006/main">
          <a:off x="0" y="1805827"/>
          <a:ext cx="1050468" cy="28733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en-US" sz="1100" b="1" dirty="0" smtClean="0">
              <a:solidFill>
                <a:schemeClr val="accent4">
                  <a:lumMod val="50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rPr>
            <a:t>Large Hydro</a:t>
          </a:r>
          <a:endParaRPr lang="en-US" sz="1100" b="1" dirty="0">
            <a:solidFill>
              <a:schemeClr val="accent4">
                <a:lumMod val="50000"/>
              </a:schemeClr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a:endParaRPr>
        </a:p>
      </cdr:txBody>
    </cdr:sp>
  </cdr:relSizeAnchor>
  <cdr:relSizeAnchor xmlns:cdr="http://schemas.openxmlformats.org/drawingml/2006/chartDrawing">
    <cdr:from>
      <cdr:x>0.3226</cdr:x>
      <cdr:y>0.37799</cdr:y>
    </cdr:from>
    <cdr:to>
      <cdr:x>0.73593</cdr:x>
      <cdr:y>0.52382</cdr:y>
    </cdr:to>
    <cdr:sp macro="" textlink="">
      <cdr:nvSpPr>
        <cdr:cNvPr id="4" name="TextBox 1"/>
        <cdr:cNvSpPr txBox="1"/>
      </cdr:nvSpPr>
      <cdr:spPr>
        <a:xfrm xmlns:a="http://schemas.openxmlformats.org/drawingml/2006/main">
          <a:off x="1189266" y="955739"/>
          <a:ext cx="1523740" cy="368723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en-US" sz="1100" b="1" dirty="0" smtClean="0">
              <a:solidFill>
                <a:schemeClr val="accent4">
                  <a:lumMod val="50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rPr>
            <a:t>Renewable</a:t>
          </a:r>
        </a:p>
        <a:p xmlns:a="http://schemas.openxmlformats.org/drawingml/2006/main">
          <a:pPr algn="ctr"/>
          <a:r>
            <a:rPr lang="en-US" b="1" dirty="0" smtClean="0">
              <a:solidFill>
                <a:schemeClr val="accent4">
                  <a:lumMod val="50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rPr>
            <a:t>Projects</a:t>
          </a:r>
          <a:endParaRPr lang="en-US" sz="1100" b="1" dirty="0">
            <a:solidFill>
              <a:schemeClr val="accent4">
                <a:lumMod val="50000"/>
              </a:schemeClr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a:endParaRPr>
        </a:p>
      </cdr:txBody>
    </cdr:sp>
  </cdr:relSizeAnchor>
  <cdr:relSizeAnchor xmlns:cdr="http://schemas.openxmlformats.org/drawingml/2006/chartDrawing">
    <cdr:from>
      <cdr:x>0.10415</cdr:x>
      <cdr:y>0.21096</cdr:y>
    </cdr:from>
    <cdr:to>
      <cdr:x>0.42082</cdr:x>
      <cdr:y>0.3246</cdr:y>
    </cdr:to>
    <cdr:sp macro="" textlink="">
      <cdr:nvSpPr>
        <cdr:cNvPr id="5" name="TextBox 1"/>
        <cdr:cNvSpPr txBox="1"/>
      </cdr:nvSpPr>
      <cdr:spPr>
        <a:xfrm xmlns:a="http://schemas.openxmlformats.org/drawingml/2006/main">
          <a:off x="383942" y="533400"/>
          <a:ext cx="1167404" cy="287333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en-US" sz="1100" b="1" dirty="0" smtClean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rPr>
            <a:t>Natural Gas Resources</a:t>
          </a:r>
          <a:endParaRPr lang="en-US" sz="1100" b="1" dirty="0">
            <a:solidFill>
              <a:schemeClr val="bg1"/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a:endParaRPr>
        </a:p>
      </cdr:txBody>
    </cdr:sp>
  </cdr:relSizeAnchor>
  <cdr:relSizeAnchor xmlns:cdr="http://schemas.openxmlformats.org/drawingml/2006/chartDrawing">
    <cdr:from>
      <cdr:x>0.18603</cdr:x>
      <cdr:y>0.64977</cdr:y>
    </cdr:from>
    <cdr:to>
      <cdr:x>0.20456</cdr:x>
      <cdr:y>0.7142</cdr:y>
    </cdr:to>
    <cdr:cxnSp macro="">
      <cdr:nvCxnSpPr>
        <cdr:cNvPr id="9" name="Straight Connector 8"/>
        <cdr:cNvCxnSpPr/>
      </cdr:nvCxnSpPr>
      <cdr:spPr>
        <a:xfrm xmlns:a="http://schemas.openxmlformats.org/drawingml/2006/main" flipH="1">
          <a:off x="685800" y="1642920"/>
          <a:ext cx="68310" cy="162907"/>
        </a:xfrm>
        <a:prstGeom xmlns:a="http://schemas.openxmlformats.org/drawingml/2006/main" prst="line">
          <a:avLst/>
        </a:prstGeom>
        <a:ln xmlns:a="http://schemas.openxmlformats.org/drawingml/2006/main" w="15875">
          <a:solidFill>
            <a:schemeClr val="accent3">
              <a:lumMod val="50000"/>
            </a:schemeClr>
          </a:solidFill>
        </a:ln>
        <a:effectLst xmlns:a="http://schemas.openxmlformats.org/drawingml/2006/main">
          <a:outerShdw blurRad="50800" dist="38100" dir="2700000" algn="tl" rotWithShape="0">
            <a:prstClr val="black">
              <a:alpha val="40000"/>
            </a:prstClr>
          </a:outerShdw>
        </a:effectLst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0.20353</cdr:x>
      <cdr:y>0.64525</cdr:y>
    </cdr:from>
    <cdr:to>
      <cdr:x>0.21167</cdr:x>
      <cdr:y>0.69083</cdr:y>
    </cdr:to>
    <cdr:cxnSp macro="">
      <cdr:nvCxnSpPr>
        <cdr:cNvPr id="3" name="Straight Connector 2"/>
        <cdr:cNvCxnSpPr/>
      </cdr:nvCxnSpPr>
      <cdr:spPr>
        <a:xfrm xmlns:a="http://schemas.openxmlformats.org/drawingml/2006/main" flipH="1">
          <a:off x="761363" y="2057400"/>
          <a:ext cx="30437" cy="145340"/>
        </a:xfrm>
        <a:prstGeom xmlns:a="http://schemas.openxmlformats.org/drawingml/2006/main" prst="line">
          <a:avLst/>
        </a:prstGeom>
        <a:ln xmlns:a="http://schemas.openxmlformats.org/drawingml/2006/main" w="15875">
          <a:solidFill>
            <a:schemeClr val="accent4">
              <a:lumMod val="50000"/>
            </a:schemeClr>
          </a:solidFill>
        </a:ln>
        <a:effectLst xmlns:a="http://schemas.openxmlformats.org/drawingml/2006/main">
          <a:outerShdw blurRad="50800" dist="38100" dir="2700000" algn="tl" rotWithShape="0">
            <a:prstClr val="black">
              <a:alpha val="40000"/>
            </a:prstClr>
          </a:outerShdw>
        </a:effectLst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9882D95-00C0-42CA-A993-0101AD160AF6}" type="datetimeFigureOut">
              <a:rPr lang="en-US" smtClean="0"/>
              <a:t>7/5/2016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F42F52-266B-46D3-8CCD-ED778EC4A3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44510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F42F52-266B-46D3-8CCD-ED778EC4A3BF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80224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D8454A-404F-4DF1-8F43-7DDF83BF3B63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6604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0B9701-6AD4-4152-B13C-2473F5B1EBA2}" type="datetimeFigureOut">
              <a:rPr lang="en-US" smtClean="0"/>
              <a:t>7/5/2016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6E8B92-2442-4F3B-A68B-CF746D362E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94143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0B9701-6AD4-4152-B13C-2473F5B1EBA2}" type="datetimeFigureOut">
              <a:rPr lang="en-US" smtClean="0"/>
              <a:t>7/5/2016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6E8B92-2442-4F3B-A68B-CF746D362E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86707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0B9701-6AD4-4152-B13C-2473F5B1EBA2}" type="datetimeFigureOut">
              <a:rPr lang="en-US" smtClean="0"/>
              <a:t>7/5/2016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6E8B92-2442-4F3B-A68B-CF746D362E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18940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0B9701-6AD4-4152-B13C-2473F5B1EBA2}" type="datetimeFigureOut">
              <a:rPr lang="en-US" smtClean="0"/>
              <a:t>7/5/2016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6E8B92-2442-4F3B-A68B-CF746D362E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46653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0B9701-6AD4-4152-B13C-2473F5B1EBA2}" type="datetimeFigureOut">
              <a:rPr lang="en-US" smtClean="0"/>
              <a:t>7/5/2016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6E8B92-2442-4F3B-A68B-CF746D362E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99200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0B9701-6AD4-4152-B13C-2473F5B1EBA2}" type="datetimeFigureOut">
              <a:rPr lang="en-US" smtClean="0"/>
              <a:t>7/5/2016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6E8B92-2442-4F3B-A68B-CF746D362E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28245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0B9701-6AD4-4152-B13C-2473F5B1EBA2}" type="datetimeFigureOut">
              <a:rPr lang="en-US" smtClean="0"/>
              <a:t>7/5/2016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6E8B92-2442-4F3B-A68B-CF746D362E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46002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0B9701-6AD4-4152-B13C-2473F5B1EBA2}" type="datetimeFigureOut">
              <a:rPr lang="en-US" smtClean="0"/>
              <a:t>7/5/2016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6E8B92-2442-4F3B-A68B-CF746D362E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6201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0B9701-6AD4-4152-B13C-2473F5B1EBA2}" type="datetimeFigureOut">
              <a:rPr lang="en-US" smtClean="0"/>
              <a:t>7/5/2016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6E8B92-2442-4F3B-A68B-CF746D362E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77316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0B9701-6AD4-4152-B13C-2473F5B1EBA2}" type="datetimeFigureOut">
              <a:rPr lang="en-US" smtClean="0"/>
              <a:t>7/5/2016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6E8B92-2442-4F3B-A68B-CF746D362E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87901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0B9701-6AD4-4152-B13C-2473F5B1EBA2}" type="datetimeFigureOut">
              <a:rPr lang="en-US" smtClean="0"/>
              <a:t>7/5/2016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6E8B92-2442-4F3B-A68B-CF746D362E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91039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0B9701-6AD4-4152-B13C-2473F5B1EBA2}" type="datetimeFigureOut">
              <a:rPr lang="en-US" smtClean="0"/>
              <a:t>7/5/2016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6E8B92-2442-4F3B-A68B-CF746D362E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69878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1.jp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.jpg"/><Relationship Id="rId5" Type="http://schemas.openxmlformats.org/officeDocument/2006/relationships/image" Target="../media/image2.emf"/><Relationship Id="rId4" Type="http://schemas.openxmlformats.org/officeDocument/2006/relationships/chart" Target="../charts/char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2057400" y="304800"/>
            <a:ext cx="6705600" cy="1143000"/>
          </a:xfrm>
        </p:spPr>
        <p:txBody>
          <a:bodyPr>
            <a:normAutofit/>
          </a:bodyPr>
          <a:lstStyle/>
          <a:p>
            <a:r>
              <a:rPr lang="en-US" sz="36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Integrated Planning Process</a:t>
            </a:r>
            <a:endParaRPr lang="en-US" sz="36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304800"/>
            <a:ext cx="1447800" cy="999186"/>
          </a:xfrm>
        </p:spPr>
      </p:pic>
      <p:sp>
        <p:nvSpPr>
          <p:cNvPr id="8" name="TextBox 7"/>
          <p:cNvSpPr txBox="1"/>
          <p:nvPr/>
        </p:nvSpPr>
        <p:spPr>
          <a:xfrm>
            <a:off x="209062" y="1444326"/>
            <a:ext cx="8763000" cy="15542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 smtClean="0">
                <a:solidFill>
                  <a:srgbClr val="002060"/>
                </a:solidFill>
              </a:rPr>
              <a:t>Integrates supply and demand-side resources to develop a resource plan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 smtClean="0">
                <a:solidFill>
                  <a:srgbClr val="002060"/>
                </a:solidFill>
              </a:rPr>
              <a:t>Updated annually in conjunction with budgeting and market conditions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 smtClean="0">
                <a:solidFill>
                  <a:srgbClr val="002060"/>
                </a:solidFill>
              </a:rPr>
              <a:t>Portfolio is optimized using production cost modeling considering the following:</a:t>
            </a:r>
          </a:p>
          <a:p>
            <a:pPr marL="1200150" lvl="2" indent="-285750">
              <a:buFont typeface="Arial" panose="020B0604020202020204" pitchFamily="34" charset="0"/>
              <a:buChar char="•"/>
            </a:pPr>
            <a:endParaRPr lang="en-US" sz="2000" dirty="0">
              <a:solidFill>
                <a:srgbClr val="002060"/>
              </a:solidFill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838200" y="3124200"/>
            <a:ext cx="3926236" cy="2147558"/>
          </a:xfrm>
          <a:prstGeom prst="roundRect">
            <a:avLst>
              <a:gd name="adj" fmla="val 3955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en-US" dirty="0" smtClean="0">
              <a:solidFill>
                <a:srgbClr val="002060"/>
              </a:solidFill>
            </a:endParaRPr>
          </a:p>
        </p:txBody>
      </p:sp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4083056165"/>
              </p:ext>
            </p:extLst>
          </p:nvPr>
        </p:nvGraphicFramePr>
        <p:xfrm>
          <a:off x="1219200" y="2743200"/>
          <a:ext cx="7010400" cy="3962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398727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93915" y="304800"/>
            <a:ext cx="8229600" cy="114300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r"/>
            <a:r>
              <a:rPr lang="en-US" sz="3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Anaheim Power Supply Plan</a:t>
            </a:r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89136517"/>
              </p:ext>
            </p:extLst>
          </p:nvPr>
        </p:nvGraphicFramePr>
        <p:xfrm>
          <a:off x="4563964" y="1787461"/>
          <a:ext cx="3686499" cy="252844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5" name="Group 4"/>
          <p:cNvGrpSpPr/>
          <p:nvPr/>
        </p:nvGrpSpPr>
        <p:grpSpPr>
          <a:xfrm>
            <a:off x="4408503" y="4161295"/>
            <a:ext cx="3973497" cy="3112342"/>
            <a:chOff x="4674169" y="1891183"/>
            <a:chExt cx="4865506" cy="4572000"/>
          </a:xfrm>
        </p:grpSpPr>
        <p:graphicFrame>
          <p:nvGraphicFramePr>
            <p:cNvPr id="9" name="Chart 8"/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4015671008"/>
                </p:ext>
              </p:extLst>
            </p:nvPr>
          </p:nvGraphicFramePr>
          <p:xfrm>
            <a:off x="4967675" y="1891183"/>
            <a:ext cx="4572000" cy="4572000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4"/>
            </a:graphicData>
          </a:graphic>
        </p:graphicFrame>
        <p:sp>
          <p:nvSpPr>
            <p:cNvPr id="13" name="TextBox 12"/>
            <p:cNvSpPr txBox="1"/>
            <p:nvPr/>
          </p:nvSpPr>
          <p:spPr>
            <a:xfrm>
              <a:off x="4674169" y="5039415"/>
              <a:ext cx="1295400" cy="3751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100" b="1" dirty="0" smtClean="0">
                  <a:solidFill>
                    <a:schemeClr val="accent4">
                      <a:lumMod val="50000"/>
                    </a:schemeClr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</a:rPr>
                <a:t>Large Hydro</a:t>
              </a:r>
              <a:endParaRPr lang="en-US" sz="1100" b="1" dirty="0">
                <a:solidFill>
                  <a:schemeClr val="accent4">
                    <a:lumMod val="50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endParaRP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5434206" y="3198075"/>
              <a:ext cx="1295400" cy="6178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100" b="1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</a:rPr>
                <a:t>Natural Gas Resources</a:t>
              </a:r>
              <a:endParaRPr lang="en-US" sz="1100" b="1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6647186" y="2549646"/>
              <a:ext cx="1295400" cy="58775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000" b="1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</a:rPr>
                <a:t>Natural Gas</a:t>
              </a:r>
            </a:p>
            <a:p>
              <a:pPr algn="ctr"/>
              <a:r>
                <a:rPr lang="en-US" sz="1000" b="1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</a:rPr>
                <a:t>Purchases</a:t>
              </a:r>
              <a:endParaRPr lang="en-US" sz="1000" b="1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6298751" y="4061623"/>
              <a:ext cx="1295400" cy="58775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000" b="1" dirty="0" smtClean="0">
                  <a:solidFill>
                    <a:schemeClr val="accent4">
                      <a:lumMod val="50000"/>
                    </a:schemeClr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</a:rPr>
                <a:t>Renewable</a:t>
              </a:r>
            </a:p>
            <a:p>
              <a:pPr algn="ctr"/>
              <a:r>
                <a:rPr lang="en-US" sz="1000" b="1" dirty="0" smtClean="0">
                  <a:solidFill>
                    <a:schemeClr val="accent4">
                      <a:lumMod val="50000"/>
                    </a:schemeClr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</a:rPr>
                <a:t>Purchases</a:t>
              </a: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7594151" y="3197305"/>
              <a:ext cx="1424940" cy="63296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100" b="1" dirty="0" smtClean="0">
                  <a:solidFill>
                    <a:schemeClr val="accent4">
                      <a:lumMod val="50000"/>
                    </a:schemeClr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</a:rPr>
                <a:t>Renewable Projects</a:t>
              </a:r>
              <a:endParaRPr lang="en-US" sz="1100" b="1" dirty="0">
                <a:solidFill>
                  <a:schemeClr val="accent4">
                    <a:lumMod val="50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endParaRPr>
            </a:p>
          </p:txBody>
        </p:sp>
      </p:grpSp>
      <p:sp>
        <p:nvSpPr>
          <p:cNvPr id="2" name="TextBox 1"/>
          <p:cNvSpPr txBox="1"/>
          <p:nvPr/>
        </p:nvSpPr>
        <p:spPr>
          <a:xfrm>
            <a:off x="4734269" y="1495425"/>
            <a:ext cx="3276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2015 Resource Portfolio</a:t>
            </a:r>
            <a:endParaRPr lang="en-US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876800" y="4114800"/>
            <a:ext cx="3276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2030 Resource Portfolio</a:t>
            </a:r>
            <a:endParaRPr lang="en-US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1718191"/>
            <a:ext cx="3552825" cy="3552825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 fov="5100000">
              <a:rot lat="20400000" lon="0" rev="60000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  <a:extLst/>
        </p:spPr>
      </p:pic>
      <p:pic>
        <p:nvPicPr>
          <p:cNvPr id="16" name="Content Placeholder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524814"/>
            <a:ext cx="1447800" cy="9991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40090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31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750"/>
                            </p:stCondLst>
                            <p:childTnLst>
                              <p:par>
                                <p:cTn id="24" presetID="31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31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>
        <p:bldAsOne/>
      </p:bldGraphic>
      <p:bldP spid="2" grpId="0"/>
      <p:bldP spid="19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Received_x0020_From xmlns="8eef3743-c7b3-4cbe-8837-b6e805be353c">City of Anaheim</Received_x0020_From>
    <Docket_x0020_Number xmlns="8eef3743-c7b3-4cbe-8837-b6e805be353c">16-OIR-04</Docket_x0020_Number>
    <TaxCatchAll xmlns="8eef3743-c7b3-4cbe-8837-b6e805be353c">
      <Value>18</Value>
      <Value>6</Value>
      <Value>3</Value>
    </TaxCatchAll>
    <jbf85ac70d5848c6836ba15e22d94e70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Document</TermName>
          <TermId xmlns="http://schemas.microsoft.com/office/infopath/2007/PartnerControls">6786e4f6-aafd-416d-a977-1b2d5f456edf</TermId>
        </TermInfo>
      </Terms>
    </jbf85ac70d5848c6836ba15e22d94e70>
    <ia56c5f4991045989a786b6ecb732719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Public Agency</TermName>
          <TermId xmlns="http://schemas.microsoft.com/office/infopath/2007/PartnerControls">5e9efa52-72c2-4b4c-ad77-d864509888ed</TermId>
        </TermInfo>
      </Terms>
    </ia56c5f4991045989a786b6ecb732719>
    <bfc617c42d804116a0a5feb0906d720d xmlns="8eef3743-c7b3-4cbe-8837-b6e805be353c">
      <Terms xmlns="http://schemas.microsoft.com/office/infopath/2007/PartnerControls"/>
    </bfc617c42d804116a0a5feb0906d720d>
    <k2a3b5fc29f742a38f72e68b777baa26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Document</TermName>
          <TermId xmlns="http://schemas.microsoft.com/office/infopath/2007/PartnerControls">f3c81208-9d0f-49cc-afc5-e227f36ec0e7</TermId>
        </TermInfo>
      </Terms>
    </k2a3b5fc29f742a38f72e68b777baa26>
    <_dlc_DocId xmlns="8eef3743-c7b3-4cbe-8837-b6e805be353c">Z5JXHV6S7NA6-3-103963</_dlc_DocId>
    <_dlc_DocIdUrl xmlns="8eef3743-c7b3-4cbe-8837-b6e805be353c">
      <Url>http://efilingspinternal/_layouts/DocIdRedir.aspx?ID=Z5JXHV6S7NA6-3-103963</Url>
      <Description>Z5JXHV6S7NA6-3-103963</Description>
    </_dlc_DocIdUrl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Assembly>Microsoft.Office.DocumentManagement, Version=14.0.0.0, Culture=neutral, PublicKeyToken=71e9bce111e9429c</Assembly>
    <Class>Microsoft.Office.DocumentManagement.Internal.DocIdHandler</Class>
    <Data/>
    <Filter/>
  </Receiver>
</spe:Receivers>
</file>

<file path=customXml/item4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0CCC58EB6DDD042AF64737FFB4292D8" ma:contentTypeVersion="11" ma:contentTypeDescription="Create a new document." ma:contentTypeScope="" ma:versionID="13f97a97acb76151d70d6bfa6f20dde2">
  <xsd:schema xmlns:xsd="http://www.w3.org/2001/XMLSchema" xmlns:xs="http://www.w3.org/2001/XMLSchema" xmlns:p="http://schemas.microsoft.com/office/2006/metadata/properties" xmlns:ns2="8eef3743-c7b3-4cbe-8837-b6e805be353c" targetNamespace="http://schemas.microsoft.com/office/2006/metadata/properties" ma:root="true" ma:fieldsID="9d326f15e9f28263b4a2e5035394f321" ns2:_="">
    <xsd:import namespace="8eef3743-c7b3-4cbe-8837-b6e805be353c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2:Docket_x0020_Number" minOccurs="0"/>
                <xsd:element ref="ns2:k2a3b5fc29f742a38f72e68b777baa26" minOccurs="0"/>
                <xsd:element ref="ns2:TaxCatchAll" minOccurs="0"/>
                <xsd:element ref="ns2:Received_x0020_From" minOccurs="0"/>
                <xsd:element ref="ns2:bfc617c42d804116a0a5feb0906d720d" minOccurs="0"/>
                <xsd:element ref="ns2:jbf85ac70d5848c6836ba15e22d94e70" minOccurs="0"/>
                <xsd:element ref="ns2:ia56c5f4991045989a786b6ecb732719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eef3743-c7b3-4cbe-8837-b6e805be353c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Docket_x0020_Number" ma:index="11" nillable="true" ma:displayName="Docket Number" ma:internalName="Docket_x0020_Number">
      <xsd:simpleType>
        <xsd:restriction base="dms:Text">
          <xsd:maxLength value="32"/>
        </xsd:restriction>
      </xsd:simpleType>
    </xsd:element>
    <xsd:element name="k2a3b5fc29f742a38f72e68b777baa26" ma:index="13" nillable="true" ma:taxonomy="true" ma:internalName="k2a3b5fc29f742a38f72e68b777baa26" ma:taxonomyFieldName="Document_x0020_Type" ma:displayName="Document Type" ma:default="" ma:fieldId="{42a3b5fc-29f7-42a3-8f72-e68b777baa26}" ma:sspId="a3ae1311-9ec1-44ed-9b85-20ca267aa743" ma:termSetId="4920f4ef-3ff7-430b-a2e3-4066540b3b4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CatchAll" ma:index="14" nillable="true" ma:displayName="Taxonomy Catch All Column" ma:hidden="true" ma:list="{234b91fd-55c5-49f0-95fc-2af2c5baedaf}" ma:internalName="TaxCatchAll" ma:showField="CatchAllData" ma:web="8eef3743-c7b3-4cbe-8837-b6e805be353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Received_x0020_From" ma:index="15" nillable="true" ma:displayName="Received From" ma:internalName="Received_x0020_From">
      <xsd:simpleType>
        <xsd:restriction base="dms:Text">
          <xsd:maxLength value="255"/>
        </xsd:restriction>
      </xsd:simpleType>
    </xsd:element>
    <xsd:element name="bfc617c42d804116a0a5feb0906d720d" ma:index="17" nillable="true" ma:taxonomy="true" ma:internalName="bfc617c42d804116a0a5feb0906d720d" ma:taxonomyFieldName="Subject_x0020_Areas" ma:displayName="Subject Areas" ma:default="" ma:fieldId="{bfc617c4-2d80-4116-a0a5-feb0906d720d}" ma:taxonomyMulti="true" ma:sspId="a3ae1311-9ec1-44ed-9b85-20ca267aa743" ma:termSetId="cd7814c8-04c0-4947-a362-3e9c7caefa41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jbf85ac70d5848c6836ba15e22d94e70" ma:index="19" nillable="true" ma:taxonomy="true" ma:internalName="jbf85ac70d5848c6836ba15e22d94e70" ma:taxonomyFieldName="Submission_x0020_Type" ma:displayName="Submission Type" ma:default="" ma:fieldId="{3bf85ac7-0d58-48c6-836b-a15e22d94e70}" ma:sspId="a3ae1311-9ec1-44ed-9b85-20ca267aa743" ma:termSetId="81d50c0d-c30e-4c77-a756-69747127f684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ia56c5f4991045989a786b6ecb732719" ma:index="21" nillable="true" ma:taxonomy="true" ma:internalName="ia56c5f4991045989a786b6ecb732719" ma:taxonomyFieldName="Submitter_x0020_Role" ma:displayName="Submitter Role" ma:default="" ma:fieldId="{2a56c5f4-9910-4598-9a78-6b6ecb732719}" ma:sspId="a3ae1311-9ec1-44ed-9b85-20ca267aa743" ma:termSetId="d4ace8ae-a4c4-4770-a8b9-bc6c67c601d9" ma:anchorId="00000000-0000-0000-0000-000000000000" ma:open="false" ma:isKeyword="false">
      <xsd:complexType>
        <xsd:sequence>
          <xsd:element ref="pc:Terms" minOccurs="0" maxOccurs="1"/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BE4AD87-693C-4D0B-AB01-86625B6543F4}"/>
</file>

<file path=customXml/itemProps2.xml><?xml version="1.0" encoding="utf-8"?>
<ds:datastoreItem xmlns:ds="http://schemas.openxmlformats.org/officeDocument/2006/customXml" ds:itemID="{A138A283-D7C5-4F89-A6C3-1AF94F5D698C}"/>
</file>

<file path=customXml/itemProps3.xml><?xml version="1.0" encoding="utf-8"?>
<ds:datastoreItem xmlns:ds="http://schemas.openxmlformats.org/officeDocument/2006/customXml" ds:itemID="{9B2AAE70-2FF5-4ADB-B045-8E2F9F3A9048}"/>
</file>

<file path=customXml/itemProps4.xml><?xml version="1.0" encoding="utf-8"?>
<ds:datastoreItem xmlns:ds="http://schemas.openxmlformats.org/officeDocument/2006/customXml" ds:itemID="{7F8A9287-039D-40A5-9B9B-862551B67CC4}"/>
</file>

<file path=docProps/app.xml><?xml version="1.0" encoding="utf-8"?>
<Properties xmlns="http://schemas.openxmlformats.org/officeDocument/2006/extended-properties" xmlns:vt="http://schemas.openxmlformats.org/officeDocument/2006/docPropsVTypes">
  <TotalTime>1397</TotalTime>
  <Words>116</Words>
  <Application>Microsoft Office PowerPoint</Application>
  <PresentationFormat>On-screen Show (4:3)</PresentationFormat>
  <Paragraphs>36</Paragraphs>
  <Slides>2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Integrated Planning Process</vt:lpstr>
      <vt:lpstr>Anaheim Power Supply Plan</vt:lpstr>
    </vt:vector>
  </TitlesOfParts>
  <Company>City of Anaheim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Anaheim's presentation of its Integrated Resource Planning at Lead Cmr Workshop on April 18, 2016.</dc:title>
  <dc:creator>Carrie Thompson</dc:creator>
  <cp:lastModifiedBy>Paul, Patricia@Energy</cp:lastModifiedBy>
  <cp:revision>24</cp:revision>
  <dcterms:created xsi:type="dcterms:W3CDTF">2016-04-13T18:31:44Z</dcterms:created>
  <dcterms:modified xsi:type="dcterms:W3CDTF">2016-07-05T16:21:02Z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0x01010060CCC58EB6DDD042AF64737FFB4292D8</vt:lpwstr>
  </property>
  <property fmtid="{D5CDD505-2E9C-101B-9397-08002B2CF9AE}" pid="3" name="_dlc_DocIdItemGuid">
    <vt:lpwstr>166b2c93-84b9-416d-a0f8-be7957e4576d</vt:lpwstr>
  </property>
  <property fmtid="{D5CDD505-2E9C-101B-9397-08002B2CF9AE}" pid="4" name="Subject_x0020_Areas">
    <vt:lpwstr/>
  </property>
  <property fmtid="{D5CDD505-2E9C-101B-9397-08002B2CF9AE}" pid="5" name="_CopySource">
    <vt:lpwstr>http://efilingspinternal/PendingDocuments/16-OIR-04/20160705T111221_Anaheim's_presentation_of_its_Integrated_Resource_Planning_at_L.pptx</vt:lpwstr>
  </property>
  <property fmtid="{D5CDD505-2E9C-101B-9397-08002B2CF9AE}" pid="6" name="Subject Areas">
    <vt:lpwstr/>
  </property>
  <property fmtid="{D5CDD505-2E9C-101B-9397-08002B2CF9AE}" pid="7" name="Submission Type">
    <vt:lpwstr>6;#Document|6786e4f6-aafd-416d-a977-1b2d5f456edf</vt:lpwstr>
  </property>
  <property fmtid="{D5CDD505-2E9C-101B-9397-08002B2CF9AE}" pid="8" name="Submitter Role">
    <vt:lpwstr>18;#Public Agency|5e9efa52-72c2-4b4c-ad77-d864509888ed</vt:lpwstr>
  </property>
  <property fmtid="{D5CDD505-2E9C-101B-9397-08002B2CF9AE}" pid="9" name="Order">
    <vt:r8>1272400</vt:r8>
  </property>
  <property fmtid="{D5CDD505-2E9C-101B-9397-08002B2CF9AE}" pid="10" name="Document Type">
    <vt:lpwstr>3;#Document|f3c81208-9d0f-49cc-afc5-e227f36ec0e7</vt:lpwstr>
  </property>
  <property fmtid="{D5CDD505-2E9C-101B-9397-08002B2CF9AE}" pid="11" name="xd_ProgID">
    <vt:lpwstr/>
  </property>
  <property fmtid="{D5CDD505-2E9C-101B-9397-08002B2CF9AE}" pid="12" name="_SourceUrl">
    <vt:lpwstr/>
  </property>
  <property fmtid="{D5CDD505-2E9C-101B-9397-08002B2CF9AE}" pid="13" name="_SharedFileIndex">
    <vt:lpwstr/>
  </property>
  <property fmtid="{D5CDD505-2E9C-101B-9397-08002B2CF9AE}" pid="14" name="TemplateUrl">
    <vt:lpwstr/>
  </property>
</Properties>
</file>