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8" r:id="rId1"/>
  </p:sldMasterIdLst>
  <p:notesMasterIdLst>
    <p:notesMasterId r:id="rId17"/>
  </p:notesMasterIdLst>
  <p:handoutMasterIdLst>
    <p:handoutMasterId r:id="rId18"/>
  </p:handoutMasterIdLst>
  <p:sldIdLst>
    <p:sldId id="727" r:id="rId2"/>
    <p:sldId id="709" r:id="rId3"/>
    <p:sldId id="725" r:id="rId4"/>
    <p:sldId id="712" r:id="rId5"/>
    <p:sldId id="723" r:id="rId6"/>
    <p:sldId id="730" r:id="rId7"/>
    <p:sldId id="732" r:id="rId8"/>
    <p:sldId id="735" r:id="rId9"/>
    <p:sldId id="731" r:id="rId10"/>
    <p:sldId id="734" r:id="rId11"/>
    <p:sldId id="736" r:id="rId12"/>
    <p:sldId id="737" r:id="rId13"/>
    <p:sldId id="738" r:id="rId14"/>
    <p:sldId id="739" r:id="rId15"/>
    <p:sldId id="711" r:id="rId1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4319">
          <p15:clr>
            <a:srgbClr val="A4A3A4"/>
          </p15:clr>
        </p15:guide>
        <p15:guide id="4" pos="57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 userDrawn="1">
          <p15:clr>
            <a:srgbClr val="A4A3A4"/>
          </p15:clr>
        </p15:guide>
        <p15:guide id="2" pos="2200" userDrawn="1">
          <p15:clr>
            <a:srgbClr val="A4A3A4"/>
          </p15:clr>
        </p15:guide>
        <p15:guide id="3" orient="horz" pos="2928" userDrawn="1">
          <p15:clr>
            <a:srgbClr val="A4A3A4"/>
          </p15:clr>
        </p15:guide>
        <p15:guide id="4" pos="220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ndrew Panson" initials="AP" lastIdx="3" clrIdx="0"/>
  <p:cmAuthor id="1" name="Tim Hartigan" initials="TH" lastIdx="3" clrIdx="1"/>
  <p:cmAuthor id="2" name="Laura Zaremba-Schmidt" initials="LZS" lastIdx="1" clrIdx="2"/>
  <p:cmAuthor id="3" name="CARB" initials="CARB" lastIdx="11" clrIdx="3">
    <p:extLst>
      <p:ext uri="{19B8F6BF-5375-455C-9EA6-DF929625EA0E}">
        <p15:presenceInfo xmlns:p15="http://schemas.microsoft.com/office/powerpoint/2012/main" userId="CARB" providerId="None"/>
      </p:ext>
    </p:extLst>
  </p:cmAuthor>
  <p:cmAuthor id="4" name="Rhetta deMesa" initials="" lastIdx="1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 clrMode="gray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1C5"/>
    <a:srgbClr val="00539F"/>
    <a:srgbClr val="A5A6A5"/>
    <a:srgbClr val="3C3C3B"/>
    <a:srgbClr val="66FF33"/>
    <a:srgbClr val="B2B3B2"/>
    <a:srgbClr val="CECFCD"/>
    <a:srgbClr val="8238BA"/>
    <a:srgbClr val="95B3D7"/>
    <a:srgbClr val="595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70" autoAdjust="0"/>
    <p:restoredTop sz="49267" autoAdjust="0"/>
  </p:normalViewPr>
  <p:slideViewPr>
    <p:cSldViewPr>
      <p:cViewPr varScale="1">
        <p:scale>
          <a:sx n="43" d="100"/>
          <a:sy n="43" d="100"/>
        </p:scale>
        <p:origin x="2736" y="48"/>
      </p:cViewPr>
      <p:guideLst>
        <p:guide orient="horz" pos="2160"/>
        <p:guide pos="2880"/>
        <p:guide orient="horz" pos="4319"/>
        <p:guide pos="5759"/>
      </p:guideLst>
    </p:cSldViewPr>
  </p:slideViewPr>
  <p:outlineViewPr>
    <p:cViewPr>
      <p:scale>
        <a:sx n="33" d="100"/>
        <a:sy n="33" d="100"/>
      </p:scale>
      <p:origin x="0" y="-209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3822" y="96"/>
      </p:cViewPr>
      <p:guideLst>
        <p:guide orient="horz" pos="2924"/>
        <p:guide pos="2200"/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F93E21-79C0-4555-9677-69885BFA9D73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F6FD372-7799-4D35-9C75-226935EF0769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30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Provide an update on SB 350 implementation efforts</a:t>
          </a:r>
          <a:endParaRPr lang="en-US" sz="30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245AE1-FD62-402D-9EB5-760EAB9A7BA1}" type="parTrans" cxnId="{A4E93A5E-4311-4E59-905E-5AEA6DF8B6E4}">
      <dgm:prSet/>
      <dgm:spPr/>
      <dgm:t>
        <a:bodyPr/>
        <a:lstStyle/>
        <a:p>
          <a:endParaRPr lang="en-US"/>
        </a:p>
      </dgm:t>
    </dgm:pt>
    <dgm:pt modelId="{30C1276C-5439-4071-BD4F-C4A39DAD714A}" type="sibTrans" cxnId="{A4E93A5E-4311-4E59-905E-5AEA6DF8B6E4}">
      <dgm:prSet/>
      <dgm:spPr/>
      <dgm:t>
        <a:bodyPr/>
        <a:lstStyle/>
        <a:p>
          <a:endParaRPr lang="en-US"/>
        </a:p>
      </dgm:t>
    </dgm:pt>
    <dgm:pt modelId="{0AC720F8-6C33-4F5C-89BC-2BCD054ED858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30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Highlight key SB 350 accomplishments and progress on recommendations</a:t>
          </a:r>
          <a:endParaRPr lang="en-US" sz="30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69EE22-DDFA-4EAC-BCC1-21605E624A4C}" type="parTrans" cxnId="{2ED77EBA-74D9-4BFC-832E-9C5A805AC649}">
      <dgm:prSet/>
      <dgm:spPr/>
      <dgm:t>
        <a:bodyPr/>
        <a:lstStyle/>
        <a:p>
          <a:endParaRPr lang="en-US"/>
        </a:p>
      </dgm:t>
    </dgm:pt>
    <dgm:pt modelId="{41D28F03-8B1C-4C10-B456-6664E91948F2}" type="sibTrans" cxnId="{2ED77EBA-74D9-4BFC-832E-9C5A805AC649}">
      <dgm:prSet/>
      <dgm:spPr/>
      <dgm:t>
        <a:bodyPr/>
        <a:lstStyle/>
        <a:p>
          <a:endParaRPr lang="en-US"/>
        </a:p>
      </dgm:t>
    </dgm:pt>
    <dgm:pt modelId="{A9C197D8-9CA2-4F0F-97E3-A712E26BB61B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30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Work collaboratively to develop a path forward</a:t>
          </a:r>
          <a:endParaRPr lang="en-US" sz="30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B41306-08AD-472A-BB0F-FDECF58C998B}" type="parTrans" cxnId="{68F221D1-21B1-4AE8-A268-FA19CDE6A336}">
      <dgm:prSet/>
      <dgm:spPr/>
      <dgm:t>
        <a:bodyPr/>
        <a:lstStyle/>
        <a:p>
          <a:endParaRPr lang="en-US"/>
        </a:p>
      </dgm:t>
    </dgm:pt>
    <dgm:pt modelId="{5611E99E-B0CB-4922-8624-ACF70E49945D}" type="sibTrans" cxnId="{68F221D1-21B1-4AE8-A268-FA19CDE6A336}">
      <dgm:prSet/>
      <dgm:spPr/>
      <dgm:t>
        <a:bodyPr/>
        <a:lstStyle/>
        <a:p>
          <a:endParaRPr lang="en-US"/>
        </a:p>
      </dgm:t>
    </dgm:pt>
    <dgm:pt modelId="{F261BCB3-03DF-4AC3-B403-1396E33C18E9}" type="pres">
      <dgm:prSet presAssocID="{EDF93E21-79C0-4555-9677-69885BFA9D7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9D1760-1C10-475C-B4F7-3D21694960B4}" type="pres">
      <dgm:prSet presAssocID="{AF6FD372-7799-4D35-9C75-226935EF07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ACE858-051B-4439-AC0C-880C8B55B4CA}" type="pres">
      <dgm:prSet presAssocID="{30C1276C-5439-4071-BD4F-C4A39DAD714A}" presName="spacer" presStyleCnt="0"/>
      <dgm:spPr/>
    </dgm:pt>
    <dgm:pt modelId="{40ACE189-4DFE-4C0C-91C9-BD9DA8D12429}" type="pres">
      <dgm:prSet presAssocID="{0AC720F8-6C33-4F5C-89BC-2BCD054ED85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1B0EF8-CBCC-49C3-916A-362DE2C04DF4}" type="pres">
      <dgm:prSet presAssocID="{41D28F03-8B1C-4C10-B456-6664E91948F2}" presName="spacer" presStyleCnt="0"/>
      <dgm:spPr/>
    </dgm:pt>
    <dgm:pt modelId="{BA32EC47-2130-4A35-9A34-0F7BA4B333FD}" type="pres">
      <dgm:prSet presAssocID="{A9C197D8-9CA2-4F0F-97E3-A712E26BB61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984194-0C17-43E3-A455-1CD4D02DEF2D}" type="presOf" srcId="{0AC720F8-6C33-4F5C-89BC-2BCD054ED858}" destId="{40ACE189-4DFE-4C0C-91C9-BD9DA8D12429}" srcOrd="0" destOrd="0" presId="urn:microsoft.com/office/officeart/2005/8/layout/vList2"/>
    <dgm:cxn modelId="{A4E93A5E-4311-4E59-905E-5AEA6DF8B6E4}" srcId="{EDF93E21-79C0-4555-9677-69885BFA9D73}" destId="{AF6FD372-7799-4D35-9C75-226935EF0769}" srcOrd="0" destOrd="0" parTransId="{D4245AE1-FD62-402D-9EB5-760EAB9A7BA1}" sibTransId="{30C1276C-5439-4071-BD4F-C4A39DAD714A}"/>
    <dgm:cxn modelId="{198F7708-43C7-4550-A855-FE4CA4FC19BE}" type="presOf" srcId="{A9C197D8-9CA2-4F0F-97E3-A712E26BB61B}" destId="{BA32EC47-2130-4A35-9A34-0F7BA4B333FD}" srcOrd="0" destOrd="0" presId="urn:microsoft.com/office/officeart/2005/8/layout/vList2"/>
    <dgm:cxn modelId="{237AF9C8-E367-4E7B-AB26-3AC3AE930F4D}" type="presOf" srcId="{AF6FD372-7799-4D35-9C75-226935EF0769}" destId="{B89D1760-1C10-475C-B4F7-3D21694960B4}" srcOrd="0" destOrd="0" presId="urn:microsoft.com/office/officeart/2005/8/layout/vList2"/>
    <dgm:cxn modelId="{732B8DB9-6D28-450D-A50C-1ADADEBA52D7}" type="presOf" srcId="{EDF93E21-79C0-4555-9677-69885BFA9D73}" destId="{F261BCB3-03DF-4AC3-B403-1396E33C18E9}" srcOrd="0" destOrd="0" presId="urn:microsoft.com/office/officeart/2005/8/layout/vList2"/>
    <dgm:cxn modelId="{2ED77EBA-74D9-4BFC-832E-9C5A805AC649}" srcId="{EDF93E21-79C0-4555-9677-69885BFA9D73}" destId="{0AC720F8-6C33-4F5C-89BC-2BCD054ED858}" srcOrd="1" destOrd="0" parTransId="{4D69EE22-DDFA-4EAC-BCC1-21605E624A4C}" sibTransId="{41D28F03-8B1C-4C10-B456-6664E91948F2}"/>
    <dgm:cxn modelId="{68F221D1-21B1-4AE8-A268-FA19CDE6A336}" srcId="{EDF93E21-79C0-4555-9677-69885BFA9D73}" destId="{A9C197D8-9CA2-4F0F-97E3-A712E26BB61B}" srcOrd="2" destOrd="0" parTransId="{FFB41306-08AD-472A-BB0F-FDECF58C998B}" sibTransId="{5611E99E-B0CB-4922-8624-ACF70E49945D}"/>
    <dgm:cxn modelId="{3A89968C-F61B-4F47-BB4C-29CC64D4A97F}" type="presParOf" srcId="{F261BCB3-03DF-4AC3-B403-1396E33C18E9}" destId="{B89D1760-1C10-475C-B4F7-3D21694960B4}" srcOrd="0" destOrd="0" presId="urn:microsoft.com/office/officeart/2005/8/layout/vList2"/>
    <dgm:cxn modelId="{973C6650-753F-4B3D-98A5-13105AA97DC5}" type="presParOf" srcId="{F261BCB3-03DF-4AC3-B403-1396E33C18E9}" destId="{D8ACE858-051B-4439-AC0C-880C8B55B4CA}" srcOrd="1" destOrd="0" presId="urn:microsoft.com/office/officeart/2005/8/layout/vList2"/>
    <dgm:cxn modelId="{BB503FB1-4709-44E5-92D4-C7147E0DBCA1}" type="presParOf" srcId="{F261BCB3-03DF-4AC3-B403-1396E33C18E9}" destId="{40ACE189-4DFE-4C0C-91C9-BD9DA8D12429}" srcOrd="2" destOrd="0" presId="urn:microsoft.com/office/officeart/2005/8/layout/vList2"/>
    <dgm:cxn modelId="{89EF7EED-44B4-4D3A-8086-131A5078DCC5}" type="presParOf" srcId="{F261BCB3-03DF-4AC3-B403-1396E33C18E9}" destId="{121B0EF8-CBCC-49C3-916A-362DE2C04DF4}" srcOrd="3" destOrd="0" presId="urn:microsoft.com/office/officeart/2005/8/layout/vList2"/>
    <dgm:cxn modelId="{C584FDFE-E262-4B95-8A84-5A3CE07EAE13}" type="presParOf" srcId="{F261BCB3-03DF-4AC3-B403-1396E33C18E9}" destId="{BA32EC47-2130-4A35-9A34-0F7BA4B333F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4AE5A0-8594-4333-A7F5-BF2DC5E4D56D}" type="doc">
      <dgm:prSet loTypeId="urn:microsoft.com/office/officeart/2005/8/layout/hProcess9" loCatId="process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en-US"/>
        </a:p>
      </dgm:t>
    </dgm:pt>
    <dgm:pt modelId="{D428F5DD-D40D-4785-8BA3-94B17E7C67C9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Explore barriers and opportunities to expand low-income residents’ access to energy efficiency, renewable energy, and clean transportation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7063CB-CCC1-4353-9367-82443047E765}" type="parTrans" cxnId="{13DDCC86-6312-4493-8E69-8668A00F9DE8}">
      <dgm:prSet/>
      <dgm:spPr/>
      <dgm:t>
        <a:bodyPr/>
        <a:lstStyle/>
        <a:p>
          <a:endParaRPr lang="en-US"/>
        </a:p>
      </dgm:t>
    </dgm:pt>
    <dgm:pt modelId="{3BDDE6D4-D3E3-4218-9B38-9204CD5E76F2}" type="sibTrans" cxnId="{13DDCC86-6312-4493-8E69-8668A00F9DE8}">
      <dgm:prSet/>
      <dgm:spPr/>
      <dgm:t>
        <a:bodyPr/>
        <a:lstStyle/>
        <a:p>
          <a:endParaRPr lang="en-US"/>
        </a:p>
      </dgm:t>
    </dgm:pt>
    <dgm:pt modelId="{7D14845B-6116-4163-BA82-CB5146E7E4A9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Provide recommendations on how to increase access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B47D34-C316-454F-BBE5-5271EC0D8941}" type="parTrans" cxnId="{75BF0BB4-6927-46FC-A2D1-A2C89963254B}">
      <dgm:prSet/>
      <dgm:spPr/>
      <dgm:t>
        <a:bodyPr/>
        <a:lstStyle/>
        <a:p>
          <a:endParaRPr lang="en-US"/>
        </a:p>
      </dgm:t>
    </dgm:pt>
    <dgm:pt modelId="{91C3CB01-10D7-405E-A640-6F7B504D5199}" type="sibTrans" cxnId="{75BF0BB4-6927-46FC-A2D1-A2C89963254B}">
      <dgm:prSet/>
      <dgm:spPr/>
      <dgm:t>
        <a:bodyPr/>
        <a:lstStyle/>
        <a:p>
          <a:endParaRPr lang="en-US"/>
        </a:p>
      </dgm:t>
    </dgm:pt>
    <dgm:pt modelId="{F5DF1260-420F-4CCD-984D-E4A9364EF255}" type="pres">
      <dgm:prSet presAssocID="{CB4AE5A0-8594-4333-A7F5-BF2DC5E4D56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847C8B-4B29-434E-B7FA-EB11182797CA}" type="pres">
      <dgm:prSet presAssocID="{CB4AE5A0-8594-4333-A7F5-BF2DC5E4D56D}" presName="arrow" presStyleLbl="bgShp" presStyleIdx="0" presStyleCnt="1"/>
      <dgm:spPr/>
    </dgm:pt>
    <dgm:pt modelId="{16EDBDB9-7297-4468-B497-BF118A3D1A22}" type="pres">
      <dgm:prSet presAssocID="{CB4AE5A0-8594-4333-A7F5-BF2DC5E4D56D}" presName="linearProcess" presStyleCnt="0"/>
      <dgm:spPr/>
    </dgm:pt>
    <dgm:pt modelId="{B6986476-A2E1-4B67-9D0B-5B3CB2A5E9F8}" type="pres">
      <dgm:prSet presAssocID="{D428F5DD-D40D-4785-8BA3-94B17E7C67C9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E17733-E0CE-4EBB-8280-726ECA192386}" type="pres">
      <dgm:prSet presAssocID="{3BDDE6D4-D3E3-4218-9B38-9204CD5E76F2}" presName="sibTrans" presStyleCnt="0"/>
      <dgm:spPr/>
    </dgm:pt>
    <dgm:pt modelId="{10A9FE3A-6989-495D-81E3-AE57F85217EC}" type="pres">
      <dgm:prSet presAssocID="{7D14845B-6116-4163-BA82-CB5146E7E4A9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EFEE13A-BDEF-4823-BEF5-A9C9C70E3F18}" type="presOf" srcId="{CB4AE5A0-8594-4333-A7F5-BF2DC5E4D56D}" destId="{F5DF1260-420F-4CCD-984D-E4A9364EF255}" srcOrd="0" destOrd="0" presId="urn:microsoft.com/office/officeart/2005/8/layout/hProcess9"/>
    <dgm:cxn modelId="{75BF0BB4-6927-46FC-A2D1-A2C89963254B}" srcId="{CB4AE5A0-8594-4333-A7F5-BF2DC5E4D56D}" destId="{7D14845B-6116-4163-BA82-CB5146E7E4A9}" srcOrd="1" destOrd="0" parTransId="{7AB47D34-C316-454F-BBE5-5271EC0D8941}" sibTransId="{91C3CB01-10D7-405E-A640-6F7B504D5199}"/>
    <dgm:cxn modelId="{13DDCC86-6312-4493-8E69-8668A00F9DE8}" srcId="{CB4AE5A0-8594-4333-A7F5-BF2DC5E4D56D}" destId="{D428F5DD-D40D-4785-8BA3-94B17E7C67C9}" srcOrd="0" destOrd="0" parTransId="{177063CB-CCC1-4353-9367-82443047E765}" sibTransId="{3BDDE6D4-D3E3-4218-9B38-9204CD5E76F2}"/>
    <dgm:cxn modelId="{8D397C09-0287-4334-B88A-7E2E27953DD6}" type="presOf" srcId="{D428F5DD-D40D-4785-8BA3-94B17E7C67C9}" destId="{B6986476-A2E1-4B67-9D0B-5B3CB2A5E9F8}" srcOrd="0" destOrd="0" presId="urn:microsoft.com/office/officeart/2005/8/layout/hProcess9"/>
    <dgm:cxn modelId="{065F1FCC-FB45-4D92-989F-05FF013879A0}" type="presOf" srcId="{7D14845B-6116-4163-BA82-CB5146E7E4A9}" destId="{10A9FE3A-6989-495D-81E3-AE57F85217EC}" srcOrd="0" destOrd="0" presId="urn:microsoft.com/office/officeart/2005/8/layout/hProcess9"/>
    <dgm:cxn modelId="{B4B46E55-91BF-420E-9516-83D9AEE45C42}" type="presParOf" srcId="{F5DF1260-420F-4CCD-984D-E4A9364EF255}" destId="{D7847C8B-4B29-434E-B7FA-EB11182797CA}" srcOrd="0" destOrd="0" presId="urn:microsoft.com/office/officeart/2005/8/layout/hProcess9"/>
    <dgm:cxn modelId="{2E5F23ED-F6FA-4AFF-8474-3A7ADF28349B}" type="presParOf" srcId="{F5DF1260-420F-4CCD-984D-E4A9364EF255}" destId="{16EDBDB9-7297-4468-B497-BF118A3D1A22}" srcOrd="1" destOrd="0" presId="urn:microsoft.com/office/officeart/2005/8/layout/hProcess9"/>
    <dgm:cxn modelId="{09EDB156-0381-4E80-B24F-A9E2223071D2}" type="presParOf" srcId="{16EDBDB9-7297-4468-B497-BF118A3D1A22}" destId="{B6986476-A2E1-4B67-9D0B-5B3CB2A5E9F8}" srcOrd="0" destOrd="0" presId="urn:microsoft.com/office/officeart/2005/8/layout/hProcess9"/>
    <dgm:cxn modelId="{93D3E78E-919F-466C-A520-217CBC0255B6}" type="presParOf" srcId="{16EDBDB9-7297-4468-B497-BF118A3D1A22}" destId="{DDE17733-E0CE-4EBB-8280-726ECA192386}" srcOrd="1" destOrd="0" presId="urn:microsoft.com/office/officeart/2005/8/layout/hProcess9"/>
    <dgm:cxn modelId="{35F6625C-EDE2-4A72-B80F-9CF7469F082D}" type="presParOf" srcId="{16EDBDB9-7297-4468-B497-BF118A3D1A22}" destId="{10A9FE3A-6989-495D-81E3-AE57F85217EC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FBA610-7AF6-48BE-9E49-4EDBB10A70A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AB61AF2-00A6-4ABC-A9DF-00595EA06F72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3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Focusing on recommendations that:</a:t>
          </a:r>
          <a:endParaRPr lang="en-US" sz="3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382C47-3FBF-4BFD-8A71-1CE1968F11AD}" type="parTrans" cxnId="{157B87EF-8A72-4254-B9BF-E1697CE699CB}">
      <dgm:prSet/>
      <dgm:spPr/>
      <dgm:t>
        <a:bodyPr/>
        <a:lstStyle/>
        <a:p>
          <a:endParaRPr lang="en-US"/>
        </a:p>
      </dgm:t>
    </dgm:pt>
    <dgm:pt modelId="{646D6BF8-370C-4F2C-9F09-8AED606940E0}" type="sibTrans" cxnId="{157B87EF-8A72-4254-B9BF-E1697CE699CB}">
      <dgm:prSet/>
      <dgm:spPr/>
      <dgm:t>
        <a:bodyPr/>
        <a:lstStyle/>
        <a:p>
          <a:endParaRPr lang="en-US"/>
        </a:p>
      </dgm:t>
    </dgm:pt>
    <dgm:pt modelId="{7EF6E740-B64D-4A4E-917D-C52B6BFC02F9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most directly address barriers 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B1AFCC-B8D4-4843-8507-04777249A745}" type="parTrans" cxnId="{5575A677-6577-4D18-8FE5-237C5EA70EC1}">
      <dgm:prSet/>
      <dgm:spPr/>
      <dgm:t>
        <a:bodyPr/>
        <a:lstStyle/>
        <a:p>
          <a:endParaRPr lang="en-US"/>
        </a:p>
      </dgm:t>
    </dgm:pt>
    <dgm:pt modelId="{88D55D89-CC04-430B-8EB4-27BF6B4840BC}" type="sibTrans" cxnId="{5575A677-6577-4D18-8FE5-237C5EA70EC1}">
      <dgm:prSet/>
      <dgm:spPr/>
      <dgm:t>
        <a:bodyPr/>
        <a:lstStyle/>
        <a:p>
          <a:endParaRPr lang="en-US"/>
        </a:p>
      </dgm:t>
    </dgm:pt>
    <dgm:pt modelId="{6EBE4FF9-0B2F-4675-B1AA-C7166A4069E8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maximize benefits for low-income residents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9A0FBF-FFBA-4096-8D91-4AC730448357}" type="parTrans" cxnId="{6BC1DE52-FD5C-4DEC-A5ED-74968DA775C4}">
      <dgm:prSet/>
      <dgm:spPr/>
      <dgm:t>
        <a:bodyPr/>
        <a:lstStyle/>
        <a:p>
          <a:endParaRPr lang="en-US"/>
        </a:p>
      </dgm:t>
    </dgm:pt>
    <dgm:pt modelId="{80487C0C-BF90-450F-8B22-0791BC275984}" type="sibTrans" cxnId="{6BC1DE52-FD5C-4DEC-A5ED-74968DA775C4}">
      <dgm:prSet/>
      <dgm:spPr/>
      <dgm:t>
        <a:bodyPr/>
        <a:lstStyle/>
        <a:p>
          <a:endParaRPr lang="en-US"/>
        </a:p>
      </dgm:t>
    </dgm:pt>
    <dgm:pt modelId="{4683F9EB-1BD7-4F13-B4C5-EC989BA0D1D4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can be implemented over the next two years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7745D9-B74A-45E6-B21B-209A670F8791}" type="parTrans" cxnId="{C241653B-B6F6-401A-B0FA-737EF86BB098}">
      <dgm:prSet/>
      <dgm:spPr/>
      <dgm:t>
        <a:bodyPr/>
        <a:lstStyle/>
        <a:p>
          <a:endParaRPr lang="en-US"/>
        </a:p>
      </dgm:t>
    </dgm:pt>
    <dgm:pt modelId="{DBFE990D-56D0-448E-8731-25B38CA2387F}" type="sibTrans" cxnId="{C241653B-B6F6-401A-B0FA-737EF86BB098}">
      <dgm:prSet/>
      <dgm:spPr/>
      <dgm:t>
        <a:bodyPr/>
        <a:lstStyle/>
        <a:p>
          <a:endParaRPr lang="en-US"/>
        </a:p>
      </dgm:t>
    </dgm:pt>
    <dgm:pt modelId="{734EFD25-9C86-4563-8BEB-F0C8B0E29888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3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Worked to align goals and implementation strategies</a:t>
          </a:r>
          <a:endParaRPr lang="en-US" sz="3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71E0A2-7F60-4942-A33D-96C85267BD53}" type="parTrans" cxnId="{AEB3F00D-4AB7-40EA-8EC9-E9553B2C2C47}">
      <dgm:prSet/>
      <dgm:spPr/>
      <dgm:t>
        <a:bodyPr/>
        <a:lstStyle/>
        <a:p>
          <a:endParaRPr lang="en-US"/>
        </a:p>
      </dgm:t>
    </dgm:pt>
    <dgm:pt modelId="{2E7DD77C-5BF7-4F44-A9B4-A7912D9E9B95}" type="sibTrans" cxnId="{AEB3F00D-4AB7-40EA-8EC9-E9553B2C2C47}">
      <dgm:prSet/>
      <dgm:spPr/>
      <dgm:t>
        <a:bodyPr/>
        <a:lstStyle/>
        <a:p>
          <a:endParaRPr lang="en-US"/>
        </a:p>
      </dgm:t>
    </dgm:pt>
    <dgm:pt modelId="{9F0EEF59-BBB0-4918-AE2C-5E52BA6702EC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3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Identified other recommendations for future consideration</a:t>
          </a:r>
          <a:endParaRPr lang="en-US" sz="3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581654-1C46-4D75-AAFF-FAD9D1A18274}" type="parTrans" cxnId="{BBAF2E04-FC6B-406C-994D-5D5994DE9F85}">
      <dgm:prSet/>
      <dgm:spPr/>
      <dgm:t>
        <a:bodyPr/>
        <a:lstStyle/>
        <a:p>
          <a:endParaRPr lang="en-US"/>
        </a:p>
      </dgm:t>
    </dgm:pt>
    <dgm:pt modelId="{DBC0CA67-CB55-4122-8983-FFE4705C1CDE}" type="sibTrans" cxnId="{BBAF2E04-FC6B-406C-994D-5D5994DE9F85}">
      <dgm:prSet/>
      <dgm:spPr/>
      <dgm:t>
        <a:bodyPr/>
        <a:lstStyle/>
        <a:p>
          <a:endParaRPr lang="en-US"/>
        </a:p>
      </dgm:t>
    </dgm:pt>
    <dgm:pt modelId="{0B545494-95ED-4D1B-8A7D-8F2F31682608}" type="pres">
      <dgm:prSet presAssocID="{C1FBA610-7AF6-48BE-9E49-4EDBB10A70A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901089E-00FF-4BB2-A5E2-D4FB3199277D}" type="pres">
      <dgm:prSet presAssocID="{3AB61AF2-00A6-4ABC-A9DF-00595EA06F7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7827A0-4616-4A65-B3E3-CD2F61961BDC}" type="pres">
      <dgm:prSet presAssocID="{3AB61AF2-00A6-4ABC-A9DF-00595EA06F72}" presName="childText" presStyleLbl="revTx" presStyleIdx="0" presStyleCnt="1" custScaleY="990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F9CAE7-0C3B-426E-9F38-504056B5997B}" type="pres">
      <dgm:prSet presAssocID="{734EFD25-9C86-4563-8BEB-F0C8B0E2988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6FDF62-B9C2-4C5A-8D7F-E5FC40BBED30}" type="pres">
      <dgm:prSet presAssocID="{2E7DD77C-5BF7-4F44-A9B4-A7912D9E9B95}" presName="spacer" presStyleCnt="0"/>
      <dgm:spPr/>
    </dgm:pt>
    <dgm:pt modelId="{AF9AB260-5CD0-4014-945E-0FCE1A3E6B6A}" type="pres">
      <dgm:prSet presAssocID="{9F0EEF59-BBB0-4918-AE2C-5E52BA6702E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575A677-6577-4D18-8FE5-237C5EA70EC1}" srcId="{3AB61AF2-00A6-4ABC-A9DF-00595EA06F72}" destId="{7EF6E740-B64D-4A4E-917D-C52B6BFC02F9}" srcOrd="0" destOrd="0" parTransId="{C8B1AFCC-B8D4-4843-8507-04777249A745}" sibTransId="{88D55D89-CC04-430B-8EB4-27BF6B4840BC}"/>
    <dgm:cxn modelId="{4D6F998E-7BEF-46A7-9F2D-375A85AD3687}" type="presOf" srcId="{734EFD25-9C86-4563-8BEB-F0C8B0E29888}" destId="{98F9CAE7-0C3B-426E-9F38-504056B5997B}" srcOrd="0" destOrd="0" presId="urn:microsoft.com/office/officeart/2005/8/layout/vList2"/>
    <dgm:cxn modelId="{F809F221-5213-4A51-BADF-BC012B40F141}" type="presOf" srcId="{4683F9EB-1BD7-4F13-B4C5-EC989BA0D1D4}" destId="{BE7827A0-4616-4A65-B3E3-CD2F61961BDC}" srcOrd="0" destOrd="2" presId="urn:microsoft.com/office/officeart/2005/8/layout/vList2"/>
    <dgm:cxn modelId="{AEB3F00D-4AB7-40EA-8EC9-E9553B2C2C47}" srcId="{C1FBA610-7AF6-48BE-9E49-4EDBB10A70A7}" destId="{734EFD25-9C86-4563-8BEB-F0C8B0E29888}" srcOrd="1" destOrd="0" parTransId="{3471E0A2-7F60-4942-A33D-96C85267BD53}" sibTransId="{2E7DD77C-5BF7-4F44-A9B4-A7912D9E9B95}"/>
    <dgm:cxn modelId="{4BB1A773-4803-4F7F-9DBB-639E340F46D1}" type="presOf" srcId="{C1FBA610-7AF6-48BE-9E49-4EDBB10A70A7}" destId="{0B545494-95ED-4D1B-8A7D-8F2F31682608}" srcOrd="0" destOrd="0" presId="urn:microsoft.com/office/officeart/2005/8/layout/vList2"/>
    <dgm:cxn modelId="{BBAF2E04-FC6B-406C-994D-5D5994DE9F85}" srcId="{C1FBA610-7AF6-48BE-9E49-4EDBB10A70A7}" destId="{9F0EEF59-BBB0-4918-AE2C-5E52BA6702EC}" srcOrd="2" destOrd="0" parTransId="{B1581654-1C46-4D75-AAFF-FAD9D1A18274}" sibTransId="{DBC0CA67-CB55-4122-8983-FFE4705C1CDE}"/>
    <dgm:cxn modelId="{43962371-4096-4104-AD75-5C885AB6638B}" type="presOf" srcId="{7EF6E740-B64D-4A4E-917D-C52B6BFC02F9}" destId="{BE7827A0-4616-4A65-B3E3-CD2F61961BDC}" srcOrd="0" destOrd="0" presId="urn:microsoft.com/office/officeart/2005/8/layout/vList2"/>
    <dgm:cxn modelId="{C241653B-B6F6-401A-B0FA-737EF86BB098}" srcId="{3AB61AF2-00A6-4ABC-A9DF-00595EA06F72}" destId="{4683F9EB-1BD7-4F13-B4C5-EC989BA0D1D4}" srcOrd="2" destOrd="0" parTransId="{027745D9-B74A-45E6-B21B-209A670F8791}" sibTransId="{DBFE990D-56D0-448E-8731-25B38CA2387F}"/>
    <dgm:cxn modelId="{6BC1DE52-FD5C-4DEC-A5ED-74968DA775C4}" srcId="{3AB61AF2-00A6-4ABC-A9DF-00595EA06F72}" destId="{6EBE4FF9-0B2F-4675-B1AA-C7166A4069E8}" srcOrd="1" destOrd="0" parTransId="{D89A0FBF-FFBA-4096-8D91-4AC730448357}" sibTransId="{80487C0C-BF90-450F-8B22-0791BC275984}"/>
    <dgm:cxn modelId="{9615AA9B-0A98-405E-9E9E-6BC2AA179603}" type="presOf" srcId="{6EBE4FF9-0B2F-4675-B1AA-C7166A4069E8}" destId="{BE7827A0-4616-4A65-B3E3-CD2F61961BDC}" srcOrd="0" destOrd="1" presId="urn:microsoft.com/office/officeart/2005/8/layout/vList2"/>
    <dgm:cxn modelId="{5D64AFA9-C51C-431F-809F-23AED9199808}" type="presOf" srcId="{3AB61AF2-00A6-4ABC-A9DF-00595EA06F72}" destId="{0901089E-00FF-4BB2-A5E2-D4FB3199277D}" srcOrd="0" destOrd="0" presId="urn:microsoft.com/office/officeart/2005/8/layout/vList2"/>
    <dgm:cxn modelId="{157B87EF-8A72-4254-B9BF-E1697CE699CB}" srcId="{C1FBA610-7AF6-48BE-9E49-4EDBB10A70A7}" destId="{3AB61AF2-00A6-4ABC-A9DF-00595EA06F72}" srcOrd="0" destOrd="0" parTransId="{CE382C47-3FBF-4BFD-8A71-1CE1968F11AD}" sibTransId="{646D6BF8-370C-4F2C-9F09-8AED606940E0}"/>
    <dgm:cxn modelId="{0A901BC9-992C-4078-B660-393E3F61B976}" type="presOf" srcId="{9F0EEF59-BBB0-4918-AE2C-5E52BA6702EC}" destId="{AF9AB260-5CD0-4014-945E-0FCE1A3E6B6A}" srcOrd="0" destOrd="0" presId="urn:microsoft.com/office/officeart/2005/8/layout/vList2"/>
    <dgm:cxn modelId="{C6C9BE0D-67D0-41FD-A76D-126D42E7F125}" type="presParOf" srcId="{0B545494-95ED-4D1B-8A7D-8F2F31682608}" destId="{0901089E-00FF-4BB2-A5E2-D4FB3199277D}" srcOrd="0" destOrd="0" presId="urn:microsoft.com/office/officeart/2005/8/layout/vList2"/>
    <dgm:cxn modelId="{58BAE38A-CD2B-4FCE-8947-22F7CE87D7C2}" type="presParOf" srcId="{0B545494-95ED-4D1B-8A7D-8F2F31682608}" destId="{BE7827A0-4616-4A65-B3E3-CD2F61961BDC}" srcOrd="1" destOrd="0" presId="urn:microsoft.com/office/officeart/2005/8/layout/vList2"/>
    <dgm:cxn modelId="{5ECE5FFA-0DDB-472C-A9D2-7A3360E8F55F}" type="presParOf" srcId="{0B545494-95ED-4D1B-8A7D-8F2F31682608}" destId="{98F9CAE7-0C3B-426E-9F38-504056B5997B}" srcOrd="2" destOrd="0" presId="urn:microsoft.com/office/officeart/2005/8/layout/vList2"/>
    <dgm:cxn modelId="{82BDEE18-8534-4E68-81B9-7FAE055A0C50}" type="presParOf" srcId="{0B545494-95ED-4D1B-8A7D-8F2F31682608}" destId="{AE6FDF62-B9C2-4C5A-8D7F-E5FC40BBED30}" srcOrd="3" destOrd="0" presId="urn:microsoft.com/office/officeart/2005/8/layout/vList2"/>
    <dgm:cxn modelId="{275C1C3A-3819-43EF-893A-E03250A7E031}" type="presParOf" srcId="{0B545494-95ED-4D1B-8A7D-8F2F31682608}" destId="{AF9AB260-5CD0-4014-945E-0FCE1A3E6B6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7525D0-3622-412F-9FC7-A722D980103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AE513-A358-41A7-99FA-C678B86D4F6F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Develop an action plan addressing EE and RE barriers at MUDs (1.d)</a:t>
          </a:r>
          <a:endParaRPr lang="en-US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DDF099-632F-414C-9AAB-EDE9098E5F1C}" type="parTrans" cxnId="{4B2B3754-8BC3-4DCF-8EA5-5DD08E99170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EB14F5C-5C7E-4FD7-AE9E-4010532B2D58}" type="sibTrans" cxnId="{4B2B3754-8BC3-4DCF-8EA5-5DD08E99170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F2252F2-2585-445D-8F32-A8B12E3C5691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CEC’s CLIMB Action Plan released August 2018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026BE6-F847-469F-963B-C303579324EA}" type="parTrans" cxnId="{47F1F291-2557-4152-BB15-02B7A1739FC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E940F97-424B-4139-919A-360DF2D33B03}" type="sibTrans" cxnId="{47F1F291-2557-4152-BB15-02B7A1739FC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29ED2EF-01ED-4016-A4B0-FCE8305A72FB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Enable community solar advantages (2)</a:t>
          </a:r>
          <a:endParaRPr lang="en-US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54002F-4BE5-469F-A291-DDAF808BF6A5}" type="parTrans" cxnId="{A11132AB-AF94-4981-8905-95BAD8873CA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ACBC7FE-28CF-461F-A485-84FB1A5B6310}" type="sibTrans" cxnId="{A11132AB-AF94-4981-8905-95BAD8873CA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0211877-4F56-4B0E-B1CC-D920558257CF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CPUC’s Community Green Solar Tariff Program approved June 2018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16EC1-E559-4954-8D7F-7C3D87A4E17F}" type="parTrans" cxnId="{24861CBB-F352-42DC-8663-D1185D13879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38E1017-4186-44B3-A5C4-633215A5C7C0}" type="sibTrans" cxnId="{24861CBB-F352-42DC-8663-D1185D13879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13F4090-CDC6-441B-AEA4-05A48828EDBC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CSD’s Community Solar Pilots </a:t>
          </a:r>
          <a:r>
            <a:rPr lang="en-US" sz="18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rPr>
            <a:t>underway</a:t>
          </a:r>
          <a:endParaRPr lang="en-US" sz="1800" dirty="0">
            <a:solidFill>
              <a:srgbClr val="0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297917-394C-41FB-B815-590A18DE6EA6}" type="parTrans" cxnId="{F4FD5A8B-2637-485E-B6D1-ED85909CD0D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22E67AA-6541-40FE-8A45-AC73C55C0B72}" type="sibTrans" cxnId="{F4FD5A8B-2637-485E-B6D1-ED85909CD0D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2889BF0-219D-411D-BC1A-24C0EB256AE6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Develop workforce development partnerships (3)</a:t>
          </a:r>
          <a:endParaRPr lang="en-US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876D34-AAAF-484A-A7EA-B6E922FD62DC}" type="parTrans" cxnId="{73208201-E39B-4614-A0B7-6EE77D3B424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78E529B-ED6B-402B-9A67-B2995534A125}" type="sibTrans" cxnId="{73208201-E39B-4614-A0B7-6EE77D3B424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1328A87-5CD0-413A-AA28-BB315FFF2666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CWDB’s state plan for economic and workforce development in a low-carbon </a:t>
          </a:r>
          <a:r>
            <a:rPr lang="en-US" sz="18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rPr>
            <a:t>economy underway</a:t>
          </a:r>
          <a:endParaRPr lang="en-US" sz="1800" dirty="0">
            <a:solidFill>
              <a:srgbClr val="0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33931C-54DD-46E1-85AB-432F78AFF8F9}" type="parTrans" cxnId="{C0F62402-DE01-4B88-8685-B96174BE30C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52ADCB6-E103-4FDB-ADEB-28EBBB0AF18E}" type="sibTrans" cxnId="{C0F62402-DE01-4B88-8685-B96174BE30C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4AD224B-6681-47CB-BA11-873E2AEF1FF0}">
      <dgm:prSet custT="1"/>
      <dgm:spPr/>
      <dgm:t>
        <a:bodyPr/>
        <a:lstStyle/>
        <a:p>
          <a:pPr rtl="0"/>
          <a:r>
            <a:rPr lang="en-US" sz="1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Establish common metrics; collect and use data across programs (5)</a:t>
          </a:r>
          <a:endParaRPr lang="en-US" sz="19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C289B7-2EF8-4284-B596-A55A7E93398F}" type="parTrans" cxnId="{24883270-2376-4EB7-A515-112C863B3EF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E15749B-C8BB-413D-A9BB-FE8C0983A293}" type="sibTrans" cxnId="{24883270-2376-4EB7-A515-112C863B3EF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9FDDC4C-54AD-4E37-AF19-C75667EBE5B5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CEC’s Tracking Progress Report for Energy Equity and </a:t>
          </a:r>
          <a:r>
            <a:rPr lang="en-US" sz="18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rPr>
            <a:t>interactive web mapping tool developed June 2018</a:t>
          </a:r>
          <a:endParaRPr lang="en-US" sz="1800" dirty="0">
            <a:solidFill>
              <a:srgbClr val="0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F27AC3-0B62-4E47-B39D-8F6A9B88D594}" type="parTrans" cxnId="{D08E5485-24C2-40E5-96EA-24501937DA6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C390D96-D1E5-4856-A694-EACC70507BF3}" type="sibTrans" cxnId="{D08E5485-24C2-40E5-96EA-24501937DA6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389A6F9-1A3D-4501-B216-979085FD8FB6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Expand PV and solar thermal opportunities (6)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9030E5-6C39-4AA4-91D5-A819899B55E9}" type="parTrans" cxnId="{BDAA2758-F084-4551-8CC2-B0F6309A6D7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55E01C2-AB63-426B-B04E-37E2307E5974}" type="sibTrans" cxnId="{BDAA2758-F084-4551-8CC2-B0F6309A6D7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A5835FF-3466-4AAE-BBDB-AA538BCAC5CE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5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rPr>
            <a:t>CPUC’s DAC Single Family Affordable Solar Homes and Green Tariff Programs approved </a:t>
          </a:r>
          <a:r>
            <a:rPr lang="en-US" sz="15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June 2018</a:t>
          </a:r>
          <a:endParaRPr lang="en-US" sz="15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5555CE-8423-4D23-9F09-D676184DE69D}" type="parTrans" cxnId="{E3B051AB-9C8A-4F8D-A1AE-832F945E132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865F420-CEC1-4DB1-8D2B-1C7E1FAA6C3B}" type="sibTrans" cxnId="{E3B051AB-9C8A-4F8D-A1AE-832F945E132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E7C854F-8B7C-4C83-9AF8-A33163AA56F1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5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CSD’s Single </a:t>
          </a:r>
          <a:r>
            <a:rPr lang="en-US" sz="15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rPr>
            <a:t>Family EE and Solar PV Program</a:t>
          </a:r>
          <a:r>
            <a:rPr lang="en-US" sz="15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Fall 2018 </a:t>
          </a:r>
          <a:endParaRPr lang="en-US" sz="15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B57BF7-05A9-4BDC-9950-A396D077CF84}" type="parTrans" cxnId="{56E41EAE-95E2-4D83-BBC0-4C1E19AB598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6BD7FA3-55B8-49A8-A7AF-4B4937C9B4CE}" type="sibTrans" cxnId="{56E41EAE-95E2-4D83-BBC0-4C1E19AB598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D1153DD-346E-4D53-AE87-7EEFBB76A5A3}" type="pres">
      <dgm:prSet presAssocID="{587525D0-3622-412F-9FC7-A722D980103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1DCB22C-2F7D-4C01-96DE-32B8352C9AA8}" type="pres">
      <dgm:prSet presAssocID="{CB2AE513-A358-41A7-99FA-C678B86D4F6F}" presName="linNode" presStyleCnt="0"/>
      <dgm:spPr/>
    </dgm:pt>
    <dgm:pt modelId="{5E21F438-6F9E-47BB-8160-770994D3ECB7}" type="pres">
      <dgm:prSet presAssocID="{CB2AE513-A358-41A7-99FA-C678B86D4F6F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4879D5-C0EB-4571-8406-6CC17A5F8979}" type="pres">
      <dgm:prSet presAssocID="{CB2AE513-A358-41A7-99FA-C678B86D4F6F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FAAD54-D2A3-4C83-AC08-05F567B72C12}" type="pres">
      <dgm:prSet presAssocID="{9EB14F5C-5C7E-4FD7-AE9E-4010532B2D58}" presName="sp" presStyleCnt="0"/>
      <dgm:spPr/>
    </dgm:pt>
    <dgm:pt modelId="{1D692BE8-32C6-4682-8673-EAF30D00CF08}" type="pres">
      <dgm:prSet presAssocID="{429ED2EF-01ED-4016-A4B0-FCE8305A72FB}" presName="linNode" presStyleCnt="0"/>
      <dgm:spPr/>
    </dgm:pt>
    <dgm:pt modelId="{89156BE1-9CDD-47BA-BDBF-92B5A6F04213}" type="pres">
      <dgm:prSet presAssocID="{429ED2EF-01ED-4016-A4B0-FCE8305A72FB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8DE6DC-D84A-474D-B932-584A5703513C}" type="pres">
      <dgm:prSet presAssocID="{429ED2EF-01ED-4016-A4B0-FCE8305A72FB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CCA4F1-CB86-4AEF-9FFD-0C13730C56E8}" type="pres">
      <dgm:prSet presAssocID="{5ACBC7FE-28CF-461F-A485-84FB1A5B6310}" presName="sp" presStyleCnt="0"/>
      <dgm:spPr/>
    </dgm:pt>
    <dgm:pt modelId="{2814B7A2-1EB7-41BD-A5E4-4F0DE6269ADE}" type="pres">
      <dgm:prSet presAssocID="{82889BF0-219D-411D-BC1A-24C0EB256AE6}" presName="linNode" presStyleCnt="0"/>
      <dgm:spPr/>
    </dgm:pt>
    <dgm:pt modelId="{8B3C34E7-9866-443D-A749-CA4E0AFCD5E7}" type="pres">
      <dgm:prSet presAssocID="{82889BF0-219D-411D-BC1A-24C0EB256AE6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FAC355-D9AA-42E4-903F-A17D1B46C906}" type="pres">
      <dgm:prSet presAssocID="{82889BF0-219D-411D-BC1A-24C0EB256AE6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2DA41B-C3AE-40A6-A047-5EDD8F756407}" type="pres">
      <dgm:prSet presAssocID="{478E529B-ED6B-402B-9A67-B2995534A125}" presName="sp" presStyleCnt="0"/>
      <dgm:spPr/>
    </dgm:pt>
    <dgm:pt modelId="{8D18D8C8-39B8-4EBA-8683-8B5D615E60C3}" type="pres">
      <dgm:prSet presAssocID="{A4AD224B-6681-47CB-BA11-873E2AEF1FF0}" presName="linNode" presStyleCnt="0"/>
      <dgm:spPr/>
    </dgm:pt>
    <dgm:pt modelId="{6E8898B5-607A-4166-8D82-388283F6D69D}" type="pres">
      <dgm:prSet presAssocID="{A4AD224B-6681-47CB-BA11-873E2AEF1FF0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245E9E-1F47-4DE3-8008-18EA526093A1}" type="pres">
      <dgm:prSet presAssocID="{A4AD224B-6681-47CB-BA11-873E2AEF1FF0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B3D991-480C-4AEE-9F03-0B8F1A56B4A5}" type="pres">
      <dgm:prSet presAssocID="{4E15749B-C8BB-413D-A9BB-FE8C0983A293}" presName="sp" presStyleCnt="0"/>
      <dgm:spPr/>
    </dgm:pt>
    <dgm:pt modelId="{E0AD57CF-1DAD-40E7-9EF9-A7D77A1A40E4}" type="pres">
      <dgm:prSet presAssocID="{0389A6F9-1A3D-4501-B216-979085FD8FB6}" presName="linNode" presStyleCnt="0"/>
      <dgm:spPr/>
    </dgm:pt>
    <dgm:pt modelId="{7787827A-16D3-44B2-AD5A-EB821DF1A7CD}" type="pres">
      <dgm:prSet presAssocID="{0389A6F9-1A3D-4501-B216-979085FD8FB6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318368-FC32-4237-ACBB-54DF726AFB8B}" type="pres">
      <dgm:prSet presAssocID="{0389A6F9-1A3D-4501-B216-979085FD8FB6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BF3734-B581-4329-A89C-2B3112634046}" type="presOf" srcId="{A4AD224B-6681-47CB-BA11-873E2AEF1FF0}" destId="{6E8898B5-607A-4166-8D82-388283F6D69D}" srcOrd="0" destOrd="0" presId="urn:microsoft.com/office/officeart/2005/8/layout/vList5"/>
    <dgm:cxn modelId="{24883270-2376-4EB7-A515-112C863B3EFE}" srcId="{587525D0-3622-412F-9FC7-A722D980103D}" destId="{A4AD224B-6681-47CB-BA11-873E2AEF1FF0}" srcOrd="3" destOrd="0" parTransId="{DDC289B7-2EF8-4284-B596-A55A7E93398F}" sibTransId="{4E15749B-C8BB-413D-A9BB-FE8C0983A293}"/>
    <dgm:cxn modelId="{F8CAE9C5-B4B6-4B6E-9C8D-A121DE8CB7B5}" type="presOf" srcId="{CB2AE513-A358-41A7-99FA-C678B86D4F6F}" destId="{5E21F438-6F9E-47BB-8160-770994D3ECB7}" srcOrd="0" destOrd="0" presId="urn:microsoft.com/office/officeart/2005/8/layout/vList5"/>
    <dgm:cxn modelId="{73208201-E39B-4614-A0B7-6EE77D3B4242}" srcId="{587525D0-3622-412F-9FC7-A722D980103D}" destId="{82889BF0-219D-411D-BC1A-24C0EB256AE6}" srcOrd="2" destOrd="0" parTransId="{27876D34-AAAF-484A-A7EA-B6E922FD62DC}" sibTransId="{478E529B-ED6B-402B-9A67-B2995534A125}"/>
    <dgm:cxn modelId="{C0F62402-DE01-4B88-8685-B96174BE30C3}" srcId="{82889BF0-219D-411D-BC1A-24C0EB256AE6}" destId="{E1328A87-5CD0-413A-AA28-BB315FFF2666}" srcOrd="0" destOrd="0" parTransId="{2933931C-54DD-46E1-85AB-432F78AFF8F9}" sibTransId="{A52ADCB6-E103-4FDB-ADEB-28EBBB0AF18E}"/>
    <dgm:cxn modelId="{DE559A3E-E7C2-4719-BF26-C9CA866B8F54}" type="presOf" srcId="{82889BF0-219D-411D-BC1A-24C0EB256AE6}" destId="{8B3C34E7-9866-443D-A749-CA4E0AFCD5E7}" srcOrd="0" destOrd="0" presId="urn:microsoft.com/office/officeart/2005/8/layout/vList5"/>
    <dgm:cxn modelId="{E3B051AB-9C8A-4F8D-A1AE-832F945E1325}" srcId="{0389A6F9-1A3D-4501-B216-979085FD8FB6}" destId="{3A5835FF-3466-4AAE-BBDB-AA538BCAC5CE}" srcOrd="0" destOrd="0" parTransId="{5F5555CE-8423-4D23-9F09-D676184DE69D}" sibTransId="{F865F420-CEC1-4DB1-8D2B-1C7E1FAA6C3B}"/>
    <dgm:cxn modelId="{A89098D3-1722-483F-9737-2B7BA462793C}" type="presOf" srcId="{587525D0-3622-412F-9FC7-A722D980103D}" destId="{9D1153DD-346E-4D53-AE87-7EEFBB76A5A3}" srcOrd="0" destOrd="0" presId="urn:microsoft.com/office/officeart/2005/8/layout/vList5"/>
    <dgm:cxn modelId="{BDAA2758-F084-4551-8CC2-B0F6309A6D77}" srcId="{587525D0-3622-412F-9FC7-A722D980103D}" destId="{0389A6F9-1A3D-4501-B216-979085FD8FB6}" srcOrd="4" destOrd="0" parTransId="{4E9030E5-6C39-4AA4-91D5-A819899B55E9}" sibTransId="{B55E01C2-AB63-426B-B04E-37E2307E5974}"/>
    <dgm:cxn modelId="{F4FD5A8B-2637-485E-B6D1-ED85909CD0D6}" srcId="{429ED2EF-01ED-4016-A4B0-FCE8305A72FB}" destId="{613F4090-CDC6-441B-AEA4-05A48828EDBC}" srcOrd="1" destOrd="0" parTransId="{F9297917-394C-41FB-B815-590A18DE6EA6}" sibTransId="{622E67AA-6541-40FE-8A45-AC73C55C0B72}"/>
    <dgm:cxn modelId="{8B40E0FE-7BF9-4925-A947-3E5B64D9F983}" type="presOf" srcId="{0389A6F9-1A3D-4501-B216-979085FD8FB6}" destId="{7787827A-16D3-44B2-AD5A-EB821DF1A7CD}" srcOrd="0" destOrd="0" presId="urn:microsoft.com/office/officeart/2005/8/layout/vList5"/>
    <dgm:cxn modelId="{56E41EAE-95E2-4D83-BBC0-4C1E19AB598E}" srcId="{0389A6F9-1A3D-4501-B216-979085FD8FB6}" destId="{7E7C854F-8B7C-4C83-9AF8-A33163AA56F1}" srcOrd="1" destOrd="0" parTransId="{C1B57BF7-05A9-4BDC-9950-A396D077CF84}" sibTransId="{B6BD7FA3-55B8-49A8-A7AF-4B4937C9B4CE}"/>
    <dgm:cxn modelId="{87BE4C56-9FAA-4CCE-AB18-AAE8E8E1A87C}" type="presOf" srcId="{D9FDDC4C-54AD-4E37-AF19-C75667EBE5B5}" destId="{7B245E9E-1F47-4DE3-8008-18EA526093A1}" srcOrd="0" destOrd="0" presId="urn:microsoft.com/office/officeart/2005/8/layout/vList5"/>
    <dgm:cxn modelId="{4B2B3754-8BC3-4DCF-8EA5-5DD08E991700}" srcId="{587525D0-3622-412F-9FC7-A722D980103D}" destId="{CB2AE513-A358-41A7-99FA-C678B86D4F6F}" srcOrd="0" destOrd="0" parTransId="{F0DDF099-632F-414C-9AAB-EDE9098E5F1C}" sibTransId="{9EB14F5C-5C7E-4FD7-AE9E-4010532B2D58}"/>
    <dgm:cxn modelId="{C2572477-78C5-418C-BC17-4F816867128A}" type="presOf" srcId="{E1328A87-5CD0-413A-AA28-BB315FFF2666}" destId="{40FAC355-D9AA-42E4-903F-A17D1B46C906}" srcOrd="0" destOrd="0" presId="urn:microsoft.com/office/officeart/2005/8/layout/vList5"/>
    <dgm:cxn modelId="{03305B93-B3C8-4F3A-A73F-7F7B5734B7A8}" type="presOf" srcId="{3A5835FF-3466-4AAE-BBDB-AA538BCAC5CE}" destId="{6B318368-FC32-4237-ACBB-54DF726AFB8B}" srcOrd="0" destOrd="0" presId="urn:microsoft.com/office/officeart/2005/8/layout/vList5"/>
    <dgm:cxn modelId="{24861CBB-F352-42DC-8663-D1185D138797}" srcId="{429ED2EF-01ED-4016-A4B0-FCE8305A72FB}" destId="{A0211877-4F56-4B0E-B1CC-D920558257CF}" srcOrd="0" destOrd="0" parTransId="{92816EC1-E559-4954-8D7F-7C3D87A4E17F}" sibTransId="{038E1017-4186-44B3-A5C4-633215A5C7C0}"/>
    <dgm:cxn modelId="{D08E5485-24C2-40E5-96EA-24501937DA6F}" srcId="{A4AD224B-6681-47CB-BA11-873E2AEF1FF0}" destId="{D9FDDC4C-54AD-4E37-AF19-C75667EBE5B5}" srcOrd="0" destOrd="0" parTransId="{CCF27AC3-0B62-4E47-B39D-8F6A9B88D594}" sibTransId="{BC390D96-D1E5-4856-A694-EACC70507BF3}"/>
    <dgm:cxn modelId="{888DA9EC-B1E2-4F60-A357-D93531B09526}" type="presOf" srcId="{429ED2EF-01ED-4016-A4B0-FCE8305A72FB}" destId="{89156BE1-9CDD-47BA-BDBF-92B5A6F04213}" srcOrd="0" destOrd="0" presId="urn:microsoft.com/office/officeart/2005/8/layout/vList5"/>
    <dgm:cxn modelId="{73ED04A8-4409-463F-8D04-D489DAFC503A}" type="presOf" srcId="{6F2252F2-2585-445D-8F32-A8B12E3C5691}" destId="{8F4879D5-C0EB-4571-8406-6CC17A5F8979}" srcOrd="0" destOrd="0" presId="urn:microsoft.com/office/officeart/2005/8/layout/vList5"/>
    <dgm:cxn modelId="{47F1F291-2557-4152-BB15-02B7A1739FC8}" srcId="{CB2AE513-A358-41A7-99FA-C678B86D4F6F}" destId="{6F2252F2-2585-445D-8F32-A8B12E3C5691}" srcOrd="0" destOrd="0" parTransId="{BA026BE6-F847-469F-963B-C303579324EA}" sibTransId="{1E940F97-424B-4139-919A-360DF2D33B03}"/>
    <dgm:cxn modelId="{4D05B784-B8BF-469E-8D99-126940AB3402}" type="presOf" srcId="{613F4090-CDC6-441B-AEA4-05A48828EDBC}" destId="{958DE6DC-D84A-474D-B932-584A5703513C}" srcOrd="0" destOrd="1" presId="urn:microsoft.com/office/officeart/2005/8/layout/vList5"/>
    <dgm:cxn modelId="{42356189-D363-4121-95E5-FBE8C0783057}" type="presOf" srcId="{7E7C854F-8B7C-4C83-9AF8-A33163AA56F1}" destId="{6B318368-FC32-4237-ACBB-54DF726AFB8B}" srcOrd="0" destOrd="1" presId="urn:microsoft.com/office/officeart/2005/8/layout/vList5"/>
    <dgm:cxn modelId="{F815E2FC-1B9E-473B-B07C-2EA85203C498}" type="presOf" srcId="{A0211877-4F56-4B0E-B1CC-D920558257CF}" destId="{958DE6DC-D84A-474D-B932-584A5703513C}" srcOrd="0" destOrd="0" presId="urn:microsoft.com/office/officeart/2005/8/layout/vList5"/>
    <dgm:cxn modelId="{A11132AB-AF94-4981-8905-95BAD8873CA4}" srcId="{587525D0-3622-412F-9FC7-A722D980103D}" destId="{429ED2EF-01ED-4016-A4B0-FCE8305A72FB}" srcOrd="1" destOrd="0" parTransId="{3054002F-4BE5-469F-A291-DDAF808BF6A5}" sibTransId="{5ACBC7FE-28CF-461F-A485-84FB1A5B6310}"/>
    <dgm:cxn modelId="{FAAB04E5-F267-43CF-8164-329DA5007ABF}" type="presParOf" srcId="{9D1153DD-346E-4D53-AE87-7EEFBB76A5A3}" destId="{61DCB22C-2F7D-4C01-96DE-32B8352C9AA8}" srcOrd="0" destOrd="0" presId="urn:microsoft.com/office/officeart/2005/8/layout/vList5"/>
    <dgm:cxn modelId="{BACBC5BD-216C-4943-B25A-2E22036E8FBE}" type="presParOf" srcId="{61DCB22C-2F7D-4C01-96DE-32B8352C9AA8}" destId="{5E21F438-6F9E-47BB-8160-770994D3ECB7}" srcOrd="0" destOrd="0" presId="urn:microsoft.com/office/officeart/2005/8/layout/vList5"/>
    <dgm:cxn modelId="{795076BC-6B2C-4D69-A360-EDA6001CBDAB}" type="presParOf" srcId="{61DCB22C-2F7D-4C01-96DE-32B8352C9AA8}" destId="{8F4879D5-C0EB-4571-8406-6CC17A5F8979}" srcOrd="1" destOrd="0" presId="urn:microsoft.com/office/officeart/2005/8/layout/vList5"/>
    <dgm:cxn modelId="{8A779E15-1E50-499D-8140-5302D5F636B1}" type="presParOf" srcId="{9D1153DD-346E-4D53-AE87-7EEFBB76A5A3}" destId="{B5FAAD54-D2A3-4C83-AC08-05F567B72C12}" srcOrd="1" destOrd="0" presId="urn:microsoft.com/office/officeart/2005/8/layout/vList5"/>
    <dgm:cxn modelId="{EC3BCEF2-8CF3-43D9-B3B5-8ED1166102BB}" type="presParOf" srcId="{9D1153DD-346E-4D53-AE87-7EEFBB76A5A3}" destId="{1D692BE8-32C6-4682-8673-EAF30D00CF08}" srcOrd="2" destOrd="0" presId="urn:microsoft.com/office/officeart/2005/8/layout/vList5"/>
    <dgm:cxn modelId="{FA4513E6-3A1D-4E01-B5B7-67DF6EA7C191}" type="presParOf" srcId="{1D692BE8-32C6-4682-8673-EAF30D00CF08}" destId="{89156BE1-9CDD-47BA-BDBF-92B5A6F04213}" srcOrd="0" destOrd="0" presId="urn:microsoft.com/office/officeart/2005/8/layout/vList5"/>
    <dgm:cxn modelId="{D9DCCD50-FF84-4DEC-B48E-7E2C7BB4C20D}" type="presParOf" srcId="{1D692BE8-32C6-4682-8673-EAF30D00CF08}" destId="{958DE6DC-D84A-474D-B932-584A5703513C}" srcOrd="1" destOrd="0" presId="urn:microsoft.com/office/officeart/2005/8/layout/vList5"/>
    <dgm:cxn modelId="{560348E5-AC89-4160-B7B3-AC7B9B187755}" type="presParOf" srcId="{9D1153DD-346E-4D53-AE87-7EEFBB76A5A3}" destId="{A7CCA4F1-CB86-4AEF-9FFD-0C13730C56E8}" srcOrd="3" destOrd="0" presId="urn:microsoft.com/office/officeart/2005/8/layout/vList5"/>
    <dgm:cxn modelId="{BA77EE0F-64DE-457D-AB15-0D8249ECCDF7}" type="presParOf" srcId="{9D1153DD-346E-4D53-AE87-7EEFBB76A5A3}" destId="{2814B7A2-1EB7-41BD-A5E4-4F0DE6269ADE}" srcOrd="4" destOrd="0" presId="urn:microsoft.com/office/officeart/2005/8/layout/vList5"/>
    <dgm:cxn modelId="{EAD1EAE8-7B11-46A0-AC0F-0A843E111AE0}" type="presParOf" srcId="{2814B7A2-1EB7-41BD-A5E4-4F0DE6269ADE}" destId="{8B3C34E7-9866-443D-A749-CA4E0AFCD5E7}" srcOrd="0" destOrd="0" presId="urn:microsoft.com/office/officeart/2005/8/layout/vList5"/>
    <dgm:cxn modelId="{A4773828-7ADF-4D87-ACE5-0C8EAB5810B1}" type="presParOf" srcId="{2814B7A2-1EB7-41BD-A5E4-4F0DE6269ADE}" destId="{40FAC355-D9AA-42E4-903F-A17D1B46C906}" srcOrd="1" destOrd="0" presId="urn:microsoft.com/office/officeart/2005/8/layout/vList5"/>
    <dgm:cxn modelId="{B5B1C6AA-9A22-483C-8955-7BE071F45E5A}" type="presParOf" srcId="{9D1153DD-346E-4D53-AE87-7EEFBB76A5A3}" destId="{D02DA41B-C3AE-40A6-A047-5EDD8F756407}" srcOrd="5" destOrd="0" presId="urn:microsoft.com/office/officeart/2005/8/layout/vList5"/>
    <dgm:cxn modelId="{7C87929E-7DEC-4570-AB52-A512B9916A70}" type="presParOf" srcId="{9D1153DD-346E-4D53-AE87-7EEFBB76A5A3}" destId="{8D18D8C8-39B8-4EBA-8683-8B5D615E60C3}" srcOrd="6" destOrd="0" presId="urn:microsoft.com/office/officeart/2005/8/layout/vList5"/>
    <dgm:cxn modelId="{E11CF257-27A6-4DD4-BA8C-E89D030A01B4}" type="presParOf" srcId="{8D18D8C8-39B8-4EBA-8683-8B5D615E60C3}" destId="{6E8898B5-607A-4166-8D82-388283F6D69D}" srcOrd="0" destOrd="0" presId="urn:microsoft.com/office/officeart/2005/8/layout/vList5"/>
    <dgm:cxn modelId="{0E141039-64A3-4196-AAF0-A213EB72D023}" type="presParOf" srcId="{8D18D8C8-39B8-4EBA-8683-8B5D615E60C3}" destId="{7B245E9E-1F47-4DE3-8008-18EA526093A1}" srcOrd="1" destOrd="0" presId="urn:microsoft.com/office/officeart/2005/8/layout/vList5"/>
    <dgm:cxn modelId="{BFD166C8-660D-446C-BD1C-7D55DC3E70C0}" type="presParOf" srcId="{9D1153DD-346E-4D53-AE87-7EEFBB76A5A3}" destId="{C8B3D991-480C-4AEE-9F03-0B8F1A56B4A5}" srcOrd="7" destOrd="0" presId="urn:microsoft.com/office/officeart/2005/8/layout/vList5"/>
    <dgm:cxn modelId="{8ABF6C23-77A4-4304-BBD5-B2CB4E4595F8}" type="presParOf" srcId="{9D1153DD-346E-4D53-AE87-7EEFBB76A5A3}" destId="{E0AD57CF-1DAD-40E7-9EF9-A7D77A1A40E4}" srcOrd="8" destOrd="0" presId="urn:microsoft.com/office/officeart/2005/8/layout/vList5"/>
    <dgm:cxn modelId="{75962711-9061-4CDF-822B-0D173BE75EAA}" type="presParOf" srcId="{E0AD57CF-1DAD-40E7-9EF9-A7D77A1A40E4}" destId="{7787827A-16D3-44B2-AD5A-EB821DF1A7CD}" srcOrd="0" destOrd="0" presId="urn:microsoft.com/office/officeart/2005/8/layout/vList5"/>
    <dgm:cxn modelId="{E37B9E41-1C01-4127-8EEB-955488F12E5A}" type="presParOf" srcId="{E0AD57CF-1DAD-40E7-9EF9-A7D77A1A40E4}" destId="{6B318368-FC32-4237-ACBB-54DF726AFB8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094FFF0-6D2C-4B29-BB2A-2E5F98F66BF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226812-D214-4B75-8DBB-8E3EA4713D1C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Develop energy upgrade financing pilot programs (4)</a:t>
          </a:r>
          <a:endParaRPr lang="en-US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95753C-5EC7-481A-8761-6584376FCA3D}" type="parTrans" cxnId="{A30394AC-2D52-40AF-9B91-498F70A2E416}">
      <dgm:prSet/>
      <dgm:spPr/>
      <dgm:t>
        <a:bodyPr/>
        <a:lstStyle/>
        <a:p>
          <a:endParaRPr lang="en-US"/>
        </a:p>
      </dgm:t>
    </dgm:pt>
    <dgm:pt modelId="{9DE26367-29EA-4900-BA4F-DB554A4A75AD}" type="sibTrans" cxnId="{A30394AC-2D52-40AF-9B91-498F70A2E416}">
      <dgm:prSet/>
      <dgm:spPr/>
      <dgm:t>
        <a:bodyPr/>
        <a:lstStyle/>
        <a:p>
          <a:endParaRPr lang="en-US"/>
        </a:p>
      </dgm:t>
    </dgm:pt>
    <dgm:pt modelId="{805379EA-83C8-4AC4-B8CA-569CEFD83775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CAEATFA implementing financing pilots for EE in IOU territories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ADF821-3358-4102-BE9D-1CC263C0BA5B}" type="parTrans" cxnId="{FAD81E9D-BF70-462D-BB7A-077CC8505F1B}">
      <dgm:prSet/>
      <dgm:spPr/>
      <dgm:t>
        <a:bodyPr/>
        <a:lstStyle/>
        <a:p>
          <a:endParaRPr lang="en-US"/>
        </a:p>
      </dgm:t>
    </dgm:pt>
    <dgm:pt modelId="{203E40B9-7FB8-4438-89D5-E2E75E5E1456}" type="sibTrans" cxnId="{FAD81E9D-BF70-462D-BB7A-077CC8505F1B}">
      <dgm:prSet/>
      <dgm:spPr/>
      <dgm:t>
        <a:bodyPr/>
        <a:lstStyle/>
        <a:p>
          <a:endParaRPr lang="en-US"/>
        </a:p>
      </dgm:t>
    </dgm:pt>
    <dgm:pt modelId="{90CD98CD-B44B-407C-B98F-C1095C103558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Enhance energy related affordable housing tax credits (7)</a:t>
          </a:r>
          <a:endParaRPr lang="en-US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F9EA01-5D96-490F-AA0B-7C20B60762C4}" type="parTrans" cxnId="{FAAC5295-AE1D-4B64-A3C7-93FC4EC6FD62}">
      <dgm:prSet/>
      <dgm:spPr/>
      <dgm:t>
        <a:bodyPr/>
        <a:lstStyle/>
        <a:p>
          <a:endParaRPr lang="en-US"/>
        </a:p>
      </dgm:t>
    </dgm:pt>
    <dgm:pt modelId="{64E3353F-9158-4D46-89C6-9F01FAB69546}" type="sibTrans" cxnId="{FAAC5295-AE1D-4B64-A3C7-93FC4EC6FD62}">
      <dgm:prSet/>
      <dgm:spPr/>
      <dgm:t>
        <a:bodyPr/>
        <a:lstStyle/>
        <a:p>
          <a:endParaRPr lang="en-US"/>
        </a:p>
      </dgm:t>
    </dgm:pt>
    <dgm:pt modelId="{15B4C417-CD73-45ED-85D0-1684E31B18D7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TCAC has incorporated point system into their credit programs for incorporating EE and RE measures 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17099B-A5F9-4A9B-A6B8-263BD1FC116E}" type="parTrans" cxnId="{400520DA-43F4-4E76-A553-06ACDE431C88}">
      <dgm:prSet/>
      <dgm:spPr/>
      <dgm:t>
        <a:bodyPr/>
        <a:lstStyle/>
        <a:p>
          <a:endParaRPr lang="en-US"/>
        </a:p>
      </dgm:t>
    </dgm:pt>
    <dgm:pt modelId="{FF600B3B-748A-47AC-89A3-4B2ED9E27C07}" type="sibTrans" cxnId="{400520DA-43F4-4E76-A553-06ACDE431C88}">
      <dgm:prSet/>
      <dgm:spPr/>
      <dgm:t>
        <a:bodyPr/>
        <a:lstStyle/>
        <a:p>
          <a:endParaRPr lang="en-US"/>
        </a:p>
      </dgm:t>
    </dgm:pt>
    <dgm:pt modelId="{74ACEBC9-49A6-4E3B-9A81-C20A09BEDD81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Deploy regional     one-stop-shop pilots (8)</a:t>
          </a:r>
          <a:endParaRPr lang="en-US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F6843D-44D9-4353-B05C-A0A9C7939554}" type="parTrans" cxnId="{CA55D4E2-CC39-4306-8680-ADBF5E7D8C4A}">
      <dgm:prSet/>
      <dgm:spPr/>
      <dgm:t>
        <a:bodyPr/>
        <a:lstStyle/>
        <a:p>
          <a:endParaRPr lang="en-US"/>
        </a:p>
      </dgm:t>
    </dgm:pt>
    <dgm:pt modelId="{595612A8-DB26-45EB-AAF3-467FF0ECF130}" type="sibTrans" cxnId="{CA55D4E2-CC39-4306-8680-ADBF5E7D8C4A}">
      <dgm:prSet/>
      <dgm:spPr/>
      <dgm:t>
        <a:bodyPr/>
        <a:lstStyle/>
        <a:p>
          <a:endParaRPr lang="en-US"/>
        </a:p>
      </dgm:t>
    </dgm:pt>
    <dgm:pt modelId="{81D42FDD-135A-44DE-A488-D64A2BD41290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CEC and CPUC have explored possible pathways but additional resources are needed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2B9C27-9B42-4606-92C6-057A20A7B5DE}" type="parTrans" cxnId="{4EF570EA-76BE-4D4F-9DFB-5B4DD7B34955}">
      <dgm:prSet/>
      <dgm:spPr/>
      <dgm:t>
        <a:bodyPr/>
        <a:lstStyle/>
        <a:p>
          <a:endParaRPr lang="en-US"/>
        </a:p>
      </dgm:t>
    </dgm:pt>
    <dgm:pt modelId="{79B51F62-2D01-424E-ACA5-382D0549ACE9}" type="sibTrans" cxnId="{4EF570EA-76BE-4D4F-9DFB-5B4DD7B34955}">
      <dgm:prSet/>
      <dgm:spPr/>
      <dgm:t>
        <a:bodyPr/>
        <a:lstStyle/>
        <a:p>
          <a:endParaRPr lang="en-US"/>
        </a:p>
      </dgm:t>
    </dgm:pt>
    <dgm:pt modelId="{C5F1933B-EDDE-414C-AFE7-FC12F65F02BA}" type="pres">
      <dgm:prSet presAssocID="{B094FFF0-6D2C-4B29-BB2A-2E5F98F66BF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0B36276-6FAD-4E7F-9134-E47080FACDB1}" type="pres">
      <dgm:prSet presAssocID="{32226812-D214-4B75-8DBB-8E3EA4713D1C}" presName="linNode" presStyleCnt="0"/>
      <dgm:spPr/>
    </dgm:pt>
    <dgm:pt modelId="{295DC94F-E418-4851-9B34-68B5CFD05808}" type="pres">
      <dgm:prSet presAssocID="{32226812-D214-4B75-8DBB-8E3EA4713D1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F65B72-2E59-46D4-9B38-B5031BC59345}" type="pres">
      <dgm:prSet presAssocID="{32226812-D214-4B75-8DBB-8E3EA4713D1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AD0A0E-52FE-411D-961E-5CD64DBD39FC}" type="pres">
      <dgm:prSet presAssocID="{9DE26367-29EA-4900-BA4F-DB554A4A75AD}" presName="sp" presStyleCnt="0"/>
      <dgm:spPr/>
    </dgm:pt>
    <dgm:pt modelId="{03DF4FDC-F2F3-4037-BD84-C66C19E3FF82}" type="pres">
      <dgm:prSet presAssocID="{90CD98CD-B44B-407C-B98F-C1095C103558}" presName="linNode" presStyleCnt="0"/>
      <dgm:spPr/>
    </dgm:pt>
    <dgm:pt modelId="{1E650CDB-BD2A-429A-8EC2-4D505308C7A4}" type="pres">
      <dgm:prSet presAssocID="{90CD98CD-B44B-407C-B98F-C1095C10355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73D66A-1D14-498C-A2A7-E40C8DF29B94}" type="pres">
      <dgm:prSet presAssocID="{90CD98CD-B44B-407C-B98F-C1095C103558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156174-D573-4B26-B28D-F1CB3FCD450D}" type="pres">
      <dgm:prSet presAssocID="{64E3353F-9158-4D46-89C6-9F01FAB69546}" presName="sp" presStyleCnt="0"/>
      <dgm:spPr/>
    </dgm:pt>
    <dgm:pt modelId="{E6FC6953-555A-4CC2-8AB1-53746365004A}" type="pres">
      <dgm:prSet presAssocID="{74ACEBC9-49A6-4E3B-9A81-C20A09BEDD81}" presName="linNode" presStyleCnt="0"/>
      <dgm:spPr/>
    </dgm:pt>
    <dgm:pt modelId="{A5B345FF-789A-472B-97BF-6F9D202A567A}" type="pres">
      <dgm:prSet presAssocID="{74ACEBC9-49A6-4E3B-9A81-C20A09BEDD81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6EE45F-DE23-4766-84F7-781706334188}" type="pres">
      <dgm:prSet presAssocID="{74ACEBC9-49A6-4E3B-9A81-C20A09BEDD81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B815E2-1284-4DFA-AC3F-813E24D0D456}" type="presOf" srcId="{B094FFF0-6D2C-4B29-BB2A-2E5F98F66BFF}" destId="{C5F1933B-EDDE-414C-AFE7-FC12F65F02BA}" srcOrd="0" destOrd="0" presId="urn:microsoft.com/office/officeart/2005/8/layout/vList5"/>
    <dgm:cxn modelId="{A30394AC-2D52-40AF-9B91-498F70A2E416}" srcId="{B094FFF0-6D2C-4B29-BB2A-2E5F98F66BFF}" destId="{32226812-D214-4B75-8DBB-8E3EA4713D1C}" srcOrd="0" destOrd="0" parTransId="{FF95753C-5EC7-481A-8761-6584376FCA3D}" sibTransId="{9DE26367-29EA-4900-BA4F-DB554A4A75AD}"/>
    <dgm:cxn modelId="{400520DA-43F4-4E76-A553-06ACDE431C88}" srcId="{90CD98CD-B44B-407C-B98F-C1095C103558}" destId="{15B4C417-CD73-45ED-85D0-1684E31B18D7}" srcOrd="0" destOrd="0" parTransId="{C917099B-A5F9-4A9B-A6B8-263BD1FC116E}" sibTransId="{FF600B3B-748A-47AC-89A3-4B2ED9E27C07}"/>
    <dgm:cxn modelId="{FAAC5295-AE1D-4B64-A3C7-93FC4EC6FD62}" srcId="{B094FFF0-6D2C-4B29-BB2A-2E5F98F66BFF}" destId="{90CD98CD-B44B-407C-B98F-C1095C103558}" srcOrd="1" destOrd="0" parTransId="{92F9EA01-5D96-490F-AA0B-7C20B60762C4}" sibTransId="{64E3353F-9158-4D46-89C6-9F01FAB69546}"/>
    <dgm:cxn modelId="{2BFC9015-D0A4-49BC-A462-67A3A4FC4E0F}" type="presOf" srcId="{805379EA-83C8-4AC4-B8CA-569CEFD83775}" destId="{8FF65B72-2E59-46D4-9B38-B5031BC59345}" srcOrd="0" destOrd="0" presId="urn:microsoft.com/office/officeart/2005/8/layout/vList5"/>
    <dgm:cxn modelId="{1A00AE61-70A1-409D-AEF5-9B738D0FF287}" type="presOf" srcId="{15B4C417-CD73-45ED-85D0-1684E31B18D7}" destId="{C073D66A-1D14-498C-A2A7-E40C8DF29B94}" srcOrd="0" destOrd="0" presId="urn:microsoft.com/office/officeart/2005/8/layout/vList5"/>
    <dgm:cxn modelId="{F658DCB4-EDA1-4FB9-9473-5ABFC7458895}" type="presOf" srcId="{32226812-D214-4B75-8DBB-8E3EA4713D1C}" destId="{295DC94F-E418-4851-9B34-68B5CFD05808}" srcOrd="0" destOrd="0" presId="urn:microsoft.com/office/officeart/2005/8/layout/vList5"/>
    <dgm:cxn modelId="{1F487603-9991-41FC-B8C9-AAD45B40F731}" type="presOf" srcId="{90CD98CD-B44B-407C-B98F-C1095C103558}" destId="{1E650CDB-BD2A-429A-8EC2-4D505308C7A4}" srcOrd="0" destOrd="0" presId="urn:microsoft.com/office/officeart/2005/8/layout/vList5"/>
    <dgm:cxn modelId="{4EF570EA-76BE-4D4F-9DFB-5B4DD7B34955}" srcId="{74ACEBC9-49A6-4E3B-9A81-C20A09BEDD81}" destId="{81D42FDD-135A-44DE-A488-D64A2BD41290}" srcOrd="0" destOrd="0" parTransId="{862B9C27-9B42-4606-92C6-057A20A7B5DE}" sibTransId="{79B51F62-2D01-424E-ACA5-382D0549ACE9}"/>
    <dgm:cxn modelId="{A2DF9C66-54DB-42D5-9D25-446E535CD4D3}" type="presOf" srcId="{81D42FDD-135A-44DE-A488-D64A2BD41290}" destId="{166EE45F-DE23-4766-84F7-781706334188}" srcOrd="0" destOrd="0" presId="urn:microsoft.com/office/officeart/2005/8/layout/vList5"/>
    <dgm:cxn modelId="{CA55D4E2-CC39-4306-8680-ADBF5E7D8C4A}" srcId="{B094FFF0-6D2C-4B29-BB2A-2E5F98F66BFF}" destId="{74ACEBC9-49A6-4E3B-9A81-C20A09BEDD81}" srcOrd="2" destOrd="0" parTransId="{17F6843D-44D9-4353-B05C-A0A9C7939554}" sibTransId="{595612A8-DB26-45EB-AAF3-467FF0ECF130}"/>
    <dgm:cxn modelId="{FAD81E9D-BF70-462D-BB7A-077CC8505F1B}" srcId="{32226812-D214-4B75-8DBB-8E3EA4713D1C}" destId="{805379EA-83C8-4AC4-B8CA-569CEFD83775}" srcOrd="0" destOrd="0" parTransId="{2CADF821-3358-4102-BE9D-1CC263C0BA5B}" sibTransId="{203E40B9-7FB8-4438-89D5-E2E75E5E1456}"/>
    <dgm:cxn modelId="{F6738FC4-3C33-4B1D-ABD7-8456141DD230}" type="presOf" srcId="{74ACEBC9-49A6-4E3B-9A81-C20A09BEDD81}" destId="{A5B345FF-789A-472B-97BF-6F9D202A567A}" srcOrd="0" destOrd="0" presId="urn:microsoft.com/office/officeart/2005/8/layout/vList5"/>
    <dgm:cxn modelId="{DFADF89A-47D7-4764-B3BC-D3643E6F90DC}" type="presParOf" srcId="{C5F1933B-EDDE-414C-AFE7-FC12F65F02BA}" destId="{60B36276-6FAD-4E7F-9134-E47080FACDB1}" srcOrd="0" destOrd="0" presId="urn:microsoft.com/office/officeart/2005/8/layout/vList5"/>
    <dgm:cxn modelId="{51EB8493-D4A2-4E23-AE08-FFDC6832DE59}" type="presParOf" srcId="{60B36276-6FAD-4E7F-9134-E47080FACDB1}" destId="{295DC94F-E418-4851-9B34-68B5CFD05808}" srcOrd="0" destOrd="0" presId="urn:microsoft.com/office/officeart/2005/8/layout/vList5"/>
    <dgm:cxn modelId="{3EF3070B-C648-447F-9929-047815170B19}" type="presParOf" srcId="{60B36276-6FAD-4E7F-9134-E47080FACDB1}" destId="{8FF65B72-2E59-46D4-9B38-B5031BC59345}" srcOrd="1" destOrd="0" presId="urn:microsoft.com/office/officeart/2005/8/layout/vList5"/>
    <dgm:cxn modelId="{22371374-31D6-430E-A909-D45373957FA6}" type="presParOf" srcId="{C5F1933B-EDDE-414C-AFE7-FC12F65F02BA}" destId="{69AD0A0E-52FE-411D-961E-5CD64DBD39FC}" srcOrd="1" destOrd="0" presId="urn:microsoft.com/office/officeart/2005/8/layout/vList5"/>
    <dgm:cxn modelId="{6D7B7853-FD4A-4A6A-AA1C-E89B02FE9598}" type="presParOf" srcId="{C5F1933B-EDDE-414C-AFE7-FC12F65F02BA}" destId="{03DF4FDC-F2F3-4037-BD84-C66C19E3FF82}" srcOrd="2" destOrd="0" presId="urn:microsoft.com/office/officeart/2005/8/layout/vList5"/>
    <dgm:cxn modelId="{44EB0334-8E88-49E4-8EDD-1E1B042B2825}" type="presParOf" srcId="{03DF4FDC-F2F3-4037-BD84-C66C19E3FF82}" destId="{1E650CDB-BD2A-429A-8EC2-4D505308C7A4}" srcOrd="0" destOrd="0" presId="urn:microsoft.com/office/officeart/2005/8/layout/vList5"/>
    <dgm:cxn modelId="{AB693DAC-FA4B-42BC-925C-290A103860D6}" type="presParOf" srcId="{03DF4FDC-F2F3-4037-BD84-C66C19E3FF82}" destId="{C073D66A-1D14-498C-A2A7-E40C8DF29B94}" srcOrd="1" destOrd="0" presId="urn:microsoft.com/office/officeart/2005/8/layout/vList5"/>
    <dgm:cxn modelId="{DAE5AACE-249B-4CE7-BEE2-3CD2452C5BDE}" type="presParOf" srcId="{C5F1933B-EDDE-414C-AFE7-FC12F65F02BA}" destId="{C4156174-D573-4B26-B28D-F1CB3FCD450D}" srcOrd="3" destOrd="0" presId="urn:microsoft.com/office/officeart/2005/8/layout/vList5"/>
    <dgm:cxn modelId="{E2BA2D17-DA42-451B-8F40-A9FA65AB9491}" type="presParOf" srcId="{C5F1933B-EDDE-414C-AFE7-FC12F65F02BA}" destId="{E6FC6953-555A-4CC2-8AB1-53746365004A}" srcOrd="4" destOrd="0" presId="urn:microsoft.com/office/officeart/2005/8/layout/vList5"/>
    <dgm:cxn modelId="{CFCDAEA5-6716-4E43-B793-0FD320009667}" type="presParOf" srcId="{E6FC6953-555A-4CC2-8AB1-53746365004A}" destId="{A5B345FF-789A-472B-97BF-6F9D202A567A}" srcOrd="0" destOrd="0" presId="urn:microsoft.com/office/officeart/2005/8/layout/vList5"/>
    <dgm:cxn modelId="{C184D4AC-BAD6-4D23-964D-BF35518AC74E}" type="presParOf" srcId="{E6FC6953-555A-4CC2-8AB1-53746365004A}" destId="{166EE45F-DE23-4766-84F7-78170633418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A8A7A1-8EDD-492D-9DA5-318712E8619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1DFED84-AF02-46C8-8BBD-6637C5767EA8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Heighten consumer protection (9)</a:t>
          </a:r>
          <a:endParaRPr lang="en-US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F422AA-6688-405E-8DA0-846A5FF48384}" type="parTrans" cxnId="{525CCBDD-7E06-4C95-96CA-98F724D9CF0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22D718-334A-4033-A287-EDC8930CDB12}" type="sibTrans" cxnId="{525CCBDD-7E06-4C95-96CA-98F724D9CF0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692548-DB73-4936-9015-7348738EAE18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5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CPUC launching Joint Agency Rooftop Solar Action Plan; including consumer protection in Net Metering Tariff Program</a:t>
          </a:r>
          <a:endParaRPr lang="en-US" sz="15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DE5155-1F57-4409-84E7-615A781437E2}" type="parTrans" cxnId="{BF00E22E-CB06-4AE9-A937-1741BE072A9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926F2-0A1B-4A5F-8107-DB52B04F6EED}" type="sibTrans" cxnId="{BF00E22E-CB06-4AE9-A937-1741BE072A9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C0FA9-3A85-405C-97A8-5E9FF45EF431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5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CSLB Solar Task Force</a:t>
          </a:r>
          <a:endParaRPr lang="en-US" sz="15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A5B589-6675-4D72-ACCE-0C235E9FAAB2}" type="parTrans" cxnId="{391C01D1-EDC0-4FFE-BB4E-F60EF2C093B9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8D3C12-3403-4D9E-9BCC-D6F920756D20}" type="sibTrans" cxnId="{391C01D1-EDC0-4FFE-BB4E-F60EF2C093B9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DB8E2E-4BC2-4F7C-802C-1A64BCDE4490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5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CEC’s CLIMB Action Plan</a:t>
          </a:r>
          <a:endParaRPr lang="en-US" sz="15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A7EE95-DBF8-41CC-B2E8-80DDCA7FA47B}" type="parTrans" cxnId="{7B78EBEE-BE9B-4F3C-A05A-8141C03D747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0DC434-4659-4FF8-A83B-CFA56B7E2BFE}" type="sibTrans" cxnId="{7B78EBEE-BE9B-4F3C-A05A-8141C03D747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27974C-560A-40B0-8BBD-B7CEFCE705AB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Direct funding for CBO collaboration (10)</a:t>
          </a:r>
          <a:endParaRPr lang="en-US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06E657-D472-46DA-B17C-E57AAD4C3E37}" type="parTrans" cxnId="{D2B015B6-F017-47C8-9CCF-77FECBABAF1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E5391B-A285-4698-BD4C-432CD3178C23}" type="sibTrans" cxnId="{D2B015B6-F017-47C8-9CCF-77FECBABAF1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A9B5B3-7126-4914-BE1B-EFE5FCEB3BCC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Funding sources need to be identified 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D905D6-C196-459E-9387-C452DD15BC8D}" type="parTrans" cxnId="{71D95C86-3205-415E-94E4-F473A2A4A94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9F6045-940A-4461-BA58-FA73B44D231F}" type="sibTrans" cxnId="{71D95C86-3205-415E-94E4-F473A2A4A94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8C83DA-EDD7-4599-9FE6-61F531E70F97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Increase R&amp;D program benefits (11)</a:t>
          </a:r>
          <a:endParaRPr lang="en-US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0DE48E-0D36-407A-B654-07A9AF41CED0}" type="parTrans" cxnId="{C0DF84DF-C777-4104-8CF1-06525A1D3C7E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79099F-B1D2-4BC0-8906-7F08E87CF630}" type="sibTrans" cxnId="{C0DF84DF-C777-4104-8CF1-06525A1D3C7E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A0099D-153C-4C38-AFC4-749A69C76037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AB 523 directs 25% of EPICs TD&amp;D funds to DACs 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5E104A-0174-4948-9EBB-B4B1F308CECB}" type="parTrans" cxnId="{04122979-FF22-47B9-89C8-778AC3F5BC4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E918FC-EEBD-425F-A169-228B745D10B2}" type="sibTrans" cxnId="{04122979-FF22-47B9-89C8-778AC3F5BC4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04A7FD-2932-410E-B6C6-93C80926F28C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Increase small business contracting opportunities (12)</a:t>
          </a:r>
          <a:endParaRPr lang="en-US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BD9F65-9D9E-4D70-BBAE-9706D2EB6D30}" type="parTrans" cxnId="{EB48A501-5882-4FA5-BF13-410281940838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33EE41-DA13-445A-AB59-DF1C5D1BA4E2}" type="sibTrans" cxnId="{EB48A501-5882-4FA5-BF13-410281940838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9F2DD7-5774-4E2F-B9C1-DC2C7C467ED3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GO-BIZ providing $23 M to augment small business services 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40CA8B-643C-43D3-838C-21C16FCC6370}" type="parTrans" cxnId="{C0BC512C-5A47-4AFE-898A-FC53CFD60F8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CDC9F6-8F3A-423C-931E-C2E623EA7441}" type="sibTrans" cxnId="{C0BC512C-5A47-4AFE-898A-FC53CFD60F8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2578FC-AA0F-4FBF-A9FE-3B30AB078C90}" type="pres">
      <dgm:prSet presAssocID="{61A8A7A1-8EDD-492D-9DA5-318712E8619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197D324-BE9F-442C-8B99-1545EBFF7E72}" type="pres">
      <dgm:prSet presAssocID="{31DFED84-AF02-46C8-8BBD-6637C5767EA8}" presName="linNode" presStyleCnt="0"/>
      <dgm:spPr/>
    </dgm:pt>
    <dgm:pt modelId="{2391672B-FBAF-48DA-ADD7-721B87AC6EE1}" type="pres">
      <dgm:prSet presAssocID="{31DFED84-AF02-46C8-8BBD-6637C5767EA8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15A790-0ED8-4C35-9EF7-CFDADF20591D}" type="pres">
      <dgm:prSet presAssocID="{31DFED84-AF02-46C8-8BBD-6637C5767EA8}" presName="descendantText" presStyleLbl="alignAccFollowNode1" presStyleIdx="0" presStyleCnt="4" custScaleY="1256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E20F8F-7BBA-4DDB-927F-A560165FA4E3}" type="pres">
      <dgm:prSet presAssocID="{1722D718-334A-4033-A287-EDC8930CDB12}" presName="sp" presStyleCnt="0"/>
      <dgm:spPr/>
    </dgm:pt>
    <dgm:pt modelId="{66EA629C-72F6-4EAA-9717-A6640E40F8F0}" type="pres">
      <dgm:prSet presAssocID="{4F27974C-560A-40B0-8BBD-B7CEFCE705AB}" presName="linNode" presStyleCnt="0"/>
      <dgm:spPr/>
    </dgm:pt>
    <dgm:pt modelId="{5FB356CE-A741-48B9-AB95-243F375047E2}" type="pres">
      <dgm:prSet presAssocID="{4F27974C-560A-40B0-8BBD-B7CEFCE705AB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428597-B809-4AE1-AA6B-FC7DF0C29738}" type="pres">
      <dgm:prSet presAssocID="{4F27974C-560A-40B0-8BBD-B7CEFCE705AB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FFF7F6-8E91-4CB3-AA4C-610E8FC7F973}" type="pres">
      <dgm:prSet presAssocID="{92E5391B-A285-4698-BD4C-432CD3178C23}" presName="sp" presStyleCnt="0"/>
      <dgm:spPr/>
    </dgm:pt>
    <dgm:pt modelId="{8AADBE03-E4F5-4664-8F96-95BAB2CEB1D5}" type="pres">
      <dgm:prSet presAssocID="{FF8C83DA-EDD7-4599-9FE6-61F531E70F97}" presName="linNode" presStyleCnt="0"/>
      <dgm:spPr/>
    </dgm:pt>
    <dgm:pt modelId="{47E278A7-DD31-4440-9E0E-A0F352E6889A}" type="pres">
      <dgm:prSet presAssocID="{FF8C83DA-EDD7-4599-9FE6-61F531E70F97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2B9628-FC4E-4E06-812A-5FD3CC4C4C94}" type="pres">
      <dgm:prSet presAssocID="{FF8C83DA-EDD7-4599-9FE6-61F531E70F97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2B165D-0484-4422-8330-F6E8538E522F}" type="pres">
      <dgm:prSet presAssocID="{3C79099F-B1D2-4BC0-8906-7F08E87CF630}" presName="sp" presStyleCnt="0"/>
      <dgm:spPr/>
    </dgm:pt>
    <dgm:pt modelId="{F5CFA82A-307E-4BC1-AF72-EA755F184C32}" type="pres">
      <dgm:prSet presAssocID="{F604A7FD-2932-410E-B6C6-93C80926F28C}" presName="linNode" presStyleCnt="0"/>
      <dgm:spPr/>
    </dgm:pt>
    <dgm:pt modelId="{B925B3C8-EE7E-4F32-9389-453C8385D783}" type="pres">
      <dgm:prSet presAssocID="{F604A7FD-2932-410E-B6C6-93C80926F28C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580773-D995-49AC-AF55-2CFEEB9312BB}" type="pres">
      <dgm:prSet presAssocID="{F604A7FD-2932-410E-B6C6-93C80926F28C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1D95C86-3205-415E-94E4-F473A2A4A94C}" srcId="{4F27974C-560A-40B0-8BBD-B7CEFCE705AB}" destId="{94A9B5B3-7126-4914-BE1B-EFE5FCEB3BCC}" srcOrd="0" destOrd="0" parTransId="{0AD905D6-C196-459E-9387-C452DD15BC8D}" sibTransId="{BB9F6045-940A-4461-BA58-FA73B44D231F}"/>
    <dgm:cxn modelId="{7B78EBEE-BE9B-4F3C-A05A-8141C03D7476}" srcId="{31DFED84-AF02-46C8-8BBD-6637C5767EA8}" destId="{A3DB8E2E-4BC2-4F7C-802C-1A64BCDE4490}" srcOrd="2" destOrd="0" parTransId="{91A7EE95-DBF8-41CC-B2E8-80DDCA7FA47B}" sibTransId="{480DC434-4659-4FF8-A83B-CFA56B7E2BFE}"/>
    <dgm:cxn modelId="{D2B015B6-F017-47C8-9CCF-77FECBABAF12}" srcId="{61A8A7A1-8EDD-492D-9DA5-318712E8619D}" destId="{4F27974C-560A-40B0-8BBD-B7CEFCE705AB}" srcOrd="1" destOrd="0" parTransId="{4C06E657-D472-46DA-B17C-E57AAD4C3E37}" sibTransId="{92E5391B-A285-4698-BD4C-432CD3178C23}"/>
    <dgm:cxn modelId="{391C01D1-EDC0-4FFE-BB4E-F60EF2C093B9}" srcId="{31DFED84-AF02-46C8-8BBD-6637C5767EA8}" destId="{02EC0FA9-3A85-405C-97A8-5E9FF45EF431}" srcOrd="1" destOrd="0" parTransId="{B2A5B589-6675-4D72-ACCE-0C235E9FAAB2}" sibTransId="{B68D3C12-3403-4D9E-9BCC-D6F920756D20}"/>
    <dgm:cxn modelId="{C0DF84DF-C777-4104-8CF1-06525A1D3C7E}" srcId="{61A8A7A1-8EDD-492D-9DA5-318712E8619D}" destId="{FF8C83DA-EDD7-4599-9FE6-61F531E70F97}" srcOrd="2" destOrd="0" parTransId="{590DE48E-0D36-407A-B654-07A9AF41CED0}" sibTransId="{3C79099F-B1D2-4BC0-8906-7F08E87CF630}"/>
    <dgm:cxn modelId="{DD7628B9-CD35-4B00-AC00-59038DD53BA8}" type="presOf" srcId="{31DFED84-AF02-46C8-8BBD-6637C5767EA8}" destId="{2391672B-FBAF-48DA-ADD7-721B87AC6EE1}" srcOrd="0" destOrd="0" presId="urn:microsoft.com/office/officeart/2005/8/layout/vList5"/>
    <dgm:cxn modelId="{63A30574-F9C0-4D8B-8EAC-AC23CF6A6F72}" type="presOf" srcId="{FF8C83DA-EDD7-4599-9FE6-61F531E70F97}" destId="{47E278A7-DD31-4440-9E0E-A0F352E6889A}" srcOrd="0" destOrd="0" presId="urn:microsoft.com/office/officeart/2005/8/layout/vList5"/>
    <dgm:cxn modelId="{34FDC6A7-41D7-40F2-ACA3-2CF1D4E4CABB}" type="presOf" srcId="{02EC0FA9-3A85-405C-97A8-5E9FF45EF431}" destId="{0C15A790-0ED8-4C35-9EF7-CFDADF20591D}" srcOrd="0" destOrd="1" presId="urn:microsoft.com/office/officeart/2005/8/layout/vList5"/>
    <dgm:cxn modelId="{C0BC512C-5A47-4AFE-898A-FC53CFD60F82}" srcId="{F604A7FD-2932-410E-B6C6-93C80926F28C}" destId="{729F2DD7-5774-4E2F-B9C1-DC2C7C467ED3}" srcOrd="0" destOrd="0" parTransId="{4140CA8B-643C-43D3-838C-21C16FCC6370}" sibTransId="{09CDC9F6-8F3A-423C-931E-C2E623EA7441}"/>
    <dgm:cxn modelId="{3F05B0E3-5EAC-4B16-A540-6B5DDC9A161C}" type="presOf" srcId="{1E692548-DB73-4936-9015-7348738EAE18}" destId="{0C15A790-0ED8-4C35-9EF7-CFDADF20591D}" srcOrd="0" destOrd="0" presId="urn:microsoft.com/office/officeart/2005/8/layout/vList5"/>
    <dgm:cxn modelId="{BF00E22E-CB06-4AE9-A937-1741BE072A92}" srcId="{31DFED84-AF02-46C8-8BBD-6637C5767EA8}" destId="{1E692548-DB73-4936-9015-7348738EAE18}" srcOrd="0" destOrd="0" parTransId="{19DE5155-1F57-4409-84E7-615A781437E2}" sibTransId="{487926F2-0A1B-4A5F-8107-DB52B04F6EED}"/>
    <dgm:cxn modelId="{04122979-FF22-47B9-89C8-778AC3F5BC4C}" srcId="{FF8C83DA-EDD7-4599-9FE6-61F531E70F97}" destId="{1AA0099D-153C-4C38-AFC4-749A69C76037}" srcOrd="0" destOrd="0" parTransId="{075E104A-0174-4948-9EBB-B4B1F308CECB}" sibTransId="{B2E918FC-EEBD-425F-A169-228B745D10B2}"/>
    <dgm:cxn modelId="{D99B55A9-4821-4C0F-8BD8-6DA922134522}" type="presOf" srcId="{729F2DD7-5774-4E2F-B9C1-DC2C7C467ED3}" destId="{A0580773-D995-49AC-AF55-2CFEEB9312BB}" srcOrd="0" destOrd="0" presId="urn:microsoft.com/office/officeart/2005/8/layout/vList5"/>
    <dgm:cxn modelId="{184F1DE7-C539-455F-A1EF-8A881C7D4049}" type="presOf" srcId="{4F27974C-560A-40B0-8BBD-B7CEFCE705AB}" destId="{5FB356CE-A741-48B9-AB95-243F375047E2}" srcOrd="0" destOrd="0" presId="urn:microsoft.com/office/officeart/2005/8/layout/vList5"/>
    <dgm:cxn modelId="{C1E2F821-5296-47C0-BECA-C7E4EE8D24A9}" type="presOf" srcId="{1AA0099D-153C-4C38-AFC4-749A69C76037}" destId="{362B9628-FC4E-4E06-812A-5FD3CC4C4C94}" srcOrd="0" destOrd="0" presId="urn:microsoft.com/office/officeart/2005/8/layout/vList5"/>
    <dgm:cxn modelId="{473EC5D3-1A05-423A-913A-AA308BC2B665}" type="presOf" srcId="{61A8A7A1-8EDD-492D-9DA5-318712E8619D}" destId="{A72578FC-AA0F-4FBF-A9FE-3B30AB078C90}" srcOrd="0" destOrd="0" presId="urn:microsoft.com/office/officeart/2005/8/layout/vList5"/>
    <dgm:cxn modelId="{8E0C1605-C5AC-46CD-9039-3A7802E02918}" type="presOf" srcId="{94A9B5B3-7126-4914-BE1B-EFE5FCEB3BCC}" destId="{FE428597-B809-4AE1-AA6B-FC7DF0C29738}" srcOrd="0" destOrd="0" presId="urn:microsoft.com/office/officeart/2005/8/layout/vList5"/>
    <dgm:cxn modelId="{D0C34B17-3F33-4122-80B3-1E0BF88736D4}" type="presOf" srcId="{F604A7FD-2932-410E-B6C6-93C80926F28C}" destId="{B925B3C8-EE7E-4F32-9389-453C8385D783}" srcOrd="0" destOrd="0" presId="urn:microsoft.com/office/officeart/2005/8/layout/vList5"/>
    <dgm:cxn modelId="{F0489529-09DA-4FFC-AB1D-739B69DB2657}" type="presOf" srcId="{A3DB8E2E-4BC2-4F7C-802C-1A64BCDE4490}" destId="{0C15A790-0ED8-4C35-9EF7-CFDADF20591D}" srcOrd="0" destOrd="2" presId="urn:microsoft.com/office/officeart/2005/8/layout/vList5"/>
    <dgm:cxn modelId="{525CCBDD-7E06-4C95-96CA-98F724D9CF06}" srcId="{61A8A7A1-8EDD-492D-9DA5-318712E8619D}" destId="{31DFED84-AF02-46C8-8BBD-6637C5767EA8}" srcOrd="0" destOrd="0" parTransId="{20F422AA-6688-405E-8DA0-846A5FF48384}" sibTransId="{1722D718-334A-4033-A287-EDC8930CDB12}"/>
    <dgm:cxn modelId="{EB48A501-5882-4FA5-BF13-410281940838}" srcId="{61A8A7A1-8EDD-492D-9DA5-318712E8619D}" destId="{F604A7FD-2932-410E-B6C6-93C80926F28C}" srcOrd="3" destOrd="0" parTransId="{3ABD9F65-9D9E-4D70-BBAE-9706D2EB6D30}" sibTransId="{5833EE41-DA13-445A-AB59-DF1C5D1BA4E2}"/>
    <dgm:cxn modelId="{B7CE6942-9515-4396-9085-C1BA3ACDB016}" type="presParOf" srcId="{A72578FC-AA0F-4FBF-A9FE-3B30AB078C90}" destId="{0197D324-BE9F-442C-8B99-1545EBFF7E72}" srcOrd="0" destOrd="0" presId="urn:microsoft.com/office/officeart/2005/8/layout/vList5"/>
    <dgm:cxn modelId="{7B2D3795-21D1-4EE6-8889-A3AEF6811AA8}" type="presParOf" srcId="{0197D324-BE9F-442C-8B99-1545EBFF7E72}" destId="{2391672B-FBAF-48DA-ADD7-721B87AC6EE1}" srcOrd="0" destOrd="0" presId="urn:microsoft.com/office/officeart/2005/8/layout/vList5"/>
    <dgm:cxn modelId="{1B22E293-D57E-41BD-A0B2-40598E601044}" type="presParOf" srcId="{0197D324-BE9F-442C-8B99-1545EBFF7E72}" destId="{0C15A790-0ED8-4C35-9EF7-CFDADF20591D}" srcOrd="1" destOrd="0" presId="urn:microsoft.com/office/officeart/2005/8/layout/vList5"/>
    <dgm:cxn modelId="{23E4F2D5-C536-4C8C-A988-EC412A81D989}" type="presParOf" srcId="{A72578FC-AA0F-4FBF-A9FE-3B30AB078C90}" destId="{72E20F8F-7BBA-4DDB-927F-A560165FA4E3}" srcOrd="1" destOrd="0" presId="urn:microsoft.com/office/officeart/2005/8/layout/vList5"/>
    <dgm:cxn modelId="{79A5FD9F-3478-4B4E-AD04-2C11F6975B19}" type="presParOf" srcId="{A72578FC-AA0F-4FBF-A9FE-3B30AB078C90}" destId="{66EA629C-72F6-4EAA-9717-A6640E40F8F0}" srcOrd="2" destOrd="0" presId="urn:microsoft.com/office/officeart/2005/8/layout/vList5"/>
    <dgm:cxn modelId="{5CE2B534-354E-4ACC-B7FF-86200303E2BA}" type="presParOf" srcId="{66EA629C-72F6-4EAA-9717-A6640E40F8F0}" destId="{5FB356CE-A741-48B9-AB95-243F375047E2}" srcOrd="0" destOrd="0" presId="urn:microsoft.com/office/officeart/2005/8/layout/vList5"/>
    <dgm:cxn modelId="{734958DB-A4E6-43AB-8AD7-F974BF11C6F7}" type="presParOf" srcId="{66EA629C-72F6-4EAA-9717-A6640E40F8F0}" destId="{FE428597-B809-4AE1-AA6B-FC7DF0C29738}" srcOrd="1" destOrd="0" presId="urn:microsoft.com/office/officeart/2005/8/layout/vList5"/>
    <dgm:cxn modelId="{C94A7AA7-F544-4C1E-A57C-C2E140761B93}" type="presParOf" srcId="{A72578FC-AA0F-4FBF-A9FE-3B30AB078C90}" destId="{88FFF7F6-8E91-4CB3-AA4C-610E8FC7F973}" srcOrd="3" destOrd="0" presId="urn:microsoft.com/office/officeart/2005/8/layout/vList5"/>
    <dgm:cxn modelId="{F0B86385-8839-46CD-AD22-E06F670CD026}" type="presParOf" srcId="{A72578FC-AA0F-4FBF-A9FE-3B30AB078C90}" destId="{8AADBE03-E4F5-4664-8F96-95BAB2CEB1D5}" srcOrd="4" destOrd="0" presId="urn:microsoft.com/office/officeart/2005/8/layout/vList5"/>
    <dgm:cxn modelId="{C43EFCE1-8A98-41ED-9F6D-2A4F4CBC674C}" type="presParOf" srcId="{8AADBE03-E4F5-4664-8F96-95BAB2CEB1D5}" destId="{47E278A7-DD31-4440-9E0E-A0F352E6889A}" srcOrd="0" destOrd="0" presId="urn:microsoft.com/office/officeart/2005/8/layout/vList5"/>
    <dgm:cxn modelId="{491693E8-5B25-403A-BF79-373384AEB104}" type="presParOf" srcId="{8AADBE03-E4F5-4664-8F96-95BAB2CEB1D5}" destId="{362B9628-FC4E-4E06-812A-5FD3CC4C4C94}" srcOrd="1" destOrd="0" presId="urn:microsoft.com/office/officeart/2005/8/layout/vList5"/>
    <dgm:cxn modelId="{144BC88C-DF56-43DF-908A-16674C6AE010}" type="presParOf" srcId="{A72578FC-AA0F-4FBF-A9FE-3B30AB078C90}" destId="{D62B165D-0484-4422-8330-F6E8538E522F}" srcOrd="5" destOrd="0" presId="urn:microsoft.com/office/officeart/2005/8/layout/vList5"/>
    <dgm:cxn modelId="{1B8CA890-632F-44AB-9EAD-F14A7D2DF861}" type="presParOf" srcId="{A72578FC-AA0F-4FBF-A9FE-3B30AB078C90}" destId="{F5CFA82A-307E-4BC1-AF72-EA755F184C32}" srcOrd="6" destOrd="0" presId="urn:microsoft.com/office/officeart/2005/8/layout/vList5"/>
    <dgm:cxn modelId="{68CC7965-6175-48D6-85A3-C669BF114FFC}" type="presParOf" srcId="{F5CFA82A-307E-4BC1-AF72-EA755F184C32}" destId="{B925B3C8-EE7E-4F32-9389-453C8385D783}" srcOrd="0" destOrd="0" presId="urn:microsoft.com/office/officeart/2005/8/layout/vList5"/>
    <dgm:cxn modelId="{2A8877EE-39BC-4915-8F1F-6E54A85190CA}" type="presParOf" srcId="{F5CFA82A-307E-4BC1-AF72-EA755F184C32}" destId="{A0580773-D995-49AC-AF55-2CFEEB9312B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FC1F5E6-6364-4281-9A5D-326516CF83A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A579B6C-0372-4DC9-9AC3-0D5FDD7DAFE1}">
      <dgm:prSet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sz="23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1. Expand Community Needs Assessments</a:t>
          </a:r>
          <a:endParaRPr lang="en-US" sz="23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603818-2255-4E2D-872B-A76D1BA364D9}" type="parTrans" cxnId="{3C1D2444-80FE-4AA9-9D90-59539662154B}">
      <dgm:prSet/>
      <dgm:spPr/>
      <dgm:t>
        <a:bodyPr/>
        <a:lstStyle/>
        <a:p>
          <a:endParaRPr lang="en-US"/>
        </a:p>
      </dgm:t>
    </dgm:pt>
    <dgm:pt modelId="{B2DDB085-9540-42EB-9ED9-46A5637C1EA2}" type="sibTrans" cxnId="{3C1D2444-80FE-4AA9-9D90-59539662154B}">
      <dgm:prSet/>
      <dgm:spPr/>
      <dgm:t>
        <a:bodyPr/>
        <a:lstStyle/>
        <a:p>
          <a:endParaRPr lang="en-US"/>
        </a:p>
      </dgm:t>
    </dgm:pt>
    <dgm:pt modelId="{71D59EAD-B814-48B6-9FD8-0020ADBBAA15}">
      <dgm:prSet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2. Develop an Outreach Plan Roadmap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462FF1-0553-4F2E-9857-CA28407B6397}" type="parTrans" cxnId="{07AB50D2-BF56-4630-8CF5-6B8BAB48912B}">
      <dgm:prSet/>
      <dgm:spPr/>
      <dgm:t>
        <a:bodyPr/>
        <a:lstStyle/>
        <a:p>
          <a:endParaRPr lang="en-US"/>
        </a:p>
      </dgm:t>
    </dgm:pt>
    <dgm:pt modelId="{840A8561-B702-487E-8D79-80C3E0189AF7}" type="sibTrans" cxnId="{07AB50D2-BF56-4630-8CF5-6B8BAB48912B}">
      <dgm:prSet/>
      <dgm:spPr/>
      <dgm:t>
        <a:bodyPr/>
        <a:lstStyle/>
        <a:p>
          <a:endParaRPr lang="en-US"/>
        </a:p>
      </dgm:t>
    </dgm:pt>
    <dgm:pt modelId="{47314856-C679-4BBC-9281-056D2DF1BB12}">
      <dgm:prSet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3. Develop Regional One-Stop-Shops 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13B975-218D-4E41-AA5A-23972F9F9E6C}" type="parTrans" cxnId="{A0B9CF50-2697-495E-9ED9-F2CF9EA99131}">
      <dgm:prSet/>
      <dgm:spPr/>
      <dgm:t>
        <a:bodyPr/>
        <a:lstStyle/>
        <a:p>
          <a:endParaRPr lang="en-US"/>
        </a:p>
      </dgm:t>
    </dgm:pt>
    <dgm:pt modelId="{1C99F9F6-FE0F-4B03-B18D-3FCFB2E98B57}" type="sibTrans" cxnId="{A0B9CF50-2697-495E-9ED9-F2CF9EA99131}">
      <dgm:prSet/>
      <dgm:spPr/>
      <dgm:t>
        <a:bodyPr/>
        <a:lstStyle/>
        <a:p>
          <a:endParaRPr lang="en-US"/>
        </a:p>
      </dgm:t>
    </dgm:pt>
    <dgm:pt modelId="{1D5ACC9C-7DAD-4EB7-AF6B-9E4D5DF32775}">
      <dgm:prSet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4. Develop Grant/Solicitation Guiding Principles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F3932D-52BE-4FA2-A06C-5564BF286EE7}" type="parTrans" cxnId="{B2814D4F-A6DD-461B-9349-2691EF710B09}">
      <dgm:prSet/>
      <dgm:spPr/>
      <dgm:t>
        <a:bodyPr/>
        <a:lstStyle/>
        <a:p>
          <a:endParaRPr lang="en-US"/>
        </a:p>
      </dgm:t>
    </dgm:pt>
    <dgm:pt modelId="{D1B3FD20-74A4-4AC2-8606-A7C22418206D}" type="sibTrans" cxnId="{B2814D4F-A6DD-461B-9349-2691EF710B09}">
      <dgm:prSet/>
      <dgm:spPr/>
      <dgm:t>
        <a:bodyPr/>
        <a:lstStyle/>
        <a:p>
          <a:endParaRPr lang="en-US"/>
        </a:p>
      </dgm:t>
    </dgm:pt>
    <dgm:pt modelId="{AB6ADA24-2CA7-41C8-86B4-1DA9A86DBD7C}">
      <dgm:prSet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5. Maximize Economic Opportunities and Benefits 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28C379-4624-4222-B6EB-47ACFAE0EA25}" type="parTrans" cxnId="{774E6F0E-5F43-4BFE-B730-37FE1A03C093}">
      <dgm:prSet/>
      <dgm:spPr/>
      <dgm:t>
        <a:bodyPr/>
        <a:lstStyle/>
        <a:p>
          <a:endParaRPr lang="en-US"/>
        </a:p>
      </dgm:t>
    </dgm:pt>
    <dgm:pt modelId="{A15D1C55-D162-4C26-A81D-F67900379D0D}" type="sibTrans" cxnId="{774E6F0E-5F43-4BFE-B730-37FE1A03C093}">
      <dgm:prSet/>
      <dgm:spPr/>
      <dgm:t>
        <a:bodyPr/>
        <a:lstStyle/>
        <a:p>
          <a:endParaRPr lang="en-US"/>
        </a:p>
      </dgm:t>
    </dgm:pt>
    <dgm:pt modelId="{0B3FF5F9-1DC0-421D-8967-E32A66917794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23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6. Expand Funding and Financing Opportunities</a:t>
          </a:r>
          <a:endParaRPr lang="en-US" sz="23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C3E8B5-A6AF-415E-A005-54228A843AFB}" type="parTrans" cxnId="{9832EE3D-A0DC-45E3-B412-CD26A9BDED3F}">
      <dgm:prSet/>
      <dgm:spPr/>
      <dgm:t>
        <a:bodyPr/>
        <a:lstStyle/>
        <a:p>
          <a:endParaRPr lang="en-US"/>
        </a:p>
      </dgm:t>
    </dgm:pt>
    <dgm:pt modelId="{F0C0C3AA-374A-4E79-A68B-48C52895E7E5}" type="sibTrans" cxnId="{9832EE3D-A0DC-45E3-B412-CD26A9BDED3F}">
      <dgm:prSet/>
      <dgm:spPr/>
      <dgm:t>
        <a:bodyPr/>
        <a:lstStyle/>
        <a:p>
          <a:endParaRPr lang="en-US"/>
        </a:p>
      </dgm:t>
    </dgm:pt>
    <dgm:pt modelId="{935BBA1A-05FD-4E62-AD9B-FB5C2757FABD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Develop Metrics, Measure Progress, and Coordinate Programs </a:t>
          </a:r>
          <a:endParaRPr lang="en-US" sz="21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A096BC-5D8C-47D4-A789-B3C562B9F0A0}" type="parTrans" cxnId="{C56218A7-D40C-415C-A1D1-F87F1812BE8C}">
      <dgm:prSet/>
      <dgm:spPr/>
      <dgm:t>
        <a:bodyPr/>
        <a:lstStyle/>
        <a:p>
          <a:endParaRPr lang="en-US"/>
        </a:p>
      </dgm:t>
    </dgm:pt>
    <dgm:pt modelId="{F7E6DDF2-C5C4-4810-BCA3-9B66EF64E56F}" type="sibTrans" cxnId="{C56218A7-D40C-415C-A1D1-F87F1812BE8C}">
      <dgm:prSet/>
      <dgm:spPr/>
      <dgm:t>
        <a:bodyPr/>
        <a:lstStyle/>
        <a:p>
          <a:endParaRPr lang="en-US"/>
        </a:p>
      </dgm:t>
    </dgm:pt>
    <dgm:pt modelId="{13C95484-9F7E-4E6F-8B25-39FDB584DAB7}">
      <dgm:prSet/>
      <dgm:spPr/>
      <dgm:t>
        <a:bodyPr/>
        <a:lstStyle/>
        <a:p>
          <a:endParaRPr lang="en-US"/>
        </a:p>
      </dgm:t>
    </dgm:pt>
    <dgm:pt modelId="{235FB5CF-0002-48C4-9847-1230C83B3B7F}" type="parTrans" cxnId="{9CA61E04-76AA-479A-9250-48F8394BD147}">
      <dgm:prSet/>
      <dgm:spPr/>
      <dgm:t>
        <a:bodyPr/>
        <a:lstStyle/>
        <a:p>
          <a:endParaRPr lang="en-US"/>
        </a:p>
      </dgm:t>
    </dgm:pt>
    <dgm:pt modelId="{CB61F54D-8699-4509-BE3A-B5CCECA21790}" type="sibTrans" cxnId="{9CA61E04-76AA-479A-9250-48F8394BD147}">
      <dgm:prSet/>
      <dgm:spPr/>
      <dgm:t>
        <a:bodyPr/>
        <a:lstStyle/>
        <a:p>
          <a:endParaRPr lang="en-US"/>
        </a:p>
      </dgm:t>
    </dgm:pt>
    <dgm:pt modelId="{A0C598AC-1F5F-4954-9E72-60B53C0EF173}" type="pres">
      <dgm:prSet presAssocID="{5FC1F5E6-6364-4281-9A5D-326516CF83A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F35A8BC6-F79F-47E4-BA09-AB512F17B4F0}" type="pres">
      <dgm:prSet presAssocID="{5FC1F5E6-6364-4281-9A5D-326516CF83A1}" presName="Name1" presStyleCnt="0"/>
      <dgm:spPr/>
    </dgm:pt>
    <dgm:pt modelId="{E58313AB-B004-47E9-87F5-F492B4244BDC}" type="pres">
      <dgm:prSet presAssocID="{5FC1F5E6-6364-4281-9A5D-326516CF83A1}" presName="cycle" presStyleCnt="0"/>
      <dgm:spPr/>
    </dgm:pt>
    <dgm:pt modelId="{92073ABE-9B2D-4D9B-B211-8E192CDE4FF6}" type="pres">
      <dgm:prSet presAssocID="{5FC1F5E6-6364-4281-9A5D-326516CF83A1}" presName="srcNode" presStyleLbl="node1" presStyleIdx="0" presStyleCnt="7"/>
      <dgm:spPr/>
    </dgm:pt>
    <dgm:pt modelId="{B6E3034F-835D-4ADA-955C-AC25307E2F12}" type="pres">
      <dgm:prSet presAssocID="{5FC1F5E6-6364-4281-9A5D-326516CF83A1}" presName="conn" presStyleLbl="parChTrans1D2" presStyleIdx="0" presStyleCnt="1"/>
      <dgm:spPr/>
      <dgm:t>
        <a:bodyPr/>
        <a:lstStyle/>
        <a:p>
          <a:endParaRPr lang="en-US"/>
        </a:p>
      </dgm:t>
    </dgm:pt>
    <dgm:pt modelId="{7DF4932F-AC74-4270-BAF8-B9C9623C90B4}" type="pres">
      <dgm:prSet presAssocID="{5FC1F5E6-6364-4281-9A5D-326516CF83A1}" presName="extraNode" presStyleLbl="node1" presStyleIdx="0" presStyleCnt="7"/>
      <dgm:spPr/>
    </dgm:pt>
    <dgm:pt modelId="{189AC39C-2387-4676-BDA4-E5A529B423B4}" type="pres">
      <dgm:prSet presAssocID="{5FC1F5E6-6364-4281-9A5D-326516CF83A1}" presName="dstNode" presStyleLbl="node1" presStyleIdx="0" presStyleCnt="7"/>
      <dgm:spPr/>
    </dgm:pt>
    <dgm:pt modelId="{3C1F90F9-81D0-4472-AA0C-F5FAC3635C6D}" type="pres">
      <dgm:prSet presAssocID="{FA579B6C-0372-4DC9-9AC3-0D5FDD7DAFE1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33AF4C-C068-4956-B7E6-C371DB763B35}" type="pres">
      <dgm:prSet presAssocID="{FA579B6C-0372-4DC9-9AC3-0D5FDD7DAFE1}" presName="accent_1" presStyleCnt="0"/>
      <dgm:spPr/>
    </dgm:pt>
    <dgm:pt modelId="{6F2DB3BB-ECD0-444D-9EAC-37A8601D8D75}" type="pres">
      <dgm:prSet presAssocID="{FA579B6C-0372-4DC9-9AC3-0D5FDD7DAFE1}" presName="accentRepeatNode" presStyleLbl="solidFgAcc1" presStyleIdx="0" presStyleCnt="7"/>
      <dgm:spPr/>
    </dgm:pt>
    <dgm:pt modelId="{1B02D636-81C2-4284-918B-38EE973CF3EE}" type="pres">
      <dgm:prSet presAssocID="{71D59EAD-B814-48B6-9FD8-0020ADBBAA15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68D053-D3B8-427D-9E19-CB935AF4AE81}" type="pres">
      <dgm:prSet presAssocID="{71D59EAD-B814-48B6-9FD8-0020ADBBAA15}" presName="accent_2" presStyleCnt="0"/>
      <dgm:spPr/>
    </dgm:pt>
    <dgm:pt modelId="{7F378252-FD15-47FA-9BB4-6143F8F6C8EF}" type="pres">
      <dgm:prSet presAssocID="{71D59EAD-B814-48B6-9FD8-0020ADBBAA15}" presName="accentRepeatNode" presStyleLbl="solidFgAcc1" presStyleIdx="1" presStyleCnt="7"/>
      <dgm:spPr/>
    </dgm:pt>
    <dgm:pt modelId="{3837524C-CDCD-4AF2-A154-2659C038C700}" type="pres">
      <dgm:prSet presAssocID="{47314856-C679-4BBC-9281-056D2DF1BB12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810F9E-F483-4E10-B650-E12C4AC947B5}" type="pres">
      <dgm:prSet presAssocID="{47314856-C679-4BBC-9281-056D2DF1BB12}" presName="accent_3" presStyleCnt="0"/>
      <dgm:spPr/>
    </dgm:pt>
    <dgm:pt modelId="{FFD37580-9CDD-4F92-8257-FD636E5CDF75}" type="pres">
      <dgm:prSet presAssocID="{47314856-C679-4BBC-9281-056D2DF1BB12}" presName="accentRepeatNode" presStyleLbl="solidFgAcc1" presStyleIdx="2" presStyleCnt="7"/>
      <dgm:spPr/>
    </dgm:pt>
    <dgm:pt modelId="{8707B749-654C-4EE1-89AC-264C11005F8E}" type="pres">
      <dgm:prSet presAssocID="{1D5ACC9C-7DAD-4EB7-AF6B-9E4D5DF32775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18F7AF-AC31-4312-88B8-19D7FA3BCEE3}" type="pres">
      <dgm:prSet presAssocID="{1D5ACC9C-7DAD-4EB7-AF6B-9E4D5DF32775}" presName="accent_4" presStyleCnt="0"/>
      <dgm:spPr/>
    </dgm:pt>
    <dgm:pt modelId="{3D79FEF5-4B06-4E91-B93A-451657AE9DE2}" type="pres">
      <dgm:prSet presAssocID="{1D5ACC9C-7DAD-4EB7-AF6B-9E4D5DF32775}" presName="accentRepeatNode" presStyleLbl="solidFgAcc1" presStyleIdx="3" presStyleCnt="7"/>
      <dgm:spPr/>
    </dgm:pt>
    <dgm:pt modelId="{04807497-7589-4BDF-9631-08246F1833B8}" type="pres">
      <dgm:prSet presAssocID="{AB6ADA24-2CA7-41C8-86B4-1DA9A86DBD7C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237EDB-E7F2-4044-B768-CF61E453AEC3}" type="pres">
      <dgm:prSet presAssocID="{AB6ADA24-2CA7-41C8-86B4-1DA9A86DBD7C}" presName="accent_5" presStyleCnt="0"/>
      <dgm:spPr/>
    </dgm:pt>
    <dgm:pt modelId="{67BF2073-5813-476F-8756-9B4182C793D5}" type="pres">
      <dgm:prSet presAssocID="{AB6ADA24-2CA7-41C8-86B4-1DA9A86DBD7C}" presName="accentRepeatNode" presStyleLbl="solidFgAcc1" presStyleIdx="4" presStyleCnt="7"/>
      <dgm:spPr/>
    </dgm:pt>
    <dgm:pt modelId="{6227AD5E-5CF6-4A35-8BF1-615D81917331}" type="pres">
      <dgm:prSet presAssocID="{0B3FF5F9-1DC0-421D-8967-E32A66917794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E72474-9CE6-4FD3-A870-A6843737ABB1}" type="pres">
      <dgm:prSet presAssocID="{0B3FF5F9-1DC0-421D-8967-E32A66917794}" presName="accent_6" presStyleCnt="0"/>
      <dgm:spPr/>
    </dgm:pt>
    <dgm:pt modelId="{955A06DE-19D6-4A6C-9B3E-F8F650E2745A}" type="pres">
      <dgm:prSet presAssocID="{0B3FF5F9-1DC0-421D-8967-E32A66917794}" presName="accentRepeatNode" presStyleLbl="solidFgAcc1" presStyleIdx="5" presStyleCnt="7"/>
      <dgm:spPr/>
    </dgm:pt>
    <dgm:pt modelId="{707A2742-9325-4F5E-AF2B-0AA9F1BD157A}" type="pres">
      <dgm:prSet presAssocID="{935BBA1A-05FD-4E62-AD9B-FB5C2757FABD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AEC5DE-1335-455A-AE78-EED2683F348A}" type="pres">
      <dgm:prSet presAssocID="{935BBA1A-05FD-4E62-AD9B-FB5C2757FABD}" presName="accent_7" presStyleCnt="0"/>
      <dgm:spPr/>
    </dgm:pt>
    <dgm:pt modelId="{8D1715BE-ED6D-455B-83C1-AB79FF933CF3}" type="pres">
      <dgm:prSet presAssocID="{935BBA1A-05FD-4E62-AD9B-FB5C2757FABD}" presName="accentRepeatNode" presStyleLbl="solidFgAcc1" presStyleIdx="6" presStyleCnt="7"/>
      <dgm:spPr/>
    </dgm:pt>
  </dgm:ptLst>
  <dgm:cxnLst>
    <dgm:cxn modelId="{DDFA66B0-C6FD-4A6B-9CFF-3BFA548F6DED}" type="presOf" srcId="{AB6ADA24-2CA7-41C8-86B4-1DA9A86DBD7C}" destId="{04807497-7589-4BDF-9631-08246F1833B8}" srcOrd="0" destOrd="0" presId="urn:microsoft.com/office/officeart/2008/layout/VerticalCurvedList"/>
    <dgm:cxn modelId="{07AB50D2-BF56-4630-8CF5-6B8BAB48912B}" srcId="{5FC1F5E6-6364-4281-9A5D-326516CF83A1}" destId="{71D59EAD-B814-48B6-9FD8-0020ADBBAA15}" srcOrd="1" destOrd="0" parTransId="{FA462FF1-0553-4F2E-9857-CA28407B6397}" sibTransId="{840A8561-B702-487E-8D79-80C3E0189AF7}"/>
    <dgm:cxn modelId="{A5D29149-22D1-49E5-9E05-62412B1FA617}" type="presOf" srcId="{1D5ACC9C-7DAD-4EB7-AF6B-9E4D5DF32775}" destId="{8707B749-654C-4EE1-89AC-264C11005F8E}" srcOrd="0" destOrd="0" presId="urn:microsoft.com/office/officeart/2008/layout/VerticalCurvedList"/>
    <dgm:cxn modelId="{9CA61E04-76AA-479A-9250-48F8394BD147}" srcId="{5FC1F5E6-6364-4281-9A5D-326516CF83A1}" destId="{13C95484-9F7E-4E6F-8B25-39FDB584DAB7}" srcOrd="7" destOrd="0" parTransId="{235FB5CF-0002-48C4-9847-1230C83B3B7F}" sibTransId="{CB61F54D-8699-4509-BE3A-B5CCECA21790}"/>
    <dgm:cxn modelId="{2491C932-5F4B-4A79-9851-5A65913935D2}" type="presOf" srcId="{B2DDB085-9540-42EB-9ED9-46A5637C1EA2}" destId="{B6E3034F-835D-4ADA-955C-AC25307E2F12}" srcOrd="0" destOrd="0" presId="urn:microsoft.com/office/officeart/2008/layout/VerticalCurvedList"/>
    <dgm:cxn modelId="{A9966348-72B0-4E5D-B07A-072ED599629F}" type="presOf" srcId="{935BBA1A-05FD-4E62-AD9B-FB5C2757FABD}" destId="{707A2742-9325-4F5E-AF2B-0AA9F1BD157A}" srcOrd="0" destOrd="0" presId="urn:microsoft.com/office/officeart/2008/layout/VerticalCurvedList"/>
    <dgm:cxn modelId="{774E6F0E-5F43-4BFE-B730-37FE1A03C093}" srcId="{5FC1F5E6-6364-4281-9A5D-326516CF83A1}" destId="{AB6ADA24-2CA7-41C8-86B4-1DA9A86DBD7C}" srcOrd="4" destOrd="0" parTransId="{BA28C379-4624-4222-B6EB-47ACFAE0EA25}" sibTransId="{A15D1C55-D162-4C26-A81D-F67900379D0D}"/>
    <dgm:cxn modelId="{AEFFC348-D152-4522-989B-2DB78E328EDC}" type="presOf" srcId="{FA579B6C-0372-4DC9-9AC3-0D5FDD7DAFE1}" destId="{3C1F90F9-81D0-4472-AA0C-F5FAC3635C6D}" srcOrd="0" destOrd="0" presId="urn:microsoft.com/office/officeart/2008/layout/VerticalCurvedList"/>
    <dgm:cxn modelId="{B424AC6B-77B5-4102-8763-1D5FF647D07A}" type="presOf" srcId="{5FC1F5E6-6364-4281-9A5D-326516CF83A1}" destId="{A0C598AC-1F5F-4954-9E72-60B53C0EF173}" srcOrd="0" destOrd="0" presId="urn:microsoft.com/office/officeart/2008/layout/VerticalCurvedList"/>
    <dgm:cxn modelId="{528A2D71-A9FC-4E78-9787-18F3B44B533B}" type="presOf" srcId="{0B3FF5F9-1DC0-421D-8967-E32A66917794}" destId="{6227AD5E-5CF6-4A35-8BF1-615D81917331}" srcOrd="0" destOrd="0" presId="urn:microsoft.com/office/officeart/2008/layout/VerticalCurvedList"/>
    <dgm:cxn modelId="{3C1D2444-80FE-4AA9-9D90-59539662154B}" srcId="{5FC1F5E6-6364-4281-9A5D-326516CF83A1}" destId="{FA579B6C-0372-4DC9-9AC3-0D5FDD7DAFE1}" srcOrd="0" destOrd="0" parTransId="{32603818-2255-4E2D-872B-A76D1BA364D9}" sibTransId="{B2DDB085-9540-42EB-9ED9-46A5637C1EA2}"/>
    <dgm:cxn modelId="{B2814D4F-A6DD-461B-9349-2691EF710B09}" srcId="{5FC1F5E6-6364-4281-9A5D-326516CF83A1}" destId="{1D5ACC9C-7DAD-4EB7-AF6B-9E4D5DF32775}" srcOrd="3" destOrd="0" parTransId="{68F3932D-52BE-4FA2-A06C-5564BF286EE7}" sibTransId="{D1B3FD20-74A4-4AC2-8606-A7C22418206D}"/>
    <dgm:cxn modelId="{A4825BCD-62A8-4150-ABA0-1372E180AE37}" type="presOf" srcId="{47314856-C679-4BBC-9281-056D2DF1BB12}" destId="{3837524C-CDCD-4AF2-A154-2659C038C700}" srcOrd="0" destOrd="0" presId="urn:microsoft.com/office/officeart/2008/layout/VerticalCurvedList"/>
    <dgm:cxn modelId="{9832EE3D-A0DC-45E3-B412-CD26A9BDED3F}" srcId="{5FC1F5E6-6364-4281-9A5D-326516CF83A1}" destId="{0B3FF5F9-1DC0-421D-8967-E32A66917794}" srcOrd="5" destOrd="0" parTransId="{4DC3E8B5-A6AF-415E-A005-54228A843AFB}" sibTransId="{F0C0C3AA-374A-4E79-A68B-48C52895E7E5}"/>
    <dgm:cxn modelId="{870D7ADD-84B5-4977-AD7B-E5D3CF4D8FC2}" type="presOf" srcId="{71D59EAD-B814-48B6-9FD8-0020ADBBAA15}" destId="{1B02D636-81C2-4284-918B-38EE973CF3EE}" srcOrd="0" destOrd="0" presId="urn:microsoft.com/office/officeart/2008/layout/VerticalCurvedList"/>
    <dgm:cxn modelId="{C56218A7-D40C-415C-A1D1-F87F1812BE8C}" srcId="{5FC1F5E6-6364-4281-9A5D-326516CF83A1}" destId="{935BBA1A-05FD-4E62-AD9B-FB5C2757FABD}" srcOrd="6" destOrd="0" parTransId="{B6A096BC-5D8C-47D4-A789-B3C562B9F0A0}" sibTransId="{F7E6DDF2-C5C4-4810-BCA3-9B66EF64E56F}"/>
    <dgm:cxn modelId="{A0B9CF50-2697-495E-9ED9-F2CF9EA99131}" srcId="{5FC1F5E6-6364-4281-9A5D-326516CF83A1}" destId="{47314856-C679-4BBC-9281-056D2DF1BB12}" srcOrd="2" destOrd="0" parTransId="{1813B975-218D-4E41-AA5A-23972F9F9E6C}" sibTransId="{1C99F9F6-FE0F-4B03-B18D-3FCFB2E98B57}"/>
    <dgm:cxn modelId="{3DF7E9BD-26AA-44D0-81E1-A9DCEC2764FB}" type="presParOf" srcId="{A0C598AC-1F5F-4954-9E72-60B53C0EF173}" destId="{F35A8BC6-F79F-47E4-BA09-AB512F17B4F0}" srcOrd="0" destOrd="0" presId="urn:microsoft.com/office/officeart/2008/layout/VerticalCurvedList"/>
    <dgm:cxn modelId="{300B3D65-814E-40F1-A4ED-703E22F14BFC}" type="presParOf" srcId="{F35A8BC6-F79F-47E4-BA09-AB512F17B4F0}" destId="{E58313AB-B004-47E9-87F5-F492B4244BDC}" srcOrd="0" destOrd="0" presId="urn:microsoft.com/office/officeart/2008/layout/VerticalCurvedList"/>
    <dgm:cxn modelId="{EB0BC92D-D57D-4ACA-9715-E9D0BE38EB19}" type="presParOf" srcId="{E58313AB-B004-47E9-87F5-F492B4244BDC}" destId="{92073ABE-9B2D-4D9B-B211-8E192CDE4FF6}" srcOrd="0" destOrd="0" presId="urn:microsoft.com/office/officeart/2008/layout/VerticalCurvedList"/>
    <dgm:cxn modelId="{508B7B87-0842-4EE9-92C7-63ECEC45F2EF}" type="presParOf" srcId="{E58313AB-B004-47E9-87F5-F492B4244BDC}" destId="{B6E3034F-835D-4ADA-955C-AC25307E2F12}" srcOrd="1" destOrd="0" presId="urn:microsoft.com/office/officeart/2008/layout/VerticalCurvedList"/>
    <dgm:cxn modelId="{21BBC981-FD85-438C-A419-ADDA1BBFD912}" type="presParOf" srcId="{E58313AB-B004-47E9-87F5-F492B4244BDC}" destId="{7DF4932F-AC74-4270-BAF8-B9C9623C90B4}" srcOrd="2" destOrd="0" presId="urn:microsoft.com/office/officeart/2008/layout/VerticalCurvedList"/>
    <dgm:cxn modelId="{4CCC4801-A5A4-462C-8E00-F6C9A9A920B5}" type="presParOf" srcId="{E58313AB-B004-47E9-87F5-F492B4244BDC}" destId="{189AC39C-2387-4676-BDA4-E5A529B423B4}" srcOrd="3" destOrd="0" presId="urn:microsoft.com/office/officeart/2008/layout/VerticalCurvedList"/>
    <dgm:cxn modelId="{B5CCF20D-B8E5-415D-A5CD-EF62AF7BA289}" type="presParOf" srcId="{F35A8BC6-F79F-47E4-BA09-AB512F17B4F0}" destId="{3C1F90F9-81D0-4472-AA0C-F5FAC3635C6D}" srcOrd="1" destOrd="0" presId="urn:microsoft.com/office/officeart/2008/layout/VerticalCurvedList"/>
    <dgm:cxn modelId="{F5471572-2BFC-4418-BC90-1A7A6F582151}" type="presParOf" srcId="{F35A8BC6-F79F-47E4-BA09-AB512F17B4F0}" destId="{6933AF4C-C068-4956-B7E6-C371DB763B35}" srcOrd="2" destOrd="0" presId="urn:microsoft.com/office/officeart/2008/layout/VerticalCurvedList"/>
    <dgm:cxn modelId="{A9A55F1E-7BBC-4D30-A46D-EA6F2B4F3B18}" type="presParOf" srcId="{6933AF4C-C068-4956-B7E6-C371DB763B35}" destId="{6F2DB3BB-ECD0-444D-9EAC-37A8601D8D75}" srcOrd="0" destOrd="0" presId="urn:microsoft.com/office/officeart/2008/layout/VerticalCurvedList"/>
    <dgm:cxn modelId="{496A56F4-539A-48AA-89B5-6405B6D8A10C}" type="presParOf" srcId="{F35A8BC6-F79F-47E4-BA09-AB512F17B4F0}" destId="{1B02D636-81C2-4284-918B-38EE973CF3EE}" srcOrd="3" destOrd="0" presId="urn:microsoft.com/office/officeart/2008/layout/VerticalCurvedList"/>
    <dgm:cxn modelId="{855DC6B2-E929-47D7-B90F-5EC4B78D20D8}" type="presParOf" srcId="{F35A8BC6-F79F-47E4-BA09-AB512F17B4F0}" destId="{B268D053-D3B8-427D-9E19-CB935AF4AE81}" srcOrd="4" destOrd="0" presId="urn:microsoft.com/office/officeart/2008/layout/VerticalCurvedList"/>
    <dgm:cxn modelId="{1A833A96-939A-4507-932D-E2F79AC39742}" type="presParOf" srcId="{B268D053-D3B8-427D-9E19-CB935AF4AE81}" destId="{7F378252-FD15-47FA-9BB4-6143F8F6C8EF}" srcOrd="0" destOrd="0" presId="urn:microsoft.com/office/officeart/2008/layout/VerticalCurvedList"/>
    <dgm:cxn modelId="{17DD514E-DFA2-4F45-B6C6-D7B300B12069}" type="presParOf" srcId="{F35A8BC6-F79F-47E4-BA09-AB512F17B4F0}" destId="{3837524C-CDCD-4AF2-A154-2659C038C700}" srcOrd="5" destOrd="0" presId="urn:microsoft.com/office/officeart/2008/layout/VerticalCurvedList"/>
    <dgm:cxn modelId="{8F85BBB6-B8CA-44F5-99D5-23CC442AA41E}" type="presParOf" srcId="{F35A8BC6-F79F-47E4-BA09-AB512F17B4F0}" destId="{1B810F9E-F483-4E10-B650-E12C4AC947B5}" srcOrd="6" destOrd="0" presId="urn:microsoft.com/office/officeart/2008/layout/VerticalCurvedList"/>
    <dgm:cxn modelId="{9A09FC6A-891D-4622-A857-0424F464A0C5}" type="presParOf" srcId="{1B810F9E-F483-4E10-B650-E12C4AC947B5}" destId="{FFD37580-9CDD-4F92-8257-FD636E5CDF75}" srcOrd="0" destOrd="0" presId="urn:microsoft.com/office/officeart/2008/layout/VerticalCurvedList"/>
    <dgm:cxn modelId="{8929D74B-82FE-4947-B756-5CED72E20696}" type="presParOf" srcId="{F35A8BC6-F79F-47E4-BA09-AB512F17B4F0}" destId="{8707B749-654C-4EE1-89AC-264C11005F8E}" srcOrd="7" destOrd="0" presId="urn:microsoft.com/office/officeart/2008/layout/VerticalCurvedList"/>
    <dgm:cxn modelId="{5B651EAD-B5AC-4AA7-8C93-4C2970A1058F}" type="presParOf" srcId="{F35A8BC6-F79F-47E4-BA09-AB512F17B4F0}" destId="{DB18F7AF-AC31-4312-88B8-19D7FA3BCEE3}" srcOrd="8" destOrd="0" presId="urn:microsoft.com/office/officeart/2008/layout/VerticalCurvedList"/>
    <dgm:cxn modelId="{D3588194-E4F1-4F7D-9473-81806A00F325}" type="presParOf" srcId="{DB18F7AF-AC31-4312-88B8-19D7FA3BCEE3}" destId="{3D79FEF5-4B06-4E91-B93A-451657AE9DE2}" srcOrd="0" destOrd="0" presId="urn:microsoft.com/office/officeart/2008/layout/VerticalCurvedList"/>
    <dgm:cxn modelId="{EEA49CCB-39D4-4C25-8A04-4CED348145D1}" type="presParOf" srcId="{F35A8BC6-F79F-47E4-BA09-AB512F17B4F0}" destId="{04807497-7589-4BDF-9631-08246F1833B8}" srcOrd="9" destOrd="0" presId="urn:microsoft.com/office/officeart/2008/layout/VerticalCurvedList"/>
    <dgm:cxn modelId="{002A4E35-1292-463B-A7A0-DBB0F5333833}" type="presParOf" srcId="{F35A8BC6-F79F-47E4-BA09-AB512F17B4F0}" destId="{BF237EDB-E7F2-4044-B768-CF61E453AEC3}" srcOrd="10" destOrd="0" presId="urn:microsoft.com/office/officeart/2008/layout/VerticalCurvedList"/>
    <dgm:cxn modelId="{E8A99D94-2458-4554-A15A-5880BFD0D985}" type="presParOf" srcId="{BF237EDB-E7F2-4044-B768-CF61E453AEC3}" destId="{67BF2073-5813-476F-8756-9B4182C793D5}" srcOrd="0" destOrd="0" presId="urn:microsoft.com/office/officeart/2008/layout/VerticalCurvedList"/>
    <dgm:cxn modelId="{45A3B727-AE0F-4282-AFD1-24F4C391B18C}" type="presParOf" srcId="{F35A8BC6-F79F-47E4-BA09-AB512F17B4F0}" destId="{6227AD5E-5CF6-4A35-8BF1-615D81917331}" srcOrd="11" destOrd="0" presId="urn:microsoft.com/office/officeart/2008/layout/VerticalCurvedList"/>
    <dgm:cxn modelId="{2EF9A6E8-E471-4FB5-B89B-457D625CC663}" type="presParOf" srcId="{F35A8BC6-F79F-47E4-BA09-AB512F17B4F0}" destId="{12E72474-9CE6-4FD3-A870-A6843737ABB1}" srcOrd="12" destOrd="0" presId="urn:microsoft.com/office/officeart/2008/layout/VerticalCurvedList"/>
    <dgm:cxn modelId="{88AAB1A9-D764-4D94-82A6-7CEC2F2D8413}" type="presParOf" srcId="{12E72474-9CE6-4FD3-A870-A6843737ABB1}" destId="{955A06DE-19D6-4A6C-9B3E-F8F650E2745A}" srcOrd="0" destOrd="0" presId="urn:microsoft.com/office/officeart/2008/layout/VerticalCurvedList"/>
    <dgm:cxn modelId="{9FC7761B-0E04-40B3-B12E-E22612FCF376}" type="presParOf" srcId="{F35A8BC6-F79F-47E4-BA09-AB512F17B4F0}" destId="{707A2742-9325-4F5E-AF2B-0AA9F1BD157A}" srcOrd="13" destOrd="0" presId="urn:microsoft.com/office/officeart/2008/layout/VerticalCurvedList"/>
    <dgm:cxn modelId="{A4418347-8792-4E7D-B57A-894B7BEE07E6}" type="presParOf" srcId="{F35A8BC6-F79F-47E4-BA09-AB512F17B4F0}" destId="{2DAEC5DE-1335-455A-AE78-EED2683F348A}" srcOrd="14" destOrd="0" presId="urn:microsoft.com/office/officeart/2008/layout/VerticalCurvedList"/>
    <dgm:cxn modelId="{AB53ADE8-B26C-4167-ADB9-EFE0853D339B}" type="presParOf" srcId="{2DAEC5DE-1335-455A-AE78-EED2683F348A}" destId="{8D1715BE-ED6D-455B-83C1-AB79FF933CF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9B17B85-E737-4D88-8B64-DD75239557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69F7EBD-FB65-4A91-8FA0-1EEA57E3868D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Light-Duty Vehicle Ownership Projects</a:t>
          </a:r>
          <a:endParaRPr lang="en-US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BE0837-6EC5-416A-B9E2-6654D8075C7A}" type="parTrans" cxnId="{B565D3AD-17FF-494D-A5A7-7574DD99F65F}">
      <dgm:prSet/>
      <dgm:spPr/>
      <dgm:t>
        <a:bodyPr/>
        <a:lstStyle/>
        <a:p>
          <a:endParaRPr lang="en-US"/>
        </a:p>
      </dgm:t>
    </dgm:pt>
    <dgm:pt modelId="{6B5DB759-870E-47AB-85D3-80268C0C4D15}" type="sibTrans" cxnId="{B565D3AD-17FF-494D-A5A7-7574DD99F65F}">
      <dgm:prSet/>
      <dgm:spPr/>
      <dgm:t>
        <a:bodyPr/>
        <a:lstStyle/>
        <a:p>
          <a:endParaRPr lang="en-US"/>
        </a:p>
      </dgm:t>
    </dgm:pt>
    <dgm:pt modelId="{E91FBE91-6542-4E40-83CF-140BC872AF02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Zero-Emission Vehicles and Supporting Infrastructure </a:t>
          </a:r>
          <a:endParaRPr lang="en-US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C72910-BB09-48A4-B75E-EF948B3EA671}" type="parTrans" cxnId="{CB1D23FF-AEA1-4A0D-AFA5-918E51E1EC98}">
      <dgm:prSet/>
      <dgm:spPr/>
      <dgm:t>
        <a:bodyPr/>
        <a:lstStyle/>
        <a:p>
          <a:endParaRPr lang="en-US"/>
        </a:p>
      </dgm:t>
    </dgm:pt>
    <dgm:pt modelId="{BBF696E1-319C-4129-8BED-F7EBBF4E5668}" type="sibTrans" cxnId="{CB1D23FF-AEA1-4A0D-AFA5-918E51E1EC98}">
      <dgm:prSet/>
      <dgm:spPr/>
      <dgm:t>
        <a:bodyPr/>
        <a:lstStyle/>
        <a:p>
          <a:endParaRPr lang="en-US"/>
        </a:p>
      </dgm:t>
    </dgm:pt>
    <dgm:pt modelId="{93704A60-C540-4780-AFB1-E98040F90983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Heavy-Duty Vehicles and Supporting Infrastructure</a:t>
          </a:r>
          <a:endParaRPr lang="en-US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B00ED3-39DC-4CE5-89A8-BC4E9501408C}" type="parTrans" cxnId="{4AC9E51B-414D-479A-8B1B-59DB2780CAD8}">
      <dgm:prSet/>
      <dgm:spPr/>
      <dgm:t>
        <a:bodyPr/>
        <a:lstStyle/>
        <a:p>
          <a:endParaRPr lang="en-US"/>
        </a:p>
      </dgm:t>
    </dgm:pt>
    <dgm:pt modelId="{7E2D5F8C-8CF0-4352-BD84-04096E30552D}" type="sibTrans" cxnId="{4AC9E51B-414D-479A-8B1B-59DB2780CAD8}">
      <dgm:prSet/>
      <dgm:spPr/>
      <dgm:t>
        <a:bodyPr/>
        <a:lstStyle/>
        <a:p>
          <a:endParaRPr lang="en-US"/>
        </a:p>
      </dgm:t>
    </dgm:pt>
    <dgm:pt modelId="{3ABBC3A0-DD49-43AE-BB50-0FF71D2E35AE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Rural School Bus Pilot Project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026CEF-7816-417C-884E-DD70DD2A4B29}" type="parTrans" cxnId="{F0A88039-1F9C-4CD0-A1EA-9AF83FD01CD6}">
      <dgm:prSet/>
      <dgm:spPr/>
      <dgm:t>
        <a:bodyPr/>
        <a:lstStyle/>
        <a:p>
          <a:endParaRPr lang="en-US"/>
        </a:p>
      </dgm:t>
    </dgm:pt>
    <dgm:pt modelId="{E58BC11E-F558-4558-9907-6C7A220898A7}" type="sibTrans" cxnId="{F0A88039-1F9C-4CD0-A1EA-9AF83FD01CD6}">
      <dgm:prSet/>
      <dgm:spPr/>
      <dgm:t>
        <a:bodyPr/>
        <a:lstStyle/>
        <a:p>
          <a:endParaRPr lang="en-US"/>
        </a:p>
      </dgm:t>
    </dgm:pt>
    <dgm:pt modelId="{1B21514E-EC75-4FEC-9FD7-3D17E7C7765C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Transformative Clean Transportation and Mobility Projects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41CE59-EB46-4F45-B0A2-08619646EC54}" type="parTrans" cxnId="{9DF52DAF-8BFC-4D50-B0A3-537936B89D6E}">
      <dgm:prSet/>
      <dgm:spPr/>
      <dgm:t>
        <a:bodyPr/>
        <a:lstStyle/>
        <a:p>
          <a:endParaRPr lang="en-US"/>
        </a:p>
      </dgm:t>
    </dgm:pt>
    <dgm:pt modelId="{290025ED-8CF3-4CB7-B9D2-12EFA9490FC5}" type="sibTrans" cxnId="{9DF52DAF-8BFC-4D50-B0A3-537936B89D6E}">
      <dgm:prSet/>
      <dgm:spPr/>
      <dgm:t>
        <a:bodyPr/>
        <a:lstStyle/>
        <a:p>
          <a:endParaRPr lang="en-US"/>
        </a:p>
      </dgm:t>
    </dgm:pt>
    <dgm:pt modelId="{E09D59B8-8482-4F33-8B58-BD71225A4001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Clean Mobility in Schools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48BE3C-A494-4C18-9280-F222F1D8CB89}" type="parTrans" cxnId="{DDCE4D2C-4E0A-4CD6-AD02-511204BCD434}">
      <dgm:prSet/>
      <dgm:spPr/>
      <dgm:t>
        <a:bodyPr/>
        <a:lstStyle/>
        <a:p>
          <a:endParaRPr lang="en-US"/>
        </a:p>
      </dgm:t>
    </dgm:pt>
    <dgm:pt modelId="{A8990A82-BED8-44F5-91A7-7792E8AB6E0B}" type="sibTrans" cxnId="{DDCE4D2C-4E0A-4CD6-AD02-511204BCD434}">
      <dgm:prSet/>
      <dgm:spPr/>
      <dgm:t>
        <a:bodyPr/>
        <a:lstStyle/>
        <a:p>
          <a:endParaRPr lang="en-US"/>
        </a:p>
      </dgm:t>
    </dgm:pt>
    <dgm:pt modelId="{FD7813D6-6970-4553-BE5F-A715CE7D5327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Understanding Community Impacts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0EADA6-061A-4495-AC96-198B58E661C0}" type="parTrans" cxnId="{165E3440-04FC-4A5C-ACAD-A137E9AC358D}">
      <dgm:prSet/>
      <dgm:spPr/>
      <dgm:t>
        <a:bodyPr/>
        <a:lstStyle/>
        <a:p>
          <a:endParaRPr lang="en-US"/>
        </a:p>
      </dgm:t>
    </dgm:pt>
    <dgm:pt modelId="{6ED3CD73-476C-45AE-8FF4-6071F34F3083}" type="sibTrans" cxnId="{165E3440-04FC-4A5C-ACAD-A137E9AC358D}">
      <dgm:prSet/>
      <dgm:spPr/>
      <dgm:t>
        <a:bodyPr/>
        <a:lstStyle/>
        <a:p>
          <a:endParaRPr lang="en-US"/>
        </a:p>
      </dgm:t>
    </dgm:pt>
    <dgm:pt modelId="{E36DB87E-C016-44B1-BB30-6F91923FC341}" type="pres">
      <dgm:prSet presAssocID="{49B17B85-E737-4D88-8B64-DD75239557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626EC82-CD7D-4D2E-BB54-8F51B37152C6}" type="pres">
      <dgm:prSet presAssocID="{B69F7EBD-FB65-4A91-8FA0-1EEA57E3868D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B4A9ED-9BCD-4CA8-B213-FC79D50AA85A}" type="pres">
      <dgm:prSet presAssocID="{6B5DB759-870E-47AB-85D3-80268C0C4D15}" presName="spacer" presStyleCnt="0"/>
      <dgm:spPr/>
    </dgm:pt>
    <dgm:pt modelId="{7E79FFB1-E32D-4A0F-BED2-1733F6B503CB}" type="pres">
      <dgm:prSet presAssocID="{E91FBE91-6542-4E40-83CF-140BC872AF02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4934A4-4A4D-4E79-975B-5F4195DA2267}" type="pres">
      <dgm:prSet presAssocID="{BBF696E1-319C-4129-8BED-F7EBBF4E5668}" presName="spacer" presStyleCnt="0"/>
      <dgm:spPr/>
    </dgm:pt>
    <dgm:pt modelId="{93A0F2FC-054A-4E2C-BFC2-096684E40D0A}" type="pres">
      <dgm:prSet presAssocID="{93704A60-C540-4780-AFB1-E98040F90983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E7FC1A-18C8-4A03-8A13-FBAAD2561858}" type="pres">
      <dgm:prSet presAssocID="{93704A60-C540-4780-AFB1-E98040F9098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29A1C2-9A5B-4371-8E5C-9295FC1B5201}" type="pres">
      <dgm:prSet presAssocID="{1B21514E-EC75-4FEC-9FD7-3D17E7C7765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AFDA9E-55A4-4A1B-9F13-ABDAE9660F5E}" type="pres">
      <dgm:prSet presAssocID="{1B21514E-EC75-4FEC-9FD7-3D17E7C7765C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41DBD5-B62A-40E8-BED8-DD7852C292D2}" type="pres">
      <dgm:prSet presAssocID="{FD7813D6-6970-4553-BE5F-A715CE7D5327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E2C2798-5A18-482E-B9F2-9C9291A6930F}" type="presOf" srcId="{B69F7EBD-FB65-4A91-8FA0-1EEA57E3868D}" destId="{6626EC82-CD7D-4D2E-BB54-8F51B37152C6}" srcOrd="0" destOrd="0" presId="urn:microsoft.com/office/officeart/2005/8/layout/vList2"/>
    <dgm:cxn modelId="{23BF05EC-7C24-4D0D-92BF-562ADAF0A9B7}" type="presOf" srcId="{93704A60-C540-4780-AFB1-E98040F90983}" destId="{93A0F2FC-054A-4E2C-BFC2-096684E40D0A}" srcOrd="0" destOrd="0" presId="urn:microsoft.com/office/officeart/2005/8/layout/vList2"/>
    <dgm:cxn modelId="{D00D88B4-3F3B-40DA-8A47-9FE2E31093BD}" type="presOf" srcId="{E91FBE91-6542-4E40-83CF-140BC872AF02}" destId="{7E79FFB1-E32D-4A0F-BED2-1733F6B503CB}" srcOrd="0" destOrd="0" presId="urn:microsoft.com/office/officeart/2005/8/layout/vList2"/>
    <dgm:cxn modelId="{B565D3AD-17FF-494D-A5A7-7574DD99F65F}" srcId="{49B17B85-E737-4D88-8B64-DD7523955722}" destId="{B69F7EBD-FB65-4A91-8FA0-1EEA57E3868D}" srcOrd="0" destOrd="0" parTransId="{B9BE0837-6EC5-416A-B9E2-6654D8075C7A}" sibTransId="{6B5DB759-870E-47AB-85D3-80268C0C4D15}"/>
    <dgm:cxn modelId="{AE0DC0ED-EB75-471A-8FBE-FAC1BB0E3228}" type="presOf" srcId="{3ABBC3A0-DD49-43AE-BB50-0FF71D2E35AE}" destId="{EEE7FC1A-18C8-4A03-8A13-FBAAD2561858}" srcOrd="0" destOrd="0" presId="urn:microsoft.com/office/officeart/2005/8/layout/vList2"/>
    <dgm:cxn modelId="{165E3440-04FC-4A5C-ACAD-A137E9AC358D}" srcId="{49B17B85-E737-4D88-8B64-DD7523955722}" destId="{FD7813D6-6970-4553-BE5F-A715CE7D5327}" srcOrd="4" destOrd="0" parTransId="{390EADA6-061A-4495-AC96-198B58E661C0}" sibTransId="{6ED3CD73-476C-45AE-8FF4-6071F34F3083}"/>
    <dgm:cxn modelId="{AEDA804C-5F3B-44A9-93F3-94ADDBD645E1}" type="presOf" srcId="{E09D59B8-8482-4F33-8B58-BD71225A4001}" destId="{D7AFDA9E-55A4-4A1B-9F13-ABDAE9660F5E}" srcOrd="0" destOrd="0" presId="urn:microsoft.com/office/officeart/2005/8/layout/vList2"/>
    <dgm:cxn modelId="{9DF52DAF-8BFC-4D50-B0A3-537936B89D6E}" srcId="{49B17B85-E737-4D88-8B64-DD7523955722}" destId="{1B21514E-EC75-4FEC-9FD7-3D17E7C7765C}" srcOrd="3" destOrd="0" parTransId="{D841CE59-EB46-4F45-B0A2-08619646EC54}" sibTransId="{290025ED-8CF3-4CB7-B9D2-12EFA9490FC5}"/>
    <dgm:cxn modelId="{99F50F13-BC96-4D97-9B77-2F434730F8F6}" type="presOf" srcId="{1B21514E-EC75-4FEC-9FD7-3D17E7C7765C}" destId="{7329A1C2-9A5B-4371-8E5C-9295FC1B5201}" srcOrd="0" destOrd="0" presId="urn:microsoft.com/office/officeart/2005/8/layout/vList2"/>
    <dgm:cxn modelId="{DDCE4D2C-4E0A-4CD6-AD02-511204BCD434}" srcId="{1B21514E-EC75-4FEC-9FD7-3D17E7C7765C}" destId="{E09D59B8-8482-4F33-8B58-BD71225A4001}" srcOrd="0" destOrd="0" parTransId="{BF48BE3C-A494-4C18-9280-F222F1D8CB89}" sibTransId="{A8990A82-BED8-44F5-91A7-7792E8AB6E0B}"/>
    <dgm:cxn modelId="{78A8319C-F39E-4E6F-95B8-C996B6F6D40C}" type="presOf" srcId="{49B17B85-E737-4D88-8B64-DD7523955722}" destId="{E36DB87E-C016-44B1-BB30-6F91923FC341}" srcOrd="0" destOrd="0" presId="urn:microsoft.com/office/officeart/2005/8/layout/vList2"/>
    <dgm:cxn modelId="{E545A1BD-9613-4956-B9D5-EA031ACC1E69}" type="presOf" srcId="{FD7813D6-6970-4553-BE5F-A715CE7D5327}" destId="{8D41DBD5-B62A-40E8-BED8-DD7852C292D2}" srcOrd="0" destOrd="0" presId="urn:microsoft.com/office/officeart/2005/8/layout/vList2"/>
    <dgm:cxn modelId="{F0A88039-1F9C-4CD0-A1EA-9AF83FD01CD6}" srcId="{93704A60-C540-4780-AFB1-E98040F90983}" destId="{3ABBC3A0-DD49-43AE-BB50-0FF71D2E35AE}" srcOrd="0" destOrd="0" parTransId="{41026CEF-7816-417C-884E-DD70DD2A4B29}" sibTransId="{E58BC11E-F558-4558-9907-6C7A220898A7}"/>
    <dgm:cxn modelId="{4AC9E51B-414D-479A-8B1B-59DB2780CAD8}" srcId="{49B17B85-E737-4D88-8B64-DD7523955722}" destId="{93704A60-C540-4780-AFB1-E98040F90983}" srcOrd="2" destOrd="0" parTransId="{88B00ED3-39DC-4CE5-89A8-BC4E9501408C}" sibTransId="{7E2D5F8C-8CF0-4352-BD84-04096E30552D}"/>
    <dgm:cxn modelId="{CB1D23FF-AEA1-4A0D-AFA5-918E51E1EC98}" srcId="{49B17B85-E737-4D88-8B64-DD7523955722}" destId="{E91FBE91-6542-4E40-83CF-140BC872AF02}" srcOrd="1" destOrd="0" parTransId="{A6C72910-BB09-48A4-B75E-EF948B3EA671}" sibTransId="{BBF696E1-319C-4129-8BED-F7EBBF4E5668}"/>
    <dgm:cxn modelId="{D968F279-91E3-47E4-BEC9-1C2371096D18}" type="presParOf" srcId="{E36DB87E-C016-44B1-BB30-6F91923FC341}" destId="{6626EC82-CD7D-4D2E-BB54-8F51B37152C6}" srcOrd="0" destOrd="0" presId="urn:microsoft.com/office/officeart/2005/8/layout/vList2"/>
    <dgm:cxn modelId="{89D25035-A528-4521-AA4B-E276C8AC1C88}" type="presParOf" srcId="{E36DB87E-C016-44B1-BB30-6F91923FC341}" destId="{23B4A9ED-9BCD-4CA8-B213-FC79D50AA85A}" srcOrd="1" destOrd="0" presId="urn:microsoft.com/office/officeart/2005/8/layout/vList2"/>
    <dgm:cxn modelId="{6BD76DDC-FA0C-49D0-A1C6-0F357B5E01FB}" type="presParOf" srcId="{E36DB87E-C016-44B1-BB30-6F91923FC341}" destId="{7E79FFB1-E32D-4A0F-BED2-1733F6B503CB}" srcOrd="2" destOrd="0" presId="urn:microsoft.com/office/officeart/2005/8/layout/vList2"/>
    <dgm:cxn modelId="{6ADDC1A8-5C1C-4C70-B775-5DD345E80533}" type="presParOf" srcId="{E36DB87E-C016-44B1-BB30-6F91923FC341}" destId="{124934A4-4A4D-4E79-975B-5F4195DA2267}" srcOrd="3" destOrd="0" presId="urn:microsoft.com/office/officeart/2005/8/layout/vList2"/>
    <dgm:cxn modelId="{FC72FB24-417A-4221-B178-147DE80882F2}" type="presParOf" srcId="{E36DB87E-C016-44B1-BB30-6F91923FC341}" destId="{93A0F2FC-054A-4E2C-BFC2-096684E40D0A}" srcOrd="4" destOrd="0" presId="urn:microsoft.com/office/officeart/2005/8/layout/vList2"/>
    <dgm:cxn modelId="{019F4A60-C00D-4D41-BF3D-6C5B35B2F75F}" type="presParOf" srcId="{E36DB87E-C016-44B1-BB30-6F91923FC341}" destId="{EEE7FC1A-18C8-4A03-8A13-FBAAD2561858}" srcOrd="5" destOrd="0" presId="urn:microsoft.com/office/officeart/2005/8/layout/vList2"/>
    <dgm:cxn modelId="{3495F191-AAAB-4BBC-A9C8-477FF94310FC}" type="presParOf" srcId="{E36DB87E-C016-44B1-BB30-6F91923FC341}" destId="{7329A1C2-9A5B-4371-8E5C-9295FC1B5201}" srcOrd="6" destOrd="0" presId="urn:microsoft.com/office/officeart/2005/8/layout/vList2"/>
    <dgm:cxn modelId="{69D7B095-CA4F-4B26-941E-FC928251C060}" type="presParOf" srcId="{E36DB87E-C016-44B1-BB30-6F91923FC341}" destId="{D7AFDA9E-55A4-4A1B-9F13-ABDAE9660F5E}" srcOrd="7" destOrd="0" presId="urn:microsoft.com/office/officeart/2005/8/layout/vList2"/>
    <dgm:cxn modelId="{FCCFB25D-7278-4820-AF41-48A4FFE0783A}" type="presParOf" srcId="{E36DB87E-C016-44B1-BB30-6F91923FC341}" destId="{8D41DBD5-B62A-40E8-BED8-DD7852C292D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9D1760-1C10-475C-B4F7-3D21694960B4}">
      <dsp:nvSpPr>
        <dsp:cNvPr id="0" name=""/>
        <dsp:cNvSpPr/>
      </dsp:nvSpPr>
      <dsp:spPr>
        <a:xfrm>
          <a:off x="0" y="15864"/>
          <a:ext cx="8345759" cy="1216800"/>
        </a:xfrm>
        <a:prstGeom prst="roundRect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Provide an update on SB 350 implementation efforts</a:t>
          </a:r>
          <a:endParaRPr lang="en-US" sz="30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75263"/>
        <a:ext cx="8226961" cy="1098002"/>
      </dsp:txXfrm>
    </dsp:sp>
    <dsp:sp modelId="{40ACE189-4DFE-4C0C-91C9-BD9DA8D12429}">
      <dsp:nvSpPr>
        <dsp:cNvPr id="0" name=""/>
        <dsp:cNvSpPr/>
      </dsp:nvSpPr>
      <dsp:spPr>
        <a:xfrm>
          <a:off x="0" y="1419864"/>
          <a:ext cx="8345759" cy="1216800"/>
        </a:xfrm>
        <a:prstGeom prst="roundRect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Highlight key SB 350 accomplishments and progress on recommendations</a:t>
          </a:r>
          <a:endParaRPr lang="en-US" sz="30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1479263"/>
        <a:ext cx="8226961" cy="1098002"/>
      </dsp:txXfrm>
    </dsp:sp>
    <dsp:sp modelId="{BA32EC47-2130-4A35-9A34-0F7BA4B333FD}">
      <dsp:nvSpPr>
        <dsp:cNvPr id="0" name=""/>
        <dsp:cNvSpPr/>
      </dsp:nvSpPr>
      <dsp:spPr>
        <a:xfrm>
          <a:off x="0" y="2823864"/>
          <a:ext cx="8345759" cy="1216800"/>
        </a:xfrm>
        <a:prstGeom prst="roundRect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Work collaboratively to develop a path forward</a:t>
          </a:r>
          <a:endParaRPr lang="en-US" sz="30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2883263"/>
        <a:ext cx="8226961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847C8B-4B29-434E-B7FA-EB11182797CA}">
      <dsp:nvSpPr>
        <dsp:cNvPr id="0" name=""/>
        <dsp:cNvSpPr/>
      </dsp:nvSpPr>
      <dsp:spPr>
        <a:xfrm>
          <a:off x="651390" y="0"/>
          <a:ext cx="7382431" cy="411480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986476-A2E1-4B67-9D0B-5B3CB2A5E9F8}">
      <dsp:nvSpPr>
        <dsp:cNvPr id="0" name=""/>
        <dsp:cNvSpPr/>
      </dsp:nvSpPr>
      <dsp:spPr>
        <a:xfrm>
          <a:off x="0" y="1234440"/>
          <a:ext cx="4125476" cy="1645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Explore barriers and opportunities to expand low-income residents’ access to energy efficiency, renewable energy, and clean transportation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347" y="1314787"/>
        <a:ext cx="3964782" cy="1485226"/>
      </dsp:txXfrm>
    </dsp:sp>
    <dsp:sp modelId="{10A9FE3A-6989-495D-81E3-AE57F85217EC}">
      <dsp:nvSpPr>
        <dsp:cNvPr id="0" name=""/>
        <dsp:cNvSpPr/>
      </dsp:nvSpPr>
      <dsp:spPr>
        <a:xfrm>
          <a:off x="4559736" y="1234440"/>
          <a:ext cx="4125476" cy="1645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Provide recommendations on how to increase access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40083" y="1314787"/>
        <a:ext cx="3964782" cy="14852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01089E-00FF-4BB2-A5E2-D4FB3199277D}">
      <dsp:nvSpPr>
        <dsp:cNvPr id="0" name=""/>
        <dsp:cNvSpPr/>
      </dsp:nvSpPr>
      <dsp:spPr>
        <a:xfrm>
          <a:off x="0" y="5928"/>
          <a:ext cx="8267700" cy="1136947"/>
        </a:xfrm>
        <a:prstGeom prst="roundRect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Focusing on recommendations that:</a:t>
          </a:r>
          <a:endParaRPr lang="en-US" sz="3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501" y="61429"/>
        <a:ext cx="8156698" cy="1025945"/>
      </dsp:txXfrm>
    </dsp:sp>
    <dsp:sp modelId="{BE7827A0-4616-4A65-B3E3-CD2F61961BDC}">
      <dsp:nvSpPr>
        <dsp:cNvPr id="0" name=""/>
        <dsp:cNvSpPr/>
      </dsp:nvSpPr>
      <dsp:spPr>
        <a:xfrm>
          <a:off x="0" y="1142876"/>
          <a:ext cx="8267700" cy="9594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499" tIns="25400" rIns="142240" bIns="254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most directly address barriers 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maximize benefits for low-income residents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can be implemented over the next two years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142876"/>
        <a:ext cx="8267700" cy="959459"/>
      </dsp:txXfrm>
    </dsp:sp>
    <dsp:sp modelId="{98F9CAE7-0C3B-426E-9F38-504056B5997B}">
      <dsp:nvSpPr>
        <dsp:cNvPr id="0" name=""/>
        <dsp:cNvSpPr/>
      </dsp:nvSpPr>
      <dsp:spPr>
        <a:xfrm>
          <a:off x="0" y="2102336"/>
          <a:ext cx="8267700" cy="1136947"/>
        </a:xfrm>
        <a:prstGeom prst="roundRect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Worked to align goals and implementation strategies</a:t>
          </a:r>
          <a:endParaRPr lang="en-US" sz="3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501" y="2157837"/>
        <a:ext cx="8156698" cy="1025945"/>
      </dsp:txXfrm>
    </dsp:sp>
    <dsp:sp modelId="{AF9AB260-5CD0-4014-945E-0FCE1A3E6B6A}">
      <dsp:nvSpPr>
        <dsp:cNvPr id="0" name=""/>
        <dsp:cNvSpPr/>
      </dsp:nvSpPr>
      <dsp:spPr>
        <a:xfrm>
          <a:off x="0" y="3276723"/>
          <a:ext cx="8267700" cy="1136947"/>
        </a:xfrm>
        <a:prstGeom prst="roundRect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Identified other recommendations for future consideration</a:t>
          </a:r>
          <a:endParaRPr lang="en-US" sz="3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501" y="3332224"/>
        <a:ext cx="8156698" cy="10259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4879D5-C0EB-4571-8406-6CC17A5F8979}">
      <dsp:nvSpPr>
        <dsp:cNvPr id="0" name=""/>
        <dsp:cNvSpPr/>
      </dsp:nvSpPr>
      <dsp:spPr>
        <a:xfrm rot="5400000">
          <a:off x="5822899" y="-2430046"/>
          <a:ext cx="790040" cy="5852160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CEC’s CLIMB Action Plan released August 2018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91840" y="139580"/>
        <a:ext cx="5813593" cy="712906"/>
      </dsp:txXfrm>
    </dsp:sp>
    <dsp:sp modelId="{5E21F438-6F9E-47BB-8160-770994D3ECB7}">
      <dsp:nvSpPr>
        <dsp:cNvPr id="0" name=""/>
        <dsp:cNvSpPr/>
      </dsp:nvSpPr>
      <dsp:spPr>
        <a:xfrm>
          <a:off x="0" y="2258"/>
          <a:ext cx="3291840" cy="9875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Develop an action plan addressing EE and RE barriers at MUDs (1.d)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208" y="50466"/>
        <a:ext cx="3195424" cy="891134"/>
      </dsp:txXfrm>
    </dsp:sp>
    <dsp:sp modelId="{958DE6DC-D84A-474D-B932-584A5703513C}">
      <dsp:nvSpPr>
        <dsp:cNvPr id="0" name=""/>
        <dsp:cNvSpPr/>
      </dsp:nvSpPr>
      <dsp:spPr>
        <a:xfrm rot="5400000">
          <a:off x="5822899" y="-1393118"/>
          <a:ext cx="790040" cy="5852160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CPUC’s Community Green Solar Tariff Program approved June 2018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CSD’s Community Solar Pilots </a:t>
          </a:r>
          <a:r>
            <a:rPr lang="en-US" sz="1800" kern="12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rPr>
            <a:t>underway</a:t>
          </a:r>
          <a:endParaRPr lang="en-US" sz="1800" kern="1200" dirty="0">
            <a:solidFill>
              <a:srgbClr val="0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91840" y="1176508"/>
        <a:ext cx="5813593" cy="712906"/>
      </dsp:txXfrm>
    </dsp:sp>
    <dsp:sp modelId="{89156BE1-9CDD-47BA-BDBF-92B5A6F04213}">
      <dsp:nvSpPr>
        <dsp:cNvPr id="0" name=""/>
        <dsp:cNvSpPr/>
      </dsp:nvSpPr>
      <dsp:spPr>
        <a:xfrm>
          <a:off x="0" y="1039186"/>
          <a:ext cx="3291840" cy="9875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Enable community solar advantages (2)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208" y="1087394"/>
        <a:ext cx="3195424" cy="891134"/>
      </dsp:txXfrm>
    </dsp:sp>
    <dsp:sp modelId="{40FAC355-D9AA-42E4-903F-A17D1B46C906}">
      <dsp:nvSpPr>
        <dsp:cNvPr id="0" name=""/>
        <dsp:cNvSpPr/>
      </dsp:nvSpPr>
      <dsp:spPr>
        <a:xfrm rot="5400000">
          <a:off x="5822899" y="-356190"/>
          <a:ext cx="790040" cy="5852160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CWDB’s state plan for economic and workforce development in a low-carbon </a:t>
          </a:r>
          <a:r>
            <a:rPr lang="en-US" sz="1800" kern="12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rPr>
            <a:t>economy underway</a:t>
          </a:r>
          <a:endParaRPr lang="en-US" sz="1800" kern="1200" dirty="0">
            <a:solidFill>
              <a:srgbClr val="0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91840" y="2213436"/>
        <a:ext cx="5813593" cy="712906"/>
      </dsp:txXfrm>
    </dsp:sp>
    <dsp:sp modelId="{8B3C34E7-9866-443D-A749-CA4E0AFCD5E7}">
      <dsp:nvSpPr>
        <dsp:cNvPr id="0" name=""/>
        <dsp:cNvSpPr/>
      </dsp:nvSpPr>
      <dsp:spPr>
        <a:xfrm>
          <a:off x="0" y="2076114"/>
          <a:ext cx="3291840" cy="9875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Develop workforce development partnerships (3)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208" y="2124322"/>
        <a:ext cx="3195424" cy="891134"/>
      </dsp:txXfrm>
    </dsp:sp>
    <dsp:sp modelId="{7B245E9E-1F47-4DE3-8008-18EA526093A1}">
      <dsp:nvSpPr>
        <dsp:cNvPr id="0" name=""/>
        <dsp:cNvSpPr/>
      </dsp:nvSpPr>
      <dsp:spPr>
        <a:xfrm rot="5400000">
          <a:off x="5822899" y="680737"/>
          <a:ext cx="790040" cy="5852160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CEC’s Tracking Progress Report for Energy Equity and </a:t>
          </a:r>
          <a:r>
            <a:rPr lang="en-US" sz="1800" kern="12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rPr>
            <a:t>interactive web mapping tool developed June 2018</a:t>
          </a:r>
          <a:endParaRPr lang="en-US" sz="1800" kern="1200" dirty="0">
            <a:solidFill>
              <a:srgbClr val="0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91840" y="3250364"/>
        <a:ext cx="5813593" cy="712906"/>
      </dsp:txXfrm>
    </dsp:sp>
    <dsp:sp modelId="{6E8898B5-607A-4166-8D82-388283F6D69D}">
      <dsp:nvSpPr>
        <dsp:cNvPr id="0" name=""/>
        <dsp:cNvSpPr/>
      </dsp:nvSpPr>
      <dsp:spPr>
        <a:xfrm>
          <a:off x="0" y="3113042"/>
          <a:ext cx="3291840" cy="9875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Establish common metrics; collect and use data across programs (5)</a:t>
          </a:r>
          <a:endParaRPr lang="en-US" sz="1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208" y="3161250"/>
        <a:ext cx="3195424" cy="891134"/>
      </dsp:txXfrm>
    </dsp:sp>
    <dsp:sp modelId="{6B318368-FC32-4237-ACBB-54DF726AFB8B}">
      <dsp:nvSpPr>
        <dsp:cNvPr id="0" name=""/>
        <dsp:cNvSpPr/>
      </dsp:nvSpPr>
      <dsp:spPr>
        <a:xfrm rot="5400000">
          <a:off x="5822899" y="1717665"/>
          <a:ext cx="790040" cy="5852160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rPr>
            <a:t>CPUC’s DAC Single Family Affordable Solar Homes and Green Tariff Programs approved </a:t>
          </a:r>
          <a:r>
            <a:rPr lang="en-US" sz="15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June 2018</a:t>
          </a:r>
          <a:endParaRPr lang="en-US" sz="15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CSD’s Single </a:t>
          </a:r>
          <a:r>
            <a:rPr lang="en-US" sz="1500" kern="12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rPr>
            <a:t>Family EE and Solar PV Program</a:t>
          </a:r>
          <a:r>
            <a:rPr lang="en-US" sz="15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Fall 2018 </a:t>
          </a:r>
          <a:endParaRPr lang="en-US" sz="15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91840" y="4287292"/>
        <a:ext cx="5813593" cy="712906"/>
      </dsp:txXfrm>
    </dsp:sp>
    <dsp:sp modelId="{7787827A-16D3-44B2-AD5A-EB821DF1A7CD}">
      <dsp:nvSpPr>
        <dsp:cNvPr id="0" name=""/>
        <dsp:cNvSpPr/>
      </dsp:nvSpPr>
      <dsp:spPr>
        <a:xfrm>
          <a:off x="0" y="4149969"/>
          <a:ext cx="3291840" cy="9875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Expand PV and solar thermal opportunities (6)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208" y="4198177"/>
        <a:ext cx="3195424" cy="89113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F65B72-2E59-46D4-9B38-B5031BC59345}">
      <dsp:nvSpPr>
        <dsp:cNvPr id="0" name=""/>
        <dsp:cNvSpPr/>
      </dsp:nvSpPr>
      <dsp:spPr>
        <a:xfrm rot="5400000">
          <a:off x="5125628" y="-1881236"/>
          <a:ext cx="1355526" cy="5462016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CAEATFA implementing financing pilots for EE in IOU territories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072384" y="238179"/>
        <a:ext cx="5395845" cy="1223184"/>
      </dsp:txXfrm>
    </dsp:sp>
    <dsp:sp modelId="{295DC94F-E418-4851-9B34-68B5CFD05808}">
      <dsp:nvSpPr>
        <dsp:cNvPr id="0" name=""/>
        <dsp:cNvSpPr/>
      </dsp:nvSpPr>
      <dsp:spPr>
        <a:xfrm>
          <a:off x="0" y="2567"/>
          <a:ext cx="3072384" cy="16944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Develop energy upgrade financing pilot programs (4)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714" y="85281"/>
        <a:ext cx="2906956" cy="1528980"/>
      </dsp:txXfrm>
    </dsp:sp>
    <dsp:sp modelId="{C073D66A-1D14-498C-A2A7-E40C8DF29B94}">
      <dsp:nvSpPr>
        <dsp:cNvPr id="0" name=""/>
        <dsp:cNvSpPr/>
      </dsp:nvSpPr>
      <dsp:spPr>
        <a:xfrm rot="5400000">
          <a:off x="5125628" y="-102108"/>
          <a:ext cx="1355526" cy="5462016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TCAC has incorporated point system into their credit programs for incorporating EE and RE measures 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072384" y="2017307"/>
        <a:ext cx="5395845" cy="1223184"/>
      </dsp:txXfrm>
    </dsp:sp>
    <dsp:sp modelId="{1E650CDB-BD2A-429A-8EC2-4D505308C7A4}">
      <dsp:nvSpPr>
        <dsp:cNvPr id="0" name=""/>
        <dsp:cNvSpPr/>
      </dsp:nvSpPr>
      <dsp:spPr>
        <a:xfrm>
          <a:off x="0" y="1781695"/>
          <a:ext cx="3072384" cy="16944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Enhance energy related affordable housing tax credits (7)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714" y="1864409"/>
        <a:ext cx="2906956" cy="1528980"/>
      </dsp:txXfrm>
    </dsp:sp>
    <dsp:sp modelId="{166EE45F-DE23-4766-84F7-781706334188}">
      <dsp:nvSpPr>
        <dsp:cNvPr id="0" name=""/>
        <dsp:cNvSpPr/>
      </dsp:nvSpPr>
      <dsp:spPr>
        <a:xfrm rot="5400000">
          <a:off x="5125628" y="1677020"/>
          <a:ext cx="1355526" cy="5462016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CEC and CPUC have explored possible pathways but additional resources are needed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072384" y="3796436"/>
        <a:ext cx="5395845" cy="1223184"/>
      </dsp:txXfrm>
    </dsp:sp>
    <dsp:sp modelId="{A5B345FF-789A-472B-97BF-6F9D202A567A}">
      <dsp:nvSpPr>
        <dsp:cNvPr id="0" name=""/>
        <dsp:cNvSpPr/>
      </dsp:nvSpPr>
      <dsp:spPr>
        <a:xfrm>
          <a:off x="0" y="3560824"/>
          <a:ext cx="3072384" cy="16944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Deploy regional     one-stop-shop pilots (8)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714" y="3643538"/>
        <a:ext cx="2906956" cy="15289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15A790-0ED8-4C35-9EF7-CFDADF20591D}">
      <dsp:nvSpPr>
        <dsp:cNvPr id="0" name=""/>
        <dsp:cNvSpPr/>
      </dsp:nvSpPr>
      <dsp:spPr>
        <a:xfrm rot="5400000">
          <a:off x="5337152" y="-2211163"/>
          <a:ext cx="1128205" cy="5554122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CPUC launching Joint Agency Rooftop Solar Action Plan; including consumer protection in Net Metering Tariff Program</a:t>
          </a:r>
          <a:endParaRPr lang="en-US" sz="15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CSLB Solar Task Force</a:t>
          </a:r>
          <a:endParaRPr lang="en-US" sz="15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CEC’s CLIMB Action Plan</a:t>
          </a:r>
          <a:endParaRPr lang="en-US" sz="15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124194" y="56869"/>
        <a:ext cx="5499048" cy="1018057"/>
      </dsp:txXfrm>
    </dsp:sp>
    <dsp:sp modelId="{2391672B-FBAF-48DA-ADD7-721B87AC6EE1}">
      <dsp:nvSpPr>
        <dsp:cNvPr id="0" name=""/>
        <dsp:cNvSpPr/>
      </dsp:nvSpPr>
      <dsp:spPr>
        <a:xfrm>
          <a:off x="0" y="4700"/>
          <a:ext cx="3124194" cy="1122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Heighten consumer protection (9)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791" y="59491"/>
        <a:ext cx="3014612" cy="1012813"/>
      </dsp:txXfrm>
    </dsp:sp>
    <dsp:sp modelId="{FE428597-B809-4AE1-AA6B-FC7DF0C29738}">
      <dsp:nvSpPr>
        <dsp:cNvPr id="0" name=""/>
        <dsp:cNvSpPr/>
      </dsp:nvSpPr>
      <dsp:spPr>
        <a:xfrm rot="5400000">
          <a:off x="5458065" y="-1032457"/>
          <a:ext cx="897916" cy="5559552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Funding sources need to be identified 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127248" y="1342193"/>
        <a:ext cx="5515719" cy="810250"/>
      </dsp:txXfrm>
    </dsp:sp>
    <dsp:sp modelId="{5FB356CE-A741-48B9-AB95-243F375047E2}">
      <dsp:nvSpPr>
        <dsp:cNvPr id="0" name=""/>
        <dsp:cNvSpPr/>
      </dsp:nvSpPr>
      <dsp:spPr>
        <a:xfrm>
          <a:off x="0" y="1186120"/>
          <a:ext cx="3127248" cy="1122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Direct funding for CBO collaboration (10)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791" y="1240911"/>
        <a:ext cx="3017666" cy="1012813"/>
      </dsp:txXfrm>
    </dsp:sp>
    <dsp:sp modelId="{362B9628-FC4E-4E06-812A-5FD3CC4C4C94}">
      <dsp:nvSpPr>
        <dsp:cNvPr id="0" name=""/>
        <dsp:cNvSpPr/>
      </dsp:nvSpPr>
      <dsp:spPr>
        <a:xfrm rot="5400000">
          <a:off x="5458065" y="146058"/>
          <a:ext cx="897916" cy="5559552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AB 523 directs 25% of EPICs TD&amp;D funds to DACs 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127248" y="2520709"/>
        <a:ext cx="5515719" cy="810250"/>
      </dsp:txXfrm>
    </dsp:sp>
    <dsp:sp modelId="{47E278A7-DD31-4440-9E0E-A0F352E6889A}">
      <dsp:nvSpPr>
        <dsp:cNvPr id="0" name=""/>
        <dsp:cNvSpPr/>
      </dsp:nvSpPr>
      <dsp:spPr>
        <a:xfrm>
          <a:off x="0" y="2364636"/>
          <a:ext cx="3127248" cy="1122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Increase R&amp;D program benefits (11)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791" y="2419427"/>
        <a:ext cx="3017666" cy="1012813"/>
      </dsp:txXfrm>
    </dsp:sp>
    <dsp:sp modelId="{A0580773-D995-49AC-AF55-2CFEEB9312BB}">
      <dsp:nvSpPr>
        <dsp:cNvPr id="0" name=""/>
        <dsp:cNvSpPr/>
      </dsp:nvSpPr>
      <dsp:spPr>
        <a:xfrm rot="5400000">
          <a:off x="5458065" y="1324574"/>
          <a:ext cx="897916" cy="5559552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GO-BIZ providing $23 M to augment small business services 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127248" y="3699225"/>
        <a:ext cx="5515719" cy="810250"/>
      </dsp:txXfrm>
    </dsp:sp>
    <dsp:sp modelId="{B925B3C8-EE7E-4F32-9389-453C8385D783}">
      <dsp:nvSpPr>
        <dsp:cNvPr id="0" name=""/>
        <dsp:cNvSpPr/>
      </dsp:nvSpPr>
      <dsp:spPr>
        <a:xfrm>
          <a:off x="0" y="3543152"/>
          <a:ext cx="3127248" cy="1122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Increase small business contracting opportunities (12)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791" y="3597943"/>
        <a:ext cx="3017666" cy="101281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E3034F-835D-4ADA-955C-AC25307E2F12}">
      <dsp:nvSpPr>
        <dsp:cNvPr id="0" name=""/>
        <dsp:cNvSpPr/>
      </dsp:nvSpPr>
      <dsp:spPr>
        <a:xfrm>
          <a:off x="-5252929" y="-804890"/>
          <a:ext cx="6257980" cy="6257980"/>
        </a:xfrm>
        <a:prstGeom prst="blockArc">
          <a:avLst>
            <a:gd name="adj1" fmla="val 18900000"/>
            <a:gd name="adj2" fmla="val 2700000"/>
            <a:gd name="adj3" fmla="val 345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1F90F9-81D0-4472-AA0C-F5FAC3635C6D}">
      <dsp:nvSpPr>
        <dsp:cNvPr id="0" name=""/>
        <dsp:cNvSpPr/>
      </dsp:nvSpPr>
      <dsp:spPr>
        <a:xfrm>
          <a:off x="326071" y="211307"/>
          <a:ext cx="7879575" cy="422428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03" tIns="58420" rIns="58420" bIns="5842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1. Expand Community Needs Assessments</a:t>
          </a:r>
          <a:endParaRPr lang="en-US" sz="23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6071" y="211307"/>
        <a:ext cx="7879575" cy="422428"/>
      </dsp:txXfrm>
    </dsp:sp>
    <dsp:sp modelId="{6F2DB3BB-ECD0-444D-9EAC-37A8601D8D75}">
      <dsp:nvSpPr>
        <dsp:cNvPr id="0" name=""/>
        <dsp:cNvSpPr/>
      </dsp:nvSpPr>
      <dsp:spPr>
        <a:xfrm>
          <a:off x="62053" y="158503"/>
          <a:ext cx="528035" cy="5280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02D636-81C2-4284-918B-38EE973CF3EE}">
      <dsp:nvSpPr>
        <dsp:cNvPr id="0" name=""/>
        <dsp:cNvSpPr/>
      </dsp:nvSpPr>
      <dsp:spPr>
        <a:xfrm>
          <a:off x="708618" y="845321"/>
          <a:ext cx="7497028" cy="422428"/>
        </a:xfrm>
        <a:prstGeom prst="rect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03" tIns="58420" rIns="58420" bIns="5842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2. Develop an Outreach Plan Roadmap</a:t>
          </a:r>
          <a:endParaRPr lang="en-US" sz="23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8618" y="845321"/>
        <a:ext cx="7497028" cy="422428"/>
      </dsp:txXfrm>
    </dsp:sp>
    <dsp:sp modelId="{7F378252-FD15-47FA-9BB4-6143F8F6C8EF}">
      <dsp:nvSpPr>
        <dsp:cNvPr id="0" name=""/>
        <dsp:cNvSpPr/>
      </dsp:nvSpPr>
      <dsp:spPr>
        <a:xfrm>
          <a:off x="444600" y="792518"/>
          <a:ext cx="528035" cy="5280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37524C-CDCD-4AF2-A154-2659C038C700}">
      <dsp:nvSpPr>
        <dsp:cNvPr id="0" name=""/>
        <dsp:cNvSpPr/>
      </dsp:nvSpPr>
      <dsp:spPr>
        <a:xfrm>
          <a:off x="918251" y="1478871"/>
          <a:ext cx="7287394" cy="422428"/>
        </a:xfrm>
        <a:prstGeom prst="rect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03" tIns="58420" rIns="58420" bIns="5842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3. Develop Regional One-Stop-Shops </a:t>
          </a:r>
          <a:endParaRPr lang="en-US" sz="23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8251" y="1478871"/>
        <a:ext cx="7287394" cy="422428"/>
      </dsp:txXfrm>
    </dsp:sp>
    <dsp:sp modelId="{FFD37580-9CDD-4F92-8257-FD636E5CDF75}">
      <dsp:nvSpPr>
        <dsp:cNvPr id="0" name=""/>
        <dsp:cNvSpPr/>
      </dsp:nvSpPr>
      <dsp:spPr>
        <a:xfrm>
          <a:off x="654234" y="1426067"/>
          <a:ext cx="528035" cy="5280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07B749-654C-4EE1-89AC-264C11005F8E}">
      <dsp:nvSpPr>
        <dsp:cNvPr id="0" name=""/>
        <dsp:cNvSpPr/>
      </dsp:nvSpPr>
      <dsp:spPr>
        <a:xfrm>
          <a:off x="985185" y="2112885"/>
          <a:ext cx="7220460" cy="422428"/>
        </a:xfrm>
        <a:prstGeom prst="rect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03" tIns="58420" rIns="58420" bIns="5842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4. Develop Grant/Solicitation Guiding Principles</a:t>
          </a:r>
          <a:endParaRPr lang="en-US" sz="23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85185" y="2112885"/>
        <a:ext cx="7220460" cy="422428"/>
      </dsp:txXfrm>
    </dsp:sp>
    <dsp:sp modelId="{3D79FEF5-4B06-4E91-B93A-451657AE9DE2}">
      <dsp:nvSpPr>
        <dsp:cNvPr id="0" name=""/>
        <dsp:cNvSpPr/>
      </dsp:nvSpPr>
      <dsp:spPr>
        <a:xfrm>
          <a:off x="721168" y="2060082"/>
          <a:ext cx="528035" cy="5280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807497-7589-4BDF-9631-08246F1833B8}">
      <dsp:nvSpPr>
        <dsp:cNvPr id="0" name=""/>
        <dsp:cNvSpPr/>
      </dsp:nvSpPr>
      <dsp:spPr>
        <a:xfrm>
          <a:off x="918251" y="2746900"/>
          <a:ext cx="7287394" cy="422428"/>
        </a:xfrm>
        <a:prstGeom prst="rect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03" tIns="58420" rIns="58420" bIns="5842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5. Maximize Economic Opportunities and Benefits </a:t>
          </a:r>
          <a:endParaRPr lang="en-US" sz="23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8251" y="2746900"/>
        <a:ext cx="7287394" cy="422428"/>
      </dsp:txXfrm>
    </dsp:sp>
    <dsp:sp modelId="{67BF2073-5813-476F-8756-9B4182C793D5}">
      <dsp:nvSpPr>
        <dsp:cNvPr id="0" name=""/>
        <dsp:cNvSpPr/>
      </dsp:nvSpPr>
      <dsp:spPr>
        <a:xfrm>
          <a:off x="654234" y="2694096"/>
          <a:ext cx="528035" cy="5280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27AD5E-5CF6-4A35-8BF1-615D81917331}">
      <dsp:nvSpPr>
        <dsp:cNvPr id="0" name=""/>
        <dsp:cNvSpPr/>
      </dsp:nvSpPr>
      <dsp:spPr>
        <a:xfrm>
          <a:off x="708618" y="3380449"/>
          <a:ext cx="7497028" cy="422428"/>
        </a:xfrm>
        <a:prstGeom prst="rect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03" tIns="58420" rIns="58420" bIns="5842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6. Expand Funding and Financing Opportunities</a:t>
          </a:r>
          <a:endParaRPr lang="en-US" sz="23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8618" y="3380449"/>
        <a:ext cx="7497028" cy="422428"/>
      </dsp:txXfrm>
    </dsp:sp>
    <dsp:sp modelId="{955A06DE-19D6-4A6C-9B3E-F8F650E2745A}">
      <dsp:nvSpPr>
        <dsp:cNvPr id="0" name=""/>
        <dsp:cNvSpPr/>
      </dsp:nvSpPr>
      <dsp:spPr>
        <a:xfrm>
          <a:off x="444600" y="3327646"/>
          <a:ext cx="528035" cy="5280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7A2742-9325-4F5E-AF2B-0AA9F1BD157A}">
      <dsp:nvSpPr>
        <dsp:cNvPr id="0" name=""/>
        <dsp:cNvSpPr/>
      </dsp:nvSpPr>
      <dsp:spPr>
        <a:xfrm>
          <a:off x="326071" y="4014464"/>
          <a:ext cx="7879575" cy="422428"/>
        </a:xfrm>
        <a:prstGeom prst="rect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03" tIns="53340" rIns="53340" bIns="5334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Develop Metrics, Measure Progress, and Coordinate Programs </a:t>
          </a:r>
          <a:endParaRPr lang="en-US" sz="21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6071" y="4014464"/>
        <a:ext cx="7879575" cy="422428"/>
      </dsp:txXfrm>
    </dsp:sp>
    <dsp:sp modelId="{8D1715BE-ED6D-455B-83C1-AB79FF933CF3}">
      <dsp:nvSpPr>
        <dsp:cNvPr id="0" name=""/>
        <dsp:cNvSpPr/>
      </dsp:nvSpPr>
      <dsp:spPr>
        <a:xfrm>
          <a:off x="62053" y="3961660"/>
          <a:ext cx="528035" cy="5280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6EC82-CD7D-4D2E-BB54-8F51B37152C6}">
      <dsp:nvSpPr>
        <dsp:cNvPr id="0" name=""/>
        <dsp:cNvSpPr/>
      </dsp:nvSpPr>
      <dsp:spPr>
        <a:xfrm>
          <a:off x="0" y="758340"/>
          <a:ext cx="8267700" cy="56159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Light-Duty Vehicle Ownership Projects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415" y="785755"/>
        <a:ext cx="8212870" cy="506769"/>
      </dsp:txXfrm>
    </dsp:sp>
    <dsp:sp modelId="{7E79FFB1-E32D-4A0F-BED2-1733F6B503CB}">
      <dsp:nvSpPr>
        <dsp:cNvPr id="0" name=""/>
        <dsp:cNvSpPr/>
      </dsp:nvSpPr>
      <dsp:spPr>
        <a:xfrm>
          <a:off x="0" y="1389060"/>
          <a:ext cx="8267700" cy="56159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Zero-Emission Vehicles and Supporting Infrastructure 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415" y="1416475"/>
        <a:ext cx="8212870" cy="506769"/>
      </dsp:txXfrm>
    </dsp:sp>
    <dsp:sp modelId="{93A0F2FC-054A-4E2C-BFC2-096684E40D0A}">
      <dsp:nvSpPr>
        <dsp:cNvPr id="0" name=""/>
        <dsp:cNvSpPr/>
      </dsp:nvSpPr>
      <dsp:spPr>
        <a:xfrm>
          <a:off x="0" y="2019780"/>
          <a:ext cx="8267700" cy="56159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Heavy-Duty Vehicles and Supporting Infrastructure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415" y="2047195"/>
        <a:ext cx="8212870" cy="506769"/>
      </dsp:txXfrm>
    </dsp:sp>
    <dsp:sp modelId="{EEE7FC1A-18C8-4A03-8A13-FBAAD2561858}">
      <dsp:nvSpPr>
        <dsp:cNvPr id="0" name=""/>
        <dsp:cNvSpPr/>
      </dsp:nvSpPr>
      <dsp:spPr>
        <a:xfrm>
          <a:off x="0" y="2581380"/>
          <a:ext cx="8267700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499" tIns="30480" rIns="170688" bIns="30480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9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Rural School Bus Pilot Project</a:t>
          </a:r>
          <a:endParaRPr lang="en-US" sz="19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581380"/>
        <a:ext cx="8267700" cy="397440"/>
      </dsp:txXfrm>
    </dsp:sp>
    <dsp:sp modelId="{7329A1C2-9A5B-4371-8E5C-9295FC1B5201}">
      <dsp:nvSpPr>
        <dsp:cNvPr id="0" name=""/>
        <dsp:cNvSpPr/>
      </dsp:nvSpPr>
      <dsp:spPr>
        <a:xfrm>
          <a:off x="0" y="2978820"/>
          <a:ext cx="8267700" cy="56159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Transformative Clean Transportation and Mobility Projects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415" y="3006235"/>
        <a:ext cx="8212870" cy="506769"/>
      </dsp:txXfrm>
    </dsp:sp>
    <dsp:sp modelId="{D7AFDA9E-55A4-4A1B-9F13-ABDAE9660F5E}">
      <dsp:nvSpPr>
        <dsp:cNvPr id="0" name=""/>
        <dsp:cNvSpPr/>
      </dsp:nvSpPr>
      <dsp:spPr>
        <a:xfrm>
          <a:off x="0" y="3540420"/>
          <a:ext cx="8267700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499" tIns="30480" rIns="170688" bIns="30480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9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Clean Mobility in Schools</a:t>
          </a:r>
          <a:endParaRPr lang="en-US" sz="19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540420"/>
        <a:ext cx="8267700" cy="397440"/>
      </dsp:txXfrm>
    </dsp:sp>
    <dsp:sp modelId="{8D41DBD5-B62A-40E8-BED8-DD7852C292D2}">
      <dsp:nvSpPr>
        <dsp:cNvPr id="0" name=""/>
        <dsp:cNvSpPr/>
      </dsp:nvSpPr>
      <dsp:spPr>
        <a:xfrm>
          <a:off x="0" y="3937860"/>
          <a:ext cx="8267700" cy="56159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Understanding Community Impacts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415" y="3965275"/>
        <a:ext cx="8212870" cy="5067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372" cy="464184"/>
          </a:xfrm>
          <a:prstGeom prst="rect">
            <a:avLst/>
          </a:prstGeom>
        </p:spPr>
        <p:txBody>
          <a:bodyPr vert="horz" lIns="91557" tIns="45779" rIns="91557" bIns="4577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33806" y="0"/>
            <a:ext cx="3275011" cy="464184"/>
          </a:xfrm>
          <a:prstGeom prst="rect">
            <a:avLst/>
          </a:prstGeom>
        </p:spPr>
        <p:txBody>
          <a:bodyPr vert="horz" lIns="91557" tIns="45779" rIns="91557" bIns="45779" rtlCol="0"/>
          <a:lstStyle>
            <a:lvl1pPr algn="r">
              <a:defRPr sz="1200"/>
            </a:lvl1pPr>
          </a:lstStyle>
          <a:p>
            <a:r>
              <a:rPr lang="en-US" dirty="0" smtClean="0"/>
              <a:t>8/10/2018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30628"/>
            <a:ext cx="3038372" cy="464184"/>
          </a:xfrm>
          <a:prstGeom prst="rect">
            <a:avLst/>
          </a:prstGeom>
        </p:spPr>
        <p:txBody>
          <a:bodyPr vert="horz" lIns="91557" tIns="45779" rIns="91557" bIns="4577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444" y="8830628"/>
            <a:ext cx="3038372" cy="464184"/>
          </a:xfrm>
          <a:prstGeom prst="rect">
            <a:avLst/>
          </a:prstGeom>
        </p:spPr>
        <p:txBody>
          <a:bodyPr vert="horz" lIns="91557" tIns="45779" rIns="91557" bIns="45779" rtlCol="0" anchor="b"/>
          <a:lstStyle>
            <a:lvl1pPr algn="r">
              <a:defRPr sz="1200"/>
            </a:lvl1pPr>
          </a:lstStyle>
          <a:p>
            <a:fld id="{1C3C9BAF-71BE-44B0-8D7B-31A5A3D53E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6755163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9"/>
            <a:ext cx="3037840" cy="464820"/>
          </a:xfrm>
          <a:prstGeom prst="rect">
            <a:avLst/>
          </a:prstGeom>
        </p:spPr>
        <p:txBody>
          <a:bodyPr vert="horz" lIns="93081" tIns="46539" rIns="93081" bIns="4653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46" y="9"/>
            <a:ext cx="3037840" cy="464820"/>
          </a:xfrm>
          <a:prstGeom prst="rect">
            <a:avLst/>
          </a:prstGeom>
        </p:spPr>
        <p:txBody>
          <a:bodyPr vert="horz" lIns="93081" tIns="46539" rIns="93081" bIns="46539" rtlCol="0"/>
          <a:lstStyle>
            <a:lvl1pPr algn="r">
              <a:defRPr sz="1200"/>
            </a:lvl1pPr>
          </a:lstStyle>
          <a:p>
            <a:r>
              <a:rPr lang="en-US" dirty="0" smtClean="0"/>
              <a:t>8/10/2018</a:t>
            </a:r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673225" y="527050"/>
            <a:ext cx="3663950" cy="27479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081" tIns="46539" rIns="93081" bIns="4653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33401" y="3427341"/>
            <a:ext cx="6096000" cy="5171838"/>
          </a:xfrm>
          <a:prstGeom prst="rect">
            <a:avLst/>
          </a:prstGeom>
        </p:spPr>
        <p:txBody>
          <a:bodyPr vert="horz" lIns="93081" tIns="46539" rIns="93081" bIns="46539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081" tIns="46539" rIns="93081" bIns="4653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46" y="8829967"/>
            <a:ext cx="3037840" cy="464820"/>
          </a:xfrm>
          <a:prstGeom prst="rect">
            <a:avLst/>
          </a:prstGeom>
        </p:spPr>
        <p:txBody>
          <a:bodyPr vert="horz" lIns="93081" tIns="46539" rIns="93081" bIns="46539" rtlCol="0" anchor="b"/>
          <a:lstStyle>
            <a:lvl1pPr algn="r">
              <a:defRPr sz="1200"/>
            </a:lvl1pPr>
          </a:lstStyle>
          <a:p>
            <a:fld id="{E93D7AC0-BB20-4107-B54D-E17997072F3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5345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D7AC0-BB20-4107-B54D-E17997072F39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78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 smtClean="0"/>
              <a:t>8/10/2018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385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3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 smtClean="0"/>
              <a:t>8/10/2018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461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n-US" sz="1100" dirty="0" smtClean="0">
              <a:solidFill>
                <a:schemeClr val="tx1"/>
              </a:solidFill>
              <a:effectLst/>
              <a:latin typeface="+mn-lt"/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n-US" sz="1100" dirty="0" smtClean="0">
              <a:solidFill>
                <a:schemeClr val="tx1"/>
              </a:solidFill>
              <a:effectLst/>
              <a:latin typeface="+mn-lt"/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n-US" sz="1100" baseline="0" dirty="0" smtClean="0">
              <a:solidFill>
                <a:schemeClr val="tx1"/>
              </a:solidFill>
              <a:effectLst/>
              <a:latin typeface="+mn-lt"/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n-US" sz="1100" baseline="0" dirty="0" smtClean="0">
              <a:effectLst/>
              <a:latin typeface="+mn-lt"/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n-US" sz="1100" baseline="0" dirty="0" smtClean="0">
              <a:effectLst/>
              <a:latin typeface="+mn-lt"/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n-US" sz="1100" dirty="0" smtClean="0">
              <a:effectLst/>
              <a:latin typeface="+mn-lt"/>
              <a:ea typeface="Calibri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1DA8E-DCB4-45FA-9AC2-7B0CB4FE76CD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 smtClean="0"/>
              <a:t>8/10/2018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305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 smtClean="0"/>
              <a:t>8/10/2018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954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dirty="0" smtClean="0"/>
              <a:t>8/10/2018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320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dirty="0" smtClean="0"/>
              <a:t>8/10/2018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000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dirty="0" smtClean="0"/>
              <a:t>8/10/2018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3914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endParaRPr lang="en-US" b="0" dirty="0" smtClean="0">
              <a:ea typeface="+mn-ea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dirty="0" smtClean="0"/>
              <a:t>8/10/2018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5290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dirty="0" smtClean="0"/>
              <a:t>8/10/2018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478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smtClean="0"/>
              <a:t>8/10/2018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3754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smtClean="0"/>
              <a:t>8/10/2018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767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smtClean="0"/>
              <a:t>8/10/2018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4565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smtClean="0"/>
              <a:t>8/10/2018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5193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D7AC0-BB20-4107-B54D-E17997072F39}" type="slidenum">
              <a:rPr lang="en-US" smtClean="0"/>
              <a:t>15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 smtClean="0"/>
              <a:t>8/10/2018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001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68420"/>
            <a:ext cx="8001000" cy="3823447"/>
          </a:xfr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ctr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28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71671CD-2AFA-44E4-A3B1-9E0AB1647761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 lIns="457200" rIns="228600"/>
          <a:lstStyle>
            <a:lvl1pPr marL="0" inden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67700" cy="4056529"/>
          </a:xfrm>
        </p:spPr>
        <p:txBody>
          <a:bodyPr/>
          <a:lstStyle>
            <a:lvl1pPr>
              <a:spcBef>
                <a:spcPts val="8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36550">
              <a:buFont typeface="Arial" panose="020B0604020202020204" pitchFamily="34" charset="0"/>
              <a:buChar char="‒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790AE90-DD0D-4FDA-A45F-EB5FE84B3524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63000" y="6629400"/>
            <a:ext cx="514350" cy="228600"/>
          </a:xfrm>
        </p:spPr>
        <p:txBody>
          <a:bodyPr/>
          <a:lstStyle>
            <a:lvl1pPr algn="ctr"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63000" y="6629400"/>
            <a:ext cx="514350" cy="228600"/>
          </a:xfrm>
        </p:spPr>
        <p:txBody>
          <a:bodyPr/>
          <a:lstStyle>
            <a:lvl1pPr algn="ctr"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rgbClr val="CEC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accent4">
              <a:lumMod val="60000"/>
              <a:lumOff val="40000"/>
            </a:schemeClr>
          </a:solidFill>
        </p:spPr>
        <p:txBody>
          <a:bodyPr vert="horz" lIns="1188720" tIns="45720" rIns="27432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125D767-0744-498A-A778-7FD0EBAF9BEF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pPr algn="ctr"/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lowchart: Extract 16"/>
          <p:cNvSpPr/>
          <p:nvPr userDrawn="1"/>
        </p:nvSpPr>
        <p:spPr>
          <a:xfrm rot="16200000">
            <a:off x="7981950" y="1085851"/>
            <a:ext cx="1181100" cy="685800"/>
          </a:xfrm>
          <a:prstGeom prst="flowChartExtract">
            <a:avLst/>
          </a:prstGeom>
          <a:solidFill>
            <a:schemeClr val="bg1"/>
          </a:solidFill>
          <a:ln>
            <a:solidFill>
              <a:schemeClr val="bg1"/>
            </a:solidFill>
          </a:ln>
          <a:scene3d>
            <a:camera prst="obliqueTopRight"/>
            <a:lightRig rig="threePt" dir="tl"/>
          </a:scene3d>
          <a:sp3d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6CD9-BB3A-40A0-A692-5A6D41910A28}" type="datetime1">
              <a:rPr lang="en-US" smtClean="0"/>
              <a:t>8/29/2018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Flowchart: Extract 5"/>
          <p:cNvSpPr/>
          <p:nvPr userDrawn="1"/>
        </p:nvSpPr>
        <p:spPr>
          <a:xfrm rot="16200000">
            <a:off x="7981950" y="1085851"/>
            <a:ext cx="1181100" cy="685800"/>
          </a:xfrm>
          <a:prstGeom prst="flowChartExtract">
            <a:avLst/>
          </a:prstGeom>
          <a:solidFill>
            <a:schemeClr val="bg1"/>
          </a:solidFill>
          <a:ln>
            <a:solidFill>
              <a:schemeClr val="bg1"/>
            </a:solidFill>
          </a:ln>
          <a:scene3d>
            <a:camera prst="obliqueTopRight"/>
            <a:lightRig rig="threePt" dir="tl"/>
          </a:scene3d>
          <a:sp3d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AA2C-B208-4785-BB9C-FF73B76B363A}" type="datetime1">
              <a:rPr lang="en-US" smtClean="0"/>
              <a:t>8/29/2018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 b="1"/>
            </a:lvl1pPr>
          </a:lstStyle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rgbClr val="CEC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285750" indent="-285750" algn="l" defTabSz="914400" rtl="0" eaLnBrk="1" latinLnBrk="0" hangingPunct="1">
              <a:spcBef>
                <a:spcPts val="2000"/>
              </a:spcBef>
              <a:buClr>
                <a:srgbClr val="3C3C3B"/>
              </a:buClr>
              <a:buFont typeface="Arial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2000"/>
            </a:lvl6pPr>
            <a:lvl7pPr marL="2055813" indent="-344488">
              <a:defRPr sz="2000"/>
            </a:lvl7pPr>
            <a:lvl8pPr marL="2055813" indent="-344488">
              <a:defRPr sz="2000"/>
            </a:lvl8pPr>
            <a:lvl9pPr marL="2055813" indent="-344488"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rgbClr val="CEC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rgbClr val="CEC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rgbClr val="CEC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lowchart: Extract 6"/>
          <p:cNvSpPr/>
          <p:nvPr userDrawn="1"/>
        </p:nvSpPr>
        <p:spPr>
          <a:xfrm rot="16200000">
            <a:off x="7981950" y="1085851"/>
            <a:ext cx="1181100" cy="685800"/>
          </a:xfrm>
          <a:prstGeom prst="flowChartExtract">
            <a:avLst/>
          </a:prstGeom>
          <a:solidFill>
            <a:schemeClr val="bg1"/>
          </a:solidFill>
          <a:ln>
            <a:solidFill>
              <a:schemeClr val="bg1"/>
            </a:solidFill>
          </a:ln>
          <a:scene3d>
            <a:camera prst="obliqueTopRight"/>
            <a:lightRig rig="threePt" dir="tl"/>
          </a:scene3d>
          <a:sp3d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6" y="609599"/>
            <a:ext cx="8297863" cy="98190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7" y="1600200"/>
            <a:ext cx="8061326" cy="604176"/>
          </a:xfrm>
        </p:spPr>
        <p:txBody>
          <a:bodyPr lIns="0" rIns="0" anchor="b">
            <a:noAutofit/>
          </a:bodyPr>
          <a:lstStyle>
            <a:lvl1pPr marL="0" indent="0" algn="l">
              <a:spcBef>
                <a:spcPts val="0"/>
              </a:spcBef>
              <a:buNone/>
              <a:defRPr kumimoji="0" lang="en-US" sz="3600" b="0" kern="120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209799"/>
            <a:ext cx="8061326" cy="4038601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32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8AE69C-33F4-4AE4-A084-123FFF32153D}" type="datetime1">
              <a:rPr lang="en-US" smtClean="0"/>
              <a:t>8/29/2018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79C38-96B4-4FCB-A136-CDF2B9F5F02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49263" y="1594775"/>
            <a:ext cx="82296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962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</a:bodyPr>
          <a:lstStyle>
            <a:lvl1pPr algn="r" rtl="0">
              <a:spcBef>
                <a:spcPct val="0"/>
              </a:spcBef>
              <a:buNone/>
              <a:defRPr sz="5600" b="0" cap="none" spc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4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15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273049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71671CD-2AFA-44E4-A3B1-9E0AB1647761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16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1"/>
            <a:ext cx="3352800" cy="27305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1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1"/>
            <a:ext cx="762000" cy="31115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7631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572000" cy="4724400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1905000"/>
            <a:ext cx="3602246" cy="4173028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5D767-0744-498A-A778-7FD0EBAF9BEF}" type="datetime1">
              <a:rPr lang="en-US" smtClean="0"/>
              <a:t>8/29/2018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457200" y="1600200"/>
            <a:ext cx="82296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305800" cy="99060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4040188" cy="659352"/>
          </a:xfrm>
        </p:spPr>
        <p:txBody>
          <a:bodyPr lIns="0" tIns="0" rIns="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>
                    <a:lumMod val="75000"/>
                  </a:schemeClr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680909"/>
            <a:ext cx="4041775" cy="654843"/>
          </a:xfrm>
        </p:spPr>
        <p:txBody>
          <a:bodyPr lIns="0" tIns="0" rIns="0" bIns="0" anchor="ctr"/>
          <a:lstStyle>
            <a:lvl1pPr marL="0" indent="0">
              <a:buNone/>
              <a:defRPr sz="2400" b="1" cap="none" baseline="0">
                <a:solidFill>
                  <a:schemeClr val="tx2">
                    <a:lumMod val="75000"/>
                  </a:schemeClr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981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981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E69C-33F4-4AE4-A084-123FFF32153D}" type="datetime1">
              <a:rPr lang="en-US" smtClean="0"/>
              <a:t>8/29/2018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457200" y="609600"/>
            <a:ext cx="8229600" cy="9906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b="0" kern="120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55575" y="1600200"/>
            <a:ext cx="82296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6CD9-BB3A-40A0-A692-5A6D41910A28}" type="datetime1">
              <a:rPr lang="en-US" smtClean="0"/>
              <a:t>8/29/2018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455575" y="1600200"/>
            <a:ext cx="82296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99060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6" y="609599"/>
            <a:ext cx="8297863" cy="98190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7" y="1600200"/>
            <a:ext cx="8061326" cy="1066800"/>
          </a:xfrm>
        </p:spPr>
        <p:txBody>
          <a:bodyPr lIns="0" rIns="0" anchor="b">
            <a:noAutofit/>
          </a:bodyPr>
          <a:lstStyle>
            <a:lvl1pPr marL="0" indent="0" algn="l">
              <a:spcBef>
                <a:spcPts val="0"/>
              </a:spcBef>
              <a:buNone/>
              <a:defRPr kumimoji="0" lang="en-US" sz="3600" b="0" kern="120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667000"/>
            <a:ext cx="8061326" cy="3581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32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8AE69C-33F4-4AE4-A084-123FFF32153D}" type="datetime1">
              <a:rPr lang="en-US" smtClean="0"/>
              <a:t>8/29/2018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Air Resources Board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79C38-96B4-4FCB-A136-CDF2B9F5F02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49263" y="1594775"/>
            <a:ext cx="82296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8298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228600"/>
            <a:ext cx="8042276" cy="12192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8061326" cy="750887"/>
          </a:xfrm>
        </p:spPr>
        <p:txBody>
          <a:bodyPr lIns="0" rIns="0" anchor="b">
            <a:noAutofit/>
          </a:bodyPr>
          <a:lstStyle>
            <a:lvl1pPr marL="0" indent="0" algn="l">
              <a:spcBef>
                <a:spcPts val="0"/>
              </a:spcBef>
              <a:buNone/>
              <a:defRPr kumimoji="0" lang="en-US" sz="3600" b="0" kern="120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9009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8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9009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8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79C38-96B4-4FCB-A136-CDF2B9F5F02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457200" y="1447800"/>
            <a:ext cx="82296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244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838200"/>
            <a:ext cx="8913813" cy="1200056"/>
          </a:xfrm>
          <a:prstGeom prst="rect">
            <a:avLst/>
          </a:prstGeom>
          <a:solidFill>
            <a:srgbClr val="0091C5">
              <a:alpha val="30000"/>
            </a:srgbClr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3EAFA40-FFDE-41D5-8950-C3787489C12C}" type="datetime1">
              <a:rPr lang="en-US" smtClean="0"/>
              <a:pPr/>
              <a:t>8/29/2018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algn="ctr"/>
            <a:r>
              <a:rPr lang="en-US" dirty="0" smtClean="0"/>
              <a:t>Scoping Plan Update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0379C38-96B4-4FCB-A136-CDF2B9F5F02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rgbClr val="CEC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1" r:id="rId3"/>
    <p:sldLayoutId id="2147484042" r:id="rId4"/>
    <p:sldLayoutId id="2147484043" r:id="rId5"/>
    <p:sldLayoutId id="2147484044" r:id="rId6"/>
    <p:sldLayoutId id="2147484045" r:id="rId7"/>
    <p:sldLayoutId id="2147484046" r:id="rId8"/>
    <p:sldLayoutId id="2147484047" r:id="rId9"/>
    <p:sldLayoutId id="2147484048" r:id="rId10"/>
    <p:sldLayoutId id="2147484049" r:id="rId11"/>
    <p:sldLayoutId id="2147484050" r:id="rId12"/>
    <p:sldLayoutId id="2147484051" r:id="rId13"/>
    <p:sldLayoutId id="2147484052" r:id="rId14"/>
    <p:sldLayoutId id="2147484053" r:id="rId15"/>
    <p:sldLayoutId id="2147484054" r:id="rId16"/>
    <p:sldLayoutId id="2147483746" r:id="rId17"/>
    <p:sldLayoutId id="2147483736" r:id="rId18"/>
    <p:sldLayoutId id="2147483737" r:id="rId19"/>
    <p:sldLayoutId id="2147483738" r:id="rId20"/>
    <p:sldLayoutId id="2147483747" r:id="rId21"/>
    <p:sldLayoutId id="2147483731" r:id="rId22"/>
  </p:sldLayoutIdLst>
  <p:timing>
    <p:tnLst>
      <p:par>
        <p:cTn id="1" dur="indefinite" restart="never" nodeType="tmRoot"/>
      </p:par>
    </p:tnLst>
  </p:timing>
  <p:hf hdr="0" ftr="0" dt="0"/>
  <p:txStyles>
    <p:titleStyle>
      <a:lvl1pPr marL="0" indent="0" algn="l" defTabSz="914400" rtl="0" eaLnBrk="1" latinLnBrk="0" hangingPunct="1">
        <a:spcBef>
          <a:spcPct val="0"/>
        </a:spcBef>
        <a:buNone/>
        <a:defRPr sz="3600" b="1" kern="1200">
          <a:solidFill>
            <a:srgbClr val="3C3C3B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rgbClr val="3C3C3B"/>
        </a:buClr>
        <a:buFont typeface="Arial"/>
        <a:buChar char="•"/>
        <a:defRPr sz="2000" kern="1200">
          <a:solidFill>
            <a:srgbClr val="3C3C3B"/>
          </a:solidFill>
          <a:latin typeface="Calibri" panose="020F0502020204030204" pitchFamily="34" charset="0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rgbClr val="3C3C3B"/>
        </a:buClr>
        <a:buFont typeface="Arial"/>
        <a:buChar char="•"/>
        <a:defRPr sz="1800" kern="1200">
          <a:solidFill>
            <a:srgbClr val="3C3C3B"/>
          </a:solidFill>
          <a:latin typeface="Calibri" panose="020F0502020204030204" pitchFamily="34" charset="0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rgbClr val="3C3C3B"/>
        </a:buClr>
        <a:buFont typeface="Arial"/>
        <a:buChar char="•"/>
        <a:defRPr sz="1800" kern="1200">
          <a:solidFill>
            <a:srgbClr val="3C3C3B"/>
          </a:solidFill>
          <a:latin typeface="Calibri" panose="020F0502020204030204" pitchFamily="34" charset="0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rgbClr val="3C3C3B"/>
        </a:buClr>
        <a:buFont typeface="Arial"/>
        <a:buChar char="•"/>
        <a:defRPr sz="1800" kern="1200">
          <a:solidFill>
            <a:srgbClr val="3C3C3B"/>
          </a:solidFill>
          <a:latin typeface="Calibri" panose="020F0502020204030204" pitchFamily="34" charset="0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rgbClr val="3C3C3B"/>
        </a:buClr>
        <a:buFont typeface="Arial"/>
        <a:buChar char="•"/>
        <a:defRPr sz="1800" kern="1200">
          <a:solidFill>
            <a:srgbClr val="3C3C3B"/>
          </a:solidFill>
          <a:latin typeface="Calibri" panose="020F0502020204030204" pitchFamily="34" charset="0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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arb.ca.gov/resources/documents/carb-barriers-report-final-guidance-document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filing.energy.ca.gov/getdocument.aspx?tn=21483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685800"/>
            <a:ext cx="8915400" cy="2667000"/>
          </a:xfrm>
          <a:solidFill>
            <a:schemeClr val="accent4">
              <a:lumMod val="60000"/>
              <a:lumOff val="40000"/>
            </a:schemeClr>
          </a:solidFill>
        </p:spPr>
        <p:txBody>
          <a:bodyPr lIns="274320" anchor="ctr">
            <a:noAutofit/>
          </a:bodyPr>
          <a:lstStyle/>
          <a:p>
            <a:pPr lvl="0" algn="ctr">
              <a:spcBef>
                <a:spcPts val="0"/>
              </a:spcBef>
              <a:buClr>
                <a:srgbClr val="A2C816"/>
              </a:buClr>
            </a:pP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800" dirty="0" smtClean="0"/>
              <a:t>Joint </a:t>
            </a:r>
            <a:r>
              <a:rPr lang="en-US" sz="3800" dirty="0"/>
              <a:t>Agency Workshop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dirty="0" smtClean="0"/>
              <a:t>SB </a:t>
            </a:r>
            <a:r>
              <a:rPr lang="en-US" dirty="0"/>
              <a:t>350 </a:t>
            </a:r>
            <a:r>
              <a:rPr lang="en-US" dirty="0" smtClean="0"/>
              <a:t>Equity Milestones and Implementation Progress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400" dirty="0">
                <a:solidFill>
                  <a:prstClr val="black"/>
                </a:solidFill>
                <a:ea typeface="+mn-ea"/>
              </a:rPr>
              <a:t/>
            </a:r>
            <a:br>
              <a:rPr lang="en-US" sz="2400" dirty="0">
                <a:solidFill>
                  <a:prstClr val="black"/>
                </a:solidFill>
                <a:ea typeface="+mn-ea"/>
              </a:rPr>
            </a:br>
            <a:endParaRPr lang="en-US" sz="3400" dirty="0">
              <a:solidFill>
                <a:schemeClr val="tx1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09600" y="3352800"/>
            <a:ext cx="8001000" cy="3352799"/>
          </a:xfrm>
        </p:spPr>
        <p:txBody>
          <a:bodyPr/>
          <a:lstStyle/>
          <a:p>
            <a:pPr algn="ctr">
              <a:spcBef>
                <a:spcPts val="0"/>
              </a:spcBef>
            </a:pPr>
            <a:endParaRPr lang="en-US" sz="2800" b="1" dirty="0" smtClean="0"/>
          </a:p>
          <a:p>
            <a:pPr>
              <a:spcBef>
                <a:spcPts val="0"/>
              </a:spcBef>
            </a:pPr>
            <a:r>
              <a:rPr lang="en-US" sz="3600" dirty="0"/>
              <a:t/>
            </a:r>
            <a:br>
              <a:rPr lang="en-US" sz="3600" dirty="0"/>
            </a:br>
            <a:r>
              <a:rPr lang="en-US" sz="3000" dirty="0">
                <a:solidFill>
                  <a:prstClr val="black"/>
                </a:solidFill>
              </a:rPr>
              <a:t>August 29, 2018</a:t>
            </a:r>
            <a:endParaRPr lang="en-US" sz="3000" b="1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5257799"/>
            <a:ext cx="7717357" cy="1358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64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Workshop Goals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3238741"/>
              </p:ext>
            </p:extLst>
          </p:nvPr>
        </p:nvGraphicFramePr>
        <p:xfrm>
          <a:off x="379141" y="2209800"/>
          <a:ext cx="8345759" cy="4056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038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350 Requires CEC and CARB to: 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3207971"/>
              </p:ext>
            </p:extLst>
          </p:nvPr>
        </p:nvGraphicFramePr>
        <p:xfrm>
          <a:off x="228599" y="2133600"/>
          <a:ext cx="8685213" cy="41148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880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Governor’s Office Multi-Agency Task Force Efforts Ongoing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2065170"/>
            <a:ext cx="4128448" cy="797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25" y="2957527"/>
            <a:ext cx="3235569" cy="6430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319" y="4868796"/>
            <a:ext cx="2286000" cy="11634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4756374"/>
            <a:ext cx="1715877" cy="17827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75" y="3865994"/>
            <a:ext cx="3254619" cy="73228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336" y="5975940"/>
            <a:ext cx="3341965" cy="661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889319"/>
            <a:ext cx="3301143" cy="850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808607"/>
            <a:ext cx="1669659" cy="1678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762" y="3837056"/>
            <a:ext cx="3069981" cy="856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313" y="2889319"/>
            <a:ext cx="1904013" cy="18954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4800" y="2069608"/>
            <a:ext cx="3795010" cy="81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08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Priority Recommendations Identified through Task Force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8923477"/>
              </p:ext>
            </p:extLst>
          </p:nvPr>
        </p:nvGraphicFramePr>
        <p:xfrm>
          <a:off x="457200" y="2209800"/>
          <a:ext cx="82677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625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24" y="533400"/>
            <a:ext cx="8913813" cy="1200056"/>
          </a:xfrm>
        </p:spPr>
        <p:txBody>
          <a:bodyPr>
            <a:normAutofit/>
          </a:bodyPr>
          <a:lstStyle/>
          <a:p>
            <a:r>
              <a:rPr lang="en-US" sz="2700" dirty="0" smtClean="0"/>
              <a:t>CEC Barriers Study Priority Recommendations and Implementation Progress </a:t>
            </a:r>
            <a:endParaRPr lang="en-US" sz="27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5767042"/>
              </p:ext>
            </p:extLst>
          </p:nvPr>
        </p:nvGraphicFramePr>
        <p:xfrm>
          <a:off x="0" y="1733456"/>
          <a:ext cx="9144000" cy="5139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0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015" y="381000"/>
            <a:ext cx="9144000" cy="1200056"/>
          </a:xfrm>
        </p:spPr>
        <p:txBody>
          <a:bodyPr>
            <a:normAutofit/>
          </a:bodyPr>
          <a:lstStyle/>
          <a:p>
            <a:r>
              <a:rPr lang="en-US" sz="3200" dirty="0" smtClean="0"/>
              <a:t>Additional CEC Barriers Study Recommendations </a:t>
            </a:r>
            <a:endParaRPr lang="en-US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6987180"/>
              </p:ext>
            </p:extLst>
          </p:nvPr>
        </p:nvGraphicFramePr>
        <p:xfrm>
          <a:off x="304800" y="1600200"/>
          <a:ext cx="85344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205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 CEC Barriers </a:t>
            </a:r>
            <a:r>
              <a:rPr lang="en-US" dirty="0" smtClean="0"/>
              <a:t>Study </a:t>
            </a:r>
            <a:r>
              <a:rPr lang="en-US" dirty="0"/>
              <a:t>Recommendations </a:t>
            </a:r>
            <a:r>
              <a:rPr lang="en-US" dirty="0" smtClean="0"/>
              <a:t>(Continued)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0621561"/>
              </p:ext>
            </p:extLst>
          </p:nvPr>
        </p:nvGraphicFramePr>
        <p:xfrm>
          <a:off x="228600" y="2038256"/>
          <a:ext cx="8686800" cy="4667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564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CARB Priority Recommendations </a:t>
            </a:r>
            <a:br>
              <a:rPr lang="en-US" sz="3200" dirty="0" smtClean="0"/>
            </a:br>
            <a:r>
              <a:rPr lang="en-US" sz="3200" dirty="0" smtClean="0"/>
              <a:t>and </a:t>
            </a:r>
            <a:r>
              <a:rPr lang="en-US" sz="3200" dirty="0"/>
              <a:t>K</a:t>
            </a:r>
            <a:r>
              <a:rPr lang="en-US" sz="3200" dirty="0" smtClean="0"/>
              <a:t>ey Actions – </a:t>
            </a:r>
            <a:r>
              <a:rPr lang="en-US" sz="3200" dirty="0" smtClean="0">
                <a:solidFill>
                  <a:srgbClr val="FF0000"/>
                </a:solidFill>
              </a:rPr>
              <a:t>In Progress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16" name="Content Placeholder 1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3349749"/>
              </p:ext>
            </p:extLst>
          </p:nvPr>
        </p:nvGraphicFramePr>
        <p:xfrm>
          <a:off x="457200" y="2209800"/>
          <a:ext cx="82677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113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 smtClean="0"/>
              <a:t>CARB’s Additional Implementation Efforts and Recommendations – </a:t>
            </a:r>
            <a:r>
              <a:rPr lang="en-US" sz="3000" dirty="0" smtClean="0">
                <a:solidFill>
                  <a:srgbClr val="FF0000"/>
                </a:solidFill>
              </a:rPr>
              <a:t>Ongoing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2352627"/>
              </p:ext>
            </p:extLst>
          </p:nvPr>
        </p:nvGraphicFramePr>
        <p:xfrm>
          <a:off x="457200" y="1600200"/>
          <a:ext cx="82677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1547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CPUC Efforts: Barriers </a:t>
            </a:r>
            <a:r>
              <a:rPr lang="en-US" dirty="0"/>
              <a:t>Recommendations 1 and 1D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800" y="2311212"/>
            <a:ext cx="8456613" cy="4591144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900" b="1" dirty="0">
                <a:cs typeface="Times New Roman" panose="02020603050405020304" pitchFamily="18" charset="0"/>
              </a:rPr>
              <a:t>Greater Agency Coordination 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dirty="0">
                <a:cs typeface="Times New Roman" panose="02020603050405020304" pitchFamily="18" charset="0"/>
              </a:rPr>
              <a:t>As a member of the Task Force, CPUC meets with other state agencies to coordinate energy-related efforts 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dirty="0">
                <a:cs typeface="Times New Roman" panose="02020603050405020304" pitchFamily="18" charset="0"/>
              </a:rPr>
              <a:t>Enhanced cooperation related to program implementation, outreach, and data sharing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dirty="0">
                <a:cs typeface="Times New Roman" panose="02020603050405020304" pitchFamily="18" charset="0"/>
              </a:rPr>
              <a:t>CPUC supported development of the CLIMB Action Plan including:</a:t>
            </a:r>
          </a:p>
          <a:p>
            <a:pPr marL="636588" lvl="1" indent="-3429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200" dirty="0">
                <a:cs typeface="Times New Roman" panose="02020603050405020304" pitchFamily="18" charset="0"/>
              </a:rPr>
              <a:t>Information on low-income weatherization/energy efficiency programs</a:t>
            </a:r>
          </a:p>
          <a:p>
            <a:pPr marL="636588" lvl="1" indent="-3429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200" dirty="0">
                <a:cs typeface="Times New Roman" panose="02020603050405020304" pitchFamily="18" charset="0"/>
              </a:rPr>
              <a:t>Information on multi-family building efforts, including common areas</a:t>
            </a:r>
          </a:p>
          <a:p>
            <a:pPr marL="636588" lvl="1" indent="-3429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200" dirty="0">
                <a:cs typeface="Times New Roman" panose="02020603050405020304" pitchFamily="18" charset="0"/>
              </a:rPr>
              <a:t>Prioritizing stakeholder involvement in working groups</a:t>
            </a:r>
          </a:p>
          <a:p>
            <a:pPr marL="636588" lvl="1" indent="-3429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200" dirty="0">
                <a:cs typeface="Times New Roman" panose="02020603050405020304" pitchFamily="18" charset="0"/>
              </a:rPr>
              <a:t>Efforts to include multi-family building residents in electric vehicle charging programs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755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CPUC Efforts: Barriers </a:t>
            </a:r>
            <a:r>
              <a:rPr lang="en-US" dirty="0"/>
              <a:t>Recommendations 2 and 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305563"/>
            <a:ext cx="8534400" cy="4323837"/>
          </a:xfrm>
        </p:spPr>
        <p:txBody>
          <a:bodyPr>
            <a:normAutofit fontScale="77500" lnSpcReduction="20000"/>
          </a:bodyPr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3500" b="1" dirty="0"/>
              <a:t>Solar Programs for Low-Income Residents</a:t>
            </a:r>
            <a:endParaRPr lang="en-US" sz="35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30288" lvl="2" indent="-46196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cs typeface="Times New Roman" panose="02020603050405020304" pitchFamily="18" charset="0"/>
              </a:rPr>
              <a:t>New Programs </a:t>
            </a:r>
          </a:p>
          <a:p>
            <a:pPr marL="1487488" lvl="3" indent="-46196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600" dirty="0">
                <a:cs typeface="Times New Roman" panose="02020603050405020304" pitchFamily="18" charset="0"/>
              </a:rPr>
              <a:t>Solar on Multi-family Affordable Housing (SOMAH)</a:t>
            </a:r>
          </a:p>
          <a:p>
            <a:pPr marL="1487488" lvl="3" indent="-46196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600" dirty="0">
                <a:cs typeface="Times New Roman" panose="02020603050405020304" pitchFamily="18" charset="0"/>
              </a:rPr>
              <a:t>Single Family Homes (DAC SASH) </a:t>
            </a:r>
          </a:p>
          <a:p>
            <a:pPr marL="1487488" lvl="3" indent="-46196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600" dirty="0">
                <a:cs typeface="Times New Roman" panose="02020603050405020304" pitchFamily="18" charset="0"/>
              </a:rPr>
              <a:t>Green Tariff (DAC GT)</a:t>
            </a:r>
          </a:p>
          <a:p>
            <a:pPr marL="1487488" lvl="3" indent="-46196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600" dirty="0">
                <a:cs typeface="Times New Roman" panose="02020603050405020304" pitchFamily="18" charset="0"/>
              </a:rPr>
              <a:t>Community Solar Green Tariff (CSGT)</a:t>
            </a:r>
          </a:p>
          <a:p>
            <a:pPr marL="1030288" lvl="2" indent="-46196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cs typeface="Times New Roman" panose="02020603050405020304" pitchFamily="18" charset="0"/>
              </a:rPr>
              <a:t>Backdrop of Existing Programs </a:t>
            </a:r>
          </a:p>
          <a:p>
            <a:pPr marL="1487488" lvl="3" indent="-461963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600" dirty="0">
                <a:cs typeface="Times New Roman" panose="02020603050405020304" pitchFamily="18" charset="0"/>
              </a:rPr>
              <a:t>Multi-family rooftop solar (435 projects), Single Family projects (7,600/ 28,000 volunteers trained), Thermal Water Heating (2,060 systems)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393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CPUC Efforts: </a:t>
            </a:r>
            <a:r>
              <a:rPr lang="en-US" dirty="0"/>
              <a:t>Barriers Recommendation 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1"/>
            <a:ext cx="8115300" cy="38100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3200" b="1" dirty="0"/>
              <a:t>Consumer Protection in the Clean Energy Economy</a:t>
            </a:r>
          </a:p>
          <a:p>
            <a:pPr marL="0" indent="0">
              <a:buNone/>
              <a:tabLst>
                <a:tab pos="7485063" algn="l"/>
              </a:tabLst>
            </a:pPr>
            <a:endParaRPr lang="en-US" sz="2400" b="1" dirty="0"/>
          </a:p>
          <a:p>
            <a:pPr marL="627063" indent="-339725">
              <a:buFont typeface="Wingdings" panose="05000000000000000000" pitchFamily="2" charset="2"/>
              <a:buChar char="Ø"/>
            </a:pPr>
            <a:r>
              <a:rPr lang="en-US" sz="2400" dirty="0"/>
              <a:t>With Contractors State License Board (CSLB) and Department of Business Oversight (DBO), CPUC will launch Rooftop Solar Action Plan to protect customers from unfair business practices</a:t>
            </a:r>
          </a:p>
          <a:p>
            <a:pPr marL="627063" indent="-339725">
              <a:buNone/>
            </a:pPr>
            <a:endParaRPr lang="en-US" sz="2400" dirty="0"/>
          </a:p>
          <a:p>
            <a:pPr marL="627063" indent="-339725">
              <a:buFont typeface="Wingdings" panose="05000000000000000000" pitchFamily="2" charset="2"/>
              <a:buChar char="Ø"/>
            </a:pPr>
            <a:r>
              <a:rPr lang="en-US" sz="2400" dirty="0"/>
              <a:t>CPUC is developing procedures to provide more protections for customers from Core Transport Agent companies that may market natural gas services to customers without clear business disclosures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6488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SB 350 Activities that Support Disadvantaged </a:t>
            </a:r>
            <a:r>
              <a:rPr lang="en-US" dirty="0" smtClean="0"/>
              <a:t>Communities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2547471"/>
            <a:ext cx="8267700" cy="4056529"/>
          </a:xfrm>
        </p:spPr>
        <p:txBody>
          <a:bodyPr/>
          <a:lstStyle/>
          <a:p>
            <a:pPr marL="455613" lvl="5" indent="-342900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Renewable Electricity procurement to 50% by 2030 to decrease GHGs and pollutants </a:t>
            </a:r>
          </a:p>
          <a:p>
            <a:pPr marL="455613" lvl="5" indent="-342900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 customer energy programs to increase energy savings, affordability, and to reduce pollutants</a:t>
            </a:r>
          </a:p>
          <a:p>
            <a:pPr marL="455613" lvl="5" indent="-342900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 potential economic and environmental benefits for communities burdened by adverse socio-economic conditions and pollutants in clean energy program design and implementation</a:t>
            </a:r>
          </a:p>
          <a:p>
            <a:pPr marL="455613" lvl="5" indent="-342900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 a Disadvantaged Communities Advisory Group (with the Energy Commission) to provide expert guidance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6743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SB 350 Reference Materials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2209800"/>
            <a:ext cx="8456613" cy="4056529"/>
          </a:xfrm>
        </p:spPr>
        <p:txBody>
          <a:bodyPr>
            <a:normAutofit/>
          </a:bodyPr>
          <a:lstStyle/>
          <a:p>
            <a:r>
              <a:rPr lang="en-US" dirty="0" smtClean="0"/>
              <a:t>Final CARB Guidance Document</a:t>
            </a:r>
          </a:p>
          <a:p>
            <a:pPr marL="0" indent="0">
              <a:buNone/>
            </a:pPr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ww2.arb.ca.gov/resources/documents/carb-barriers-report-final-guidance-document</a:t>
            </a: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dirty="0" smtClean="0"/>
              <a:t>Final CEC Barriers Report</a:t>
            </a:r>
          </a:p>
          <a:p>
            <a:pPr marL="0" indent="0">
              <a:buNone/>
            </a:pPr>
            <a:r>
              <a:rPr lang="en-US" sz="2400" dirty="0" smtClean="0">
                <a:hlinkClick r:id="rId4"/>
              </a:rPr>
              <a:t>https</a:t>
            </a:r>
            <a:r>
              <a:rPr lang="en-US" sz="2400" dirty="0">
                <a:hlinkClick r:id="rId4"/>
              </a:rPr>
              <a:t>://</a:t>
            </a:r>
            <a:r>
              <a:rPr lang="en-US" sz="2400" dirty="0" smtClean="0">
                <a:hlinkClick r:id="rId4"/>
              </a:rPr>
              <a:t>efiling.energy.ca.gov/getdocument.aspx?tn=214830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9C38-96B4-4FCB-A136-CDF2B9F5F02D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732745"/>
      </p:ext>
    </p:extLst>
  </p:cSld>
  <p:clrMapOvr>
    <a:masterClrMapping/>
  </p:clrMapOvr>
</p:sld>
</file>

<file path=ppt/theme/theme1.xml><?xml version="1.0" encoding="utf-8"?>
<a:theme xmlns:a="http://schemas.openxmlformats.org/drawingml/2006/main" name="Perception">
  <a:themeElements>
    <a:clrScheme name="Perception">
      <a:dk1>
        <a:sysClr val="windowText" lastClr="000000"/>
      </a:dk1>
      <a:lt1>
        <a:sysClr val="window" lastClr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Perception">
      <a:maj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Perception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Perception.thmx</Template>
  <TotalTime>27722</TotalTime>
  <Words>848</Words>
  <Application>Microsoft Office PowerPoint</Application>
  <PresentationFormat>On-screen Show (4:3)</PresentationFormat>
  <Paragraphs>148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Century Gothic</vt:lpstr>
      <vt:lpstr>Times New Roman</vt:lpstr>
      <vt:lpstr>Wingdings</vt:lpstr>
      <vt:lpstr>Wingdings 2</vt:lpstr>
      <vt:lpstr>Perception</vt:lpstr>
      <vt:lpstr>  Joint Agency Workshop   SB 350 Equity Milestones and Implementation Progress  </vt:lpstr>
      <vt:lpstr>Workshop Goals</vt:lpstr>
      <vt:lpstr>SB 350 Requires CEC and CARB to: </vt:lpstr>
      <vt:lpstr>Governor’s Office Multi-Agency Task Force Efforts Ongoing</vt:lpstr>
      <vt:lpstr>Priority Recommendations Identified through Task Force</vt:lpstr>
      <vt:lpstr>CEC Barriers Study Priority Recommendations and Implementation Progress </vt:lpstr>
      <vt:lpstr>Additional CEC Barriers Study Recommendations </vt:lpstr>
      <vt:lpstr>Additional CEC Barriers Study Recommendations (Continued)</vt:lpstr>
      <vt:lpstr>CARB Priority Recommendations  and Key Actions – In Progress</vt:lpstr>
      <vt:lpstr>CARB’s Additional Implementation Efforts and Recommendations – Ongoing</vt:lpstr>
      <vt:lpstr>CPUC Efforts: Barriers Recommendations 1 and 1D</vt:lpstr>
      <vt:lpstr>CPUC Efforts: Barriers Recommendations 2 and 6</vt:lpstr>
      <vt:lpstr>CPUC Efforts: Barriers Recommendation 9</vt:lpstr>
      <vt:lpstr>Other SB 350 Activities that Support Disadvantaged Communities</vt:lpstr>
      <vt:lpstr>SB 350 Reference Materials</vt:lpstr>
    </vt:vector>
  </TitlesOfParts>
  <Company>carb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 32 Update CAPCOA Fall Meeting</dc:title>
  <dc:creator>Edie Chang</dc:creator>
  <cp:lastModifiedBy>Costa, Denise@Energy</cp:lastModifiedBy>
  <cp:revision>2210</cp:revision>
  <cp:lastPrinted>2018-08-29T14:28:06Z</cp:lastPrinted>
  <dcterms:created xsi:type="dcterms:W3CDTF">2012-10-19T17:35:43Z</dcterms:created>
  <dcterms:modified xsi:type="dcterms:W3CDTF">2018-08-29T15:02:36Z</dcterms:modified>
</cp:coreProperties>
</file>