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7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6" r:id="rId2"/>
    <p:sldId id="267" r:id="rId3"/>
    <p:sldId id="268" r:id="rId4"/>
    <p:sldId id="269" r:id="rId5"/>
    <p:sldId id="270" r:id="rId6"/>
    <p:sldId id="271" r:id="rId7"/>
    <p:sldId id="272" r:id="rId8"/>
    <p:sldId id="273" r:id="rId9"/>
    <p:sldId id="27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5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ustomXml" Target="../customXml/item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7C215E-3756-42E9-ABED-85AF98646D0B}" type="datetimeFigureOut">
              <a:rPr lang="en-US" smtClean="0"/>
              <a:t>4/13/2015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6CE429-93B8-41AA-9788-CC153B5507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963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7069FD"/>
                </a:solidFill>
                <a:latin typeface="Tahoma" pitchFamily="34" charset="0"/>
              </a:defRPr>
            </a:lvl1pPr>
            <a:lvl2pPr marL="742950" indent="-285750" eaLnBrk="0" hangingPunct="0">
              <a:defRPr sz="2800">
                <a:solidFill>
                  <a:srgbClr val="7069FD"/>
                </a:solidFill>
                <a:latin typeface="Tahoma" pitchFamily="34" charset="0"/>
              </a:defRPr>
            </a:lvl2pPr>
            <a:lvl3pPr marL="1143000" indent="-228600" eaLnBrk="0" hangingPunct="0">
              <a:defRPr sz="2800">
                <a:solidFill>
                  <a:srgbClr val="7069FD"/>
                </a:solidFill>
                <a:latin typeface="Tahoma" pitchFamily="34" charset="0"/>
              </a:defRPr>
            </a:lvl3pPr>
            <a:lvl4pPr marL="1600200" indent="-228600" eaLnBrk="0" hangingPunct="0">
              <a:defRPr sz="2800">
                <a:solidFill>
                  <a:srgbClr val="7069FD"/>
                </a:solidFill>
                <a:latin typeface="Tahoma" pitchFamily="34" charset="0"/>
              </a:defRPr>
            </a:lvl4pPr>
            <a:lvl5pPr marL="2057400" indent="-228600" eaLnBrk="0" hangingPunct="0">
              <a:defRPr sz="2800">
                <a:solidFill>
                  <a:srgbClr val="7069FD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7069FD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7069FD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7069FD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7069FD"/>
                </a:solidFill>
                <a:latin typeface="Tahoma" pitchFamily="34" charset="0"/>
              </a:defRPr>
            </a:lvl9pPr>
          </a:lstStyle>
          <a:p>
            <a:pPr eaLnBrk="1" hangingPunct="1"/>
            <a:fld id="{CF04A54D-F1B5-4BD9-B998-3C7E53DC5A4D}" type="slidenum">
              <a:rPr lang="en-US" altLang="en-US" sz="1200" smtClean="0">
                <a:solidFill>
                  <a:prstClr val="black"/>
                </a:solidFill>
                <a:latin typeface="Times New Roman" pitchFamily="18" charset="0"/>
              </a:rPr>
              <a:pPr eaLnBrk="1" hangingPunct="1"/>
              <a:t>1</a:t>
            </a:fld>
            <a:endParaRPr lang="en-US" altLang="en-US" sz="1200" dirty="0" smtClean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dirty="0" smtClean="0"/>
              <a:t> 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 txBox="1">
            <a:spLocks noGrp="1"/>
          </p:cNvSpPr>
          <p:nvPr>
            <p:ph type="body" idx="1"/>
          </p:nvPr>
        </p:nvSpPr>
        <p:spPr>
          <a:xfrm>
            <a:off x="685802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endParaRPr dirty="0"/>
          </a:p>
        </p:txBody>
      </p:sp>
      <p:sp>
        <p:nvSpPr>
          <p:cNvPr id="99" name="Shape 9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11563" y="2408238"/>
            <a:ext cx="5532437" cy="1470025"/>
          </a:xfrm>
        </p:spPr>
        <p:txBody>
          <a:bodyPr>
            <a:normAutofit/>
          </a:bodyPr>
          <a:lstStyle>
            <a:lvl1pPr>
              <a:defRPr sz="3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25876" y="4113212"/>
            <a:ext cx="6400800" cy="91122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A945F7-21D9-6844-A205-68A4EEA04646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4/13/2015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79D99-3523-2E47-AB4C-6AB4D84741E2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0458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title2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691F8B-5D3E-4A41-8130-FFB51226684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4/13/2015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12725-95D7-B448-BAAC-4FFC9E405D80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193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pp bg public agency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82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7ABA3-7775-924E-8232-7EA167D77546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4/13/2015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DF30E-836D-DE4E-95B2-20901FE93419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0270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fld id="{E3EE4BC2-6F9A-EC4F-BD02-3A2904778FE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 defTabSz="457200">
                <a:defRPr/>
              </a:pPr>
              <a:t>4/13/2015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fld id="{251563BB-9929-5445-B014-795B005AEF37}" type="slidenum">
              <a:rPr lang="en-US">
                <a:solidFill>
                  <a:prstClr val="black">
                    <a:tint val="75000"/>
                  </a:prstClr>
                </a:solidFill>
              </a:rPr>
              <a:pPr defTabSz="457200"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31" name="Picture 6" descr="title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1671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iming>
    <p:tnLst>
      <p:par>
        <p:cTn id="1" dur="indefinite" restart="never" nodeType="tmRoot"/>
      </p:par>
    </p:tnLst>
  </p:timing>
  <p:txStyles>
    <p:titleStyle>
      <a:lvl1pPr algn="ctr" defTabSz="457200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ヒラギノ角ゴ Pro W3" charset="0"/>
          <a:cs typeface="ヒラギノ角ゴ Pro W3" charset="0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ヒラギノ角ゴ Pro W3" charset="0"/>
          <a:cs typeface="ヒラギノ角ゴ Pro W3" charset="0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ヒラギノ角ゴ Pro W3" charset="0"/>
          <a:cs typeface="ヒラギノ角ゴ Pro W3" charset="0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ヒラギノ角ゴ Pro W3" charset="0"/>
          <a:cs typeface="ヒラギノ角ゴ Pro W3" charset="0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ヒラギノ角ゴ Pro W3" charset="0"/>
          <a:cs typeface="ヒラギノ角ゴ Pro W3" charset="0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ヒラギノ角ゴ Pro W3" charset="0"/>
          <a:cs typeface="ヒラギノ角ゴ Pro W3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vmlDrawing" Target="../drawings/vmlDrawing1.vml"/><Relationship Id="rId1" Type="http://schemas.openxmlformats.org/officeDocument/2006/relationships/themeOverride" Target="../theme/themeOverride1.x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295400"/>
            <a:ext cx="7924800" cy="4495800"/>
          </a:xfrm>
        </p:spPr>
        <p:txBody>
          <a:bodyPr/>
          <a:lstStyle/>
          <a:p>
            <a:pPr lvl="0"/>
            <a:r>
              <a:rPr lang="en-US" dirty="0" smtClean="0"/>
              <a:t>County </a:t>
            </a:r>
            <a:r>
              <a:rPr lang="en-US" dirty="0"/>
              <a:t>of Los Angeles’s </a:t>
            </a:r>
            <a:r>
              <a:rPr lang="en-US" dirty="0" smtClean="0"/>
              <a:t>Current Regional Infrastructure </a:t>
            </a:r>
            <a:br>
              <a:rPr lang="en-US" dirty="0" smtClean="0"/>
            </a:br>
            <a:r>
              <a:rPr lang="en-US" dirty="0" smtClean="0"/>
              <a:t>“DATA” Efforts</a:t>
            </a:r>
            <a:br>
              <a:rPr lang="en-US" dirty="0" smtClean="0"/>
            </a:br>
            <a:r>
              <a:rPr lang="en-US" altLang="en-US" sz="1400" dirty="0" smtClean="0"/>
              <a:t/>
            </a:r>
            <a:br>
              <a:rPr lang="en-US" altLang="en-US" sz="1400" dirty="0" smtClean="0"/>
            </a:br>
            <a:r>
              <a:rPr lang="en-US" altLang="en-US" sz="2400" dirty="0" smtClean="0"/>
              <a:t>Ronald Mohr </a:t>
            </a:r>
            <a:br>
              <a:rPr lang="en-US" altLang="en-US" sz="2400" dirty="0" smtClean="0"/>
            </a:br>
            <a:r>
              <a:rPr lang="en-US" altLang="en-US" sz="2400" dirty="0" smtClean="0"/>
              <a:t>County of Los Angeles </a:t>
            </a:r>
            <a:br>
              <a:rPr lang="en-US" altLang="en-US" sz="2400" dirty="0" smtClean="0"/>
            </a:br>
            <a:r>
              <a:rPr lang="en-US" altLang="en-US" sz="2400" dirty="0" smtClean="0"/>
              <a:t>Internal Services Department</a:t>
            </a:r>
            <a:br>
              <a:rPr lang="en-US" altLang="en-US" sz="2400" dirty="0" smtClean="0"/>
            </a:br>
            <a:r>
              <a:rPr lang="en-US" altLang="en-US" sz="2400" dirty="0" smtClean="0"/>
              <a:t>County Office of Sustainability</a:t>
            </a:r>
            <a:br>
              <a:rPr lang="en-US" altLang="en-US" sz="2400" dirty="0" smtClean="0"/>
            </a:br>
            <a:endParaRPr lang="en-US" altLang="en-US" b="0" dirty="0" smtClean="0"/>
          </a:p>
        </p:txBody>
      </p:sp>
      <p:graphicFrame>
        <p:nvGraphicFramePr>
          <p:cNvPr id="3075" name="Object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095807"/>
              </p:ext>
            </p:extLst>
          </p:nvPr>
        </p:nvGraphicFramePr>
        <p:xfrm>
          <a:off x="7620000" y="152400"/>
          <a:ext cx="114300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Photo Editor Photo" r:id="rId6" imgW="3429297" imgH="3429297" progId="">
                  <p:embed/>
                </p:oleObj>
              </mc:Choice>
              <mc:Fallback>
                <p:oleObj name="Photo Editor Photo" r:id="rId6" imgW="3429297" imgH="3429297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0" y="152400"/>
                        <a:ext cx="1143000" cy="1143000"/>
                      </a:xfrm>
                      <a:prstGeom prst="rect">
                        <a:avLst/>
                      </a:prstGeom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7069FD"/>
                </a:solidFill>
                <a:latin typeface="Tahoma" pitchFamily="34" charset="0"/>
              </a:defRPr>
            </a:lvl1pPr>
            <a:lvl2pPr marL="742950" indent="-285750" eaLnBrk="0" hangingPunct="0">
              <a:defRPr sz="2800">
                <a:solidFill>
                  <a:srgbClr val="7069FD"/>
                </a:solidFill>
                <a:latin typeface="Tahoma" pitchFamily="34" charset="0"/>
              </a:defRPr>
            </a:lvl2pPr>
            <a:lvl3pPr marL="1143000" indent="-228600" eaLnBrk="0" hangingPunct="0">
              <a:defRPr sz="2800">
                <a:solidFill>
                  <a:srgbClr val="7069FD"/>
                </a:solidFill>
                <a:latin typeface="Tahoma" pitchFamily="34" charset="0"/>
              </a:defRPr>
            </a:lvl3pPr>
            <a:lvl4pPr marL="1600200" indent="-228600" eaLnBrk="0" hangingPunct="0">
              <a:defRPr sz="2800">
                <a:solidFill>
                  <a:srgbClr val="7069FD"/>
                </a:solidFill>
                <a:latin typeface="Tahoma" pitchFamily="34" charset="0"/>
              </a:defRPr>
            </a:lvl4pPr>
            <a:lvl5pPr marL="2057400" indent="-228600" eaLnBrk="0" hangingPunct="0">
              <a:defRPr sz="2800">
                <a:solidFill>
                  <a:srgbClr val="7069FD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7069FD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7069FD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7069FD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7069FD"/>
                </a:solidFill>
                <a:latin typeface="Tahoma" pitchFamily="34" charset="0"/>
              </a:defRPr>
            </a:lvl9pPr>
          </a:lstStyle>
          <a:p>
            <a:pPr eaLnBrk="1" hangingPunct="1"/>
            <a:fld id="{822FF066-4B70-4271-8DF9-C10ADC360EB2}" type="slidenum">
              <a:rPr lang="en-US" altLang="en-US" sz="1400" smtClean="0">
                <a:solidFill>
                  <a:srgbClr val="000000"/>
                </a:solidFill>
              </a:rPr>
              <a:pPr eaLnBrk="1" hangingPunct="1"/>
              <a:t>1</a:t>
            </a:fld>
            <a:endParaRPr lang="en-US" altLang="en-US" sz="1400" dirty="0" smtClean="0">
              <a:solidFill>
                <a:srgbClr val="000000"/>
              </a:solidFill>
            </a:endParaRPr>
          </a:p>
        </p:txBody>
      </p:sp>
      <p:pic>
        <p:nvPicPr>
          <p:cNvPr id="3077" name="Picture 19" descr="NEW ISD GREEN LOGO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8600"/>
            <a:ext cx="13843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97091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 txBox="1">
            <a:spLocks noGrp="1"/>
          </p:cNvSpPr>
          <p:nvPr>
            <p:ph type="title"/>
          </p:nvPr>
        </p:nvSpPr>
        <p:spPr>
          <a:xfrm>
            <a:off x="76200" y="381000"/>
            <a:ext cx="8991600" cy="609600"/>
          </a:xfrm>
          <a:prstGeom prst="rect">
            <a:avLst/>
          </a:prstGeom>
          <a:noFill/>
          <a:ln>
            <a:noFill/>
          </a:ln>
        </p:spPr>
        <p:txBody>
          <a:bodyPr vert="horz" lIns="91425" tIns="91425" rIns="91425" bIns="91425" rtlCol="0" anchor="t" anchorCtr="0">
            <a:noAutofit/>
          </a:bodyPr>
          <a:lstStyle/>
          <a:p>
            <a:pPr>
              <a:spcBef>
                <a:spcPts val="0"/>
              </a:spcBef>
              <a:buClr>
                <a:srgbClr val="376092"/>
              </a:buClr>
              <a:buSzPct val="25000"/>
              <a:buFont typeface="Arial"/>
            </a:pPr>
            <a:r>
              <a:rPr lang="en-US" sz="3600" dirty="0" smtClean="0"/>
              <a:t>What </a:t>
            </a:r>
            <a:r>
              <a:rPr lang="en-US" sz="3600" dirty="0"/>
              <a:t>are the </a:t>
            </a:r>
            <a:r>
              <a:rPr lang="en-US" sz="3600" dirty="0" smtClean="0"/>
              <a:t>County’s Current “DATA” Efforts </a:t>
            </a:r>
            <a:endParaRPr lang="en-US" sz="3600" b="1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Shape 86"/>
          <p:cNvSpPr txBox="1">
            <a:spLocks noGrp="1"/>
          </p:cNvSpPr>
          <p:nvPr>
            <p:ph idx="1"/>
          </p:nvPr>
        </p:nvSpPr>
        <p:spPr>
          <a:xfrm>
            <a:off x="316374" y="1295400"/>
            <a:ext cx="8534399" cy="4572000"/>
          </a:xfrm>
          <a:prstGeom prst="rect">
            <a:avLst/>
          </a:prstGeom>
        </p:spPr>
        <p:txBody>
          <a:bodyPr vert="horz" lIns="91425" tIns="91425" rIns="91425" bIns="91425" rtlCol="0" anchor="t" anchorCtr="0">
            <a:noAutofit/>
          </a:bodyPr>
          <a:lstStyle/>
          <a:p>
            <a:pPr marL="457200" lvl="1" indent="-41910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en-US" dirty="0">
                <a:latin typeface="Calibri" panose="020F0502020204030204" pitchFamily="34" charset="0"/>
                <a:sym typeface="Calibri"/>
              </a:rPr>
              <a:t>T</a:t>
            </a:r>
            <a:r>
              <a:rPr lang="en-US" dirty="0" smtClean="0"/>
              <a:t>he </a:t>
            </a:r>
            <a:r>
              <a:rPr lang="en-US" dirty="0"/>
              <a:t>Interactive Energy Atlas of Los Angeles </a:t>
            </a:r>
            <a:r>
              <a:rPr lang="en-US" dirty="0" smtClean="0"/>
              <a:t>County</a:t>
            </a:r>
          </a:p>
          <a:p>
            <a:pPr marL="457200" lvl="1" indent="-41910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en-US" dirty="0" smtClean="0"/>
              <a:t>Hosting </a:t>
            </a:r>
            <a:r>
              <a:rPr lang="en-US" dirty="0"/>
              <a:t>&amp; development of DOE’s </a:t>
            </a:r>
            <a:r>
              <a:rPr lang="en-US" dirty="0" smtClean="0"/>
              <a:t>Suite </a:t>
            </a:r>
            <a:r>
              <a:rPr lang="en-US" dirty="0"/>
              <a:t>of Commercial Building Analysis </a:t>
            </a:r>
            <a:r>
              <a:rPr lang="en-US" dirty="0" smtClean="0"/>
              <a:t>Tools</a:t>
            </a:r>
          </a:p>
          <a:p>
            <a:pPr marL="857250" lvl="2" indent="-41910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en-US" sz="2000" dirty="0" smtClean="0"/>
              <a:t>SEED</a:t>
            </a:r>
          </a:p>
          <a:p>
            <a:pPr marL="857250" lvl="2" indent="-41910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en-US" sz="2000" dirty="0" smtClean="0"/>
              <a:t>Energy Asset Scoring</a:t>
            </a:r>
          </a:p>
          <a:p>
            <a:pPr marL="857250" lvl="2" indent="-41910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en-US" sz="2000" dirty="0" smtClean="0"/>
              <a:t>Building Synch (Energy Auditing schema)</a:t>
            </a:r>
          </a:p>
          <a:p>
            <a:pPr marL="457200" lvl="1" indent="-41910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en-US" dirty="0" smtClean="0"/>
              <a:t>Utility Billing Data tracking &amp; reporting for municipal agencies (EEMIS, 15,000+ Service Accounts)</a:t>
            </a:r>
            <a:endParaRPr lang="en-US" dirty="0"/>
          </a:p>
          <a:p>
            <a:pPr marL="457200" lvl="1" indent="-419100">
              <a:buClr>
                <a:srgbClr val="000000"/>
              </a:buClr>
              <a:buSzPct val="166666"/>
              <a:buFont typeface="Arial"/>
              <a:buChar char="•"/>
            </a:pPr>
            <a:endParaRPr lang="en-US" sz="2000" dirty="0"/>
          </a:p>
          <a:p>
            <a:pPr marL="457200" indent="-419100">
              <a:buClr>
                <a:srgbClr val="000000"/>
              </a:buClr>
              <a:buSzPct val="166666"/>
              <a:buFont typeface="Arial"/>
              <a:buChar char="•"/>
            </a:pPr>
            <a:endParaRPr lang="en-US" sz="2800" dirty="0" smtClean="0">
              <a:latin typeface="Calibri" panose="020F0502020204030204" pitchFamily="34" charset="0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36048781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the Energy Atlas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Reporting platform that combines GIS, energy, GHG, economic, population &amp; climatological data</a:t>
            </a:r>
          </a:p>
          <a:p>
            <a:r>
              <a:rPr lang="en-US" dirty="0" smtClean="0"/>
              <a:t>Represents drivers of consumption &amp; the resulting GHG, economic and social factors</a:t>
            </a:r>
          </a:p>
          <a:p>
            <a:r>
              <a:rPr lang="en-US" dirty="0" smtClean="0"/>
              <a:t>Tracks patterns over time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19489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Energy Atlas – Ultimate Goal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Influence policy, tariff, reliability, social awareness &amp; EE program design decisions</a:t>
            </a:r>
          </a:p>
          <a:p>
            <a:pPr lvl="1"/>
            <a:r>
              <a:rPr lang="en-US" sz="2400" dirty="0" smtClean="0"/>
              <a:t>Without having relevant data from the IOU’s, LG’s were severely limited in pursuing local codes &amp; ordinances that could have influence energy consumption</a:t>
            </a:r>
          </a:p>
          <a:p>
            <a:pPr lvl="1"/>
            <a:r>
              <a:rPr lang="en-US" sz="2400" dirty="0" smtClean="0"/>
              <a:t>The Atlas work that has already taken place provided significant input into LA City’s required benchmarking/reporting ordinance currently being put into effect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217105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Atlas - Sample 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/>
          <a:lstStyle/>
          <a:p>
            <a:r>
              <a:rPr lang="en-US" sz="2800" dirty="0" smtClean="0"/>
              <a:t>LA City Impacts</a:t>
            </a:r>
          </a:p>
          <a:p>
            <a:pPr lvl="1"/>
            <a:r>
              <a:rPr lang="en-US" sz="2400" dirty="0" smtClean="0"/>
              <a:t>Data Analysis showed that building energy accounted for 51% of  GHG total emissions</a:t>
            </a:r>
          </a:p>
          <a:p>
            <a:pPr lvl="1"/>
            <a:r>
              <a:rPr lang="en-US" sz="2400" dirty="0" smtClean="0"/>
              <a:t>50% of energy consumed by the local building stack, came from 4% of the buildings</a:t>
            </a:r>
          </a:p>
          <a:p>
            <a:pPr lvl="1"/>
            <a:r>
              <a:rPr lang="en-US" sz="2400" dirty="0" smtClean="0"/>
              <a:t>‘Profile Reports’ have been generated at the neighborhood, city, COG &amp; County levels</a:t>
            </a:r>
          </a:p>
          <a:p>
            <a:pPr lvl="1"/>
            <a:r>
              <a:rPr lang="en-US" sz="2400" dirty="0" smtClean="0"/>
              <a:t>Combining ‘Atlas’ &amp; ‘Solar Map’ in order to combine actual energy &amp; demand with solar potential at the neighborhood level</a:t>
            </a:r>
          </a:p>
          <a:p>
            <a:pPr marL="457200" lvl="1" indent="0">
              <a:buNone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51432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Atlas’s History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Development is led by UCLA’s Institute of the Environment</a:t>
            </a:r>
          </a:p>
          <a:p>
            <a:r>
              <a:rPr lang="en-US" sz="2800" dirty="0" smtClean="0"/>
              <a:t>Originally started with data from LA City’s DWP</a:t>
            </a:r>
          </a:p>
          <a:p>
            <a:r>
              <a:rPr lang="en-US" sz="2800" dirty="0" smtClean="0"/>
              <a:t>Expanded with CPUC provided data from the local IOU’s territory</a:t>
            </a:r>
          </a:p>
          <a:p>
            <a:r>
              <a:rPr lang="en-US" sz="2800" dirty="0" smtClean="0"/>
              <a:t>Funded by CPUC grant funding administered by LA County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054631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Other Aligned Regional Data Infrastructure Efforts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LA County/SoCal REN is offering integrated analytical tools in a centrally hosted &amp; administrated platform</a:t>
            </a:r>
          </a:p>
          <a:p>
            <a:r>
              <a:rPr lang="en-US" sz="2800" dirty="0" smtClean="0"/>
              <a:t>All offerings are based on a suite of related DOE tools</a:t>
            </a:r>
          </a:p>
          <a:p>
            <a:pPr lvl="1"/>
            <a:r>
              <a:rPr lang="en-US" sz="2000" dirty="0" smtClean="0"/>
              <a:t>SEED, enables municipalities to gather EPA’s PM facility benchmark data</a:t>
            </a:r>
          </a:p>
          <a:p>
            <a:pPr lvl="1"/>
            <a:r>
              <a:rPr lang="en-US" sz="2000" dirty="0" smtClean="0"/>
              <a:t>Energy Asset Scoring, assesses the physical &amp; structural EE of commercial &amp; multifamily buildings</a:t>
            </a:r>
          </a:p>
          <a:p>
            <a:pPr lvl="1"/>
            <a:r>
              <a:rPr lang="en-US" sz="2000" dirty="0" smtClean="0"/>
              <a:t>Building Synch, common schema for Energy Auditing</a:t>
            </a:r>
          </a:p>
          <a:p>
            <a:pPr lvl="3"/>
            <a:endParaRPr lang="en-US" sz="1600" dirty="0" smtClean="0"/>
          </a:p>
          <a:p>
            <a:pPr marL="1371600" lvl="3" indent="0">
              <a:buNone/>
            </a:pPr>
            <a:r>
              <a:rPr lang="en-US" sz="2400" dirty="0" smtClean="0"/>
              <a:t>ALL TOOLS UTILIZE DOE’S BEDES DATA SCHEMA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1848007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</p:spPr>
        <p:txBody>
          <a:bodyPr/>
          <a:lstStyle/>
          <a:p>
            <a:r>
              <a:rPr lang="en-US" sz="4000" dirty="0" smtClean="0"/>
              <a:t>Aligned Regional Data Infrastructure Goals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/>
          <a:lstStyle/>
          <a:p>
            <a:r>
              <a:rPr lang="en-US" sz="2800" dirty="0" smtClean="0"/>
              <a:t>DOE tools will enable LG’s in administering &amp; gathering Benchmarking, Auditing &amp; Asset Performance ratings Commercial Buildings within their jurisdictions</a:t>
            </a:r>
          </a:p>
          <a:p>
            <a:pPr lvl="1"/>
            <a:r>
              <a:rPr lang="en-US" sz="2400" dirty="0" smtClean="0"/>
              <a:t>The County is already hosting &amp; administering DOE’s SEED for use by the City of Los Angeles, the County will offer SEED to any LG wishing to utilize their services</a:t>
            </a:r>
          </a:p>
          <a:p>
            <a:pPr lvl="1"/>
            <a:r>
              <a:rPr lang="en-US" sz="2400" dirty="0" smtClean="0"/>
              <a:t>The County is currently in a </a:t>
            </a:r>
            <a:r>
              <a:rPr lang="en-US" sz="2400" dirty="0" smtClean="0"/>
              <a:t>collaborative </a:t>
            </a:r>
            <a:r>
              <a:rPr lang="en-US" sz="2400" dirty="0" smtClean="0"/>
              <a:t>partnership developing DOE’s Building Synch capabilities in order for Building Owners to easily evaluate their facility with other tools, including DOE’s Asset Scoring application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5469381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Ronald Mohr</a:t>
            </a:r>
          </a:p>
          <a:p>
            <a:pPr marL="0" indent="0" algn="ctr">
              <a:buNone/>
            </a:pPr>
            <a:r>
              <a:rPr lang="en-US" dirty="0" smtClean="0"/>
              <a:t>County Office of Sustainability</a:t>
            </a:r>
          </a:p>
          <a:p>
            <a:pPr marL="0" indent="0" algn="ctr">
              <a:buNone/>
            </a:pPr>
            <a:r>
              <a:rPr lang="en-US" dirty="0" smtClean="0"/>
              <a:t>County Of Los Angeles</a:t>
            </a:r>
          </a:p>
          <a:p>
            <a:pPr marL="0" indent="0" algn="ctr">
              <a:buNone/>
            </a:pPr>
            <a:r>
              <a:rPr lang="en-US" dirty="0"/>
              <a:t> </a:t>
            </a:r>
            <a:r>
              <a:rPr lang="en-US" dirty="0" smtClean="0"/>
              <a:t>c. 323-627-4070</a:t>
            </a:r>
          </a:p>
          <a:p>
            <a:pPr marL="0" indent="0" algn="ctr">
              <a:buNone/>
            </a:pPr>
            <a:r>
              <a:rPr lang="en-US" dirty="0" smtClean="0"/>
              <a:t>rmohr@isd.lacounty.gov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4065099"/>
      </p:ext>
    </p:extLst>
  </p:cSld>
  <p:clrMapOvr>
    <a:masterClrMapping/>
  </p:clrMapOvr>
</p:sld>
</file>

<file path=ppt/theme/theme1.xml><?xml version="1.0" encoding="utf-8"?>
<a:theme xmlns:a="http://schemas.openxmlformats.org/drawingml/2006/main" name="TEN powerpoint template green 9-27-1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15-IEPR-05</Docket_x0020_Number>
    <TaxCatchAll xmlns="8eef3743-c7b3-4cbe-8837-b6e805be353c">
      <Value>8</Value>
      <Value>6</Value>
      <Value>61</Value>
      <Value>3</Value>
      <Value>55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2015-04-14 Workshop</TermName>
          <TermId xmlns="http://schemas.microsoft.com/office/infopath/2007/PartnerControls">59803a47-cc3e-4fa8-b5f6-8ac24b8a65dd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Z5JXHV6S7NA6-3-71767</_dlc_DocId>
    <_dlc_DocIdUrl xmlns="8eef3743-c7b3-4cbe-8837-b6e805be353c">
      <Url>http://efilingspinternal/_layouts/DocIdRedir.aspx?ID=Z5JXHV6S7NA6-3-71767</Url>
      <Description>Z5JXHV6S7NA6-3-71767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0BCF51F-B18E-43EB-8264-92C4C3FB7E48}"/>
</file>

<file path=customXml/itemProps2.xml><?xml version="1.0" encoding="utf-8"?>
<ds:datastoreItem xmlns:ds="http://schemas.openxmlformats.org/officeDocument/2006/customXml" ds:itemID="{55FFAFE8-E077-4924-893E-79388F61B8C7}"/>
</file>

<file path=customXml/itemProps3.xml><?xml version="1.0" encoding="utf-8"?>
<ds:datastoreItem xmlns:ds="http://schemas.openxmlformats.org/officeDocument/2006/customXml" ds:itemID="{F17DB294-35C5-4C39-A7CF-76BE50FB78F6}"/>
</file>

<file path=customXml/itemProps4.xml><?xml version="1.0" encoding="utf-8"?>
<ds:datastoreItem xmlns:ds="http://schemas.openxmlformats.org/officeDocument/2006/customXml" ds:itemID="{54FA5891-A996-47E1-887E-053C4DA4B620}"/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467</Words>
  <Application>Microsoft Office PowerPoint</Application>
  <PresentationFormat>On-screen Show (4:3)</PresentationFormat>
  <Paragraphs>49</Paragraphs>
  <Slides>9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TEN powerpoint template green 9-27-13</vt:lpstr>
      <vt:lpstr>Photo Editor Photo</vt:lpstr>
      <vt:lpstr>County of Los Angeles’s Current Regional Infrastructure  “DATA” Efforts  Ronald Mohr  County of Los Angeles  Internal Services Department County Office of Sustainability </vt:lpstr>
      <vt:lpstr>What are the County’s Current “DATA” Efforts </vt:lpstr>
      <vt:lpstr>What is the Energy Atlas</vt:lpstr>
      <vt:lpstr>Energy Atlas – Ultimate Goal</vt:lpstr>
      <vt:lpstr>Atlas - Sample Results</vt:lpstr>
      <vt:lpstr>Atlas’s History</vt:lpstr>
      <vt:lpstr>Other Aligned Regional Data Infrastructure Efforts</vt:lpstr>
      <vt:lpstr>Aligned Regional Data Infrastructure Goals</vt:lpstr>
      <vt:lpstr>Thank You </vt:lpstr>
    </vt:vector>
  </TitlesOfParts>
  <Company>County of Los Angeles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County of Los Angeles's Current Regional Infrastructure "Data" Efforts</dc:title>
  <dc:creator>Ronald Mohr</dc:creator>
  <cp:lastModifiedBy>Ronald Mohr</cp:lastModifiedBy>
  <cp:revision>1</cp:revision>
  <dcterms:created xsi:type="dcterms:W3CDTF">2015-04-13T16:55:56Z</dcterms:created>
  <dcterms:modified xsi:type="dcterms:W3CDTF">2015-04-13T16:58:31Z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c2e35e12-2992-456c-9f3c-e7faa247bd9c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http://efilingspinternal/PendingDocuments/15-IEPR-05/20150414T081405_County_of_Los_Angeles's_Current_Regional_Infrastructure_Data_Ef.pptx</vt:lpwstr>
  </property>
  <property fmtid="{D5CDD505-2E9C-101B-9397-08002B2CF9AE}" pid="6" name="Subject Areas">
    <vt:lpwstr>55;#IEPR 2015-04-14 Workshop|59803a47-cc3e-4fa8-b5f6-8ac24b8a65dd;#61;#IEPR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463100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