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3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6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5" r:id="rId3"/>
    <p:sldMasterId id="2147483709" r:id="rId4"/>
  </p:sldMasterIdLst>
  <p:notesMasterIdLst>
    <p:notesMasterId r:id="rId15"/>
  </p:notesMasterIdLst>
  <p:handoutMasterIdLst>
    <p:handoutMasterId r:id="rId16"/>
  </p:handoutMasterIdLst>
  <p:sldIdLst>
    <p:sldId id="270" r:id="rId5"/>
    <p:sldId id="313" r:id="rId6"/>
    <p:sldId id="316" r:id="rId7"/>
    <p:sldId id="319" r:id="rId8"/>
    <p:sldId id="321" r:id="rId9"/>
    <p:sldId id="322" r:id="rId10"/>
    <p:sldId id="324" r:id="rId11"/>
    <p:sldId id="327" r:id="rId12"/>
    <p:sldId id="325" r:id="rId13"/>
    <p:sldId id="328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8000"/>
    <a:srgbClr val="9999FF"/>
    <a:srgbClr val="33CC33"/>
    <a:srgbClr val="006600"/>
    <a:srgbClr val="6699FF"/>
    <a:srgbClr val="000000"/>
    <a:srgbClr val="6600CC"/>
    <a:srgbClr val="339966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66545" autoAdjust="0"/>
  </p:normalViewPr>
  <p:slideViewPr>
    <p:cSldViewPr>
      <p:cViewPr>
        <p:scale>
          <a:sx n="50" d="100"/>
          <a:sy n="50" d="100"/>
        </p:scale>
        <p:origin x="-1746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80" d="100"/>
          <a:sy n="80" d="100"/>
        </p:scale>
        <p:origin x="-1258" y="-58"/>
      </p:cViewPr>
      <p:guideLst>
        <p:guide orient="horz" pos="2928"/>
        <p:guide pos="2208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customXml" Target="../customXml/item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ustomXml" Target="../customXml/item4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fairfield12\portfoliooptimization\LXNG\Cost%20Effectiveness\TRC%20PAC%20examples%20from%20tableau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TRC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</c:spPr>
          <c:invertIfNegative val="0"/>
          <c:cat>
            <c:strRef>
              <c:f>Sheet1!$A$3:$A$14</c:f>
              <c:strCache>
                <c:ptCount val="12"/>
                <c:pt idx="0">
                  <c:v>Fridges (C&amp;I)</c:v>
                </c:pt>
                <c:pt idx="1">
                  <c:v>Plugload</c:v>
                </c:pt>
                <c:pt idx="2">
                  <c:v>Office Equip</c:v>
                </c:pt>
                <c:pt idx="3">
                  <c:v>Boiler (Space Heat)</c:v>
                </c:pt>
                <c:pt idx="4">
                  <c:v>Clothes Washer</c:v>
                </c:pt>
                <c:pt idx="5">
                  <c:v>Furnace</c:v>
                </c:pt>
                <c:pt idx="6">
                  <c:v>LED</c:v>
                </c:pt>
                <c:pt idx="7">
                  <c:v>Dishwasher</c:v>
                </c:pt>
                <c:pt idx="8">
                  <c:v>Lighting Controls</c:v>
                </c:pt>
                <c:pt idx="9">
                  <c:v>Display Case</c:v>
                </c:pt>
                <c:pt idx="10">
                  <c:v>Pool Products</c:v>
                </c:pt>
                <c:pt idx="11">
                  <c:v>Windows</c:v>
                </c:pt>
              </c:strCache>
            </c:strRef>
          </c:cat>
          <c:val>
            <c:numRef>
              <c:f>Sheet1!$B$3:$B$14</c:f>
              <c:numCache>
                <c:formatCode>_(* #,##0.00_);_(* \(#,##0.00\);_(* "-"??_);_(@_)</c:formatCode>
                <c:ptCount val="12"/>
                <c:pt idx="0">
                  <c:v>0.428886981</c:v>
                </c:pt>
                <c:pt idx="1">
                  <c:v>0.53833611999999997</c:v>
                </c:pt>
                <c:pt idx="2">
                  <c:v>0.58762365000000005</c:v>
                </c:pt>
                <c:pt idx="3">
                  <c:v>0.61687129100000004</c:v>
                </c:pt>
                <c:pt idx="4">
                  <c:v>0.66449948700000006</c:v>
                </c:pt>
                <c:pt idx="5">
                  <c:v>0.71258496199999999</c:v>
                </c:pt>
                <c:pt idx="6">
                  <c:v>0.85377034699999999</c:v>
                </c:pt>
                <c:pt idx="7">
                  <c:v>0.88408304999999998</c:v>
                </c:pt>
                <c:pt idx="8">
                  <c:v>0.89178760899999998</c:v>
                </c:pt>
                <c:pt idx="9">
                  <c:v>0.94502695000000003</c:v>
                </c:pt>
                <c:pt idx="10">
                  <c:v>0.95324321400000001</c:v>
                </c:pt>
                <c:pt idx="11">
                  <c:v>0.98233557900000001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PAC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cat>
            <c:strRef>
              <c:f>Sheet1!$A$3:$A$14</c:f>
              <c:strCache>
                <c:ptCount val="12"/>
                <c:pt idx="0">
                  <c:v>Fridges (C&amp;I)</c:v>
                </c:pt>
                <c:pt idx="1">
                  <c:v>Plugload</c:v>
                </c:pt>
                <c:pt idx="2">
                  <c:v>Office Equip</c:v>
                </c:pt>
                <c:pt idx="3">
                  <c:v>Boiler (Space Heat)</c:v>
                </c:pt>
                <c:pt idx="4">
                  <c:v>Clothes Washer</c:v>
                </c:pt>
                <c:pt idx="5">
                  <c:v>Furnace</c:v>
                </c:pt>
                <c:pt idx="6">
                  <c:v>LED</c:v>
                </c:pt>
                <c:pt idx="7">
                  <c:v>Dishwasher</c:v>
                </c:pt>
                <c:pt idx="8">
                  <c:v>Lighting Controls</c:v>
                </c:pt>
                <c:pt idx="9">
                  <c:v>Display Case</c:v>
                </c:pt>
                <c:pt idx="10">
                  <c:v>Pool Products</c:v>
                </c:pt>
                <c:pt idx="11">
                  <c:v>Windows</c:v>
                </c:pt>
              </c:strCache>
            </c:strRef>
          </c:cat>
          <c:val>
            <c:numRef>
              <c:f>Sheet1!$C$3:$C$14</c:f>
              <c:numCache>
                <c:formatCode>_(* #,##0.00_);_(* \(#,##0.00\);_(* "-"??_);_(@_)</c:formatCode>
                <c:ptCount val="12"/>
                <c:pt idx="0">
                  <c:v>2.4727072269999999</c:v>
                </c:pt>
                <c:pt idx="1">
                  <c:v>1.573560692</c:v>
                </c:pt>
                <c:pt idx="2">
                  <c:v>1.180199255</c:v>
                </c:pt>
                <c:pt idx="3">
                  <c:v>2.3763563250000002</c:v>
                </c:pt>
                <c:pt idx="4">
                  <c:v>1.4707379739999999</c:v>
                </c:pt>
                <c:pt idx="5">
                  <c:v>1.1312014480000001</c:v>
                </c:pt>
                <c:pt idx="6">
                  <c:v>1.6349798419999999</c:v>
                </c:pt>
                <c:pt idx="7">
                  <c:v>1.710957284</c:v>
                </c:pt>
                <c:pt idx="8">
                  <c:v>1.940482643</c:v>
                </c:pt>
                <c:pt idx="9">
                  <c:v>2.0668978899999999</c:v>
                </c:pt>
                <c:pt idx="10">
                  <c:v>1.4141259799999999</c:v>
                </c:pt>
                <c:pt idx="11">
                  <c:v>2.2749589480000001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7247104"/>
        <c:axId val="127248640"/>
      </c:barChart>
      <c:catAx>
        <c:axId val="127247104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>
            <a:solidFill>
              <a:srgbClr val="0082AA"/>
            </a:solidFill>
          </a:ln>
        </c:spPr>
        <c:txPr>
          <a:bodyPr/>
          <a:lstStyle/>
          <a:p>
            <a:pPr>
              <a:defRPr sz="1600">
                <a:solidFill>
                  <a:srgbClr val="0082AA"/>
                </a:solidFill>
              </a:defRPr>
            </a:pPr>
            <a:endParaRPr lang="en-US"/>
          </a:p>
        </c:txPr>
        <c:crossAx val="127248640"/>
        <c:crosses val="autoZero"/>
        <c:auto val="1"/>
        <c:lblAlgn val="ctr"/>
        <c:lblOffset val="100"/>
        <c:noMultiLvlLbl val="0"/>
      </c:catAx>
      <c:valAx>
        <c:axId val="127248640"/>
        <c:scaling>
          <c:orientation val="minMax"/>
        </c:scaling>
        <c:delete val="0"/>
        <c:axPos val="l"/>
        <c:numFmt formatCode="_(* #,##0.00_);_(* \(#,##0.00\);_(* &quot;-&quot;??_);_(@_)" sourceLinked="1"/>
        <c:majorTickMark val="out"/>
        <c:minorTickMark val="none"/>
        <c:tickLblPos val="nextTo"/>
        <c:spPr>
          <a:ln>
            <a:solidFill>
              <a:srgbClr val="0082AA"/>
            </a:solidFill>
          </a:ln>
        </c:spPr>
        <c:txPr>
          <a:bodyPr/>
          <a:lstStyle/>
          <a:p>
            <a:pPr>
              <a:defRPr sz="1600">
                <a:solidFill>
                  <a:srgbClr val="0082AA"/>
                </a:solidFill>
              </a:defRPr>
            </a:pPr>
            <a:endParaRPr lang="en-US"/>
          </a:p>
        </c:txPr>
        <c:crossAx val="1272471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535432277813273"/>
          <c:y val="3.2008333476129087E-2"/>
          <c:w val="0.21155732207072764"/>
          <c:h val="0.11746917465491803"/>
        </c:manualLayout>
      </c:layout>
      <c:overlay val="1"/>
      <c:txPr>
        <a:bodyPr/>
        <a:lstStyle/>
        <a:p>
          <a:pPr>
            <a:defRPr sz="1600">
              <a:solidFill>
                <a:srgbClr val="0082AA"/>
              </a:solidFill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0.08297</cdr:x>
      <cdr:y>0.46154</cdr:y>
    </cdr:from>
    <cdr:to>
      <cdr:x>0.98037</cdr:x>
      <cdr:y>0.46154</cdr:y>
    </cdr:to>
    <cdr:cxnSp macro="">
      <cdr:nvCxnSpPr>
        <cdr:cNvPr id="4" name="Straight Connector 3"/>
        <cdr:cNvCxnSpPr/>
      </cdr:nvCxnSpPr>
      <cdr:spPr>
        <a:xfrm xmlns:a="http://schemas.openxmlformats.org/drawingml/2006/main">
          <a:off x="729694" y="2304300"/>
          <a:ext cx="7892403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339A7-06FF-4257-AA93-3B6B72E5DA2C}" type="datetimeFigureOut">
              <a:rPr lang="en-US" smtClean="0"/>
              <a:t>7/3/2015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13BC75-54A7-4ECC-B323-F1DADA351A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1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5A1E805-A36C-4C13-BF3B-E7620023FCC8}" type="datetimeFigureOut">
              <a:rPr lang="en-US" smtClean="0"/>
              <a:t>7/3/2015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3B96A48-CA15-4A19-93FC-8B5686306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73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B96A48-CA15-4A19-93FC-8B5686306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398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sz="1600" u="none" kern="1200" baseline="0" dirty="0" smtClean="0">
              <a:solidFill>
                <a:schemeClr val="tx1"/>
              </a:solidFill>
              <a:effectLst/>
              <a:latin typeface="Arial" charset="0"/>
              <a:ea typeface="MS PGothic" pitchFamily="34" charset="-128"/>
              <a:cs typeface="ＭＳ Ｐゴシック" charset="-12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B1CBE331-DD3B-49CD-84FF-164D99C433FF}" type="datetime1">
              <a:rPr lang="en-US" smtClean="0"/>
              <a:pPr>
                <a:defRPr/>
              </a:pPr>
              <a:t>7/3/2015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E8F6B50-404F-4A1A-9518-C0CC5D9E30B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297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B96A48-CA15-4A19-93FC-8B5686306D13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0041" y="4471027"/>
            <a:ext cx="52039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Will require rebalancing of incentives budget; not major budget increases</a:t>
            </a:r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985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endParaRPr lang="en-US" sz="1400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E3552-67F5-4005-9D54-CE8FE833A24B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559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E3552-67F5-4005-9D54-CE8FE833A24B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559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b="1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1778E-BAF9-41CE-9AED-55B1FD3F11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8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u="none" baseline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1778E-BAF9-41CE-9AED-55B1FD3F115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8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B96A48-CA15-4A19-93FC-8B5686306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435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394395" y="4415790"/>
            <a:ext cx="6298420" cy="418338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57200" lvl="1" indent="0">
              <a:buFont typeface="Arial" panose="020B0604020202020204" pitchFamily="34" charset="0"/>
              <a:buNone/>
            </a:pPr>
            <a:endParaRPr lang="en-US" altLang="en-US" sz="1600" b="0" baseline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475DFEF-7A62-4582-8E82-846D1D6200CB}" type="slidenum">
              <a:rPr lang="en-US" altLang="en-US" smtClean="0"/>
              <a:pPr/>
              <a:t>9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B96A48-CA15-4A19-93FC-8B5686306D13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985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59176466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086825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7127036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778764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669919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974246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833222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0476928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6262230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940857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741982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63497" name="Text Box 8"/>
          <p:cNvSpPr txBox="1">
            <a:spLocks noChangeArrowheads="1"/>
          </p:cNvSpPr>
          <p:nvPr/>
        </p:nvSpPr>
        <p:spPr bwMode="white">
          <a:xfrm>
            <a:off x="6781800" y="381000"/>
            <a:ext cx="19812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37931725" indent="-37474525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indent="1371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indent="18288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4572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9144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13716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828800" indent="18288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fld id="{8D2AB043-ABE9-4B2A-806C-D642E261C03D}" type="slidenum">
              <a:rPr lang="en-US" sz="900" b="1" smtClean="0">
                <a:solidFill>
                  <a:srgbClr val="FFFFFF"/>
                </a:solidFill>
              </a:rPr>
              <a:pPr algn="r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900" b="1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483263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472710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869280"/>
      </p:ext>
    </p:extLst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5" y="1162050"/>
            <a:ext cx="4110038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3913" y="1162050"/>
            <a:ext cx="4110037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186752"/>
      </p:ext>
    </p:extLst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134735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191550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4440796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1031493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9950313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604096"/>
      </p:ext>
    </p:extLst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450850"/>
            <a:ext cx="2092325" cy="21050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5" y="450850"/>
            <a:ext cx="6127750" cy="21050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617"/>
      </p:ext>
    </p:extLst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3103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GE_SpotlightLogowh_PP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13" y="5264150"/>
            <a:ext cx="1206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4600" y="1371600"/>
            <a:ext cx="6172200" cy="1371600"/>
          </a:xfrm>
        </p:spPr>
        <p:txBody>
          <a:bodyPr/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4600" y="2743200"/>
            <a:ext cx="6172200" cy="13335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Franklin Gothic Medium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196460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1830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2286000"/>
            <a:ext cx="3009900" cy="1117229"/>
          </a:xfrm>
        </p:spPr>
        <p:txBody>
          <a:bodyPr/>
          <a:lstStyle>
            <a:lvl1pPr marL="0" indent="0"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76900" y="2286000"/>
            <a:ext cx="3009900" cy="1117229"/>
          </a:xfrm>
        </p:spPr>
        <p:txBody>
          <a:bodyPr/>
          <a:lstStyle>
            <a:lvl1pPr marL="0" indent="0"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194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028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6985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00"/>
            <a:ext cx="6248400" cy="566738"/>
          </a:xfrm>
        </p:spPr>
        <p:txBody>
          <a:bodyPr/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2286000"/>
            <a:ext cx="6629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5929822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00"/>
            <a:ext cx="61722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2286000"/>
            <a:ext cx="3009900" cy="4152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6900" y="2286000"/>
            <a:ext cx="3009900" cy="4152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0246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00"/>
            <a:ext cx="6172200" cy="762000"/>
          </a:xfrm>
        </p:spPr>
        <p:txBody>
          <a:bodyPr/>
          <a:lstStyle>
            <a:lvl1pPr>
              <a:defRPr sz="2400">
                <a:solidFill>
                  <a:srgbClr val="0082AA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14600" y="2286000"/>
            <a:ext cx="6172200" cy="41529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35686847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71600"/>
            <a:ext cx="6172200" cy="735012"/>
          </a:xfrm>
        </p:spPr>
        <p:txBody>
          <a:bodyPr/>
          <a:lstStyle>
            <a:lvl1pPr>
              <a:defRPr sz="2400">
                <a:solidFill>
                  <a:srgbClr val="0082AA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2514600" y="2286000"/>
            <a:ext cx="3009900" cy="1463040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76900" y="2286000"/>
            <a:ext cx="3009900" cy="1117229"/>
          </a:xfrm>
        </p:spPr>
        <p:txBody>
          <a:bodyPr/>
          <a:lstStyle>
            <a:lvl1pPr marL="0" indent="0">
              <a:defRPr sz="1800"/>
            </a:lvl1pPr>
            <a:lvl2pPr marL="401638" indent="-177800">
              <a:defRPr sz="1800"/>
            </a:lvl2pPr>
            <a:lvl3pPr marL="569913" indent="-168275">
              <a:defRPr sz="1800"/>
            </a:lvl3pPr>
            <a:lvl4pPr marL="747713" indent="-177800">
              <a:defRPr sz="1800"/>
            </a:lvl4pPr>
            <a:lvl5pPr marL="914400" indent="-166688">
              <a:buFont typeface="Lucida Grande"/>
              <a:buChar char="–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721983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200"/>
            <a:ext cx="7620000" cy="384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219200" y="1143000"/>
            <a:ext cx="7467600" cy="3614738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04681727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200"/>
            <a:ext cx="7620000" cy="384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143000"/>
            <a:ext cx="3657600" cy="3614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143000"/>
            <a:ext cx="3657600" cy="3614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71890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219200" y="457200"/>
            <a:ext cx="7620000" cy="384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1143000"/>
            <a:ext cx="3657600" cy="1730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029200" y="1143000"/>
            <a:ext cx="3657600" cy="1730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219200" y="3025775"/>
            <a:ext cx="3657600" cy="1731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3025775"/>
            <a:ext cx="3657600" cy="1731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40205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57200"/>
            <a:ext cx="7620000" cy="384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143000"/>
            <a:ext cx="3657600" cy="3614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029200" y="1143000"/>
            <a:ext cx="3657600" cy="3614738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2973918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1828800"/>
            <a:ext cx="7239000" cy="1193800"/>
          </a:xfrm>
        </p:spPr>
        <p:txBody>
          <a:bodyPr/>
          <a:lstStyle>
            <a:lvl1pPr>
              <a:defRPr sz="4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09537832"/>
      </p:ext>
    </p:extLst>
  </p:cSld>
  <p:clrMapOvr>
    <a:masterClrMapping/>
  </p:clrMapOvr>
  <p:transition>
    <p:wipe dir="r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008162"/>
      </p:ext>
    </p:extLst>
  </p:cSld>
  <p:clrMapOvr>
    <a:masterClrMapping/>
  </p:clrMapOvr>
  <p:transition>
    <p:wipe dir="r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3491649"/>
      </p:ext>
    </p:extLst>
  </p:cSld>
  <p:clrMapOvr>
    <a:masterClrMapping/>
  </p:clrMapOvr>
  <p:transition>
    <p:wipe dir="r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2133600"/>
            <a:ext cx="354330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270969"/>
      </p:ext>
    </p:extLst>
  </p:cSld>
  <p:clrMapOvr>
    <a:masterClrMapping/>
  </p:clrMapOvr>
  <p:transition>
    <p:wipe dir="r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490885"/>
      </p:ext>
    </p:extLst>
  </p:cSld>
  <p:clrMapOvr>
    <a:masterClrMapping/>
  </p:clrMapOvr>
  <p:transition>
    <p:wipe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066100"/>
      </p:ext>
    </p:extLst>
  </p:cSld>
  <p:clrMapOvr>
    <a:masterClrMapping/>
  </p:clrMapOvr>
  <p:transition>
    <p:wipe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3281689"/>
      </p:ext>
    </p:extLst>
  </p:cSld>
  <p:clrMapOvr>
    <a:masterClrMapping/>
  </p:clrMapOvr>
  <p:transition>
    <p:wipe dir="r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6651383"/>
      </p:ext>
    </p:extLst>
  </p:cSld>
  <p:clrMapOvr>
    <a:masterClrMapping/>
  </p:clrMapOvr>
  <p:transition>
    <p:wipe dir="r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5105031"/>
      </p:ext>
    </p:extLst>
  </p:cSld>
  <p:clrMapOvr>
    <a:masterClrMapping/>
  </p:clrMapOvr>
  <p:transition>
    <p:wipe dir="r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017999"/>
      </p:ext>
    </p:extLst>
  </p:cSld>
  <p:clrMapOvr>
    <a:masterClrMapping/>
  </p:clrMapOvr>
  <p:transition>
    <p:wipe dir="r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1336675"/>
            <a:ext cx="1809750" cy="21907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1336675"/>
            <a:ext cx="5276850" cy="21907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42766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427163" y="47942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446213" y="1152525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Text Box 12"/>
          <p:cNvSpPr txBox="1">
            <a:spLocks noChangeArrowheads="1"/>
          </p:cNvSpPr>
          <p:nvPr/>
        </p:nvSpPr>
        <p:spPr bwMode="black">
          <a:xfrm>
            <a:off x="7106730" y="6553200"/>
            <a:ext cx="1981200" cy="16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fld id="{47B548B2-4AF6-407B-AFD1-12B164898226}" type="slidenum">
              <a:rPr lang="en-US" sz="1200" b="1" smtClean="0">
                <a:solidFill>
                  <a:schemeClr val="accent1"/>
                </a:solidFill>
              </a:rPr>
              <a:pPr algn="r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081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pitchFamily="34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pitchFamily="34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266825" y="450850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71475" y="1162050"/>
            <a:ext cx="8372475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black">
          <a:xfrm>
            <a:off x="7106730" y="6553200"/>
            <a:ext cx="1981200" cy="16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fld id="{47B548B2-4AF6-407B-AFD1-12B164898226}" type="slidenum">
              <a:rPr lang="en-US" sz="1200" b="1" smtClean="0">
                <a:solidFill>
                  <a:schemeClr val="accent1"/>
                </a:solidFill>
              </a:rPr>
              <a:pPr algn="r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97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wipe dir="r"/>
  </p:transition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457200"/>
            <a:ext cx="76200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Agenda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143000"/>
            <a:ext cx="7467600" cy="36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RPS, </a:t>
            </a:r>
          </a:p>
          <a:p>
            <a:pPr lvl="1"/>
            <a:r>
              <a:rPr lang="en-US" smtClean="0"/>
              <a:t>what PG&amp;E is doing, </a:t>
            </a:r>
          </a:p>
          <a:p>
            <a:pPr lvl="1"/>
            <a:r>
              <a:rPr lang="en-US" smtClean="0"/>
              <a:t>mention of the 33% issue, </a:t>
            </a:r>
          </a:p>
          <a:p>
            <a:pPr lvl="1"/>
            <a:r>
              <a:rPr lang="en-US" smtClean="0"/>
              <a:t>where are all these renewable? and touching briefly on RPS impacts to gas demand (if you are comfortable with that). 20 Minutes.</a:t>
            </a:r>
          </a:p>
          <a:p>
            <a:pPr lvl="0"/>
            <a:endParaRPr lang="en-US" smtClean="0"/>
          </a:p>
          <a:p>
            <a:pPr lvl="0"/>
            <a:r>
              <a:rPr lang="en-US" smtClean="0"/>
              <a:t>We like to format PG&amp;E speakers slides to look the same. In order to do this, if at all possible can you send your draft slides by Wednesday Oct 21? </a:t>
            </a:r>
          </a:p>
        </p:txBody>
      </p:sp>
      <p:pic>
        <p:nvPicPr>
          <p:cNvPr id="1028" name="Picture 10" descr="PGE_SpotlightLogobl_PPT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387350"/>
            <a:ext cx="60325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2"/>
          <p:cNvSpPr txBox="1">
            <a:spLocks noChangeArrowheads="1"/>
          </p:cNvSpPr>
          <p:nvPr/>
        </p:nvSpPr>
        <p:spPr bwMode="black">
          <a:xfrm>
            <a:off x="7106730" y="6553200"/>
            <a:ext cx="1981200" cy="16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spcBef>
                <a:spcPct val="50000"/>
              </a:spcBef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fld id="{47B548B2-4AF6-407B-AFD1-12B164898226}" type="slidenum">
              <a:rPr lang="en-US" sz="1200" b="1" smtClean="0">
                <a:solidFill>
                  <a:schemeClr val="accent1"/>
                </a:solidFill>
              </a:rPr>
              <a:pPr algn="r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43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</p:sldLayoutIdLst>
  <p:transition/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FFA100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FFA100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FFA100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FFA100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FFA100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800">
          <a:solidFill>
            <a:srgbClr val="FCB13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pitchFamily="97" charset="-128"/>
        </a:defRPr>
      </a:lvl1pPr>
      <a:lvl2pPr marL="4048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2pPr>
      <a:lvl3pPr marL="747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3pPr>
      <a:lvl4pPr marL="10906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400" b="1">
          <a:solidFill>
            <a:srgbClr val="0082AA"/>
          </a:solidFill>
          <a:latin typeface="Arial" charset="0"/>
          <a:ea typeface="ヒラギノ角ゴ Pro W3" pitchFamily="97" charset="-128"/>
          <a:cs typeface="ヒラギノ角ゴ Pro W3" charset="-128"/>
        </a:defRPr>
      </a:lvl5pPr>
      <a:lvl6pPr marL="2286000" indent="-228600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6pPr>
      <a:lvl7pPr marL="2743200" indent="-228600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7pPr>
      <a:lvl8pPr marL="3200400" indent="-228600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8pPr>
      <a:lvl9pPr marL="3657600" indent="-228600" algn="l" rtl="0" fontAlgn="base">
        <a:lnSpc>
          <a:spcPct val="90000"/>
        </a:lnSpc>
        <a:spcBef>
          <a:spcPct val="0"/>
        </a:spcBef>
        <a:spcAft>
          <a:spcPct val="0"/>
        </a:spcAft>
        <a:buChar char="»"/>
        <a:defRPr sz="2400">
          <a:solidFill>
            <a:srgbClr val="00A5D9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1427163" y="479425"/>
            <a:ext cx="72390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1446213" y="1152525"/>
            <a:ext cx="72390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609248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wipe dir="r"/>
  </p:transition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3800" b="1">
          <a:solidFill>
            <a:srgbClr val="FFA1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pitchFamily="34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0" fontAlgn="base" hangingPunct="0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Font typeface="Arial" pitchFamily="34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0" fontAlgn="base" hangingPunct="0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99600" y="1124700"/>
            <a:ext cx="7239000" cy="2406813"/>
          </a:xfrm>
        </p:spPr>
        <p:txBody>
          <a:bodyPr/>
          <a:lstStyle/>
          <a:p>
            <a:r>
              <a:rPr lang="en-US" dirty="0" smtClean="0"/>
              <a:t>Achieving the Governor’s EE Goal: Unleashing Potential in Existing Buildings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20290"/>
            <a:ext cx="7239000" cy="914096"/>
          </a:xfrm>
        </p:spPr>
        <p:txBody>
          <a:bodyPr/>
          <a:lstStyle/>
          <a:p>
            <a:r>
              <a:rPr lang="en-US" dirty="0" smtClean="0"/>
              <a:t>Aaron Johnson</a:t>
            </a:r>
          </a:p>
          <a:p>
            <a:r>
              <a:rPr lang="en-US" dirty="0" smtClean="0"/>
              <a:t>Vice President, Customer Energy Solutions</a:t>
            </a:r>
          </a:p>
          <a:p>
            <a:r>
              <a:rPr lang="en-US" dirty="0" smtClean="0"/>
              <a:t>July 6,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68280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5855" y="1124700"/>
            <a:ext cx="8757525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 </a:t>
            </a:r>
            <a:endParaRPr lang="en-US" sz="20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PG&amp;E’s 2015 DSM Budget: $650M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$437M Energy Efficiency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$162M Energy Savings Assistance Program</a:t>
            </a:r>
            <a:endParaRPr lang="en-US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$</a:t>
            </a:r>
            <a:r>
              <a:rPr lang="en-US" sz="2800" dirty="0"/>
              <a:t>50M </a:t>
            </a:r>
            <a:r>
              <a:rPr lang="en-US" sz="2800" dirty="0" smtClean="0"/>
              <a:t>Demand </a:t>
            </a:r>
            <a:r>
              <a:rPr lang="en-US" sz="2800" dirty="0"/>
              <a:t>R</a:t>
            </a:r>
            <a:r>
              <a:rPr lang="en-US" sz="2800" dirty="0" smtClean="0"/>
              <a:t>esponse</a:t>
            </a:r>
            <a:endParaRPr lang="en-US" sz="2800" dirty="0"/>
          </a:p>
          <a:p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We partner with over 400 </a:t>
            </a:r>
            <a:r>
              <a:rPr lang="en-US" sz="2800" dirty="0"/>
              <a:t>entities </a:t>
            </a:r>
            <a:r>
              <a:rPr lang="en-US" sz="2800" dirty="0" smtClean="0"/>
              <a:t>and 700 </a:t>
            </a:r>
            <a:r>
              <a:rPr lang="en-US" sz="2800" dirty="0"/>
              <a:t>trade </a:t>
            </a:r>
            <a:r>
              <a:rPr lang="en-US" sz="2800" dirty="0" smtClean="0"/>
              <a:t>professionals </a:t>
            </a:r>
            <a:r>
              <a:rPr lang="en-US" sz="2800" dirty="0"/>
              <a:t>to implement programs across our service </a:t>
            </a:r>
            <a:r>
              <a:rPr lang="en-US" sz="2800" dirty="0" smtClean="0"/>
              <a:t>territory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PG&amp;E’s 2010-2014 EE programs helped customers avoid release of over 2 million metric tons of CO</a:t>
            </a:r>
            <a:r>
              <a:rPr lang="en-US" sz="2800" baseline="-25000" dirty="0" smtClean="0"/>
              <a:t>2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92360" y="356600"/>
            <a:ext cx="7239000" cy="366254"/>
          </a:xfrm>
        </p:spPr>
        <p:txBody>
          <a:bodyPr/>
          <a:lstStyle/>
          <a:p>
            <a:r>
              <a:rPr lang="en-US" sz="2800" dirty="0" smtClean="0"/>
              <a:t>PG&amp;E Enables California’s EE Community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57251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4"/>
          <p:cNvSpPr>
            <a:spLocks noGrp="1"/>
          </p:cNvSpPr>
          <p:nvPr>
            <p:ph type="title"/>
          </p:nvPr>
        </p:nvSpPr>
        <p:spPr>
          <a:xfrm>
            <a:off x="1230765" y="279790"/>
            <a:ext cx="8066854" cy="732508"/>
          </a:xfrm>
        </p:spPr>
        <p:txBody>
          <a:bodyPr/>
          <a:lstStyle/>
          <a:p>
            <a:r>
              <a:rPr lang="en-US" sz="2800" dirty="0" smtClean="0"/>
              <a:t>Achieving Governor’s EE Goal Requires New Policy Framework</a:t>
            </a:r>
            <a:endParaRPr 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539475" y="1600930"/>
            <a:ext cx="84491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Capture to- and above-code savings in existing buildings</a:t>
            </a:r>
          </a:p>
          <a:p>
            <a:endParaRPr lang="en-US" sz="2800" dirty="0" smtClean="0"/>
          </a:p>
          <a:p>
            <a:pPr lvl="1"/>
            <a:endParaRPr lang="en-US" sz="2800" dirty="0" smtClean="0"/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Leverage </a:t>
            </a:r>
            <a:r>
              <a:rPr lang="en-US" sz="2800" dirty="0" err="1" smtClean="0"/>
              <a:t>SmartMeter</a:t>
            </a:r>
            <a:r>
              <a:rPr lang="en-US" sz="2800" dirty="0" smtClean="0"/>
              <a:t> investment by measuring savings at the meter</a:t>
            </a:r>
          </a:p>
          <a:p>
            <a:pPr lvl="1"/>
            <a:endParaRPr lang="en-US" sz="2800" dirty="0" smtClean="0"/>
          </a:p>
          <a:p>
            <a:pPr lvl="1"/>
            <a:endParaRPr 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Evolve the cost-effectiveness test for EE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FF0000"/>
              </a:solidFill>
            </a:endParaRPr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899730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335" y="126170"/>
            <a:ext cx="8143665" cy="1098762"/>
          </a:xfrm>
        </p:spPr>
        <p:txBody>
          <a:bodyPr/>
          <a:lstStyle/>
          <a:p>
            <a:r>
              <a:rPr lang="en-US" sz="2800" dirty="0" smtClean="0"/>
              <a:t>Majority of Energy Savings Potential In Existing Buildings Is In Bringing Them Up To Modern Code</a:t>
            </a: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4978183" y="3610447"/>
            <a:ext cx="297345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5C78"/>
                </a:solidFill>
              </a:rPr>
              <a:t>2/3 </a:t>
            </a:r>
            <a:r>
              <a:rPr lang="en-US" sz="2000" dirty="0">
                <a:solidFill>
                  <a:srgbClr val="005C78"/>
                </a:solidFill>
              </a:rPr>
              <a:t>of potential savings were in </a:t>
            </a:r>
            <a:r>
              <a:rPr lang="en-US" sz="2000" dirty="0" smtClean="0">
                <a:solidFill>
                  <a:srgbClr val="005C78"/>
                </a:solidFill>
              </a:rPr>
              <a:t>bringing buildings up to </a:t>
            </a:r>
            <a:r>
              <a:rPr lang="en-US" sz="2000" dirty="0">
                <a:solidFill>
                  <a:srgbClr val="005C78"/>
                </a:solidFill>
              </a:rPr>
              <a:t>current </a:t>
            </a:r>
            <a:r>
              <a:rPr lang="en-US" sz="2000" dirty="0" smtClean="0">
                <a:solidFill>
                  <a:srgbClr val="005C78"/>
                </a:solidFill>
              </a:rPr>
              <a:t>code levels</a:t>
            </a:r>
            <a:endParaRPr lang="en-US" sz="2000" dirty="0">
              <a:solidFill>
                <a:srgbClr val="005C78"/>
              </a:solidFill>
            </a:endParaRPr>
          </a:p>
          <a:p>
            <a:endParaRPr lang="en-US" dirty="0">
              <a:solidFill>
                <a:srgbClr val="005C78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62066" y="1700775"/>
            <a:ext cx="29734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5C78"/>
                </a:solidFill>
              </a:rPr>
              <a:t>1/3 </a:t>
            </a:r>
            <a:r>
              <a:rPr lang="en-US" sz="2000" dirty="0">
                <a:solidFill>
                  <a:srgbClr val="005C78"/>
                </a:solidFill>
              </a:rPr>
              <a:t>of </a:t>
            </a:r>
            <a:r>
              <a:rPr lang="en-US" sz="2000" dirty="0" smtClean="0">
                <a:solidFill>
                  <a:srgbClr val="005C78"/>
                </a:solidFill>
              </a:rPr>
              <a:t>potential </a:t>
            </a:r>
            <a:r>
              <a:rPr lang="en-US" sz="2000" dirty="0">
                <a:solidFill>
                  <a:srgbClr val="005C78"/>
                </a:solidFill>
              </a:rPr>
              <a:t>savings were above current code </a:t>
            </a:r>
          </a:p>
        </p:txBody>
      </p:sp>
      <p:sp>
        <p:nvSpPr>
          <p:cNvPr id="14" name="Left Arrow 13"/>
          <p:cNvSpPr/>
          <p:nvPr/>
        </p:nvSpPr>
        <p:spPr bwMode="auto">
          <a:xfrm>
            <a:off x="4181553" y="4020655"/>
            <a:ext cx="608938" cy="282329"/>
          </a:xfrm>
          <a:prstGeom prst="left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endParaRPr lang="en-US" sz="2000" dirty="0">
              <a:solidFill>
                <a:srgbClr val="0082AA"/>
              </a:solidFill>
            </a:endParaRPr>
          </a:p>
        </p:txBody>
      </p:sp>
      <p:sp>
        <p:nvSpPr>
          <p:cNvPr id="15" name="Left Arrow 14"/>
          <p:cNvSpPr/>
          <p:nvPr/>
        </p:nvSpPr>
        <p:spPr bwMode="auto">
          <a:xfrm>
            <a:off x="4165437" y="2070107"/>
            <a:ext cx="608939" cy="282329"/>
          </a:xfrm>
          <a:prstGeom prst="left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endParaRPr lang="en-US" sz="2000" dirty="0">
              <a:solidFill>
                <a:srgbClr val="0082AA"/>
              </a:solidFill>
            </a:endParaRP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155425" y="1239915"/>
            <a:ext cx="3191250" cy="221599"/>
          </a:xfrm>
        </p:spPr>
        <p:txBody>
          <a:bodyPr/>
          <a:lstStyle/>
          <a:p>
            <a:pPr marL="0" lvl="1" indent="0" algn="ctr">
              <a:buNone/>
            </a:pPr>
            <a:r>
              <a:rPr lang="en-US" sz="1600" b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Aggregate Potential Energy Savings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black">
          <a:xfrm>
            <a:off x="190490" y="5947402"/>
            <a:ext cx="868680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25000"/>
              <a:buFont typeface="Arial" pitchFamily="34" charset="0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1pPr>
            <a:lvl2pPr marL="177800" indent="-176213" algn="l" rtl="0" eaLnBrk="0" fontAlgn="base" hangingPunct="0">
              <a:lnSpc>
                <a:spcPct val="90000"/>
              </a:lnSpc>
              <a:spcBef>
                <a:spcPct val="25000"/>
              </a:spcBef>
              <a:spcAft>
                <a:spcPct val="15000"/>
              </a:spcAft>
              <a:buChar char="•"/>
              <a:defRPr sz="22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2pPr>
            <a:lvl3pPr marL="514350" indent="-222250" algn="l" rtl="0" eaLnBrk="0" fontAlgn="base" hangingPunct="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0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3pPr>
            <a:lvl4pPr marL="804863" indent="-176213" algn="l" rtl="0" eaLnBrk="0" fontAlgn="base" hangingPunct="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Char char="•"/>
              <a:defRPr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4pPr>
            <a:lvl5pPr marL="14335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5pPr>
            <a:lvl6pPr marL="18907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6pPr>
            <a:lvl7pPr marL="23479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7pPr>
            <a:lvl8pPr marL="28051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8pPr>
            <a:lvl9pPr marL="32623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/>
            <a:r>
              <a:rPr lang="en-US" sz="1800" kern="0" dirty="0"/>
              <a:t>S</a:t>
            </a:r>
            <a:r>
              <a:rPr lang="en-US" sz="1800" kern="0" dirty="0" smtClean="0"/>
              <a:t>tudy examined 3 </a:t>
            </a:r>
            <a:r>
              <a:rPr lang="en-US" sz="1800" kern="0" dirty="0"/>
              <a:t>dominant end-uses (heating, </a:t>
            </a:r>
            <a:r>
              <a:rPr lang="en-US" sz="1800" kern="0" dirty="0" smtClean="0"/>
              <a:t>cooling, </a:t>
            </a:r>
            <a:r>
              <a:rPr lang="en-US" sz="1800" kern="0" dirty="0"/>
              <a:t>and </a:t>
            </a:r>
            <a:r>
              <a:rPr lang="en-US" sz="1800" kern="0" dirty="0" smtClean="0"/>
              <a:t>lighting) in 66,850 commercial buildings in PG&amp;E territory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46" t="17577" r="30273"/>
          <a:stretch/>
        </p:blipFill>
        <p:spPr bwMode="auto">
          <a:xfrm>
            <a:off x="618604" y="1508749"/>
            <a:ext cx="2084971" cy="4337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-8430" y="6469952"/>
            <a:ext cx="741397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/>
          <a:p>
            <a:pPr>
              <a:tabLst>
                <a:tab pos="339725" algn="l"/>
              </a:tabLst>
            </a:pPr>
            <a:r>
              <a:rPr lang="en-US" altLang="en-US" sz="1050" b="1" dirty="0" smtClean="0">
                <a:solidFill>
                  <a:schemeClr val="accent1"/>
                </a:solidFill>
              </a:rPr>
              <a:t>Source: </a:t>
            </a:r>
            <a:r>
              <a:rPr lang="en-US" sz="1050" kern="0" dirty="0" smtClean="0">
                <a:solidFill>
                  <a:schemeClr val="accent1"/>
                </a:solidFill>
              </a:rPr>
              <a:t>Preliminary results from </a:t>
            </a:r>
            <a:r>
              <a:rPr lang="en-US" sz="1050" kern="0" dirty="0" err="1" smtClean="0">
                <a:solidFill>
                  <a:schemeClr val="accent1"/>
                </a:solidFill>
              </a:rPr>
              <a:t>EnerNOC</a:t>
            </a:r>
            <a:r>
              <a:rPr lang="en-US" sz="1050" kern="0" dirty="0" smtClean="0">
                <a:solidFill>
                  <a:schemeClr val="accent1"/>
                </a:solidFill>
              </a:rPr>
              <a:t> study, May 2015 </a:t>
            </a:r>
            <a:endParaRPr lang="en-US" sz="1050" kern="0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59396" y="1870052"/>
            <a:ext cx="1451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5C78"/>
                </a:solidFill>
              </a:rPr>
              <a:t>Above-code savings</a:t>
            </a:r>
            <a:endParaRPr lang="en-US" sz="1600" dirty="0">
              <a:solidFill>
                <a:srgbClr val="005C78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59395" y="3881160"/>
            <a:ext cx="1451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5C78"/>
                </a:solidFill>
              </a:rPr>
              <a:t>To-code savings</a:t>
            </a:r>
            <a:endParaRPr lang="en-US" sz="1600" dirty="0">
              <a:solidFill>
                <a:srgbClr val="005C78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20991" y="2783206"/>
            <a:ext cx="1451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3300"/>
                </a:solidFill>
              </a:rPr>
              <a:t>Title 24</a:t>
            </a:r>
            <a:endParaRPr lang="en-US" sz="1600" b="1" dirty="0">
              <a:solidFill>
                <a:srgbClr val="0033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13345" y="5509961"/>
            <a:ext cx="22584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3300"/>
                </a:solidFill>
              </a:rPr>
              <a:t>Existing Conditions</a:t>
            </a:r>
          </a:p>
        </p:txBody>
      </p:sp>
    </p:spTree>
    <p:extLst>
      <p:ext uri="{BB962C8B-B14F-4D97-AF65-F5344CB8AC3E}">
        <p14:creationId xmlns:p14="http://schemas.microsoft.com/office/powerpoint/2010/main" val="323047847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40" t="17467" r="29813"/>
          <a:stretch/>
        </p:blipFill>
        <p:spPr bwMode="auto">
          <a:xfrm>
            <a:off x="482667" y="1619364"/>
            <a:ext cx="1970974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536" y="318195"/>
            <a:ext cx="7400179" cy="732508"/>
          </a:xfrm>
        </p:spPr>
        <p:txBody>
          <a:bodyPr/>
          <a:lstStyle/>
          <a:p>
            <a:r>
              <a:rPr lang="en-US" sz="2800" dirty="0" smtClean="0"/>
              <a:t>Current Policy Does Not Address Largest Areas of Potential Savings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4470279" y="4417756"/>
            <a:ext cx="2613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5C78"/>
                </a:solidFill>
              </a:rPr>
              <a:t>26.4% </a:t>
            </a:r>
            <a:r>
              <a:rPr lang="en-US" dirty="0">
                <a:solidFill>
                  <a:srgbClr val="005C78"/>
                </a:solidFill>
              </a:rPr>
              <a:t>of potential savings were in operational improvements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21314" y="2968374"/>
            <a:ext cx="2505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5C78"/>
                </a:solidFill>
              </a:rPr>
              <a:t>49.2% </a:t>
            </a:r>
            <a:r>
              <a:rPr lang="en-US" dirty="0">
                <a:solidFill>
                  <a:srgbClr val="005C78"/>
                </a:solidFill>
              </a:rPr>
              <a:t>of potential savings were in   bringing  buildings </a:t>
            </a:r>
            <a:r>
              <a:rPr lang="en-US" dirty="0" smtClean="0">
                <a:solidFill>
                  <a:srgbClr val="005C78"/>
                </a:solidFill>
              </a:rPr>
              <a:t>up to </a:t>
            </a:r>
            <a:r>
              <a:rPr lang="en-US" dirty="0">
                <a:solidFill>
                  <a:srgbClr val="005C78"/>
                </a:solidFill>
              </a:rPr>
              <a:t>current </a:t>
            </a:r>
            <a:r>
              <a:rPr lang="en-US" dirty="0" smtClean="0">
                <a:solidFill>
                  <a:srgbClr val="005C78"/>
                </a:solidFill>
              </a:rPr>
              <a:t>code levels</a:t>
            </a:r>
            <a:endParaRPr lang="en-US" dirty="0">
              <a:solidFill>
                <a:srgbClr val="005C78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21314" y="1700775"/>
            <a:ext cx="21429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5C78"/>
                </a:solidFill>
              </a:rPr>
              <a:t>24.4% </a:t>
            </a:r>
            <a:r>
              <a:rPr lang="en-US" dirty="0">
                <a:solidFill>
                  <a:srgbClr val="005C78"/>
                </a:solidFill>
              </a:rPr>
              <a:t>of  potential savings were above current code </a:t>
            </a:r>
          </a:p>
        </p:txBody>
      </p:sp>
      <p:sp>
        <p:nvSpPr>
          <p:cNvPr id="20" name="Left Arrow 19"/>
          <p:cNvSpPr/>
          <p:nvPr/>
        </p:nvSpPr>
        <p:spPr bwMode="auto">
          <a:xfrm>
            <a:off x="3806975" y="4856977"/>
            <a:ext cx="503978" cy="216452"/>
          </a:xfrm>
          <a:prstGeom prst="left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endParaRPr lang="en-US" dirty="0">
              <a:solidFill>
                <a:srgbClr val="0082AA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80699" y="239327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>
              <a:solidFill>
                <a:srgbClr val="0082AA"/>
              </a:solidFill>
            </a:endParaRPr>
          </a:p>
        </p:txBody>
      </p:sp>
      <p:sp>
        <p:nvSpPr>
          <p:cNvPr id="27" name="Left Arrow 26"/>
          <p:cNvSpPr/>
          <p:nvPr/>
        </p:nvSpPr>
        <p:spPr bwMode="auto">
          <a:xfrm>
            <a:off x="3803900" y="3460313"/>
            <a:ext cx="503978" cy="216452"/>
          </a:xfrm>
          <a:prstGeom prst="left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endParaRPr lang="en-US" dirty="0">
              <a:solidFill>
                <a:srgbClr val="0082AA"/>
              </a:solidFill>
            </a:endParaRPr>
          </a:p>
        </p:txBody>
      </p:sp>
      <p:sp>
        <p:nvSpPr>
          <p:cNvPr id="28" name="Left Arrow 27"/>
          <p:cNvSpPr/>
          <p:nvPr/>
        </p:nvSpPr>
        <p:spPr bwMode="auto">
          <a:xfrm>
            <a:off x="3831311" y="2001497"/>
            <a:ext cx="503978" cy="216452"/>
          </a:xfrm>
          <a:prstGeom prst="left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endParaRPr lang="en-US" dirty="0">
              <a:solidFill>
                <a:srgbClr val="0082AA"/>
              </a:solidFill>
            </a:endParaRPr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0210" y="1391661"/>
            <a:ext cx="3191250" cy="221599"/>
          </a:xfrm>
        </p:spPr>
        <p:txBody>
          <a:bodyPr/>
          <a:lstStyle/>
          <a:p>
            <a:pPr marL="0" lvl="1" indent="0">
              <a:buNone/>
            </a:pPr>
            <a:r>
              <a:rPr lang="en-US" sz="1600" b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Aggregate Potential Energy Savings</a:t>
            </a:r>
          </a:p>
        </p:txBody>
      </p:sp>
      <p:sp>
        <p:nvSpPr>
          <p:cNvPr id="21" name="Right Brace 20"/>
          <p:cNvSpPr/>
          <p:nvPr/>
        </p:nvSpPr>
        <p:spPr bwMode="auto">
          <a:xfrm>
            <a:off x="6658202" y="2968374"/>
            <a:ext cx="686124" cy="2705964"/>
          </a:xfrm>
          <a:prstGeom prst="rightBrace">
            <a:avLst>
              <a:gd name="adj1" fmla="val 8333"/>
              <a:gd name="adj2" fmla="val 49753"/>
            </a:avLst>
          </a:prstGeom>
          <a:noFill/>
          <a:ln w="349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endParaRPr lang="en-US" sz="1600" dirty="0">
              <a:solidFill>
                <a:srgbClr val="005C6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84966" y="3570685"/>
            <a:ext cx="2209800" cy="15696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5C6E"/>
                </a:solidFill>
              </a:rPr>
              <a:t>More than 75% of potential savings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black">
          <a:xfrm>
            <a:off x="148858" y="5964397"/>
            <a:ext cx="8878121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25000"/>
              <a:buFont typeface="Arial" charset="0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1pPr>
            <a:lvl2pPr marL="177800" indent="-176213" algn="l" rtl="0" eaLnBrk="0" fontAlgn="base" hangingPunct="0">
              <a:lnSpc>
                <a:spcPct val="90000"/>
              </a:lnSpc>
              <a:spcBef>
                <a:spcPct val="25000"/>
              </a:spcBef>
              <a:spcAft>
                <a:spcPct val="15000"/>
              </a:spcAft>
              <a:buChar char="•"/>
              <a:defRPr sz="22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2pPr>
            <a:lvl3pPr marL="514350" indent="-222250" algn="l" rtl="0" eaLnBrk="0" fontAlgn="base" hangingPunct="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Font typeface="Arial" charset="0"/>
              <a:buChar char="–"/>
              <a:defRPr sz="20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3pPr>
            <a:lvl4pPr marL="804863" indent="-176213" algn="l" rtl="0" eaLnBrk="0" fontAlgn="base" hangingPunct="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Char char="•"/>
              <a:defRPr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4pPr>
            <a:lvl5pPr marL="14335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5pPr>
            <a:lvl6pPr marL="18907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6pPr>
            <a:lvl7pPr marL="23479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7pPr>
            <a:lvl8pPr marL="28051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8pPr>
            <a:lvl9pPr marL="3262313" indent="-176213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/>
            <a:r>
              <a:rPr lang="en-US" sz="1800" kern="0" dirty="0"/>
              <a:t>S</a:t>
            </a:r>
            <a:r>
              <a:rPr lang="en-US" sz="1800" kern="0" dirty="0" smtClean="0"/>
              <a:t>tudy examined </a:t>
            </a:r>
            <a:r>
              <a:rPr lang="en-US" sz="1800" kern="0" dirty="0"/>
              <a:t>22 building energy end-uses making up the majority of consumption </a:t>
            </a:r>
            <a:r>
              <a:rPr lang="en-US" sz="1800" kern="0" dirty="0" smtClean="0"/>
              <a:t>in 164 office, retail, grocery, and school buildings in the Central Valley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-8430" y="6469952"/>
            <a:ext cx="741397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/>
          <a:p>
            <a:pPr>
              <a:tabLst>
                <a:tab pos="339725" algn="l"/>
              </a:tabLst>
            </a:pPr>
            <a:r>
              <a:rPr lang="en-US" altLang="en-US" sz="1050" b="1" dirty="0" smtClean="0">
                <a:solidFill>
                  <a:schemeClr val="accent1"/>
                </a:solidFill>
              </a:rPr>
              <a:t>Source: </a:t>
            </a:r>
            <a:r>
              <a:rPr lang="en-US" sz="1050" kern="0" dirty="0" smtClean="0">
                <a:solidFill>
                  <a:schemeClr val="accent1"/>
                </a:solidFill>
              </a:rPr>
              <a:t>Preliminary results </a:t>
            </a:r>
            <a:r>
              <a:rPr lang="en-US" sz="1050" kern="0" dirty="0">
                <a:solidFill>
                  <a:schemeClr val="accent1"/>
                </a:solidFill>
              </a:rPr>
              <a:t> </a:t>
            </a:r>
            <a:r>
              <a:rPr lang="en-US" sz="1050" kern="0" dirty="0" smtClean="0">
                <a:solidFill>
                  <a:schemeClr val="accent1"/>
                </a:solidFill>
              </a:rPr>
              <a:t>from </a:t>
            </a:r>
            <a:r>
              <a:rPr lang="en-US" sz="1050" kern="0" dirty="0" err="1" smtClean="0">
                <a:solidFill>
                  <a:schemeClr val="accent1"/>
                </a:solidFill>
              </a:rPr>
              <a:t>FirstFuel</a:t>
            </a:r>
            <a:r>
              <a:rPr lang="en-US" sz="1050" kern="0" dirty="0">
                <a:solidFill>
                  <a:schemeClr val="accent1"/>
                </a:solidFill>
              </a:rPr>
              <a:t> </a:t>
            </a:r>
            <a:r>
              <a:rPr lang="en-US" sz="1050" kern="0" dirty="0" smtClean="0">
                <a:solidFill>
                  <a:schemeClr val="accent1"/>
                </a:solidFill>
              </a:rPr>
              <a:t>study, May 2015</a:t>
            </a:r>
            <a:endParaRPr lang="en-US" sz="1050" kern="0" dirty="0">
              <a:solidFill>
                <a:schemeClr val="accent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53642" y="1870052"/>
            <a:ext cx="1451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5C78"/>
                </a:solidFill>
              </a:rPr>
              <a:t>Above-code savings</a:t>
            </a:r>
            <a:endParaRPr lang="en-US" sz="1600" dirty="0">
              <a:solidFill>
                <a:srgbClr val="005C78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53641" y="3384376"/>
            <a:ext cx="1451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5C78"/>
                </a:solidFill>
              </a:rPr>
              <a:t>To-code savings</a:t>
            </a:r>
            <a:endParaRPr lang="en-US" sz="1600" dirty="0">
              <a:solidFill>
                <a:srgbClr val="005C78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38831" y="4714005"/>
            <a:ext cx="1451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5C78"/>
                </a:solidFill>
              </a:rPr>
              <a:t>Operational savings</a:t>
            </a:r>
            <a:endParaRPr lang="en-US" sz="1600" dirty="0">
              <a:solidFill>
                <a:srgbClr val="005C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65423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8830"/>
            <a:ext cx="9144000" cy="426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512762" y="5657368"/>
            <a:ext cx="8194675" cy="2862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82AA"/>
                </a:solidFill>
              </a:rPr>
              <a:t>10 buildings that are the best targets under current incentive rules </a:t>
            </a:r>
            <a:endParaRPr lang="en-US" sz="1400" b="1" dirty="0" smtClean="0">
              <a:solidFill>
                <a:srgbClr val="0082AA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30765" y="315382"/>
            <a:ext cx="7836425" cy="732508"/>
          </a:xfrm>
        </p:spPr>
        <p:txBody>
          <a:bodyPr/>
          <a:lstStyle/>
          <a:p>
            <a:r>
              <a:rPr lang="en-US" sz="2800" dirty="0" smtClean="0"/>
              <a:t>Current Policy Does Not Target Least Efficient Buildings</a:t>
            </a:r>
            <a:endParaRPr lang="en-US" sz="2800" dirty="0"/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193830" y="5657368"/>
            <a:ext cx="8873360" cy="3139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82AA"/>
                </a:solidFill>
              </a:rPr>
              <a:t>The 100 </a:t>
            </a:r>
            <a:r>
              <a:rPr lang="en-US" sz="1600" b="1" dirty="0">
                <a:solidFill>
                  <a:srgbClr val="0082AA"/>
                </a:solidFill>
              </a:rPr>
              <a:t>buildings </a:t>
            </a:r>
            <a:r>
              <a:rPr lang="en-US" sz="1600" b="1" dirty="0" smtClean="0">
                <a:solidFill>
                  <a:srgbClr val="0082AA"/>
                </a:solidFill>
              </a:rPr>
              <a:t>with largest </a:t>
            </a:r>
            <a:r>
              <a:rPr lang="en-US" sz="1600" b="1" dirty="0">
                <a:solidFill>
                  <a:srgbClr val="0082AA"/>
                </a:solidFill>
              </a:rPr>
              <a:t>energy savings </a:t>
            </a:r>
            <a:r>
              <a:rPr lang="en-US" sz="1600" b="1" dirty="0" smtClean="0">
                <a:solidFill>
                  <a:srgbClr val="0082AA"/>
                </a:solidFill>
              </a:rPr>
              <a:t>potential (out of the 164 examined)</a:t>
            </a:r>
          </a:p>
        </p:txBody>
      </p:sp>
      <p:sp>
        <p:nvSpPr>
          <p:cNvPr id="13" name="TextBox 21"/>
          <p:cNvSpPr txBox="1">
            <a:spLocks noChangeArrowheads="1"/>
          </p:cNvSpPr>
          <p:nvPr/>
        </p:nvSpPr>
        <p:spPr bwMode="auto">
          <a:xfrm>
            <a:off x="1000335" y="1708663"/>
            <a:ext cx="1221638" cy="1643527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</a:rPr>
              <a:t>20 buildings </a:t>
            </a:r>
            <a:r>
              <a:rPr lang="en-US" sz="1600" b="1" dirty="0">
                <a:solidFill>
                  <a:srgbClr val="000000"/>
                </a:solidFill>
              </a:rPr>
              <a:t>with the largest energy savings </a:t>
            </a:r>
            <a:r>
              <a:rPr lang="en-US" sz="1600" b="1" dirty="0" smtClean="0">
                <a:solidFill>
                  <a:srgbClr val="000000"/>
                </a:solidFill>
              </a:rPr>
              <a:t>potential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101301" y="1851744"/>
            <a:ext cx="4967024" cy="56574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93095" y="1575230"/>
            <a:ext cx="1659346" cy="3437032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solidFill>
                <a:srgbClr val="0082AA"/>
              </a:solidFill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1320233" y="1086295"/>
            <a:ext cx="6503534" cy="443198"/>
          </a:xfrm>
        </p:spPr>
        <p:txBody>
          <a:bodyPr/>
          <a:lstStyle/>
          <a:p>
            <a:pPr marL="0" lvl="1" indent="0" algn="ctr">
              <a:buNone/>
            </a:pPr>
            <a:r>
              <a:rPr lang="en-US" sz="1600" b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kWh Savings Potential by Building (Retrofit + Operational)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-8430" y="6469952"/>
            <a:ext cx="741397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/>
          <a:p>
            <a:pPr>
              <a:tabLst>
                <a:tab pos="339725" algn="l"/>
              </a:tabLst>
            </a:pPr>
            <a:r>
              <a:rPr lang="en-US" altLang="en-US" sz="1050" b="1" dirty="0" smtClean="0">
                <a:solidFill>
                  <a:schemeClr val="accent1"/>
                </a:solidFill>
              </a:rPr>
              <a:t>Source: </a:t>
            </a:r>
            <a:r>
              <a:rPr lang="en-US" sz="1050" kern="0" dirty="0" smtClean="0">
                <a:solidFill>
                  <a:schemeClr val="accent1"/>
                </a:solidFill>
              </a:rPr>
              <a:t>Preliminary results </a:t>
            </a:r>
            <a:r>
              <a:rPr lang="en-US" sz="1050" kern="0" dirty="0">
                <a:solidFill>
                  <a:schemeClr val="accent1"/>
                </a:solidFill>
              </a:rPr>
              <a:t> </a:t>
            </a:r>
            <a:r>
              <a:rPr lang="en-US" sz="1050" kern="0" dirty="0" smtClean="0">
                <a:solidFill>
                  <a:schemeClr val="accent1"/>
                </a:solidFill>
              </a:rPr>
              <a:t>from </a:t>
            </a:r>
            <a:r>
              <a:rPr lang="en-US" sz="1050" kern="0" dirty="0" err="1" smtClean="0">
                <a:solidFill>
                  <a:schemeClr val="accent1"/>
                </a:solidFill>
              </a:rPr>
              <a:t>FirstFuel</a:t>
            </a:r>
            <a:r>
              <a:rPr lang="en-US" sz="1050" kern="0" dirty="0">
                <a:solidFill>
                  <a:schemeClr val="accent1"/>
                </a:solidFill>
              </a:rPr>
              <a:t> </a:t>
            </a:r>
            <a:r>
              <a:rPr lang="en-US" sz="1050" kern="0" dirty="0" smtClean="0">
                <a:solidFill>
                  <a:schemeClr val="accent1"/>
                </a:solidFill>
              </a:rPr>
              <a:t>study, May 2015</a:t>
            </a:r>
            <a:endParaRPr lang="en-US" sz="1050" kern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94368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316725"/>
            <a:ext cx="9150350" cy="426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21"/>
          <p:cNvSpPr txBox="1">
            <a:spLocks noChangeArrowheads="1"/>
          </p:cNvSpPr>
          <p:nvPr/>
        </p:nvSpPr>
        <p:spPr bwMode="auto">
          <a:xfrm>
            <a:off x="911949" y="1815990"/>
            <a:ext cx="1221638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</a:rPr>
              <a:t>None of the 20 buildings with the largest energy savings potential remain in this set</a:t>
            </a:r>
          </a:p>
        </p:txBody>
      </p:sp>
      <p:sp>
        <p:nvSpPr>
          <p:cNvPr id="17" name="TextBox 21"/>
          <p:cNvSpPr txBox="1">
            <a:spLocks noChangeArrowheads="1"/>
          </p:cNvSpPr>
          <p:nvPr/>
        </p:nvSpPr>
        <p:spPr bwMode="auto">
          <a:xfrm>
            <a:off x="665162" y="5656490"/>
            <a:ext cx="8194675" cy="609398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82AA"/>
                </a:solidFill>
              </a:rPr>
              <a:t>The 10 </a:t>
            </a:r>
            <a:r>
              <a:rPr lang="en-US" sz="1600" b="1" dirty="0">
                <a:solidFill>
                  <a:srgbClr val="0082AA"/>
                </a:solidFill>
              </a:rPr>
              <a:t>buildings that are </a:t>
            </a:r>
            <a:r>
              <a:rPr lang="en-US" sz="1600" b="1" dirty="0" smtClean="0">
                <a:solidFill>
                  <a:srgbClr val="0082AA"/>
                </a:solidFill>
              </a:rPr>
              <a:t>best </a:t>
            </a:r>
            <a:r>
              <a:rPr lang="en-US" sz="1600" b="1" dirty="0">
                <a:solidFill>
                  <a:srgbClr val="0082AA"/>
                </a:solidFill>
              </a:rPr>
              <a:t>targets under current incentive rules </a:t>
            </a:r>
            <a:endParaRPr lang="en-US" sz="1600" b="1" dirty="0" smtClean="0">
              <a:solidFill>
                <a:srgbClr val="0082AA"/>
              </a:solidFill>
            </a:endParaRPr>
          </a:p>
          <a:p>
            <a:pPr algn="ctr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82AA"/>
                </a:solidFill>
              </a:rPr>
              <a:t>(i.e., more </a:t>
            </a:r>
            <a:r>
              <a:rPr lang="en-US" sz="1600" b="1" dirty="0">
                <a:solidFill>
                  <a:srgbClr val="0082AA"/>
                </a:solidFill>
              </a:rPr>
              <a:t>than 50% of </a:t>
            </a:r>
            <a:r>
              <a:rPr lang="en-US" sz="1600" b="1" dirty="0" smtClean="0">
                <a:solidFill>
                  <a:srgbClr val="0082AA"/>
                </a:solidFill>
              </a:rPr>
              <a:t>potential savings are above-code</a:t>
            </a:r>
            <a:r>
              <a:rPr lang="en-US" sz="1600" b="1" dirty="0">
                <a:solidFill>
                  <a:srgbClr val="0082AA"/>
                </a:solidFill>
              </a:rPr>
              <a:t>)</a:t>
            </a:r>
          </a:p>
        </p:txBody>
      </p:sp>
      <p:sp>
        <p:nvSpPr>
          <p:cNvPr id="10" name="Rectangle 9"/>
          <p:cNvSpPr/>
          <p:nvPr/>
        </p:nvSpPr>
        <p:spPr>
          <a:xfrm>
            <a:off x="693095" y="1575230"/>
            <a:ext cx="1659346" cy="3437032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solidFill>
                <a:srgbClr val="0082AA"/>
              </a:solidFill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1320233" y="1086295"/>
            <a:ext cx="6503534" cy="443198"/>
          </a:xfrm>
        </p:spPr>
        <p:txBody>
          <a:bodyPr/>
          <a:lstStyle/>
          <a:p>
            <a:pPr marL="0" lvl="1" indent="0" algn="ctr">
              <a:buNone/>
            </a:pPr>
            <a:r>
              <a:rPr lang="en-US" sz="1600" b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kWh Savings Potential by Building (Retrofit + Operational)</a:t>
            </a:r>
          </a:p>
        </p:txBody>
      </p:sp>
      <p:sp>
        <p:nvSpPr>
          <p:cNvPr id="12" name="Title 2"/>
          <p:cNvSpPr>
            <a:spLocks noGrp="1"/>
          </p:cNvSpPr>
          <p:nvPr>
            <p:ph type="title"/>
          </p:nvPr>
        </p:nvSpPr>
        <p:spPr>
          <a:xfrm>
            <a:off x="1230765" y="315382"/>
            <a:ext cx="7836425" cy="732508"/>
          </a:xfrm>
        </p:spPr>
        <p:txBody>
          <a:bodyPr/>
          <a:lstStyle/>
          <a:p>
            <a:r>
              <a:rPr lang="en-US" sz="2800" dirty="0" smtClean="0"/>
              <a:t>Current Policy Does Not Target Least Efficient Buildings</a:t>
            </a:r>
            <a:endParaRPr lang="en-US" sz="2800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-8430" y="6469952"/>
            <a:ext cx="741397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/>
          <a:p>
            <a:pPr>
              <a:tabLst>
                <a:tab pos="339725" algn="l"/>
              </a:tabLst>
            </a:pPr>
            <a:r>
              <a:rPr lang="en-US" altLang="en-US" sz="1050" b="1" dirty="0" smtClean="0">
                <a:solidFill>
                  <a:schemeClr val="accent1"/>
                </a:solidFill>
              </a:rPr>
              <a:t>Source: </a:t>
            </a:r>
            <a:r>
              <a:rPr lang="en-US" sz="1050" kern="0" dirty="0" smtClean="0">
                <a:solidFill>
                  <a:schemeClr val="accent1"/>
                </a:solidFill>
              </a:rPr>
              <a:t>Preliminary results </a:t>
            </a:r>
            <a:r>
              <a:rPr lang="en-US" sz="1050" kern="0" dirty="0">
                <a:solidFill>
                  <a:schemeClr val="accent1"/>
                </a:solidFill>
              </a:rPr>
              <a:t> </a:t>
            </a:r>
            <a:r>
              <a:rPr lang="en-US" sz="1050" kern="0" dirty="0" smtClean="0">
                <a:solidFill>
                  <a:schemeClr val="accent1"/>
                </a:solidFill>
              </a:rPr>
              <a:t>from </a:t>
            </a:r>
            <a:r>
              <a:rPr lang="en-US" sz="1050" kern="0" dirty="0" err="1" smtClean="0">
                <a:solidFill>
                  <a:schemeClr val="accent1"/>
                </a:solidFill>
              </a:rPr>
              <a:t>FirstFuel</a:t>
            </a:r>
            <a:r>
              <a:rPr lang="en-US" sz="1050" kern="0" dirty="0">
                <a:solidFill>
                  <a:schemeClr val="accent1"/>
                </a:solidFill>
              </a:rPr>
              <a:t> </a:t>
            </a:r>
            <a:r>
              <a:rPr lang="en-US" sz="1050" kern="0" dirty="0" smtClean="0">
                <a:solidFill>
                  <a:schemeClr val="accent1"/>
                </a:solidFill>
              </a:rPr>
              <a:t>study, May 2015</a:t>
            </a:r>
            <a:endParaRPr lang="en-US" sz="1050" kern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67695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55" y="395005"/>
            <a:ext cx="7990045" cy="366254"/>
          </a:xfrm>
        </p:spPr>
        <p:txBody>
          <a:bodyPr/>
          <a:lstStyle/>
          <a:p>
            <a:r>
              <a:rPr lang="en-US" sz="2800" dirty="0" smtClean="0"/>
              <a:t>Maximize Savings By Leveraging </a:t>
            </a:r>
            <a:r>
              <a:rPr lang="en-US" sz="2800" dirty="0" err="1" smtClean="0"/>
              <a:t>SmartMeters</a:t>
            </a:r>
            <a:endParaRPr lang="en-US" sz="2800" dirty="0"/>
          </a:p>
        </p:txBody>
      </p:sp>
      <p:pic>
        <p:nvPicPr>
          <p:cNvPr id="2050" name="Picture 2" descr="C:\Users\svc2\AppData\Local\Temp\PK72F3.tmp\smartmeter_electric3_hi_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025" y="1469048"/>
            <a:ext cx="5901950" cy="391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11868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9989707"/>
              </p:ext>
            </p:extLst>
          </p:nvPr>
        </p:nvGraphicFramePr>
        <p:xfrm>
          <a:off x="193831" y="1316725"/>
          <a:ext cx="8794744" cy="4992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-8431" y="6469952"/>
            <a:ext cx="884338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/>
          <a:p>
            <a:r>
              <a:rPr lang="en-US" altLang="en-US" sz="1050" dirty="0" smtClean="0">
                <a:solidFill>
                  <a:schemeClr val="accent1"/>
                </a:solidFill>
              </a:rPr>
              <a:t>Source: Recorded </a:t>
            </a:r>
            <a:r>
              <a:rPr lang="en-US" altLang="en-US" sz="1050" dirty="0">
                <a:solidFill>
                  <a:schemeClr val="accent1"/>
                </a:solidFill>
              </a:rPr>
              <a:t>results, 2013 – March 1, 2015; market penetration data from CA Lighting and Appliance Saturation Survey, </a:t>
            </a:r>
            <a:r>
              <a:rPr lang="en-US" altLang="en-US" sz="1050" dirty="0" smtClean="0">
                <a:solidFill>
                  <a:schemeClr val="accent1"/>
                </a:solidFill>
              </a:rPr>
              <a:t>2014 </a:t>
            </a:r>
            <a:endParaRPr lang="en-US" altLang="en-US" sz="1050" dirty="0">
              <a:solidFill>
                <a:schemeClr val="accent1"/>
              </a:solidFill>
            </a:endParaRPr>
          </a:p>
        </p:txBody>
      </p:sp>
      <p:sp>
        <p:nvSpPr>
          <p:cNvPr id="14" name="Title 2"/>
          <p:cNvSpPr txBox="1">
            <a:spLocks/>
          </p:cNvSpPr>
          <p:nvPr/>
        </p:nvSpPr>
        <p:spPr bwMode="black">
          <a:xfrm>
            <a:off x="891297" y="276977"/>
            <a:ext cx="8252703" cy="732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457200"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914400"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1371600"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1828800"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3800" b="1">
                <a:solidFill>
                  <a:srgbClr val="FFA100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r>
              <a:rPr lang="en-US" sz="2800" dirty="0" smtClean="0"/>
              <a:t>Participants’ Willingness To Pay For Technology Should Be An Asset, Not A Disadvantage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8518220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4"/>
          <p:cNvSpPr>
            <a:spLocks noGrp="1"/>
          </p:cNvSpPr>
          <p:nvPr>
            <p:ph type="title"/>
          </p:nvPr>
        </p:nvSpPr>
        <p:spPr>
          <a:xfrm>
            <a:off x="1230765" y="279790"/>
            <a:ext cx="8066854" cy="732508"/>
          </a:xfrm>
        </p:spPr>
        <p:txBody>
          <a:bodyPr/>
          <a:lstStyle/>
          <a:p>
            <a:r>
              <a:rPr lang="en-US" sz="2800" dirty="0" smtClean="0"/>
              <a:t>Achieving the Governor’s EE Goal Requires Additional Energy Savings</a:t>
            </a:r>
            <a:endParaRPr 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539475" y="1278320"/>
            <a:ext cx="794983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Capture to- and above-code savings in existing buildings</a:t>
            </a:r>
          </a:p>
          <a:p>
            <a:pPr lvl="1"/>
            <a:endParaRPr lang="en-US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Enable targeting </a:t>
            </a:r>
            <a:r>
              <a:rPr lang="en-US" dirty="0"/>
              <a:t>of </a:t>
            </a:r>
            <a:r>
              <a:rPr lang="en-US" dirty="0" smtClean="0"/>
              <a:t>the state’s least </a:t>
            </a:r>
            <a:r>
              <a:rPr lang="en-US" dirty="0"/>
              <a:t>efficient buildings</a:t>
            </a:r>
          </a:p>
          <a:p>
            <a:pPr lvl="1"/>
            <a:endParaRPr lang="en-US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Increase the adoption curve for building upgrades and new efficient equipment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Leverage </a:t>
            </a:r>
            <a:r>
              <a:rPr lang="en-US" sz="2400" dirty="0" err="1" smtClean="0"/>
              <a:t>SmartMeter</a:t>
            </a:r>
            <a:r>
              <a:rPr lang="en-US" sz="2400" dirty="0" smtClean="0"/>
              <a:t> investment by measuring savings at the meter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Encourage deeper whole building upgrades and behavioral and operational energy savings</a:t>
            </a:r>
          </a:p>
          <a:p>
            <a:pPr lvl="1"/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Evolve the </a:t>
            </a:r>
            <a:r>
              <a:rPr lang="en-US" sz="2400" dirty="0"/>
              <a:t>state’s </a:t>
            </a:r>
            <a:r>
              <a:rPr lang="en-US" sz="2400" dirty="0" smtClean="0"/>
              <a:t>cost-effectiveness test for EE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 smtClean="0">
              <a:solidFill>
                <a:srgbClr val="FF0000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Support </a:t>
            </a:r>
            <a:r>
              <a:rPr lang="en-US" dirty="0" smtClean="0"/>
              <a:t>innovative </a:t>
            </a:r>
            <a:r>
              <a:rPr lang="en-US" dirty="0"/>
              <a:t>program </a:t>
            </a:r>
            <a:r>
              <a:rPr lang="en-US" dirty="0" smtClean="0"/>
              <a:t>approaches and EE technologies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31287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6_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GE_PPT_BasicTempArial_042709">
  <a:themeElements>
    <a:clrScheme name="PGE_PPT_BasicTempArial_042709 4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82AA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C1D2"/>
      </a:accent5>
      <a:accent6>
        <a:srgbClr val="65947C"/>
      </a:accent6>
      <a:hlink>
        <a:srgbClr val="A3A86B"/>
      </a:hlink>
      <a:folHlink>
        <a:srgbClr val="CAB575"/>
      </a:folHlink>
    </a:clrScheme>
    <a:fontScheme name="Default Design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A5D9"/>
        </a:dk1>
        <a:lt1>
          <a:srgbClr val="FFFFFF"/>
        </a:lt1>
        <a:dk2>
          <a:srgbClr val="00A5D9"/>
        </a:dk2>
        <a:lt2>
          <a:srgbClr val="808080"/>
        </a:lt2>
        <a:accent1>
          <a:srgbClr val="00A5D9"/>
        </a:accent1>
        <a:accent2>
          <a:srgbClr val="FCB131"/>
        </a:accent2>
        <a:accent3>
          <a:srgbClr val="FFFFFF"/>
        </a:accent3>
        <a:accent4>
          <a:srgbClr val="008CB9"/>
        </a:accent4>
        <a:accent5>
          <a:srgbClr val="AACFE9"/>
        </a:accent5>
        <a:accent6>
          <a:srgbClr val="E4A02B"/>
        </a:accent6>
        <a:hlink>
          <a:srgbClr val="000000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000000"/>
        </a:hlink>
        <a:folHlink>
          <a:srgbClr val="00CA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1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FFC766"/>
        </a:hlink>
        <a:folHlink>
          <a:srgbClr val="45C8F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2">
        <a:dk1>
          <a:srgbClr val="0082AA"/>
        </a:dk1>
        <a:lt1>
          <a:srgbClr val="FFFFFF"/>
        </a:lt1>
        <a:dk2>
          <a:srgbClr val="FFA100"/>
        </a:dk2>
        <a:lt2>
          <a:srgbClr val="808080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3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FFA100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E79100"/>
        </a:accent6>
        <a:hlink>
          <a:srgbClr val="70A489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E_PPT_BasicTempArial_042709 4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82AA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C1D2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PG&amp;E Presentation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75</Value>
      <Value>8</Value>
      <Value>6</Value>
      <Value>59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2015-07-06 Workshop</TermName>
          <TermId xmlns="http://schemas.microsoft.com/office/infopath/2007/PartnerControls">18e2094c-cafc-4057-ba64-7d98ceb0117d</TermId>
        </TermInfo>
        <TermInfo xmlns="http://schemas.microsoft.com/office/infopath/2007/PartnerControls">
          <TermName xmlns="http://schemas.microsoft.com/office/infopath/2007/PartnerControls">IEPR Agenda</TermName>
          <TermId xmlns="http://schemas.microsoft.com/office/infopath/2007/PartnerControls">7188b6a5-75af-4d1c-b9ba-62403c42d6b1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Z5JXHV6S7NA6-3-73073</_dlc_DocId>
    <_dlc_DocIdUrl xmlns="8eef3743-c7b3-4cbe-8837-b6e805be353c">
      <Url>http://efilingspinternal/_layouts/DocIdRedir.aspx?ID=Z5JXHV6S7NA6-3-73073</Url>
      <Description>Z5JXHV6S7NA6-3-73073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F2EE50-6DB2-4420-BEB7-048A075DD108}"/>
</file>

<file path=customXml/itemProps2.xml><?xml version="1.0" encoding="utf-8"?>
<ds:datastoreItem xmlns:ds="http://schemas.openxmlformats.org/officeDocument/2006/customXml" ds:itemID="{B541832A-4FCA-4091-B63F-445F6309C2B5}"/>
</file>

<file path=customXml/itemProps3.xml><?xml version="1.0" encoding="utf-8"?>
<ds:datastoreItem xmlns:ds="http://schemas.openxmlformats.org/officeDocument/2006/customXml" ds:itemID="{974F8FFB-9D5A-4FA1-894B-4963DC515E2B}"/>
</file>

<file path=customXml/itemProps4.xml><?xml version="1.0" encoding="utf-8"?>
<ds:datastoreItem xmlns:ds="http://schemas.openxmlformats.org/officeDocument/2006/customXml" ds:itemID="{4C6BDC49-0914-4E0E-8157-F67E873CD386}"/>
</file>

<file path=docProps/app.xml><?xml version="1.0" encoding="utf-8"?>
<Properties xmlns="http://schemas.openxmlformats.org/officeDocument/2006/extended-properties" xmlns:vt="http://schemas.openxmlformats.org/officeDocument/2006/docPropsVTypes">
  <TotalTime>4175</TotalTime>
  <Words>499</Words>
  <Application>Microsoft Office PowerPoint</Application>
  <PresentationFormat>On-screen Show (4:3)</PresentationFormat>
  <Paragraphs>87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PG&amp;E Presentation Template</vt:lpstr>
      <vt:lpstr>36_PG&amp;E Presentation Template</vt:lpstr>
      <vt:lpstr>PGE_PPT_BasicTempArial_042709</vt:lpstr>
      <vt:lpstr>1_PG&amp;E Presentation Template</vt:lpstr>
      <vt:lpstr>Achieving the Governor’s EE Goal: Unleashing Potential in Existing Buildings</vt:lpstr>
      <vt:lpstr>PG&amp;E Enables California’s EE Community</vt:lpstr>
      <vt:lpstr>Achieving Governor’s EE Goal Requires New Policy Framework</vt:lpstr>
      <vt:lpstr>Majority of Energy Savings Potential In Existing Buildings Is In Bringing Them Up To Modern Code</vt:lpstr>
      <vt:lpstr>Current Policy Does Not Address Largest Areas of Potential Savings</vt:lpstr>
      <vt:lpstr>Current Policy Does Not Target Least Efficient Buildings</vt:lpstr>
      <vt:lpstr>Current Policy Does Not Target Least Efficient Buildings</vt:lpstr>
      <vt:lpstr>Maximize Savings By Leveraging SmartMeters</vt:lpstr>
      <vt:lpstr>PowerPoint Presentation</vt:lpstr>
      <vt:lpstr>Achieving the Governor’s EE Goal Requires Additional Energy Savings</vt:lpstr>
    </vt:vector>
  </TitlesOfParts>
  <Company>Pacific Gas and Electric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Achieving the Governor’s EE Goal: Unleashing Potential in Existing Buildings</dc:title>
  <dc:creator>Cheng, Shannon</dc:creator>
  <cp:lastModifiedBy>Winn, Valerie J</cp:lastModifiedBy>
  <cp:revision>174</cp:revision>
  <cp:lastPrinted>2015-07-02T19:03:58Z</cp:lastPrinted>
  <dcterms:created xsi:type="dcterms:W3CDTF">2015-04-06T23:04:07Z</dcterms:created>
  <dcterms:modified xsi:type="dcterms:W3CDTF">2015-07-03T21:31:17Z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a2e812ac-970b-4a5f-88ed-2483da311583</vt:lpwstr>
  </property>
  <property fmtid="{D5CDD505-2E9C-101B-9397-08002B2CF9AE}" pid="4" name="Subject_x0020_Areas">
    <vt:lpwstr>75;#IEPR 2015-07-06 Workshop|18e2094c-cafc-4057-ba64-7d98ceb0117d;#59;#IEPR Agenda |7188b6a5-75af-4d1c-b9ba-62403c42d6b1</vt:lpwstr>
  </property>
  <property fmtid="{D5CDD505-2E9C-101B-9397-08002B2CF9AE}" pid="5" name="_CopySource">
    <vt:lpwstr>http://efilingspinternal/PendingDocuments/15-IEPR-05/20150703T144213_Achieving_the_Governor’s_EE_Goal_Unleashing_Potential_in_Existi.pptx</vt:lpwstr>
  </property>
  <property fmtid="{D5CDD505-2E9C-101B-9397-08002B2CF9AE}" pid="6" name="Subject Areas">
    <vt:lpwstr>75;#IEPR 2015-07-06 Workshop|18e2094c-cafc-4057-ba64-7d98ceb0117d;#59;#IEPR Agenda|7188b6a5-75af-4d1c-b9ba-62403c42d6b1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608000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