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slideLayouts/slideLayout1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0" r:id="rId5"/>
    <p:sldMasterId id="2147483671" r:id="rId6"/>
    <p:sldMasterId id="2147483682" r:id="rId7"/>
    <p:sldMasterId id="2147483678" r:id="rId8"/>
    <p:sldMasterId id="2147483679" r:id="rId9"/>
  </p:sldMasterIdLst>
  <p:notesMasterIdLst>
    <p:notesMasterId r:id="rId31"/>
  </p:notesMasterIdLst>
  <p:handoutMasterIdLst>
    <p:handoutMasterId r:id="rId32"/>
  </p:handoutMasterIdLst>
  <p:sldIdLst>
    <p:sldId id="256" r:id="rId10"/>
    <p:sldId id="461" r:id="rId11"/>
    <p:sldId id="469" r:id="rId12"/>
    <p:sldId id="300" r:id="rId13"/>
    <p:sldId id="466" r:id="rId14"/>
    <p:sldId id="311" r:id="rId15"/>
    <p:sldId id="456" r:id="rId16"/>
    <p:sldId id="498" r:id="rId17"/>
    <p:sldId id="497" r:id="rId18"/>
    <p:sldId id="411" r:id="rId19"/>
    <p:sldId id="422" r:id="rId20"/>
    <p:sldId id="421" r:id="rId21"/>
    <p:sldId id="433" r:id="rId22"/>
    <p:sldId id="434" r:id="rId23"/>
    <p:sldId id="488" r:id="rId24"/>
    <p:sldId id="491" r:id="rId25"/>
    <p:sldId id="492" r:id="rId26"/>
    <p:sldId id="493" r:id="rId27"/>
    <p:sldId id="494" r:id="rId28"/>
    <p:sldId id="495" r:id="rId29"/>
    <p:sldId id="49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40743E-FCF8-0544-B4DE-4DF98B41D8B2}" v="5" dt="2020-11-19T01:28:11.202"/>
  </p1510:revLst>
</p1510:revInfo>
</file>

<file path=ppt/tableStyles.xml><?xml version="1.0" encoding="utf-8"?>
<a:tblStyleLst xmlns:a="http://schemas.openxmlformats.org/drawingml/2006/main" def="{5C22544A-7EE6-4342-B048-85BDC9FD1C3A}">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551" autoAdjust="0"/>
    <p:restoredTop sz="80093"/>
  </p:normalViewPr>
  <p:slideViewPr>
    <p:cSldViewPr snapToGrid="0" snapToObjects="1">
      <p:cViewPr varScale="1">
        <p:scale>
          <a:sx n="53" d="100"/>
          <a:sy n="53" d="100"/>
        </p:scale>
        <p:origin x="172" y="48"/>
      </p:cViewPr>
      <p:guideLst/>
    </p:cSldViewPr>
  </p:slideViewPr>
  <p:notesTextViewPr>
    <p:cViewPr>
      <p:scale>
        <a:sx n="1" d="1"/>
        <a:sy n="1" d="1"/>
      </p:scale>
      <p:origin x="0" y="0"/>
    </p:cViewPr>
  </p:notesTextViewPr>
  <p:sorterViewPr>
    <p:cViewPr>
      <p:scale>
        <a:sx n="1" d="1"/>
        <a:sy n="1" d="1"/>
      </p:scale>
      <p:origin x="0" y="0"/>
    </p:cViewPr>
  </p:sorterViewPr>
  <p:notesViewPr>
    <p:cSldViewPr snapToGrid="0" snapToObjects="1">
      <p:cViewPr varScale="1">
        <p:scale>
          <a:sx n="132" d="100"/>
          <a:sy n="132" d="100"/>
        </p:scale>
        <p:origin x="1816" y="17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21" Type="http://schemas.openxmlformats.org/officeDocument/2006/relationships/slide" Target="slides/slide12.xml"/><Relationship Id="rId34"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handoutMaster" Target="handoutMasters/handoutMaster1.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DA9F5774-C678-1E48-A23B-1680A328FA46}" type="datetimeFigureOut">
              <a:rPr lang="en-US" smtClean="0"/>
              <a:t>11/18/2020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880CE468-BD03-B649-8E6C-392373B14A1D}" type="datetimeFigureOut">
              <a:rPr lang="en-US" smtClean="0"/>
              <a:t>11/18/2020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17B0B1-BEA2-8948-A557-11B4BDB90777}" type="slidenum">
              <a:rPr lang="en-US" smtClean="0"/>
              <a:t>1</a:t>
            </a:fld>
            <a:endParaRPr lang="en-US"/>
          </a:p>
        </p:txBody>
      </p:sp>
    </p:spTree>
    <p:extLst>
      <p:ext uri="{BB962C8B-B14F-4D97-AF65-F5344CB8AC3E}">
        <p14:creationId xmlns:p14="http://schemas.microsoft.com/office/powerpoint/2010/main" val="1681645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US" sz="1200">
              <a:latin typeface="Century Gothic" panose="020B0502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3647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4803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0666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69775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1860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3961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w Cen MT" panose="020B0602020104020603"/>
                <a:ea typeface="+mn-ea"/>
                <a:cs typeface="+mn-cs"/>
              </a:rPr>
              <a:t>This represents roughly a tripling of the electric grid (in terms of in-state generation resources). As of 2019, there is 80 GW of in-state capacity in California.  </a:t>
            </a:r>
          </a:p>
          <a:p>
            <a:endParaRPr lang="en-US" baseline="0" dirty="0"/>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360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2669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5118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8192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34383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200"/>
              </a:spcAft>
            </a:pPr>
            <a:r>
              <a:rPr lang="en-US" sz="1200" dirty="0">
                <a:latin typeface="Century Gothic" panose="020B0502020202020204" pitchFamily="34" charset="0"/>
              </a:rPr>
              <a:t>This initial analysis demonstrates that SB 100, as interpreted by the Joint Agencies, is technically achievable with existing technologies. </a:t>
            </a:r>
          </a:p>
          <a:p>
            <a:pPr>
              <a:spcAft>
                <a:spcPts val="1200"/>
              </a:spcAft>
            </a:pPr>
            <a:r>
              <a:rPr lang="en-US" sz="1200" dirty="0">
                <a:latin typeface="Century Gothic" panose="020B0502020202020204" pitchFamily="34" charset="0"/>
              </a:rPr>
              <a:t>Even with relatively conservative cost projections, the total resource cost of achieving SB 100 is approximately 6 percent higher than a 60% RPS future in 2045. Cost reductions and innovation in zero-carbon technologies, as well as load flexibility and energy storage development, can further reduce implementation costs. </a:t>
            </a:r>
          </a:p>
          <a:p>
            <a:endParaRPr lang="en-US" baseline="0" dirty="0"/>
          </a:p>
          <a:p>
            <a:pPr>
              <a:spcAft>
                <a:spcPts val="1200"/>
              </a:spcAft>
            </a:pPr>
            <a:r>
              <a:rPr lang="en-US" sz="1200" dirty="0">
                <a:latin typeface="Century Gothic" panose="020B0502020202020204" pitchFamily="34" charset="0"/>
              </a:rPr>
              <a:t>Portfolio diversity, both technological and geographical, is generally valued by the model. In scenarios where out-of-state or offshore wind are available, the model always selects a significant quantity, if not all, of the resource potential. </a:t>
            </a:r>
          </a:p>
          <a:p>
            <a:pPr>
              <a:spcAft>
                <a:spcPts val="1200"/>
              </a:spcAft>
            </a:pPr>
            <a:r>
              <a:rPr lang="en-US" sz="1200" dirty="0">
                <a:latin typeface="Century Gothic" panose="020B0502020202020204" pitchFamily="34" charset="0"/>
              </a:rPr>
              <a:t>Additionally, even a modest amount of load flexibility can reduce battery storage requirements, decrease economic gas retention and decrease the total resource cost of achieving SB 100.Commercialization of cost-competitive zero-carbon firm technologies could reduce overall system costs and decrease gas capacity needs. If these technologies reach a cost of approximately $60/MWh, they could reduce system costs by an estimated $2B annually in 2045. </a:t>
            </a:r>
          </a:p>
          <a:p>
            <a:pPr>
              <a:spcAft>
                <a:spcPts val="1200"/>
              </a:spcAft>
            </a:pPr>
            <a:endParaRPr lang="en-US" sz="1200" dirty="0">
              <a:latin typeface="Century Gothic" panose="020B0502020202020204" pitchFamily="34" charset="0"/>
            </a:endParaRPr>
          </a:p>
          <a:p>
            <a:pPr>
              <a:spcAft>
                <a:spcPts val="1200"/>
              </a:spcAft>
            </a:pPr>
            <a:r>
              <a:rPr lang="en-US" sz="1200" dirty="0">
                <a:latin typeface="Century Gothic" panose="020B0502020202020204" pitchFamily="34" charset="0"/>
              </a:rPr>
              <a:t>Natural gas capacity is largely economically retained in the SB 100 Core scenario, but utilization decreases by half compared to a 60% RPS. Retention primarily due to existing natural gas capacity being the most economic option to provide capacity for reliability needs with the current resource assumptions. </a:t>
            </a:r>
          </a:p>
          <a:p>
            <a:pPr>
              <a:spcAft>
                <a:spcPts val="1200"/>
              </a:spcAft>
            </a:pPr>
            <a:r>
              <a:rPr lang="en-US" sz="1200" dirty="0">
                <a:latin typeface="Century Gothic" panose="020B0502020202020204" pitchFamily="34" charset="0"/>
              </a:rPr>
              <a:t>Cost reductions and innovation in zero-carbon firm resources and storage resources may reduce economic gas fleet retention. </a:t>
            </a:r>
          </a:p>
          <a:p>
            <a:pPr>
              <a:spcAft>
                <a:spcPts val="1200"/>
              </a:spcAft>
            </a:pPr>
            <a:r>
              <a:rPr lang="en-US" sz="1200" dirty="0">
                <a:latin typeface="Century Gothic" panose="020B0502020202020204" pitchFamily="34" charset="0"/>
              </a:rPr>
              <a:t>Further analysis is needed to evaluate costs associated with maintaining aging gas capacity operating in a high renewables system, including an evaluation of existing gas capacity maintenance costs and the impact of additional gas retirements.</a:t>
            </a:r>
          </a:p>
          <a:p>
            <a:pPr>
              <a:spcAft>
                <a:spcPts val="1200"/>
              </a:spcAft>
            </a:pPr>
            <a:endParaRPr lang="en-US" sz="1200" dirty="0">
              <a:latin typeface="Century Gothic" panose="020B0502020202020204" pitchFamily="34" charset="0"/>
            </a:endParaRPr>
          </a:p>
          <a:p>
            <a:pPr>
              <a:spcAft>
                <a:spcPts val="1200"/>
              </a:spcAft>
            </a:pPr>
            <a:r>
              <a:rPr lang="en-US" sz="1200" dirty="0">
                <a:latin typeface="Century Gothic" panose="020B0502020202020204" pitchFamily="34" charset="0"/>
              </a:rPr>
              <a:t>Demand is a significant driver of resource build rates in the SB 100 scenarios. The added electric demand from the various pathways to achieve economy-wide decarbonization creates a significant resource need, regardless of the SB 100 policy. </a:t>
            </a:r>
          </a:p>
          <a:p>
            <a:pPr>
              <a:spcAft>
                <a:spcPts val="1200"/>
              </a:spcAft>
            </a:pPr>
            <a:r>
              <a:rPr lang="en-US" sz="1200" dirty="0">
                <a:latin typeface="Century Gothic" panose="020B0502020202020204" pitchFamily="34" charset="0"/>
              </a:rPr>
              <a:t>This has implications for land use planning, supply-chain and regulatory and permitting processes that must be considered for successful implementation of SB 100. </a:t>
            </a:r>
          </a:p>
          <a:p>
            <a:pPr>
              <a:spcAft>
                <a:spcPts val="1200"/>
              </a:spcAft>
            </a:pPr>
            <a:r>
              <a:rPr lang="en-US" sz="1200" dirty="0">
                <a:latin typeface="Century Gothic" panose="020B0502020202020204" pitchFamily="34" charset="0"/>
              </a:rPr>
              <a:t>Innovation and cost reductions, leading to greater portfolio diversity may reduce utility-scale solar and storage build rates necessary to meet the SB 100 policy goals.</a:t>
            </a:r>
          </a:p>
          <a:p>
            <a:pPr>
              <a:spcAft>
                <a:spcPts val="1200"/>
              </a:spcAft>
            </a:pPr>
            <a:endParaRPr lang="en-US" sz="1200" dirty="0">
              <a:latin typeface="Century Gothic" panose="020B0502020202020204" pitchFamily="34" charset="0"/>
            </a:endParaRPr>
          </a:p>
          <a:p>
            <a:pPr>
              <a:spcAft>
                <a:spcPts val="1200"/>
              </a:spcAft>
            </a:pPr>
            <a:r>
              <a:rPr lang="en-US" sz="1200" dirty="0">
                <a:latin typeface="Century Gothic" panose="020B0502020202020204" pitchFamily="34" charset="0"/>
              </a:rPr>
              <a:t>Eliminating all in-state combustion resources results in a significant increase in storage and zero-carbon firm resource selection to replace natural gas capacity. This scenario adds an estimated $8B to annual system costs in 2045 compared to the SB 100 Core scenario. Further analysis may determine whether the public health benefits outweigh the additional costs.</a:t>
            </a:r>
          </a:p>
          <a:p>
            <a:pPr>
              <a:spcAft>
                <a:spcPts val="1200"/>
              </a:spcAft>
            </a:pPr>
            <a:r>
              <a:rPr lang="en-US" sz="1200" dirty="0">
                <a:latin typeface="Century Gothic" panose="020B0502020202020204" pitchFamily="34" charset="0"/>
              </a:rPr>
              <a:t>Accelerating the SB 100 timeline to achieve the 2045 target by 2030, 2035, or 2040 results in increased total resource costs and required additional capacity in the target year. All scenarios resulted in similar annual resource costs and resource portfolios by 2045.</a:t>
            </a:r>
          </a:p>
          <a:p>
            <a:pPr>
              <a:spcAft>
                <a:spcPts val="1200"/>
              </a:spcAft>
            </a:pPr>
            <a:endParaRPr lang="en-US" sz="1200" dirty="0">
              <a:latin typeface="Century Gothic" panose="020B0502020202020204" pitchFamily="34" charset="0"/>
            </a:endParaRPr>
          </a:p>
          <a:p>
            <a:r>
              <a:rPr lang="en-US" sz="1200" b="1" dirty="0">
                <a:latin typeface="Century Gothic" panose="020B0502020202020204" pitchFamily="34" charset="0"/>
              </a:rPr>
              <a:t>Reliability</a:t>
            </a:r>
            <a:r>
              <a:rPr lang="en-US" sz="1200" dirty="0">
                <a:latin typeface="Century Gothic" panose="020B0502020202020204" pitchFamily="34" charset="0"/>
              </a:rPr>
              <a:t>: Further analysis is necessary to determine resource adequacy of the portfolios </a:t>
            </a:r>
          </a:p>
          <a:p>
            <a:r>
              <a:rPr lang="en-US" sz="1200" b="1" dirty="0">
                <a:latin typeface="Century Gothic" panose="020B0502020202020204" pitchFamily="34" charset="0"/>
              </a:rPr>
              <a:t>Long duration storage </a:t>
            </a:r>
            <a:r>
              <a:rPr lang="en-US" sz="1200" dirty="0">
                <a:latin typeface="Century Gothic" panose="020B0502020202020204" pitchFamily="34" charset="0"/>
              </a:rPr>
              <a:t>is not fully valued by RESOLVE.</a:t>
            </a:r>
          </a:p>
          <a:p>
            <a:r>
              <a:rPr lang="en-US" sz="1200" b="1" dirty="0">
                <a:latin typeface="Century Gothic" panose="020B0502020202020204" pitchFamily="34" charset="0"/>
              </a:rPr>
              <a:t>Demand-side resources</a:t>
            </a:r>
            <a:r>
              <a:rPr lang="en-US" sz="1200" dirty="0">
                <a:latin typeface="Century Gothic" panose="020B0502020202020204" pitchFamily="34" charset="0"/>
              </a:rPr>
              <a:t>: Load flexibility should be further evaluated. Factors outside of system costs, such as customer preference and resiliency benefits, may impact customer-side resource adoption. Customer storage was also not selected but may provide local capacity and resiliency value not captured by the model. </a:t>
            </a:r>
          </a:p>
          <a:p>
            <a:r>
              <a:rPr lang="en-US" sz="1200" b="1" dirty="0">
                <a:latin typeface="Century Gothic" panose="020B0502020202020204" pitchFamily="34" charset="0"/>
              </a:rPr>
              <a:t>Hybrid resources </a:t>
            </a:r>
            <a:r>
              <a:rPr lang="en-US" sz="1200" dirty="0">
                <a:latin typeface="Century Gothic" panose="020B0502020202020204" pitchFamily="34" charset="0"/>
              </a:rPr>
              <a:t>are not represented in RESOLVE.</a:t>
            </a:r>
          </a:p>
          <a:p>
            <a:r>
              <a:rPr lang="en-US" sz="1200" b="1" dirty="0">
                <a:latin typeface="Century Gothic" panose="020B0502020202020204" pitchFamily="34" charset="0"/>
              </a:rPr>
              <a:t>Emerging technologies</a:t>
            </a:r>
            <a:r>
              <a:rPr lang="en-US" sz="1200" dirty="0">
                <a:latin typeface="Century Gothic" panose="020B0502020202020204" pitchFamily="34" charset="0"/>
              </a:rPr>
              <a:t>, such as hydrogen and 100% CCS, should be incorporated in future analysis.</a:t>
            </a:r>
          </a:p>
          <a:p>
            <a:pPr>
              <a:spcAft>
                <a:spcPts val="1200"/>
              </a:spcAft>
            </a:pPr>
            <a:endParaRPr lang="en-US" sz="1200" dirty="0">
              <a:latin typeface="Century Gothic" panose="020B0502020202020204" pitchFamily="34" charset="0"/>
            </a:endParaRPr>
          </a:p>
          <a:p>
            <a:pPr>
              <a:spcAft>
                <a:spcPts val="1200"/>
              </a:spcAft>
            </a:pPr>
            <a:endParaRPr lang="en-US" sz="1200" dirty="0">
              <a:latin typeface="Century Gothic" panose="020B0502020202020204" pitchFamily="34" charset="0"/>
            </a:endParaRPr>
          </a:p>
          <a:p>
            <a:endParaRPr lang="en-US" baseline="0" dirty="0"/>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09009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10126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1885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35415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56790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46967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t> </a:t>
            </a:r>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12221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1: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17A8FD6-7F64-5E4C-97B1-FE11FAAD89FA}" type="datetime1">
              <a:rPr lang="en-US" smtClean="0"/>
              <a:t>11/18/2020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Enter Title Here"/>
          <p:cNvSpPr>
            <a:spLocks noGrp="1"/>
          </p:cNvSpPr>
          <p:nvPr>
            <p:ph type="title"/>
          </p:nvPr>
        </p:nvSpPr>
        <p:spPr>
          <a:xfrm>
            <a:off x="831850" y="4289258"/>
            <a:ext cx="10515600" cy="1356059"/>
          </a:xfrm>
          <a:prstGeom prst="rect">
            <a:avLst/>
          </a:prstGeom>
        </p:spPr>
        <p:txBody>
          <a:bodyPr anchor="b"/>
          <a:lstStyle>
            <a:lvl1pPr>
              <a:defRPr sz="4800">
                <a:solidFill>
                  <a:schemeClr val="tx2">
                    <a:lumMod val="75000"/>
                  </a:schemeClr>
                </a:solidFill>
              </a:defRPr>
            </a:lvl1pPr>
          </a:lstStyle>
          <a:p>
            <a:r>
              <a:rPr lang="en-US"/>
              <a:t>Click to edit Master title style</a:t>
            </a:r>
            <a:endParaRPr lang="en-US" dirty="0"/>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descr="California Energy Commission Logo"/>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815165"/>
            <a:ext cx="1287483" cy="1131555"/>
          </a:xfrm>
          <a:prstGeom prst="rect">
            <a:avLst/>
          </a:prstGeom>
        </p:spPr>
      </p:pic>
    </p:spTree>
    <p:extLst>
      <p:ext uri="{BB962C8B-B14F-4D97-AF65-F5344CB8AC3E}">
        <p14:creationId xmlns:p14="http://schemas.microsoft.com/office/powerpoint/2010/main" val="1902212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11/18/2020</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dirty="0"/>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dirty="0"/>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11/18/2020</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a:t>Presenters:</a:t>
            </a:r>
          </a:p>
          <a:p>
            <a:pPr lvl="0"/>
            <a:r>
              <a:rPr lang="en-US" dirty="0"/>
              <a:t>Name 1</a:t>
            </a:r>
          </a:p>
          <a:p>
            <a:pPr lvl="0"/>
            <a:r>
              <a:rPr lang="en-US" dirty="0"/>
              <a:t>Name 2</a:t>
            </a:r>
          </a:p>
        </p:txBody>
      </p:sp>
    </p:spTree>
    <p:extLst>
      <p:ext uri="{BB962C8B-B14F-4D97-AF65-F5344CB8AC3E}">
        <p14:creationId xmlns:p14="http://schemas.microsoft.com/office/powerpoint/2010/main" val="583760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11/18/2020</a:t>
            </a:fld>
            <a:endParaRPr lang="en-US"/>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56C4852-C69A-3C46-A74D-F2D8C6D17F46}" type="datetime1">
              <a:rPr lang="en-US" smtClean="0"/>
              <a:t>11/18/2020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93645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11/18/2020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510480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11/18/2020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0A639FC-0D0B-254C-A488-84C1053DC81E}" type="datetime1">
              <a:rPr lang="en-US" smtClean="0"/>
              <a:t>11/18/2020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5580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AAEF258-FE05-9A40-ABEB-3CEFD609CF46}" type="datetime1">
              <a:rPr lang="en-US" smtClean="0"/>
              <a:t>11/18/2020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p:spPr>
        <p:txBody>
          <a:bodyPr/>
          <a:lstStyle/>
          <a:p>
            <a:r>
              <a:rPr lang="en-US" dirty="0"/>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13816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6D0696-7CCE-494F-A431-EAFE08099352}" type="datetime1">
              <a:rPr lang="en-US" smtClean="0"/>
              <a:t>11/18/2020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4020734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F386C1D-959B-6C44-9D8E-1EBE83060B83}" type="datetime1">
              <a:rPr lang="en-US" smtClean="0"/>
              <a:t>11/18/2020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1664450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4909F6-C5C0-404A-8B68-383F4730A3E4}" type="datetime1">
              <a:rPr lang="en-US" smtClean="0"/>
              <a:t>11/18/2020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a:p>
        </p:txBody>
      </p:sp>
    </p:spTree>
    <p:extLst>
      <p:ext uri="{BB962C8B-B14F-4D97-AF65-F5344CB8AC3E}">
        <p14:creationId xmlns:p14="http://schemas.microsoft.com/office/powerpoint/2010/main" val="339452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11/18/2020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2368603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theme" Target="../theme/theme3.xml"/><Relationship Id="rId4"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CC8CC8-7D7E-0A4B-9437-745D5071E9C2}" type="datetime1">
              <a:rPr lang="en-US" smtClean="0"/>
              <a:t>11/18/2020</a:t>
            </a:fld>
            <a:endParaRPr lang="en-US"/>
          </a:p>
        </p:txBody>
      </p:sp>
    </p:spTree>
    <p:extLst>
      <p:ext uri="{BB962C8B-B14F-4D97-AF65-F5344CB8AC3E}">
        <p14:creationId xmlns:p14="http://schemas.microsoft.com/office/powerpoint/2010/main" val="1296627523"/>
      </p:ext>
    </p:extLst>
  </p:cSld>
  <p:clrMap bg1="lt1" tx1="dk1" bg2="lt2" tx2="dk2" accent1="accent1" accent2="accent2" accent3="accent3" accent4="accent4" accent5="accent5" accent6="accent6" hlink="hlink" folHlink="folHlink"/>
  <p:sldLayoutIdLst>
    <p:sldLayoutId id="2147483649"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4F360-0BA0-8540-B27B-28FBA28FADF7}" type="datetime1">
              <a:rPr lang="en-US" smtClean="0"/>
              <a:t>11/18/2020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10562992-772B-3C4E-9810-F8ADBF4F57E7}" type="datetime1">
              <a:rPr lang="en-US" smtClean="0"/>
              <a:t>11/18/2020</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E695F-21E5-C242-92E6-E78B31EE7C7E}" type="datetime1">
              <a:rPr lang="en-US" smtClean="0"/>
              <a:t>11/18/2020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dirty="0"/>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024D1D3D-27CC-A740-857C-D26C679943FF}" type="datetime1">
              <a:rPr lang="en-US" smtClean="0"/>
              <a:t>11/18/2020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CDCD1BE-76F0-964D-BEB4-4B9A284D890B}" type="slidenum">
              <a:rPr lang="en-US" smtClean="0"/>
              <a:pPr/>
              <a:t>‹#›</a:t>
            </a:fld>
            <a:endParaRPr lang="en-US"/>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7C9D11-B800-8947-A108-C2AFD56D7B11}" type="datetime1">
              <a:rPr lang="en-US" smtClean="0"/>
              <a:t>11/18/2020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hyperlink" Target="https://energy.zoom.us/j/92215574446?pwd=VjZDWG9rb2pYTnlQZWhZZzVsMEg5Zz09"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hyperlink" Target="https://efiling.energy.ca.gov/Ecomment/Ecomment.aspx?docketnumber=19-SB-10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844550" y="5611274"/>
            <a:ext cx="10515600" cy="958200"/>
          </a:xfrm>
        </p:spPr>
        <p:txBody>
          <a:bodyPr/>
          <a:lstStyle/>
          <a:p>
            <a:r>
              <a:rPr lang="en-US" sz="1600" dirty="0">
                <a:solidFill>
                  <a:schemeClr val="tx1"/>
                </a:solidFill>
                <a:latin typeface="Century Gothic" panose="020B0502020202020204" pitchFamily="34" charset="0"/>
              </a:rPr>
              <a:t>Disadvantaged Communities Advisory Group Meeting</a:t>
            </a:r>
          </a:p>
          <a:p>
            <a:r>
              <a:rPr lang="en-US" sz="1600" dirty="0">
                <a:solidFill>
                  <a:schemeClr val="tx1"/>
                </a:solidFill>
                <a:latin typeface="Century Gothic" panose="020B0502020202020204" pitchFamily="34" charset="0"/>
              </a:rPr>
              <a:t>November 20, 2020</a:t>
            </a:r>
          </a:p>
          <a:p>
            <a:br>
              <a:rPr lang="en-US" sz="1600" dirty="0">
                <a:solidFill>
                  <a:schemeClr val="tx1"/>
                </a:solidFill>
                <a:latin typeface="Century Gothic" panose="020B0502020202020204" pitchFamily="34" charset="0"/>
              </a:rPr>
            </a:br>
            <a:endParaRPr lang="en-US" sz="1600" dirty="0">
              <a:solidFill>
                <a:schemeClr val="tx1"/>
              </a:solidFill>
              <a:latin typeface="Century Gothic" panose="020B0502020202020204" pitchFamily="34" charset="0"/>
            </a:endParaRPr>
          </a:p>
        </p:txBody>
      </p:sp>
      <p:sp>
        <p:nvSpPr>
          <p:cNvPr id="4" name="Title 3"/>
          <p:cNvSpPr>
            <a:spLocks noGrp="1"/>
          </p:cNvSpPr>
          <p:nvPr>
            <p:ph type="title"/>
          </p:nvPr>
        </p:nvSpPr>
        <p:spPr>
          <a:xfrm>
            <a:off x="831850" y="4255215"/>
            <a:ext cx="10515600" cy="1356059"/>
          </a:xfrm>
        </p:spPr>
        <p:txBody>
          <a:bodyPr/>
          <a:lstStyle/>
          <a:p>
            <a:r>
              <a:rPr lang="en-US" dirty="0">
                <a:solidFill>
                  <a:schemeClr val="tx1"/>
                </a:solidFill>
                <a:latin typeface="Century Gothic" panose="020B0502020202020204" pitchFamily="34" charset="0"/>
              </a:rPr>
              <a:t>SB 100 Draft Report Briefing</a:t>
            </a:r>
          </a:p>
        </p:txBody>
      </p:sp>
    </p:spTree>
    <p:extLst>
      <p:ext uri="{BB962C8B-B14F-4D97-AF65-F5344CB8AC3E}">
        <p14:creationId xmlns:p14="http://schemas.microsoft.com/office/powerpoint/2010/main" val="1975939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1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 name="TextBox 5"/>
          <p:cNvSpPr txBox="1"/>
          <p:nvPr/>
        </p:nvSpPr>
        <p:spPr>
          <a:xfrm>
            <a:off x="1047563" y="1525890"/>
            <a:ext cx="385191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005995"/>
                </a:solidFill>
                <a:effectLst/>
                <a:uLnTx/>
                <a:uFillTx/>
                <a:latin typeface="Century Gothic" panose="020B0502020202020204" pitchFamily="34" charset="0"/>
                <a:ea typeface="+mn-ea"/>
                <a:cs typeface="+mn-cs"/>
              </a:rPr>
              <a:t>Expands RPS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sp>
        <p:nvSpPr>
          <p:cNvPr id="16" name="Rectangle 15">
            <a:extLst>
              <a:ext uri="{FF2B5EF4-FFF2-40B4-BE49-F238E27FC236}">
                <a16:creationId xmlns:a16="http://schemas.microsoft.com/office/drawing/2014/main" id="{A0DEEDBE-3AF5-E24D-9073-EA3245328C0A}"/>
              </a:ext>
            </a:extLst>
          </p:cNvPr>
          <p:cNvSpPr/>
          <p:nvPr/>
        </p:nvSpPr>
        <p:spPr>
          <a:xfrm>
            <a:off x="1309588" y="6026769"/>
            <a:ext cx="2047355"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50000"/>
                    <a:lumOff val="50000"/>
                  </a:prstClr>
                </a:solidFill>
                <a:effectLst/>
                <a:uLnTx/>
                <a:uFillTx/>
                <a:latin typeface="Century Gothic" panose="020B0502020202020204" pitchFamily="34" charset="0"/>
                <a:ea typeface="+mn-ea"/>
                <a:cs typeface="+mn-cs"/>
              </a:rPr>
              <a:t>PUC 399.11(a), 454.53 (a)</a:t>
            </a:r>
          </a:p>
        </p:txBody>
      </p:sp>
      <p:sp>
        <p:nvSpPr>
          <p:cNvPr id="9" name="TextBox 8">
            <a:extLst>
              <a:ext uri="{FF2B5EF4-FFF2-40B4-BE49-F238E27FC236}">
                <a16:creationId xmlns:a16="http://schemas.microsoft.com/office/drawing/2014/main" id="{5EBDD4DA-C76D-B145-A877-F77CA3733CB3}"/>
              </a:ext>
            </a:extLst>
          </p:cNvPr>
          <p:cNvSpPr txBox="1"/>
          <p:nvPr/>
        </p:nvSpPr>
        <p:spPr>
          <a:xfrm>
            <a:off x="6515100" y="1525890"/>
            <a:ext cx="4824507" cy="39887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005995"/>
                </a:solidFill>
                <a:effectLst/>
                <a:uLnTx/>
                <a:uFillTx/>
                <a:latin typeface="Century Gothic" panose="020B0502020202020204" pitchFamily="34" charset="0"/>
                <a:ea typeface="+mn-ea"/>
                <a:cs typeface="+mn-cs"/>
              </a:rPr>
              <a:t>Establishes 100% Policy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It is the policy of the state that </a:t>
            </a:r>
            <a:r>
              <a:rPr kumimoji="0" lang="en-US" sz="2000" b="1" i="0" u="sng" strike="noStrike" kern="1200" cap="none" spc="0" normalizeH="0" baseline="0" noProof="0">
                <a:ln>
                  <a:noFill/>
                </a:ln>
                <a:solidFill>
                  <a:prstClr val="black"/>
                </a:solidFill>
                <a:effectLst/>
                <a:uLnTx/>
                <a:uFillTx/>
                <a:latin typeface="Century Gothic" panose="020B0502020202020204" pitchFamily="34" charset="0"/>
                <a:ea typeface="+mn-ea"/>
                <a:cs typeface="+mn-cs"/>
              </a:rPr>
              <a:t>eligible renewable energy resources and zero-carbon resources supply 100 percent of all retail sales</a:t>
            </a:r>
            <a:r>
              <a:rPr kumimoji="0" lang="en-US" sz="20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 </a:t>
            </a: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of electricity to California end-use customers by December 31, 2045 and 100 percent of electricity procured to serve all state agencies by December 31, 2045. </a:t>
            </a:r>
          </a:p>
        </p:txBody>
      </p:sp>
      <p:cxnSp>
        <p:nvCxnSpPr>
          <p:cNvPr id="10" name="Straight Connector 9">
            <a:extLst>
              <a:ext uri="{FF2B5EF4-FFF2-40B4-BE49-F238E27FC236}">
                <a16:creationId xmlns:a16="http://schemas.microsoft.com/office/drawing/2014/main" id="{FF629C30-BA26-4246-ACAD-CD503BAEB9D9}"/>
              </a:ext>
              <a:ext uri="{C183D7F6-B498-43B3-948B-1728B52AA6E4}">
                <adec:decorative xmlns:adec="http://schemas.microsoft.com/office/drawing/2017/decorative" val="1"/>
              </a:ext>
            </a:extLst>
          </p:cNvPr>
          <p:cNvCxnSpPr>
            <a:cxnSpLocks/>
          </p:cNvCxnSpPr>
          <p:nvPr/>
        </p:nvCxnSpPr>
        <p:spPr>
          <a:xfrm>
            <a:off x="6073675" y="1615569"/>
            <a:ext cx="0" cy="4424305"/>
          </a:xfrm>
          <a:prstGeom prst="line">
            <a:avLst/>
          </a:prstGeom>
        </p:spPr>
        <p:style>
          <a:lnRef idx="2">
            <a:schemeClr val="accent1"/>
          </a:lnRef>
          <a:fillRef idx="0">
            <a:schemeClr val="accent1"/>
          </a:fillRef>
          <a:effectRef idx="1">
            <a:schemeClr val="accent1"/>
          </a:effectRef>
          <a:fontRef idx="minor">
            <a:schemeClr val="tx1"/>
          </a:fontRef>
        </p:style>
      </p:cxnSp>
      <p:pic>
        <p:nvPicPr>
          <p:cNvPr id="12" name="Picture 11" descr="Solar panels">
            <a:extLst>
              <a:ext uri="{FF2B5EF4-FFF2-40B4-BE49-F238E27FC236}">
                <a16:creationId xmlns:a16="http://schemas.microsoft.com/office/drawing/2014/main" id="{66AFA414-49E1-094A-9473-391B5B09AEA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74703" y="2871407"/>
            <a:ext cx="3550430" cy="2643204"/>
          </a:xfrm>
          <a:prstGeom prst="rect">
            <a:avLst/>
          </a:prstGeom>
        </p:spPr>
      </p:pic>
      <p:sp>
        <p:nvSpPr>
          <p:cNvPr id="3" name="Rectangle 2">
            <a:extLst>
              <a:ext uri="{FF2B5EF4-FFF2-40B4-BE49-F238E27FC236}">
                <a16:creationId xmlns:a16="http://schemas.microsoft.com/office/drawing/2014/main" id="{FEA14A55-2306-594C-A2E3-0A13207948FB}"/>
              </a:ext>
            </a:extLst>
          </p:cNvPr>
          <p:cNvSpPr/>
          <p:nvPr/>
        </p:nvSpPr>
        <p:spPr>
          <a:xfrm>
            <a:off x="1600385" y="2358396"/>
            <a:ext cx="2746265"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60% by Dec 31, 2030</a:t>
            </a:r>
          </a:p>
        </p:txBody>
      </p:sp>
      <p:sp>
        <p:nvSpPr>
          <p:cNvPr id="14" name="Title 1">
            <a:extLst>
              <a:ext uri="{FF2B5EF4-FFF2-40B4-BE49-F238E27FC236}">
                <a16:creationId xmlns:a16="http://schemas.microsoft.com/office/drawing/2014/main" id="{1CCF179E-8C07-DD43-A376-565DE49FD96B}"/>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SB 100 Review</a:t>
            </a:r>
          </a:p>
        </p:txBody>
      </p:sp>
    </p:spTree>
    <p:extLst>
      <p:ext uri="{BB962C8B-B14F-4D97-AF65-F5344CB8AC3E}">
        <p14:creationId xmlns:p14="http://schemas.microsoft.com/office/powerpoint/2010/main" val="2231319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AB96B26-31FD-4E40-9A87-EC96E2A7846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1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 name="Rectangle 3">
            <a:extLst>
              <a:ext uri="{FF2B5EF4-FFF2-40B4-BE49-F238E27FC236}">
                <a16:creationId xmlns:a16="http://schemas.microsoft.com/office/drawing/2014/main" id="{C87F49F0-9DD7-1A46-997A-64DA60CA8DD4}"/>
              </a:ext>
            </a:extLst>
          </p:cNvPr>
          <p:cNvSpPr/>
          <p:nvPr/>
        </p:nvSpPr>
        <p:spPr>
          <a:xfrm>
            <a:off x="745709" y="1754590"/>
            <a:ext cx="9782173" cy="399724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5995"/>
                </a:solidFill>
                <a:effectLst/>
                <a:uLnTx/>
                <a:uFillTx/>
                <a:latin typeface="Century Gothic" panose="020B0502020202020204" pitchFamily="34" charset="0"/>
                <a:ea typeface="+mn-ea"/>
                <a:cs typeface="+mn-cs"/>
              </a:rPr>
              <a:t>CEC, CPUC, and CARB to issue a Joint-Agency report every four years including the following:</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050" b="1" i="0" u="none" strike="noStrike" kern="1200" cap="none" spc="0" normalizeH="0" baseline="0" noProof="0" dirty="0">
              <a:ln>
                <a:noFill/>
              </a:ln>
              <a:solidFill>
                <a:srgbClr val="005995"/>
              </a:solidFill>
              <a:effectLst/>
              <a:uLnTx/>
              <a:uFillTx/>
              <a:latin typeface="Century Gothic" panose="020B0502020202020204" pitchFamily="34" charset="0"/>
              <a:ea typeface="+mn-ea"/>
              <a:cs typeface="+mn-cs"/>
            </a:endParaRPr>
          </a:p>
          <a:p>
            <a:pPr marL="914400" marR="0" lvl="1" indent="-457200" algn="l" defTabSz="914400" rtl="0" eaLnBrk="1" fontAlgn="auto" latinLnBrk="0" hangingPunct="1">
              <a:lnSpc>
                <a:spcPct val="150000"/>
              </a:lnSpc>
              <a:spcBef>
                <a:spcPts val="0"/>
              </a:spcBef>
              <a:spcAft>
                <a:spcPts val="0"/>
              </a:spcAft>
              <a:buClrTx/>
              <a:buSzTx/>
              <a:buFont typeface="+mj-lt"/>
              <a:buAutoNum type="alphaUcPeriod"/>
              <a:tabLst/>
              <a:defRPr/>
            </a:pPr>
            <a:r>
              <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 review of the policy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(technical, safety, affordability, reliability)</a:t>
            </a:r>
          </a:p>
          <a:p>
            <a:pPr marL="914400" marR="0" lvl="1" indent="-457200" algn="l" defTabSz="914400" rtl="0" eaLnBrk="1" fontAlgn="auto" latinLnBrk="0" hangingPunct="1">
              <a:lnSpc>
                <a:spcPct val="150000"/>
              </a:lnSpc>
              <a:spcBef>
                <a:spcPts val="0"/>
              </a:spcBef>
              <a:spcAft>
                <a:spcPts val="0"/>
              </a:spcAft>
              <a:buClrTx/>
              <a:buSzTx/>
              <a:buFont typeface="+mj-lt"/>
              <a:buAutoNum type="alphaUcPeriod"/>
              <a:tabLst/>
              <a:defRPr/>
            </a:pPr>
            <a:r>
              <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Reliability benefits and impacts</a:t>
            </a:r>
          </a:p>
          <a:p>
            <a:pPr marL="914400" marR="0" lvl="1" indent="-457200" algn="l" defTabSz="914400" rtl="0" eaLnBrk="1" fontAlgn="auto" latinLnBrk="0" hangingPunct="1">
              <a:lnSpc>
                <a:spcPct val="150000"/>
              </a:lnSpc>
              <a:spcBef>
                <a:spcPts val="0"/>
              </a:spcBef>
              <a:spcAft>
                <a:spcPts val="0"/>
              </a:spcAft>
              <a:buClrTx/>
              <a:buSzTx/>
              <a:buFont typeface="+mj-lt"/>
              <a:buAutoNum type="alphaUcPeriod"/>
              <a:tabLst/>
              <a:defRPr/>
            </a:pPr>
            <a:r>
              <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Financial costs/benefits </a:t>
            </a:r>
          </a:p>
          <a:p>
            <a:pPr marL="914400" marR="0" lvl="1" indent="-457200" algn="l" defTabSz="914400" rtl="0" eaLnBrk="1" fontAlgn="auto" latinLnBrk="0" hangingPunct="1">
              <a:lnSpc>
                <a:spcPct val="150000"/>
              </a:lnSpc>
              <a:spcBef>
                <a:spcPts val="0"/>
              </a:spcBef>
              <a:spcAft>
                <a:spcPts val="0"/>
              </a:spcAft>
              <a:buClrTx/>
              <a:buSzTx/>
              <a:buFont typeface="+mj-lt"/>
              <a:buAutoNum type="alphaUcPeriod"/>
              <a:tabLst/>
              <a:defRPr/>
            </a:pPr>
            <a:r>
              <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Barriers/Benefits of achieving the policy</a:t>
            </a:r>
          </a:p>
          <a:p>
            <a:pPr marL="914400" marR="0" lvl="1" indent="-457200" algn="l" defTabSz="914400" rtl="0" eaLnBrk="1" fontAlgn="auto" latinLnBrk="0" hangingPunct="1">
              <a:lnSpc>
                <a:spcPct val="150000"/>
              </a:lnSpc>
              <a:spcBef>
                <a:spcPts val="0"/>
              </a:spcBef>
              <a:spcAft>
                <a:spcPts val="0"/>
              </a:spcAft>
              <a:buClrTx/>
              <a:buSzTx/>
              <a:buFont typeface="+mj-lt"/>
              <a:buAutoNum type="alphaUcPeriod"/>
              <a:tabLst/>
              <a:defRPr/>
            </a:pPr>
            <a:r>
              <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Alternative scenarios and costs/benefits of each</a:t>
            </a:r>
          </a:p>
          <a:p>
            <a:pPr marL="914400" marR="0" lvl="2" indent="0" algn="l" defTabSz="914400" rtl="0" eaLnBrk="1" fontAlgn="auto" latinLnBrk="0" hangingPunct="1">
              <a:lnSpc>
                <a:spcPct val="100000"/>
              </a:lnSpc>
              <a:spcBef>
                <a:spcPts val="0"/>
              </a:spcBef>
              <a:spcAft>
                <a:spcPts val="1200"/>
              </a:spcAft>
              <a:buClrTx/>
              <a:buSzTx/>
              <a:buFontTx/>
              <a:buNone/>
              <a:tabLst/>
              <a:defRPr/>
            </a:pPr>
            <a:b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br>
            <a:endPar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6" name="Rectangle 5">
            <a:extLst>
              <a:ext uri="{FF2B5EF4-FFF2-40B4-BE49-F238E27FC236}">
                <a16:creationId xmlns:a16="http://schemas.microsoft.com/office/drawing/2014/main" id="{C37D01BB-6C35-9541-A739-A330B14CFD8B}"/>
              </a:ext>
            </a:extLst>
          </p:cNvPr>
          <p:cNvSpPr/>
          <p:nvPr/>
        </p:nvSpPr>
        <p:spPr>
          <a:xfrm>
            <a:off x="852388" y="5956419"/>
            <a:ext cx="1636987" cy="338554"/>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lumMod val="50000"/>
                    <a:lumOff val="50000"/>
                  </a:prstClr>
                </a:solidFill>
                <a:effectLst/>
                <a:uLnTx/>
                <a:uFillTx/>
                <a:latin typeface="Century Gothic" panose="020B0502020202020204" pitchFamily="34" charset="0"/>
                <a:ea typeface="+mn-ea"/>
                <a:cs typeface="+mn-cs"/>
              </a:rPr>
              <a:t>PUC 454.53 (d)</a:t>
            </a:r>
          </a:p>
        </p:txBody>
      </p:sp>
      <p:sp>
        <p:nvSpPr>
          <p:cNvPr id="8" name="Title 1">
            <a:extLst>
              <a:ext uri="{FF2B5EF4-FFF2-40B4-BE49-F238E27FC236}">
                <a16:creationId xmlns:a16="http://schemas.microsoft.com/office/drawing/2014/main" id="{FE76D651-8E4B-9C49-9010-7DEFFAE7EF6A}"/>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SB 100 Review</a:t>
            </a:r>
          </a:p>
        </p:txBody>
      </p:sp>
    </p:spTree>
    <p:extLst>
      <p:ext uri="{BB962C8B-B14F-4D97-AF65-F5344CB8AC3E}">
        <p14:creationId xmlns:p14="http://schemas.microsoft.com/office/powerpoint/2010/main" val="585406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chemeClr val="tx1"/>
                </a:solidFill>
                <a:latin typeface="Century Gothic" panose="020B0502020202020204" pitchFamily="34" charset="0"/>
              </a:rPr>
              <a:t>SB 100 Report Process</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100" b="0" i="0" u="none" strike="noStrike" kern="1200" cap="none" spc="0" normalizeH="0" baseline="0" noProof="0" smtClean="0">
                <a:ln>
                  <a:noFill/>
                </a:ln>
                <a:solidFill>
                  <a:prstClr val="black"/>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1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graphicFrame>
        <p:nvGraphicFramePr>
          <p:cNvPr id="7" name="Table 6">
            <a:extLst>
              <a:ext uri="{FF2B5EF4-FFF2-40B4-BE49-F238E27FC236}">
                <a16:creationId xmlns:a16="http://schemas.microsoft.com/office/drawing/2014/main" id="{E6F69CF7-C436-344F-AF02-A8DE04E4DB49}"/>
              </a:ext>
            </a:extLst>
          </p:cNvPr>
          <p:cNvGraphicFramePr>
            <a:graphicFrameLocks noGrp="1"/>
          </p:cNvGraphicFramePr>
          <p:nvPr>
            <p:extLst>
              <p:ext uri="{D42A27DB-BD31-4B8C-83A1-F6EECF244321}">
                <p14:modId xmlns:p14="http://schemas.microsoft.com/office/powerpoint/2010/main" val="2667470240"/>
              </p:ext>
            </p:extLst>
          </p:nvPr>
        </p:nvGraphicFramePr>
        <p:xfrm>
          <a:off x="1014256" y="1519303"/>
          <a:ext cx="9953625" cy="4641650"/>
        </p:xfrm>
        <a:graphic>
          <a:graphicData uri="http://schemas.openxmlformats.org/drawingml/2006/table">
            <a:tbl>
              <a:tblPr firstRow="1"/>
              <a:tblGrid>
                <a:gridCol w="6620655">
                  <a:extLst>
                    <a:ext uri="{9D8B030D-6E8A-4147-A177-3AD203B41FA5}">
                      <a16:colId xmlns:a16="http://schemas.microsoft.com/office/drawing/2014/main" val="455831911"/>
                    </a:ext>
                  </a:extLst>
                </a:gridCol>
                <a:gridCol w="3332970">
                  <a:extLst>
                    <a:ext uri="{9D8B030D-6E8A-4147-A177-3AD203B41FA5}">
                      <a16:colId xmlns:a16="http://schemas.microsoft.com/office/drawing/2014/main" val="1948785585"/>
                    </a:ext>
                  </a:extLst>
                </a:gridCol>
              </a:tblGrid>
              <a:tr h="464165">
                <a:tc>
                  <a:txBody>
                    <a:bodyPr/>
                    <a:lstStyle/>
                    <a:p>
                      <a:pPr algn="ctr" fontAlgn="base"/>
                      <a:r>
                        <a:rPr lang="en-US" sz="1800" b="1" i="0" dirty="0">
                          <a:solidFill>
                            <a:srgbClr val="FFFFFF"/>
                          </a:solidFill>
                          <a:effectLst/>
                          <a:latin typeface="Century Gothic" panose="020B0502020202020204" pitchFamily="34" charset="0"/>
                        </a:rPr>
                        <a:t>Activity​</a:t>
                      </a:r>
                      <a:endParaRPr lang="en-US" sz="2000" b="1" i="0" dirty="0">
                        <a:solidFill>
                          <a:srgbClr val="FFFFFF"/>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4472C4"/>
                    </a:solidFill>
                  </a:tcPr>
                </a:tc>
                <a:tc>
                  <a:txBody>
                    <a:bodyPr/>
                    <a:lstStyle/>
                    <a:p>
                      <a:pPr algn="ctr" fontAlgn="base"/>
                      <a:r>
                        <a:rPr lang="en-US" sz="1800" b="1" i="0" dirty="0">
                          <a:solidFill>
                            <a:srgbClr val="FFFFFF"/>
                          </a:solidFill>
                          <a:effectLst/>
                          <a:latin typeface="Century Gothic" panose="020B0502020202020204" pitchFamily="34" charset="0"/>
                        </a:rPr>
                        <a:t>Date ​</a:t>
                      </a:r>
                      <a:endParaRPr lang="en-US" sz="2000" b="1" i="0" dirty="0">
                        <a:solidFill>
                          <a:srgbClr val="FFFFFF"/>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4472C4"/>
                    </a:solidFill>
                  </a:tcPr>
                </a:tc>
                <a:extLst>
                  <a:ext uri="{0D108BD9-81ED-4DB2-BD59-A6C34878D82A}">
                    <a16:rowId xmlns:a16="http://schemas.microsoft.com/office/drawing/2014/main" val="2059292222"/>
                  </a:ext>
                </a:extLst>
              </a:tr>
              <a:tr h="464165">
                <a:tc>
                  <a:txBody>
                    <a:bodyPr/>
                    <a:lstStyle/>
                    <a:p>
                      <a:pPr algn="l" fontAlgn="base"/>
                      <a:r>
                        <a:rPr lang="en-US" sz="1800" b="0" i="0">
                          <a:solidFill>
                            <a:srgbClr val="000000"/>
                          </a:solidFill>
                          <a:effectLst/>
                          <a:latin typeface="Century Gothic" panose="020B0502020202020204" pitchFamily="34" charset="0"/>
                        </a:rPr>
                        <a:t>Kickoff Workshop (Sacramento) </a:t>
                      </a:r>
                      <a:r>
                        <a:rPr lang="en-US" sz="1800" b="1" i="0">
                          <a:solidFill>
                            <a:srgbClr val="000000"/>
                          </a:solidFill>
                          <a:effectLst/>
                          <a:latin typeface="Century Gothic" panose="020B0502020202020204" pitchFamily="34" charset="0"/>
                        </a:rPr>
                        <a:t>​</a:t>
                      </a:r>
                      <a:endParaRPr lang="en-US" sz="2000" b="1"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0" i="0">
                          <a:solidFill>
                            <a:srgbClr val="000000"/>
                          </a:solidFill>
                          <a:effectLst/>
                          <a:latin typeface="Century Gothic" panose="020B0502020202020204" pitchFamily="34" charset="0"/>
                        </a:rPr>
                        <a:t>September 2019​</a:t>
                      </a:r>
                      <a:endParaRPr lang="en-US" sz="2000" b="0"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2554864"/>
                  </a:ext>
                </a:extLst>
              </a:tr>
              <a:tr h="464165">
                <a:tc>
                  <a:txBody>
                    <a:bodyPr/>
                    <a:lstStyle/>
                    <a:p>
                      <a:pPr algn="l" fontAlgn="base"/>
                      <a:r>
                        <a:rPr lang="en-US" sz="1800" b="0" i="0">
                          <a:solidFill>
                            <a:srgbClr val="000000"/>
                          </a:solidFill>
                          <a:effectLst/>
                          <a:latin typeface="Century Gothic" panose="020B0502020202020204" pitchFamily="34" charset="0"/>
                        </a:rPr>
                        <a:t>Scoping Workshop 1: Central Valley (Fresno) </a:t>
                      </a:r>
                      <a:r>
                        <a:rPr lang="en-US" sz="1800" b="1" i="0">
                          <a:solidFill>
                            <a:srgbClr val="000000"/>
                          </a:solidFill>
                          <a:effectLst/>
                          <a:latin typeface="Century Gothic" panose="020B0502020202020204" pitchFamily="34" charset="0"/>
                        </a:rPr>
                        <a:t>​</a:t>
                      </a:r>
                      <a:endParaRPr lang="en-US" sz="2000" b="1"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0" i="0">
                          <a:solidFill>
                            <a:srgbClr val="000000"/>
                          </a:solidFill>
                          <a:effectLst/>
                          <a:latin typeface="Century Gothic" panose="020B0502020202020204" pitchFamily="34" charset="0"/>
                        </a:rPr>
                        <a:t>September 2019​</a:t>
                      </a:r>
                      <a:endParaRPr lang="en-US" sz="2000" b="0"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3498279"/>
                  </a:ext>
                </a:extLst>
              </a:tr>
              <a:tr h="464165">
                <a:tc>
                  <a:txBody>
                    <a:bodyPr/>
                    <a:lstStyle/>
                    <a:p>
                      <a:pPr algn="l" fontAlgn="base"/>
                      <a:r>
                        <a:rPr lang="en-US" sz="1800" b="0" i="0" dirty="0">
                          <a:solidFill>
                            <a:srgbClr val="000000"/>
                          </a:solidFill>
                          <a:effectLst/>
                          <a:latin typeface="Century Gothic" panose="020B0502020202020204" pitchFamily="34" charset="0"/>
                        </a:rPr>
                        <a:t>Scoping Workshop 2: Northern California (Redding)</a:t>
                      </a:r>
                      <a:r>
                        <a:rPr lang="en-US" sz="1800" b="1" i="0" dirty="0">
                          <a:solidFill>
                            <a:srgbClr val="000000"/>
                          </a:solidFill>
                          <a:effectLst/>
                          <a:latin typeface="Century Gothic" panose="020B0502020202020204" pitchFamily="34" charset="0"/>
                        </a:rPr>
                        <a:t>​</a:t>
                      </a:r>
                      <a:endParaRPr lang="en-US" sz="2000" b="1" i="0" dirty="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0" i="0">
                          <a:solidFill>
                            <a:srgbClr val="000000"/>
                          </a:solidFill>
                          <a:effectLst/>
                          <a:latin typeface="Century Gothic" panose="020B0502020202020204" pitchFamily="34" charset="0"/>
                        </a:rPr>
                        <a:t>October 2019​</a:t>
                      </a:r>
                      <a:endParaRPr lang="en-US" sz="2000" b="0"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1898025"/>
                  </a:ext>
                </a:extLst>
              </a:tr>
              <a:tr h="464165">
                <a:tc>
                  <a:txBody>
                    <a:bodyPr/>
                    <a:lstStyle/>
                    <a:p>
                      <a:pPr algn="l" fontAlgn="base"/>
                      <a:r>
                        <a:rPr lang="en-US" sz="1800" b="0" i="0">
                          <a:solidFill>
                            <a:srgbClr val="000000"/>
                          </a:solidFill>
                          <a:effectLst/>
                          <a:latin typeface="Century Gothic" panose="020B0502020202020204" pitchFamily="34" charset="0"/>
                        </a:rPr>
                        <a:t>Scoping Workshop 3: Southern California (Diamond Bar)</a:t>
                      </a:r>
                      <a:r>
                        <a:rPr lang="en-US" sz="1800" b="1" i="0">
                          <a:solidFill>
                            <a:srgbClr val="000000"/>
                          </a:solidFill>
                          <a:effectLst/>
                          <a:latin typeface="Century Gothic" panose="020B0502020202020204" pitchFamily="34" charset="0"/>
                        </a:rPr>
                        <a:t>​</a:t>
                      </a:r>
                      <a:endParaRPr lang="en-US" sz="2000" b="1"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0" i="0">
                          <a:solidFill>
                            <a:srgbClr val="000000"/>
                          </a:solidFill>
                          <a:effectLst/>
                          <a:latin typeface="Century Gothic" panose="020B0502020202020204" pitchFamily="34" charset="0"/>
                        </a:rPr>
                        <a:t>October 2019​</a:t>
                      </a:r>
                      <a:endParaRPr lang="en-US" sz="2000" b="0"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8010767"/>
                  </a:ext>
                </a:extLst>
              </a:tr>
              <a:tr h="464165">
                <a:tc>
                  <a:txBody>
                    <a:bodyPr/>
                    <a:lstStyle/>
                    <a:p>
                      <a:pPr algn="l" fontAlgn="base"/>
                      <a:r>
                        <a:rPr lang="en-US" sz="1800" b="0" i="0" dirty="0">
                          <a:solidFill>
                            <a:srgbClr val="000000"/>
                          </a:solidFill>
                          <a:effectLst/>
                          <a:latin typeface="Century Gothic" panose="020B0502020202020204" pitchFamily="34" charset="0"/>
                        </a:rPr>
                        <a:t>Technical Workshop (San Francisco)</a:t>
                      </a:r>
                      <a:r>
                        <a:rPr lang="en-US" sz="1800" b="1" i="0" dirty="0">
                          <a:solidFill>
                            <a:srgbClr val="000000"/>
                          </a:solidFill>
                          <a:effectLst/>
                          <a:latin typeface="Century Gothic" panose="020B0502020202020204" pitchFamily="34" charset="0"/>
                        </a:rPr>
                        <a:t>​</a:t>
                      </a:r>
                      <a:endParaRPr lang="en-US" sz="2000" b="1" i="0" dirty="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0" i="0">
                          <a:solidFill>
                            <a:srgbClr val="000000"/>
                          </a:solidFill>
                          <a:effectLst/>
                          <a:latin typeface="Century Gothic" panose="020B0502020202020204" pitchFamily="34" charset="0"/>
                        </a:rPr>
                        <a:t>November 2019​</a:t>
                      </a:r>
                      <a:endParaRPr lang="en-US" sz="2000" b="0"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75461507"/>
                  </a:ext>
                </a:extLst>
              </a:tr>
              <a:tr h="464165">
                <a:tc>
                  <a:txBody>
                    <a:bodyPr/>
                    <a:lstStyle/>
                    <a:p>
                      <a:pPr algn="l" fontAlgn="base"/>
                      <a:r>
                        <a:rPr lang="en-US" sz="1800" b="0" i="0">
                          <a:solidFill>
                            <a:srgbClr val="000000"/>
                          </a:solidFill>
                          <a:effectLst/>
                          <a:latin typeface="Century Gothic" panose="020B0502020202020204" pitchFamily="34" charset="0"/>
                        </a:rPr>
                        <a:t>Modeling Inputs &amp; Assumptions Workshop (Sacramento)</a:t>
                      </a:r>
                      <a:r>
                        <a:rPr lang="en-US" sz="1800" b="1" i="0">
                          <a:solidFill>
                            <a:srgbClr val="000000"/>
                          </a:solidFill>
                          <a:effectLst/>
                          <a:latin typeface="Century Gothic" panose="020B0502020202020204" pitchFamily="34" charset="0"/>
                        </a:rPr>
                        <a:t>​</a:t>
                      </a:r>
                      <a:endParaRPr lang="en-US" sz="2000" b="1"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0" i="0">
                          <a:solidFill>
                            <a:srgbClr val="000000"/>
                          </a:solidFill>
                          <a:effectLst/>
                          <a:latin typeface="Century Gothic" panose="020B0502020202020204" pitchFamily="34" charset="0"/>
                        </a:rPr>
                        <a:t>February 2020​</a:t>
                      </a:r>
                      <a:endParaRPr lang="en-US" sz="2000" b="0"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8502281"/>
                  </a:ext>
                </a:extLst>
              </a:tr>
              <a:tr h="464165">
                <a:tc>
                  <a:txBody>
                    <a:bodyPr/>
                    <a:lstStyle/>
                    <a:p>
                      <a:pPr algn="l" fontAlgn="base"/>
                      <a:r>
                        <a:rPr lang="en-US" sz="1800" b="0" i="0">
                          <a:solidFill>
                            <a:srgbClr val="000000"/>
                          </a:solidFill>
                          <a:effectLst/>
                          <a:latin typeface="Century Gothic" panose="020B0502020202020204" pitchFamily="34" charset="0"/>
                        </a:rPr>
                        <a:t>Draft Modeling Results Workshop (Remote Only)​</a:t>
                      </a:r>
                      <a:endParaRPr lang="en-US" sz="2000" b="0" i="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0" i="0" dirty="0">
                          <a:solidFill>
                            <a:srgbClr val="000000"/>
                          </a:solidFill>
                          <a:effectLst/>
                          <a:latin typeface="Century Gothic" panose="020B0502020202020204" pitchFamily="34" charset="0"/>
                        </a:rPr>
                        <a:t>September 2020​</a:t>
                      </a:r>
                      <a:endParaRPr lang="en-US" sz="2000" b="0" i="0" dirty="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688741"/>
                  </a:ext>
                </a:extLst>
              </a:tr>
              <a:tr h="464165">
                <a:tc>
                  <a:txBody>
                    <a:bodyPr/>
                    <a:lstStyle/>
                    <a:p>
                      <a:pPr algn="l" fontAlgn="base"/>
                      <a:r>
                        <a:rPr lang="en-US" sz="1800" b="1" i="0" dirty="0">
                          <a:solidFill>
                            <a:srgbClr val="000000"/>
                          </a:solidFill>
                          <a:effectLst/>
                          <a:latin typeface="Century Gothic" panose="020B0502020202020204" pitchFamily="34" charset="0"/>
                        </a:rPr>
                        <a:t>Draft Report Workshop (Remote Only)​</a:t>
                      </a:r>
                      <a:endParaRPr lang="en-US" sz="2000" b="1" i="0" dirty="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1" i="0" dirty="0">
                          <a:solidFill>
                            <a:srgbClr val="000000"/>
                          </a:solidFill>
                          <a:effectLst/>
                          <a:latin typeface="Century Gothic" panose="020B0502020202020204" pitchFamily="34" charset="0"/>
                        </a:rPr>
                        <a:t>December 4, 2020​</a:t>
                      </a:r>
                      <a:endParaRPr lang="en-US" sz="2000" b="1" i="0" dirty="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5884906"/>
                  </a:ext>
                </a:extLst>
              </a:tr>
              <a:tr h="464165">
                <a:tc>
                  <a:txBody>
                    <a:bodyPr/>
                    <a:lstStyle/>
                    <a:p>
                      <a:pPr algn="l" fontAlgn="base"/>
                      <a:r>
                        <a:rPr lang="en-US" sz="1800" b="0" i="0" dirty="0">
                          <a:solidFill>
                            <a:srgbClr val="000000"/>
                          </a:solidFill>
                          <a:effectLst/>
                          <a:latin typeface="Century Gothic" panose="020B0502020202020204" pitchFamily="34" charset="0"/>
                        </a:rPr>
                        <a:t>Report due to Legislature</a:t>
                      </a:r>
                      <a:r>
                        <a:rPr lang="en-US" sz="1800" b="1" i="0" dirty="0">
                          <a:solidFill>
                            <a:srgbClr val="000000"/>
                          </a:solidFill>
                          <a:effectLst/>
                          <a:latin typeface="Century Gothic" panose="020B0502020202020204" pitchFamily="34" charset="0"/>
                        </a:rPr>
                        <a:t>​</a:t>
                      </a:r>
                      <a:endParaRPr lang="en-US" sz="2000" b="1" i="0" dirty="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fontAlgn="base"/>
                      <a:r>
                        <a:rPr lang="en-US" sz="1800" b="0" i="0" dirty="0">
                          <a:solidFill>
                            <a:srgbClr val="000000"/>
                          </a:solidFill>
                          <a:effectLst/>
                          <a:latin typeface="Century Gothic" panose="020B0502020202020204" pitchFamily="34" charset="0"/>
                        </a:rPr>
                        <a:t>January 1, 2021​</a:t>
                      </a:r>
                      <a:endParaRPr lang="en-US" sz="2000" b="0" i="0" dirty="0">
                        <a:solidFill>
                          <a:srgbClr val="000000"/>
                        </a:solidFill>
                        <a:effectLst/>
                      </a:endParaRPr>
                    </a:p>
                  </a:txBody>
                  <a:tcPr marL="86947" marR="86947" marT="43474" marB="4347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4835590"/>
                  </a:ext>
                </a:extLst>
              </a:tr>
            </a:tbl>
          </a:graphicData>
        </a:graphic>
      </p:graphicFrame>
    </p:spTree>
    <p:extLst>
      <p:ext uri="{BB962C8B-B14F-4D97-AF65-F5344CB8AC3E}">
        <p14:creationId xmlns:p14="http://schemas.microsoft.com/office/powerpoint/2010/main" val="1951967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F06B2-4397-0743-AC65-1DAA7A59B932}"/>
              </a:ext>
            </a:extLst>
          </p:cNvPr>
          <p:cNvSpPr>
            <a:spLocks noGrp="1"/>
          </p:cNvSpPr>
          <p:nvPr>
            <p:ph type="title"/>
          </p:nvPr>
        </p:nvSpPr>
        <p:spPr/>
        <p:txBody>
          <a:bodyPr>
            <a:normAutofit/>
          </a:bodyPr>
          <a:lstStyle/>
          <a:p>
            <a:r>
              <a:rPr lang="en-US" sz="4000" dirty="0">
                <a:solidFill>
                  <a:schemeClr val="tx1"/>
                </a:solidFill>
                <a:latin typeface="Century Gothic" panose="020B0502020202020204" pitchFamily="34" charset="0"/>
              </a:rPr>
              <a:t>Equity and Health</a:t>
            </a:r>
          </a:p>
        </p:txBody>
      </p:sp>
      <p:sp>
        <p:nvSpPr>
          <p:cNvPr id="3" name="Slide Number Placeholder 2">
            <a:extLst>
              <a:ext uri="{FF2B5EF4-FFF2-40B4-BE49-F238E27FC236}">
                <a16:creationId xmlns:a16="http://schemas.microsoft.com/office/drawing/2014/main" id="{D88B9825-CF38-C14C-849E-E5AB9330583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1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 name="Rectangle 4">
            <a:extLst>
              <a:ext uri="{FF2B5EF4-FFF2-40B4-BE49-F238E27FC236}">
                <a16:creationId xmlns:a16="http://schemas.microsoft.com/office/drawing/2014/main" id="{ACB2F974-3850-8244-A5E2-494FC53B8DC8}"/>
              </a:ext>
            </a:extLst>
          </p:cNvPr>
          <p:cNvSpPr/>
          <p:nvPr/>
        </p:nvSpPr>
        <p:spPr>
          <a:xfrm>
            <a:off x="956512" y="1690688"/>
            <a:ext cx="9262309" cy="4040593"/>
          </a:xfrm>
          <a:prstGeom prst="rect">
            <a:avLst/>
          </a:prstGeom>
        </p:spPr>
        <p:txBody>
          <a:bodyPr wrap="square">
            <a:spAutoFit/>
          </a:bodyPr>
          <a:lstStyle/>
          <a:p>
            <a:pPr marL="285750" marR="0" lvl="0" indent="-285750" algn="l" defTabSz="914400" rtl="0" eaLnBrk="1" fontAlgn="base" latinLnBrk="0" hangingPunct="1">
              <a:lnSpc>
                <a:spcPct val="107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Stakeholders recommended an </a:t>
            </a:r>
            <a:r>
              <a:rPr kumimoji="0" lang="en-US" sz="1800" b="1"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equity scenario that excludes combustion resources and includes social costs and non-energy benefits (NEBs)</a:t>
            </a:r>
          </a:p>
          <a:p>
            <a:pPr marL="742950" marR="0" lvl="1" indent="-285750" algn="l" defTabSz="914400" rtl="0" eaLnBrk="1" fontAlgn="base" latinLnBrk="0" hangingPunct="1">
              <a:lnSpc>
                <a:spcPct val="107000"/>
              </a:lnSpc>
              <a:spcBef>
                <a:spcPts val="0"/>
              </a:spcBef>
              <a:spcAft>
                <a:spcPts val="18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Century Gothic" panose="020B0502020202020204" pitchFamily="34" charset="0"/>
                <a:ea typeface="Calibri" panose="020F0502020204030204" pitchFamily="34" charset="0"/>
                <a:cs typeface="Times New Roman" panose="02020603050405020304" pitchFamily="18" charset="0"/>
              </a:rPr>
              <a:t>NEBs include l</a:t>
            </a:r>
            <a:r>
              <a:rPr kumimoji="0" lang="en-US" sz="16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and-use impacts</a:t>
            </a:r>
            <a:r>
              <a:rPr kumimoji="0" lang="en-US" sz="14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Arial" panose="020B0604020202020204" pitchFamily="34" charset="0"/>
              </a:rPr>
              <a:t>,</a:t>
            </a:r>
            <a:r>
              <a:rPr kumimoji="0" lang="en-US" sz="14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Arial" panose="020B0604020202020204" pitchFamily="34" charset="0"/>
              </a:rPr>
              <a:t> </a:t>
            </a:r>
            <a:r>
              <a:rPr kumimoji="0" lang="en-US" sz="16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public health and air quality</a:t>
            </a:r>
            <a:r>
              <a:rPr kumimoji="0" lang="en-US" sz="14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Arial" panose="020B0604020202020204" pitchFamily="34" charset="0"/>
              </a:rPr>
              <a:t>,</a:t>
            </a:r>
            <a:r>
              <a:rPr kumimoji="0" lang="en-US" sz="14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Arial" panose="020B0604020202020204" pitchFamily="34" charset="0"/>
              </a:rPr>
              <a:t> </a:t>
            </a:r>
            <a:r>
              <a:rPr kumimoji="0" lang="en-US" sz="16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water supply and quality</a:t>
            </a:r>
            <a:r>
              <a:rPr kumimoji="0" lang="en-US" sz="14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Arial" panose="020B0604020202020204" pitchFamily="34" charset="0"/>
              </a:rPr>
              <a:t>,</a:t>
            </a:r>
            <a:r>
              <a:rPr kumimoji="0" lang="en-US" sz="14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Arial" panose="020B0604020202020204" pitchFamily="34" charset="0"/>
              </a:rPr>
              <a:t> </a:t>
            </a:r>
            <a:r>
              <a:rPr kumimoji="0" lang="en-US" sz="16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economic impacts</a:t>
            </a:r>
            <a:r>
              <a:rPr kumimoji="0" lang="en-US" sz="14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Arial" panose="020B0604020202020204" pitchFamily="34" charset="0"/>
              </a:rPr>
              <a:t>, </a:t>
            </a:r>
            <a:r>
              <a:rPr kumimoji="0" lang="en-US" sz="16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resiliency.</a:t>
            </a:r>
          </a:p>
          <a:p>
            <a:pPr marL="285750" marR="0" lvl="0" indent="-285750" algn="l" defTabSz="914400" rtl="0" eaLnBrk="1" fontAlgn="base" latinLnBrk="0" hangingPunct="1">
              <a:lnSpc>
                <a:spcPct val="107000"/>
              </a:lnSpc>
              <a:spcBef>
                <a:spcPts val="0"/>
              </a:spcBef>
              <a:spcAft>
                <a:spcPts val="1800"/>
              </a:spcAft>
              <a:buClrTx/>
              <a:buSzTx/>
              <a:buFont typeface="Arial" panose="020B0604020202020204" pitchFamily="34" charset="0"/>
              <a:buChar char="•"/>
              <a:tabLst/>
              <a:defRPr/>
            </a:pPr>
            <a:r>
              <a:rPr kumimoji="0" lang="en-US" sz="1800" b="1"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The joint agencies modeled a study scenario which excludes all new and existing combustion resources.</a:t>
            </a:r>
          </a:p>
          <a:p>
            <a:pPr marL="285750" marR="0" lvl="0" indent="-285750" algn="l" defTabSz="914400" rtl="0" eaLnBrk="1" fontAlgn="base" latinLnBrk="0" hangingPunct="1">
              <a:lnSpc>
                <a:spcPct val="107000"/>
              </a:lnSpc>
              <a:spcBef>
                <a:spcPts val="0"/>
              </a:spcBef>
              <a:spcAft>
                <a:spcPts val="1800"/>
              </a:spcAft>
              <a:buClrTx/>
              <a:buSzTx/>
              <a:buFont typeface="Arial" panose="020B0604020202020204" pitchFamily="34" charset="0"/>
              <a:buChar char="•"/>
              <a:tabLst/>
              <a:defRPr/>
            </a:pPr>
            <a:r>
              <a:rPr kumimoji="0" lang="en-US" sz="1800" b="1"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Modeling of the NEBs listed above was not feasible in this analysis</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given the modeling tools available, remaining unknowns about where generation resources will be located, and when and how specific resources will be used. </a:t>
            </a:r>
          </a:p>
          <a:p>
            <a:pPr marL="285750" marR="0" lvl="0" indent="-285750" algn="l" defTabSz="914400" rtl="0" eaLnBrk="1" fontAlgn="base" latinLnBrk="0" hangingPunct="1">
              <a:lnSpc>
                <a:spcPct val="107000"/>
              </a:lnSpc>
              <a:spcBef>
                <a:spcPts val="0"/>
              </a:spcBef>
              <a:spcAft>
                <a:spcPts val="180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Plan to continue engaging with stakeholders to </a:t>
            </a:r>
            <a:r>
              <a:rPr kumimoji="0" lang="en-US" sz="1800" b="1" i="0" u="none" strike="noStrike" kern="1200" cap="none" spc="0" normalizeH="0" baseline="0" noProof="0">
                <a:ln>
                  <a:noFill/>
                </a:ln>
                <a:solidFill>
                  <a:srgbClr val="000000"/>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explore opportunities to better integrate these topics into future analyses. </a:t>
            </a:r>
            <a:endParaRPr kumimoji="0" lang="en-US" sz="16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7844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1008B2-4858-3A4B-8ECE-7E4117C06E94}"/>
              </a:ext>
            </a:extLst>
          </p:cNvPr>
          <p:cNvSpPr txBox="1"/>
          <p:nvPr/>
        </p:nvSpPr>
        <p:spPr>
          <a:xfrm>
            <a:off x="475014" y="1603169"/>
            <a:ext cx="1163782"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44546A"/>
                </a:solidFill>
                <a:effectLst/>
                <a:uLnTx/>
                <a:uFillTx/>
                <a:latin typeface="Tw Cen MT" panose="020B0602020104020603"/>
                <a:ea typeface="+mn-ea"/>
                <a:cs typeface="+mn-cs"/>
              </a:rPr>
              <a:t>Inputs</a:t>
            </a:r>
          </a:p>
        </p:txBody>
      </p:sp>
      <p:sp>
        <p:nvSpPr>
          <p:cNvPr id="5" name="TextBox 4">
            <a:extLst>
              <a:ext uri="{FF2B5EF4-FFF2-40B4-BE49-F238E27FC236}">
                <a16:creationId xmlns:a16="http://schemas.microsoft.com/office/drawing/2014/main" id="{77CB74B4-0B6C-F94C-873F-E9E513757AE1}"/>
              </a:ext>
            </a:extLst>
          </p:cNvPr>
          <p:cNvSpPr txBox="1"/>
          <p:nvPr/>
        </p:nvSpPr>
        <p:spPr>
          <a:xfrm>
            <a:off x="2857997" y="1603169"/>
            <a:ext cx="1856502"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44546A"/>
                </a:solidFill>
                <a:effectLst/>
                <a:uLnTx/>
                <a:uFillTx/>
                <a:latin typeface="Tw Cen MT" panose="020B0602020104020603"/>
                <a:ea typeface="+mn-ea"/>
                <a:cs typeface="+mn-cs"/>
              </a:rPr>
              <a:t>Portfolio Development</a:t>
            </a:r>
          </a:p>
        </p:txBody>
      </p:sp>
      <p:sp>
        <p:nvSpPr>
          <p:cNvPr id="6" name="TextBox 5">
            <a:extLst>
              <a:ext uri="{FF2B5EF4-FFF2-40B4-BE49-F238E27FC236}">
                <a16:creationId xmlns:a16="http://schemas.microsoft.com/office/drawing/2014/main" id="{DA2012BA-DF59-C94A-9510-184484B745C9}"/>
              </a:ext>
            </a:extLst>
          </p:cNvPr>
          <p:cNvSpPr txBox="1"/>
          <p:nvPr/>
        </p:nvSpPr>
        <p:spPr>
          <a:xfrm>
            <a:off x="6234938" y="1548617"/>
            <a:ext cx="1478472"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44546A"/>
                </a:solidFill>
                <a:effectLst/>
                <a:uLnTx/>
                <a:uFillTx/>
                <a:latin typeface="Tw Cen MT" panose="020B0602020104020603"/>
                <a:ea typeface="+mn-ea"/>
                <a:cs typeface="+mn-cs"/>
              </a:rPr>
              <a:t>Portfolio Reliability</a:t>
            </a:r>
          </a:p>
        </p:txBody>
      </p:sp>
      <p:sp>
        <p:nvSpPr>
          <p:cNvPr id="7" name="TextBox 6">
            <a:extLst>
              <a:ext uri="{FF2B5EF4-FFF2-40B4-BE49-F238E27FC236}">
                <a16:creationId xmlns:a16="http://schemas.microsoft.com/office/drawing/2014/main" id="{EDDE2A2E-0A87-A74C-8600-17411DF918CF}"/>
              </a:ext>
            </a:extLst>
          </p:cNvPr>
          <p:cNvSpPr txBox="1"/>
          <p:nvPr/>
        </p:nvSpPr>
        <p:spPr>
          <a:xfrm>
            <a:off x="6376811" y="4450682"/>
            <a:ext cx="1240965"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44546A"/>
                </a:solidFill>
                <a:effectLst/>
                <a:uLnTx/>
                <a:uFillTx/>
                <a:latin typeface="Tw Cen MT" panose="020B0602020104020603"/>
                <a:ea typeface="+mn-ea"/>
                <a:cs typeface="+mn-cs"/>
              </a:rPr>
              <a:t>Portfolio Impacts</a:t>
            </a:r>
          </a:p>
        </p:txBody>
      </p:sp>
      <p:sp>
        <p:nvSpPr>
          <p:cNvPr id="8" name="TextBox 7">
            <a:extLst>
              <a:ext uri="{FF2B5EF4-FFF2-40B4-BE49-F238E27FC236}">
                <a16:creationId xmlns:a16="http://schemas.microsoft.com/office/drawing/2014/main" id="{53C33DA7-1DBD-1C41-A629-69677DE14267}"/>
              </a:ext>
            </a:extLst>
          </p:cNvPr>
          <p:cNvSpPr txBox="1"/>
          <p:nvPr/>
        </p:nvSpPr>
        <p:spPr>
          <a:xfrm>
            <a:off x="330158" y="2058105"/>
            <a:ext cx="2073616" cy="40010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Tw Cen MT" panose="020B0602020104020603"/>
                <a:ea typeface="+mn-ea"/>
                <a:cs typeface="+mn-cs"/>
              </a:rPr>
              <a:t>May include, but not limited 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Existing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Demand Forecasts or  Scenarios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Resource Costs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Reliability Metrics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Policy Goals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Resource Potential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Land Use Screens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w Cen MT" panose="020B0602020104020603"/>
              <a:ea typeface="+mn-ea"/>
              <a:cs typeface="+mn-cs"/>
            </a:endParaRPr>
          </a:p>
        </p:txBody>
      </p:sp>
      <p:sp>
        <p:nvSpPr>
          <p:cNvPr id="9" name="TextBox 8">
            <a:extLst>
              <a:ext uri="{FF2B5EF4-FFF2-40B4-BE49-F238E27FC236}">
                <a16:creationId xmlns:a16="http://schemas.microsoft.com/office/drawing/2014/main" id="{2D9F10F6-B3D0-C74E-B148-91A64112E547}"/>
              </a:ext>
            </a:extLst>
          </p:cNvPr>
          <p:cNvSpPr txBox="1"/>
          <p:nvPr/>
        </p:nvSpPr>
        <p:spPr>
          <a:xfrm>
            <a:off x="3200400" y="3303380"/>
            <a:ext cx="180504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w Cen MT" panose="020B0602020104020603"/>
                <a:ea typeface="+mn-ea"/>
                <a:cs typeface="+mn-cs"/>
              </a:rPr>
              <a:t>Capacity Expansion Modeling</a:t>
            </a:r>
          </a:p>
        </p:txBody>
      </p:sp>
      <p:sp>
        <p:nvSpPr>
          <p:cNvPr id="10" name="TextBox 9">
            <a:extLst>
              <a:ext uri="{FF2B5EF4-FFF2-40B4-BE49-F238E27FC236}">
                <a16:creationId xmlns:a16="http://schemas.microsoft.com/office/drawing/2014/main" id="{20463AE5-2F3E-1345-A50D-38DC6DB41A84}"/>
              </a:ext>
            </a:extLst>
          </p:cNvPr>
          <p:cNvSpPr txBox="1"/>
          <p:nvPr/>
        </p:nvSpPr>
        <p:spPr>
          <a:xfrm>
            <a:off x="6276120" y="2413337"/>
            <a:ext cx="1805049"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w Cen MT" panose="020B0602020104020603"/>
                <a:ea typeface="+mn-ea"/>
                <a:cs typeface="+mn-cs"/>
              </a:rPr>
              <a:t>Operability/ Full Dispatch: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Tw Cen MT" panose="020B0602020104020603"/>
                <a:ea typeface="+mn-ea"/>
                <a:cs typeface="+mn-cs"/>
              </a:rPr>
              <a:t>Production Cost Modeling</a:t>
            </a:r>
          </a:p>
        </p:txBody>
      </p:sp>
      <p:sp>
        <p:nvSpPr>
          <p:cNvPr id="11" name="TextBox 10">
            <a:extLst>
              <a:ext uri="{FF2B5EF4-FFF2-40B4-BE49-F238E27FC236}">
                <a16:creationId xmlns:a16="http://schemas.microsoft.com/office/drawing/2014/main" id="{E33FF230-3ECF-144B-B870-CF12CDF44C98}"/>
              </a:ext>
            </a:extLst>
          </p:cNvPr>
          <p:cNvSpPr txBox="1"/>
          <p:nvPr/>
        </p:nvSpPr>
        <p:spPr>
          <a:xfrm>
            <a:off x="6302834" y="5497122"/>
            <a:ext cx="1805049"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Rate Impacts</a:t>
            </a:r>
          </a:p>
        </p:txBody>
      </p:sp>
      <p:cxnSp>
        <p:nvCxnSpPr>
          <p:cNvPr id="15" name="Straight Arrow Connector 14">
            <a:extLst>
              <a:ext uri="{FF2B5EF4-FFF2-40B4-BE49-F238E27FC236}">
                <a16:creationId xmlns:a16="http://schemas.microsoft.com/office/drawing/2014/main" id="{DC52DFD3-4671-B74A-AC06-967A86465122}"/>
              </a:ext>
              <a:ext uri="{C183D7F6-B498-43B3-948B-1728B52AA6E4}">
                <adec:decorative xmlns:adec="http://schemas.microsoft.com/office/drawing/2017/decorative" val="1"/>
              </a:ext>
            </a:extLst>
          </p:cNvPr>
          <p:cNvCxnSpPr/>
          <p:nvPr/>
        </p:nvCxnSpPr>
        <p:spPr>
          <a:xfrm>
            <a:off x="2361122" y="3781171"/>
            <a:ext cx="79564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F6A9DE41-9A96-2744-91A5-6C6360F2253C}"/>
              </a:ext>
            </a:extLst>
          </p:cNvPr>
          <p:cNvSpPr txBox="1"/>
          <p:nvPr/>
        </p:nvSpPr>
        <p:spPr>
          <a:xfrm>
            <a:off x="10034667" y="2376879"/>
            <a:ext cx="1805049"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w Cen MT" panose="020B0602020104020603"/>
                <a:ea typeface="+mn-ea"/>
                <a:cs typeface="+mn-cs"/>
              </a:rPr>
              <a:t>Local Reliability: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Tw Cen MT" panose="020B0602020104020603"/>
                <a:ea typeface="+mn-ea"/>
                <a:cs typeface="+mn-cs"/>
              </a:rPr>
              <a:t>Power Flow Modeling</a:t>
            </a:r>
          </a:p>
        </p:txBody>
      </p:sp>
      <p:sp>
        <p:nvSpPr>
          <p:cNvPr id="17" name="TextBox 16">
            <a:extLst>
              <a:ext uri="{FF2B5EF4-FFF2-40B4-BE49-F238E27FC236}">
                <a16:creationId xmlns:a16="http://schemas.microsoft.com/office/drawing/2014/main" id="{242304B7-B175-A34D-B60B-C36EF6228743}"/>
              </a:ext>
            </a:extLst>
          </p:cNvPr>
          <p:cNvSpPr txBox="1"/>
          <p:nvPr/>
        </p:nvSpPr>
        <p:spPr>
          <a:xfrm>
            <a:off x="8385784" y="2400551"/>
            <a:ext cx="1805049" cy="129266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w Cen MT" panose="020B0602020104020603"/>
                <a:ea typeface="+mn-ea"/>
                <a:cs typeface="+mn-cs"/>
              </a:rPr>
              <a:t>Resource Adequacy: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Tw Cen MT" panose="020B0602020104020603"/>
                <a:ea typeface="+mn-ea"/>
                <a:cs typeface="+mn-cs"/>
              </a:rPr>
              <a:t>Probabilistic Production Cost Modeling</a:t>
            </a:r>
          </a:p>
        </p:txBody>
      </p:sp>
      <p:sp>
        <p:nvSpPr>
          <p:cNvPr id="18" name="TextBox 17">
            <a:extLst>
              <a:ext uri="{FF2B5EF4-FFF2-40B4-BE49-F238E27FC236}">
                <a16:creationId xmlns:a16="http://schemas.microsoft.com/office/drawing/2014/main" id="{D2CAE098-1DC1-5A44-A68C-E9BE7FC74B05}"/>
              </a:ext>
            </a:extLst>
          </p:cNvPr>
          <p:cNvSpPr txBox="1"/>
          <p:nvPr/>
        </p:nvSpPr>
        <p:spPr>
          <a:xfrm>
            <a:off x="10034667" y="5926623"/>
            <a:ext cx="173611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w Cen MT" panose="020B0602020104020603"/>
                <a:ea typeface="+mn-ea"/>
                <a:cs typeface="+mn-cs"/>
              </a:rPr>
              <a:t>Workforce Impacts</a:t>
            </a:r>
          </a:p>
        </p:txBody>
      </p:sp>
      <p:sp>
        <p:nvSpPr>
          <p:cNvPr id="19" name="TextBox 18">
            <a:extLst>
              <a:ext uri="{FF2B5EF4-FFF2-40B4-BE49-F238E27FC236}">
                <a16:creationId xmlns:a16="http://schemas.microsoft.com/office/drawing/2014/main" id="{31013E01-A118-7C4B-8BB7-83A1B76504CB}"/>
              </a:ext>
            </a:extLst>
          </p:cNvPr>
          <p:cNvSpPr txBox="1"/>
          <p:nvPr/>
        </p:nvSpPr>
        <p:spPr>
          <a:xfrm>
            <a:off x="10386951" y="5495735"/>
            <a:ext cx="1805049"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Land Use Impacts</a:t>
            </a:r>
          </a:p>
        </p:txBody>
      </p:sp>
      <p:cxnSp>
        <p:nvCxnSpPr>
          <p:cNvPr id="20" name="Straight Arrow Connector 19">
            <a:extLst>
              <a:ext uri="{FF2B5EF4-FFF2-40B4-BE49-F238E27FC236}">
                <a16:creationId xmlns:a16="http://schemas.microsoft.com/office/drawing/2014/main" id="{887EDECD-DF59-4745-BD89-317D3AE62310}"/>
              </a:ext>
              <a:ext uri="{C183D7F6-B498-43B3-948B-1728B52AA6E4}">
                <adec:decorative xmlns:adec="http://schemas.microsoft.com/office/drawing/2017/decorative" val="1"/>
              </a:ext>
            </a:extLst>
          </p:cNvPr>
          <p:cNvCxnSpPr>
            <a:cxnSpLocks/>
          </p:cNvCxnSpPr>
          <p:nvPr/>
        </p:nvCxnSpPr>
        <p:spPr>
          <a:xfrm flipV="1">
            <a:off x="4516582" y="3013501"/>
            <a:ext cx="1492332" cy="5987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F5EEF8E1-4C6B-8143-843E-8BECA08751DD}"/>
              </a:ext>
              <a:ext uri="{C183D7F6-B498-43B3-948B-1728B52AA6E4}">
                <adec:decorative xmlns:adec="http://schemas.microsoft.com/office/drawing/2017/decorative" val="1"/>
              </a:ext>
            </a:extLst>
          </p:cNvPr>
          <p:cNvCxnSpPr>
            <a:cxnSpLocks/>
          </p:cNvCxnSpPr>
          <p:nvPr/>
        </p:nvCxnSpPr>
        <p:spPr>
          <a:xfrm>
            <a:off x="4526489" y="4027754"/>
            <a:ext cx="1399297" cy="9000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C098924-C00F-8340-964A-F2229026FB78}"/>
              </a:ext>
              <a:ext uri="{C183D7F6-B498-43B3-948B-1728B52AA6E4}">
                <adec:decorative xmlns:adec="http://schemas.microsoft.com/office/drawing/2017/decorative" val="1"/>
              </a:ext>
            </a:extLst>
          </p:cNvPr>
          <p:cNvCxnSpPr>
            <a:cxnSpLocks/>
          </p:cNvCxnSpPr>
          <p:nvPr/>
        </p:nvCxnSpPr>
        <p:spPr>
          <a:xfrm>
            <a:off x="6930631" y="3781171"/>
            <a:ext cx="0" cy="4031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3E75FD59-6638-0546-A982-1DE54B7BC6E6}"/>
              </a:ext>
              <a:ext uri="{C183D7F6-B498-43B3-948B-1728B52AA6E4}">
                <adec:decorative xmlns:adec="http://schemas.microsoft.com/office/drawing/2017/decorative" val="1"/>
              </a:ext>
            </a:extLst>
          </p:cNvPr>
          <p:cNvSpPr/>
          <p:nvPr/>
        </p:nvSpPr>
        <p:spPr>
          <a:xfrm>
            <a:off x="3234049" y="3326534"/>
            <a:ext cx="1015328" cy="93189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8" name="TextBox 27">
            <a:extLst>
              <a:ext uri="{FF2B5EF4-FFF2-40B4-BE49-F238E27FC236}">
                <a16:creationId xmlns:a16="http://schemas.microsoft.com/office/drawing/2014/main" id="{50495BB8-9D54-C24F-840F-14AA1843C3B6}"/>
              </a:ext>
            </a:extLst>
          </p:cNvPr>
          <p:cNvSpPr txBox="1"/>
          <p:nvPr/>
        </p:nvSpPr>
        <p:spPr>
          <a:xfrm>
            <a:off x="2857997" y="5681373"/>
            <a:ext cx="2311162" cy="369332"/>
          </a:xfrm>
          <a:prstGeom prst="rect">
            <a:avLst/>
          </a:prstGeom>
          <a:noFill/>
          <a:ln>
            <a:solidFill>
              <a:schemeClr val="accent2"/>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w Cen MT" panose="020B0602020104020603"/>
                <a:ea typeface="+mn-ea"/>
                <a:cs typeface="+mn-cs"/>
              </a:rPr>
              <a:t>Current SB 100 Report</a:t>
            </a:r>
          </a:p>
        </p:txBody>
      </p:sp>
      <p:sp>
        <p:nvSpPr>
          <p:cNvPr id="23" name="TextBox 22">
            <a:extLst>
              <a:ext uri="{FF2B5EF4-FFF2-40B4-BE49-F238E27FC236}">
                <a16:creationId xmlns:a16="http://schemas.microsoft.com/office/drawing/2014/main" id="{8DCF4F70-A164-B049-8107-A1B704F36947}"/>
              </a:ext>
            </a:extLst>
          </p:cNvPr>
          <p:cNvSpPr txBox="1"/>
          <p:nvPr/>
        </p:nvSpPr>
        <p:spPr>
          <a:xfrm>
            <a:off x="6276119" y="5949418"/>
            <a:ext cx="305788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Tw Cen MT" panose="020B0602020104020603"/>
                <a:ea typeface="+mn-ea"/>
                <a:cs typeface="+mn-cs"/>
              </a:rPr>
              <a:t>Air Pollutants/ Air Quality Impacts</a:t>
            </a:r>
          </a:p>
        </p:txBody>
      </p:sp>
      <p:sp>
        <p:nvSpPr>
          <p:cNvPr id="25" name="TextBox 24">
            <a:extLst>
              <a:ext uri="{FF2B5EF4-FFF2-40B4-BE49-F238E27FC236}">
                <a16:creationId xmlns:a16="http://schemas.microsoft.com/office/drawing/2014/main" id="{42324B11-CC45-2A48-9D04-357DF09A41DF}"/>
              </a:ext>
            </a:extLst>
          </p:cNvPr>
          <p:cNvSpPr txBox="1"/>
          <p:nvPr/>
        </p:nvSpPr>
        <p:spPr>
          <a:xfrm>
            <a:off x="6276120" y="5156163"/>
            <a:ext cx="3611714"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Tw Cen MT" panose="020B0602020104020603"/>
                <a:ea typeface="+mn-ea"/>
                <a:cs typeface="+mn-cs"/>
              </a:rPr>
              <a:t>May include, but not limited to:</a:t>
            </a:r>
          </a:p>
        </p:txBody>
      </p:sp>
      <p:cxnSp>
        <p:nvCxnSpPr>
          <p:cNvPr id="13" name="Straight Arrow Connector 12">
            <a:extLst>
              <a:ext uri="{FF2B5EF4-FFF2-40B4-BE49-F238E27FC236}">
                <a16:creationId xmlns:a16="http://schemas.microsoft.com/office/drawing/2014/main" id="{904FC45B-92D8-3A49-AF01-F9FD7F06A5C0}"/>
              </a:ext>
              <a:ext uri="{C183D7F6-B498-43B3-948B-1728B52AA6E4}">
                <adec:decorative xmlns:adec="http://schemas.microsoft.com/office/drawing/2017/decorative" val="1"/>
              </a:ext>
            </a:extLst>
          </p:cNvPr>
          <p:cNvCxnSpPr>
            <a:cxnSpLocks/>
          </p:cNvCxnSpPr>
          <p:nvPr/>
        </p:nvCxnSpPr>
        <p:spPr>
          <a:xfrm flipH="1">
            <a:off x="4516582" y="3113637"/>
            <a:ext cx="1569510" cy="634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7910FF7E-EB2F-B443-9D54-83956766D886}"/>
              </a:ext>
              <a:ext uri="{C183D7F6-B498-43B3-948B-1728B52AA6E4}">
                <adec:decorative xmlns:adec="http://schemas.microsoft.com/office/drawing/2017/decorative" val="1"/>
              </a:ext>
            </a:extLst>
          </p:cNvPr>
          <p:cNvCxnSpPr>
            <a:cxnSpLocks/>
          </p:cNvCxnSpPr>
          <p:nvPr/>
        </p:nvCxnSpPr>
        <p:spPr>
          <a:xfrm flipH="1" flipV="1">
            <a:off x="4451158" y="4102394"/>
            <a:ext cx="1401525" cy="8940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7F582550-976B-844D-A84A-E9F5099D90E6}"/>
              </a:ext>
              <a:ext uri="{C183D7F6-B498-43B3-948B-1728B52AA6E4}">
                <adec:decorative xmlns:adec="http://schemas.microsoft.com/office/drawing/2017/decorative" val="1"/>
              </a:ext>
            </a:extLst>
          </p:cNvPr>
          <p:cNvSpPr/>
          <p:nvPr/>
        </p:nvSpPr>
        <p:spPr>
          <a:xfrm>
            <a:off x="6302834" y="5525496"/>
            <a:ext cx="5704109" cy="338554"/>
          </a:xfrm>
          <a:prstGeom prst="rect">
            <a:avLst/>
          </a:prstGeom>
          <a:noFill/>
          <a:ln>
            <a:solidFill>
              <a:schemeClr val="accent2"/>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9" name="Title 1">
            <a:extLst>
              <a:ext uri="{FF2B5EF4-FFF2-40B4-BE49-F238E27FC236}">
                <a16:creationId xmlns:a16="http://schemas.microsoft.com/office/drawing/2014/main" id="{ADFEBD10-0DDC-C947-9855-726F930401E6}"/>
              </a:ext>
            </a:extLst>
          </p:cNvPr>
          <p:cNvSpPr>
            <a:spLocks noGrp="1"/>
          </p:cNvSpPr>
          <p:nvPr>
            <p:ph type="title"/>
          </p:nvPr>
        </p:nvSpPr>
        <p:spPr>
          <a:xfrm>
            <a:off x="1399822" y="237067"/>
            <a:ext cx="9953978" cy="1038840"/>
          </a:xfrm>
        </p:spPr>
        <p:txBody>
          <a:bodyPr>
            <a:normAutofit fontScale="90000"/>
          </a:bodyPr>
          <a:lstStyle/>
          <a:p>
            <a:r>
              <a:rPr lang="en-US" sz="4000" dirty="0">
                <a:solidFill>
                  <a:schemeClr val="tx1"/>
                </a:solidFill>
                <a:latin typeface="Century Gothic" panose="020B0502020202020204" pitchFamily="34" charset="0"/>
              </a:rPr>
              <a:t>Resource Planning Modeling &amp; Analytics</a:t>
            </a:r>
          </a:p>
        </p:txBody>
      </p:sp>
      <p:sp>
        <p:nvSpPr>
          <p:cNvPr id="31" name="TextBox 30">
            <a:extLst>
              <a:ext uri="{FF2B5EF4-FFF2-40B4-BE49-F238E27FC236}">
                <a16:creationId xmlns:a16="http://schemas.microsoft.com/office/drawing/2014/main" id="{DC2EB6A9-FBBB-EF4A-967E-EB3A9064C703}"/>
              </a:ext>
            </a:extLst>
          </p:cNvPr>
          <p:cNvSpPr txBox="1"/>
          <p:nvPr/>
        </p:nvSpPr>
        <p:spPr>
          <a:xfrm>
            <a:off x="8321299" y="5512096"/>
            <a:ext cx="173611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w Cen MT" panose="020B0602020104020603"/>
                <a:ea typeface="+mn-ea"/>
                <a:cs typeface="+mn-cs"/>
              </a:rPr>
              <a:t>GHG Emissions</a:t>
            </a:r>
          </a:p>
        </p:txBody>
      </p:sp>
    </p:spTree>
    <p:extLst>
      <p:ext uri="{BB962C8B-B14F-4D97-AF65-F5344CB8AC3E}">
        <p14:creationId xmlns:p14="http://schemas.microsoft.com/office/powerpoint/2010/main" val="3971090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16" grpId="0"/>
      <p:bldP spid="17" grpId="0"/>
      <p:bldP spid="18" grpId="0"/>
      <p:bldP spid="19" grpId="0"/>
      <p:bldP spid="26" grpId="0" animBg="1"/>
      <p:bldP spid="28" grpId="0" animBg="1"/>
      <p:bldP spid="23" grpId="0"/>
      <p:bldP spid="25" grpId="0"/>
      <p:bldP spid="21" grpId="0" animBg="1"/>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13D19-64BA-FF4D-9F07-965F6D444839}"/>
              </a:ext>
            </a:extLst>
          </p:cNvPr>
          <p:cNvSpPr>
            <a:spLocks noGrp="1"/>
          </p:cNvSpPr>
          <p:nvPr>
            <p:ph type="title"/>
          </p:nvPr>
        </p:nvSpPr>
        <p:spPr/>
        <p:txBody>
          <a:bodyPr>
            <a:normAutofit/>
          </a:bodyPr>
          <a:lstStyle/>
          <a:p>
            <a:r>
              <a:rPr lang="en-US" sz="4000" dirty="0">
                <a:solidFill>
                  <a:schemeClr val="tx1"/>
                </a:solidFill>
                <a:latin typeface="Century Gothic" panose="020B0502020202020204" pitchFamily="34" charset="0"/>
              </a:rPr>
              <a:t>Core &amp; Study Scenarios</a:t>
            </a:r>
          </a:p>
        </p:txBody>
      </p:sp>
      <p:sp>
        <p:nvSpPr>
          <p:cNvPr id="3" name="Slide Number Placeholder 2">
            <a:extLst>
              <a:ext uri="{FF2B5EF4-FFF2-40B4-BE49-F238E27FC236}">
                <a16:creationId xmlns:a16="http://schemas.microsoft.com/office/drawing/2014/main" id="{BEACAC7D-E290-3A4C-A38C-E02C0159610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1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 name="Rectangle 3">
            <a:extLst>
              <a:ext uri="{FF2B5EF4-FFF2-40B4-BE49-F238E27FC236}">
                <a16:creationId xmlns:a16="http://schemas.microsoft.com/office/drawing/2014/main" id="{94EB3147-9B19-B04A-8314-90219796DA19}"/>
              </a:ext>
            </a:extLst>
          </p:cNvPr>
          <p:cNvSpPr/>
          <p:nvPr/>
        </p:nvSpPr>
        <p:spPr>
          <a:xfrm>
            <a:off x="1012944" y="1728758"/>
            <a:ext cx="4377203" cy="3788153"/>
          </a:xfrm>
          <a:prstGeom prst="rect">
            <a:avLst/>
          </a:prstGeom>
        </p:spPr>
        <p:txBody>
          <a:bodyPr wrap="square">
            <a:spAutoFit/>
          </a:bodyPr>
          <a:lstStyle/>
          <a:p>
            <a:pPr marL="0" marR="0" lvl="0" indent="0" algn="l" defTabSz="914400" rtl="0" eaLnBrk="1" fontAlgn="base" latinLnBrk="0" hangingPunct="1">
              <a:lnSpc>
                <a:spcPct val="107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5995"/>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Core Scenarios</a:t>
            </a:r>
            <a:endParaRPr kumimoji="0" lang="en-US" sz="2400" b="1" i="0" u="none" strike="noStrike" kern="1200" cap="none" spc="0" normalizeH="0" baseline="0" noProof="0">
              <a:ln>
                <a:noFill/>
              </a:ln>
              <a:solidFill>
                <a:srgbClr val="005995"/>
              </a:solidFill>
              <a:effectLst/>
              <a:uLnTx/>
              <a:uFillTx/>
              <a:latin typeface="Century Gothic" panose="020B0502020202020204" pitchFamily="34" charset="0"/>
              <a:ea typeface="Calibri" panose="020F0502020204030204" pitchFamily="34" charset="0"/>
              <a:cs typeface="Arial" panose="020B0604020202020204" pitchFamily="34" charset="0"/>
            </a:endParaRPr>
          </a:p>
          <a:p>
            <a:pPr marL="285750" marR="0" lvl="0" indent="-285750" algn="l" defTabSz="914400" rtl="0" eaLnBrk="1" fontAlgn="base" latinLnBrk="0" hangingPunct="1">
              <a:lnSpc>
                <a:spcPct val="107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7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The core scenarios modeled for the SB 100 Report are consistent with the joint-agency interpretation of the statute. </a:t>
            </a:r>
          </a:p>
          <a:p>
            <a:pPr marL="0" marR="0" lvl="0" indent="0" algn="l" defTabSz="914400" rtl="0" eaLnBrk="1" fontAlgn="base" latinLnBrk="0" hangingPunct="1">
              <a:lnSpc>
                <a:spcPct val="107000"/>
              </a:lnSpc>
              <a:spcBef>
                <a:spcPts val="0"/>
              </a:spcBef>
              <a:spcAft>
                <a:spcPts val="0"/>
              </a:spcAft>
              <a:buClrTx/>
              <a:buSzTx/>
              <a:buFontTx/>
              <a:buNone/>
              <a:tabLst/>
              <a:defRPr/>
            </a:pPr>
            <a:endParaRPr kumimoji="0" lang="en-US" sz="2000" b="1"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Include the joint-agency criteria for loads subject to SB 100 and zero-carbon resource criteria.</a:t>
            </a:r>
          </a:p>
        </p:txBody>
      </p:sp>
      <p:sp>
        <p:nvSpPr>
          <p:cNvPr id="5" name="Rectangle 4">
            <a:extLst>
              <a:ext uri="{FF2B5EF4-FFF2-40B4-BE49-F238E27FC236}">
                <a16:creationId xmlns:a16="http://schemas.microsoft.com/office/drawing/2014/main" id="{64A154ED-2695-E64A-B8E2-2ACE7CDAF683}"/>
              </a:ext>
            </a:extLst>
          </p:cNvPr>
          <p:cNvSpPr/>
          <p:nvPr/>
        </p:nvSpPr>
        <p:spPr>
          <a:xfrm>
            <a:off x="6514425" y="1728758"/>
            <a:ext cx="4664631" cy="4185120"/>
          </a:xfrm>
          <a:prstGeom prst="rect">
            <a:avLst/>
          </a:prstGeom>
        </p:spPr>
        <p:txBody>
          <a:bodyPr wrap="square">
            <a:spAutoFit/>
          </a:bodyPr>
          <a:lstStyle/>
          <a:p>
            <a:pPr marL="0" marR="0" lvl="0" indent="0" algn="l" defTabSz="914400" rtl="0" eaLnBrk="1" fontAlgn="base" latinLnBrk="0" hangingPunct="1">
              <a:lnSpc>
                <a:spcPct val="107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5995"/>
                </a:solidFill>
                <a:effectLst/>
                <a:uLnTx/>
                <a:uFillTx/>
                <a:latin typeface="Century Gothic" panose="020B0502020202020204" pitchFamily="34" charset="0"/>
                <a:ea typeface="+mn-ea"/>
                <a:cs typeface="Times New Roman" panose="02020603050405020304" pitchFamily="18" charset="0"/>
              </a:rPr>
              <a:t>Study Scenarios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Exploratory analyses that examine outcomes outside the core modeling assumptions or outside the scope of the joint-agency interpretation of the SB 100 goal</a:t>
            </a: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Intended to provide additional information for consideration and support broader state agency energy planning.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8639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13D19-64BA-FF4D-9F07-965F6D444839}"/>
              </a:ext>
            </a:extLst>
          </p:cNvPr>
          <p:cNvSpPr>
            <a:spLocks noGrp="1"/>
          </p:cNvSpPr>
          <p:nvPr>
            <p:ph type="title"/>
          </p:nvPr>
        </p:nvSpPr>
        <p:spPr/>
        <p:txBody>
          <a:bodyPr>
            <a:normAutofit/>
          </a:bodyPr>
          <a:lstStyle/>
          <a:p>
            <a:r>
              <a:rPr lang="en-US" sz="4000" dirty="0">
                <a:solidFill>
                  <a:schemeClr val="tx1"/>
                </a:solidFill>
                <a:latin typeface="Century Gothic" panose="020B0502020202020204" pitchFamily="34" charset="0"/>
              </a:rPr>
              <a:t>Core &amp; Study Scenarios</a:t>
            </a:r>
          </a:p>
        </p:txBody>
      </p:sp>
      <p:sp>
        <p:nvSpPr>
          <p:cNvPr id="3" name="Slide Number Placeholder 2">
            <a:extLst>
              <a:ext uri="{FF2B5EF4-FFF2-40B4-BE49-F238E27FC236}">
                <a16:creationId xmlns:a16="http://schemas.microsoft.com/office/drawing/2014/main" id="{BEACAC7D-E290-3A4C-A38C-E02C0159610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1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 name="Rectangle 3">
            <a:extLst>
              <a:ext uri="{FF2B5EF4-FFF2-40B4-BE49-F238E27FC236}">
                <a16:creationId xmlns:a16="http://schemas.microsoft.com/office/drawing/2014/main" id="{94EB3147-9B19-B04A-8314-90219796DA19}"/>
              </a:ext>
            </a:extLst>
          </p:cNvPr>
          <p:cNvSpPr/>
          <p:nvPr/>
        </p:nvSpPr>
        <p:spPr>
          <a:xfrm>
            <a:off x="1012944" y="1728758"/>
            <a:ext cx="4377203" cy="3788153"/>
          </a:xfrm>
          <a:prstGeom prst="rect">
            <a:avLst/>
          </a:prstGeom>
        </p:spPr>
        <p:txBody>
          <a:bodyPr wrap="square">
            <a:spAutoFit/>
          </a:bodyPr>
          <a:lstStyle/>
          <a:p>
            <a:pPr marL="0" marR="0" lvl="0" indent="0" algn="l" defTabSz="914400" rtl="0" eaLnBrk="1" fontAlgn="base" latinLnBrk="0" hangingPunct="1">
              <a:lnSpc>
                <a:spcPct val="107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5995"/>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Core Scenarios</a:t>
            </a:r>
            <a:endParaRPr kumimoji="0" lang="en-US" sz="2400" b="1" i="0" u="none" strike="noStrike" kern="1200" cap="none" spc="0" normalizeH="0" baseline="0" noProof="0">
              <a:ln>
                <a:noFill/>
              </a:ln>
              <a:solidFill>
                <a:srgbClr val="005995"/>
              </a:solidFill>
              <a:effectLst/>
              <a:uLnTx/>
              <a:uFillTx/>
              <a:latin typeface="Century Gothic" panose="020B0502020202020204" pitchFamily="34" charset="0"/>
              <a:ea typeface="Calibri" panose="020F0502020204030204" pitchFamily="34" charset="0"/>
              <a:cs typeface="Arial" panose="020B0604020202020204" pitchFamily="34" charset="0"/>
            </a:endParaRPr>
          </a:p>
          <a:p>
            <a:pPr marL="285750" marR="0" lvl="0" indent="-285750" algn="l" defTabSz="914400" rtl="0" eaLnBrk="1" fontAlgn="base" latinLnBrk="0" hangingPunct="1">
              <a:lnSpc>
                <a:spcPct val="107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7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The core scenarios modeled for the SB 100 Report are consistent with the joint-agency interpretation of the statute. </a:t>
            </a:r>
          </a:p>
          <a:p>
            <a:pPr marL="0" marR="0" lvl="0" indent="0" algn="l" defTabSz="914400" rtl="0" eaLnBrk="1" fontAlgn="base" latinLnBrk="0" hangingPunct="1">
              <a:lnSpc>
                <a:spcPct val="107000"/>
              </a:lnSpc>
              <a:spcBef>
                <a:spcPts val="0"/>
              </a:spcBef>
              <a:spcAft>
                <a:spcPts val="0"/>
              </a:spcAft>
              <a:buClrTx/>
              <a:buSzTx/>
              <a:buFontTx/>
              <a:buNone/>
              <a:tabLst/>
              <a:defRPr/>
            </a:pPr>
            <a:endParaRPr kumimoji="0" lang="en-US" sz="2000" b="1"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Include the joint-agency criteria for loads subject to SB 100 and zero-carbon resource criteria.</a:t>
            </a:r>
          </a:p>
        </p:txBody>
      </p:sp>
      <p:sp>
        <p:nvSpPr>
          <p:cNvPr id="5" name="Rectangle 4">
            <a:extLst>
              <a:ext uri="{FF2B5EF4-FFF2-40B4-BE49-F238E27FC236}">
                <a16:creationId xmlns:a16="http://schemas.microsoft.com/office/drawing/2014/main" id="{64A154ED-2695-E64A-B8E2-2ACE7CDAF683}"/>
              </a:ext>
            </a:extLst>
          </p:cNvPr>
          <p:cNvSpPr/>
          <p:nvPr/>
        </p:nvSpPr>
        <p:spPr>
          <a:xfrm>
            <a:off x="6514425" y="1728758"/>
            <a:ext cx="4664631" cy="4185120"/>
          </a:xfrm>
          <a:prstGeom prst="rect">
            <a:avLst/>
          </a:prstGeom>
        </p:spPr>
        <p:txBody>
          <a:bodyPr wrap="square">
            <a:spAutoFit/>
          </a:bodyPr>
          <a:lstStyle/>
          <a:p>
            <a:pPr marL="0" marR="0" lvl="0" indent="0" algn="l" defTabSz="914400" rtl="0" eaLnBrk="1" fontAlgn="base" latinLnBrk="0" hangingPunct="1">
              <a:lnSpc>
                <a:spcPct val="107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5995"/>
                </a:solidFill>
                <a:effectLst/>
                <a:uLnTx/>
                <a:uFillTx/>
                <a:latin typeface="Century Gothic" panose="020B0502020202020204" pitchFamily="34" charset="0"/>
                <a:ea typeface="+mn-ea"/>
                <a:cs typeface="Times New Roman" panose="02020603050405020304" pitchFamily="18" charset="0"/>
              </a:rPr>
              <a:t>Study Scenarios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Exploratory analyses that examine outcomes outside the core modeling assumptions or outside the scope of the joint-agency interpretation of the SB 100 goal</a:t>
            </a: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rPr>
              <a:t>Intended to provide additional information for consideration and support broader state agency energy planning.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a:ln>
                <a:noFill/>
              </a:ln>
              <a:solidFill>
                <a:prstClr val="black"/>
              </a:solidFill>
              <a:effectLst/>
              <a:uLnTx/>
              <a:uFillTx/>
              <a:latin typeface="Century Gothic" panose="020B0502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6326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white"/>
              </a:solidFill>
              <a:effectLst/>
              <a:uLnTx/>
              <a:uFillTx/>
              <a:latin typeface="Century Gothic" panose="020B0502020202020204" pitchFamily="34" charset="0"/>
            </a:endParaRPr>
          </a:p>
        </p:txBody>
      </p:sp>
      <p:graphicFrame>
        <p:nvGraphicFramePr>
          <p:cNvPr id="48" name="Table 47">
            <a:extLst>
              <a:ext uri="{FF2B5EF4-FFF2-40B4-BE49-F238E27FC236}">
                <a16:creationId xmlns:a16="http://schemas.microsoft.com/office/drawing/2014/main" id="{D81F0B04-96B9-E54C-A9ED-748DCB5D2D92}"/>
              </a:ext>
            </a:extLst>
          </p:cNvPr>
          <p:cNvGraphicFramePr>
            <a:graphicFrameLocks noGrp="1"/>
          </p:cNvGraphicFramePr>
          <p:nvPr>
            <p:extLst>
              <p:ext uri="{D42A27DB-BD31-4B8C-83A1-F6EECF244321}">
                <p14:modId xmlns:p14="http://schemas.microsoft.com/office/powerpoint/2010/main" val="1226767605"/>
              </p:ext>
            </p:extLst>
          </p:nvPr>
        </p:nvGraphicFramePr>
        <p:xfrm>
          <a:off x="839337" y="1621972"/>
          <a:ext cx="10513326" cy="4079240"/>
        </p:xfrm>
        <a:graphic>
          <a:graphicData uri="http://schemas.openxmlformats.org/drawingml/2006/table">
            <a:tbl>
              <a:tblPr firstRow="1" bandRow="1">
                <a:tableStyleId>{5940675A-B579-460E-94D1-54222C63F5DA}</a:tableStyleId>
              </a:tblPr>
              <a:tblGrid>
                <a:gridCol w="3699329">
                  <a:extLst>
                    <a:ext uri="{9D8B030D-6E8A-4147-A177-3AD203B41FA5}">
                      <a16:colId xmlns:a16="http://schemas.microsoft.com/office/drawing/2014/main" val="1170600242"/>
                    </a:ext>
                  </a:extLst>
                </a:gridCol>
                <a:gridCol w="6813997">
                  <a:extLst>
                    <a:ext uri="{9D8B030D-6E8A-4147-A177-3AD203B41FA5}">
                      <a16:colId xmlns:a16="http://schemas.microsoft.com/office/drawing/2014/main" val="3081843187"/>
                    </a:ext>
                  </a:extLst>
                </a:gridCol>
              </a:tblGrid>
              <a:tr h="370840">
                <a:tc>
                  <a:txBody>
                    <a:bodyPr/>
                    <a:lstStyle/>
                    <a:p>
                      <a:r>
                        <a:rPr lang="en-US" sz="1600" b="1" dirty="0">
                          <a:latin typeface="Century Gothic" panose="020B0502020202020204" pitchFamily="34" charset="0"/>
                        </a:rPr>
                        <a:t>Scenario Classifications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r>
                        <a:rPr lang="en-US" sz="1600" b="1" dirty="0">
                          <a:latin typeface="Century Gothic" panose="020B0502020202020204" pitchFamily="34" charset="0"/>
                        </a:rPr>
                        <a:t>Scenario Descriptions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06686758"/>
                  </a:ext>
                </a:extLst>
              </a:tr>
              <a:tr h="370840">
                <a:tc>
                  <a:txBody>
                    <a:bodyPr/>
                    <a:lstStyle/>
                    <a:p>
                      <a:r>
                        <a:rPr lang="en-US" sz="1400" b="1" dirty="0">
                          <a:latin typeface="Century Gothic" panose="020B0502020202020204" pitchFamily="34" charset="0"/>
                        </a:rPr>
                        <a:t>60% RPS (Counterfactual)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dirty="0">
                          <a:latin typeface="Century Gothic" panose="020B0502020202020204" pitchFamily="34" charset="0"/>
                        </a:rPr>
                        <a:t>60% RPS through 2045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70721408"/>
                  </a:ext>
                </a:extLst>
              </a:tr>
              <a:tr h="370840">
                <a:tc gridSpan="2">
                  <a:txBody>
                    <a:bodyPr/>
                    <a:lstStyle/>
                    <a:p>
                      <a:pPr algn="ctr"/>
                      <a:r>
                        <a:rPr lang="en-US" sz="1600" b="1" dirty="0">
                          <a:latin typeface="Century Gothic" panose="020B0502020202020204" pitchFamily="34" charset="0"/>
                        </a:rPr>
                        <a:t>Core Scenarios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tc>
                <a:extLst>
                  <a:ext uri="{0D108BD9-81ED-4DB2-BD59-A6C34878D82A}">
                    <a16:rowId xmlns:a16="http://schemas.microsoft.com/office/drawing/2014/main" val="1759271231"/>
                  </a:ext>
                </a:extLst>
              </a:tr>
              <a:tr h="370840">
                <a:tc>
                  <a:txBody>
                    <a:bodyPr/>
                    <a:lstStyle/>
                    <a:p>
                      <a:r>
                        <a:rPr lang="en-US" sz="1400" b="1" dirty="0">
                          <a:latin typeface="Century Gothic" panose="020B0502020202020204" pitchFamily="34" charset="0"/>
                        </a:rPr>
                        <a:t>SB 100 Core Scenario</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dirty="0">
                          <a:latin typeface="Century Gothic" panose="020B0502020202020204" pitchFamily="34" charset="0"/>
                        </a:rPr>
                        <a:t>Core Load Coverage; High Electrification Demand; All candidate resources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74364264"/>
                  </a:ext>
                </a:extLst>
              </a:tr>
              <a:tr h="370840">
                <a:tc>
                  <a:txBody>
                    <a:bodyPr/>
                    <a:lstStyle/>
                    <a:p>
                      <a:r>
                        <a:rPr lang="en-US" sz="1400" b="1" dirty="0">
                          <a:latin typeface="Century Gothic" panose="020B0502020202020204" pitchFamily="34" charset="0"/>
                        </a:rPr>
                        <a:t>SB 100 Core, Demand Sensitivities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dirty="0">
                          <a:latin typeface="Century Gothic" panose="020B0502020202020204" pitchFamily="34" charset="0"/>
                        </a:rPr>
                        <a:t>Change: Demand Scenarios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07370438"/>
                  </a:ext>
                </a:extLst>
              </a:tr>
              <a:tr h="370840">
                <a:tc>
                  <a:txBody>
                    <a:bodyPr/>
                    <a:lstStyle/>
                    <a:p>
                      <a:r>
                        <a:rPr lang="en-US" sz="1400" b="1" dirty="0">
                          <a:latin typeface="Century Gothic" panose="020B0502020202020204" pitchFamily="34" charset="0"/>
                        </a:rPr>
                        <a:t>SB 100 Core, Resource Sensitivities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dirty="0">
                          <a:latin typeface="Century Gothic" panose="020B0502020202020204" pitchFamily="34" charset="0"/>
                        </a:rPr>
                        <a:t>Change: Candidate Resource Availability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1110463"/>
                  </a:ext>
                </a:extLst>
              </a:tr>
              <a:tr h="370840">
                <a:tc gridSpan="2">
                  <a:txBody>
                    <a:bodyPr/>
                    <a:lstStyle/>
                    <a:p>
                      <a:pPr algn="ctr"/>
                      <a:r>
                        <a:rPr lang="en-US" sz="1600" b="1" dirty="0">
                          <a:latin typeface="Century Gothic" panose="020B0502020202020204" pitchFamily="34" charset="0"/>
                        </a:rPr>
                        <a:t>Study Scenarios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en-US"/>
                    </a:p>
                  </a:txBody>
                  <a:tcPr/>
                </a:tc>
                <a:extLst>
                  <a:ext uri="{0D108BD9-81ED-4DB2-BD59-A6C34878D82A}">
                    <a16:rowId xmlns:a16="http://schemas.microsoft.com/office/drawing/2014/main" val="1452749264"/>
                  </a:ext>
                </a:extLst>
              </a:tr>
              <a:tr h="370840">
                <a:tc>
                  <a:txBody>
                    <a:bodyPr/>
                    <a:lstStyle/>
                    <a:p>
                      <a:r>
                        <a:rPr lang="en-US" sz="1400" b="1" dirty="0">
                          <a:latin typeface="Century Gothic" panose="020B0502020202020204" pitchFamily="34" charset="0"/>
                        </a:rPr>
                        <a:t>Expanded Load Coverage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dirty="0">
                          <a:latin typeface="Century Gothic" panose="020B0502020202020204" pitchFamily="34" charset="0"/>
                        </a:rPr>
                        <a:t>Core Load Coverage plus storage and T&amp;D losses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10069560"/>
                  </a:ext>
                </a:extLst>
              </a:tr>
              <a:tr h="370840">
                <a:tc>
                  <a:txBody>
                    <a:bodyPr/>
                    <a:lstStyle/>
                    <a:p>
                      <a:r>
                        <a:rPr lang="en-US" sz="1400" b="1" dirty="0">
                          <a:latin typeface="Century Gothic" panose="020B0502020202020204" pitchFamily="34" charset="0"/>
                        </a:rPr>
                        <a:t>Generic Zero Carbon Firm Resources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dirty="0">
                          <a:latin typeface="Century Gothic" panose="020B0502020202020204" pitchFamily="34" charset="0"/>
                        </a:rPr>
                        <a:t>Add generic zero carbon firm resources to candidate resources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14486195"/>
                  </a:ext>
                </a:extLst>
              </a:tr>
              <a:tr h="370840">
                <a:tc>
                  <a:txBody>
                    <a:bodyPr/>
                    <a:lstStyle/>
                    <a:p>
                      <a:r>
                        <a:rPr lang="en-US" sz="1400" b="1" dirty="0">
                          <a:latin typeface="Century Gothic" panose="020B0502020202020204" pitchFamily="34" charset="0"/>
                        </a:rPr>
                        <a:t>Accelerated Timelines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dirty="0">
                          <a:latin typeface="Century Gothic" panose="020B0502020202020204" pitchFamily="34" charset="0"/>
                        </a:rPr>
                        <a:t>Accelerate 100% target to 2030, 2035, 2040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22548802"/>
                  </a:ext>
                </a:extLst>
              </a:tr>
              <a:tr h="370840">
                <a:tc>
                  <a:txBody>
                    <a:bodyPr/>
                    <a:lstStyle/>
                    <a:p>
                      <a:r>
                        <a:rPr lang="en-US" sz="1400" b="1" dirty="0">
                          <a:latin typeface="Century Gothic" panose="020B0502020202020204" pitchFamily="34" charset="0"/>
                        </a:rPr>
                        <a:t>No Combustion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dirty="0">
                          <a:latin typeface="Century Gothic" panose="020B0502020202020204" pitchFamily="34" charset="0"/>
                        </a:rPr>
                        <a:t>No combustion candidate resources; retire combustion resources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38078800"/>
                  </a:ext>
                </a:extLst>
              </a:tr>
            </a:tbl>
          </a:graphicData>
        </a:graphic>
      </p:graphicFrame>
      <p:sp>
        <p:nvSpPr>
          <p:cNvPr id="10" name="Title 1">
            <a:extLst>
              <a:ext uri="{FF2B5EF4-FFF2-40B4-BE49-F238E27FC236}">
                <a16:creationId xmlns:a16="http://schemas.microsoft.com/office/drawing/2014/main" id="{88454ECB-3EE8-3841-B718-E837BB808490}"/>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Core &amp; Study Scenarios</a:t>
            </a:r>
          </a:p>
        </p:txBody>
      </p:sp>
      <p:sp>
        <p:nvSpPr>
          <p:cNvPr id="7" name="TextBox 6">
            <a:extLst>
              <a:ext uri="{FF2B5EF4-FFF2-40B4-BE49-F238E27FC236}">
                <a16:creationId xmlns:a16="http://schemas.microsoft.com/office/drawing/2014/main" id="{6947A457-1891-4E41-9F8C-2EAC2D0A8512}"/>
              </a:ext>
            </a:extLst>
          </p:cNvPr>
          <p:cNvSpPr txBox="1"/>
          <p:nvPr/>
        </p:nvSpPr>
        <p:spPr>
          <a:xfrm>
            <a:off x="745578" y="6518838"/>
            <a:ext cx="5671645" cy="2539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Century Gothic" panose="020B0502020202020204" pitchFamily="34" charset="0"/>
              </a:rPr>
              <a:t>A complete list of scenarios will </a:t>
            </a:r>
            <a:r>
              <a:rPr lang="en-US" sz="1050" dirty="0">
                <a:solidFill>
                  <a:prstClr val="black"/>
                </a:solidFill>
                <a:latin typeface="Century Gothic" panose="020B0502020202020204" pitchFamily="34" charset="0"/>
              </a:rPr>
              <a:t>be included in the SB 100 Report</a:t>
            </a:r>
            <a:endParaRPr kumimoji="0" lang="en-US" sz="1050" b="0" i="0" u="none" strike="noStrike" kern="1200" cap="none" spc="0" normalizeH="0" baseline="0" noProof="0" dirty="0">
              <a:ln>
                <a:noFill/>
              </a:ln>
              <a:solidFill>
                <a:prstClr val="black"/>
              </a:solidFill>
              <a:effectLst/>
              <a:uLnTx/>
              <a:uFillTx/>
              <a:latin typeface="Century Gothic" panose="020B0502020202020204" pitchFamily="34" charset="0"/>
            </a:endParaRPr>
          </a:p>
        </p:txBody>
      </p:sp>
    </p:spTree>
    <p:extLst>
      <p:ext uri="{BB962C8B-B14F-4D97-AF65-F5344CB8AC3E}">
        <p14:creationId xmlns:p14="http://schemas.microsoft.com/office/powerpoint/2010/main" val="27762634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9" name="TextBox 8">
            <a:extLst>
              <a:ext uri="{FF2B5EF4-FFF2-40B4-BE49-F238E27FC236}">
                <a16:creationId xmlns:a16="http://schemas.microsoft.com/office/drawing/2014/main" id="{B3CB95E5-22F5-E34E-ABE1-AB9E2B59A166}"/>
              </a:ext>
            </a:extLst>
          </p:cNvPr>
          <p:cNvSpPr txBox="1"/>
          <p:nvPr/>
        </p:nvSpPr>
        <p:spPr>
          <a:xfrm>
            <a:off x="553919" y="6539877"/>
            <a:ext cx="640342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Century Gothic" panose="020B0502020202020204" pitchFamily="34" charset="0"/>
              </a:rPr>
              <a:t>Demand: High Electrification; Resource Options: All</a:t>
            </a:r>
          </a:p>
        </p:txBody>
      </p:sp>
      <p:sp>
        <p:nvSpPr>
          <p:cNvPr id="8" name="TextBox 7">
            <a:extLst>
              <a:ext uri="{FF2B5EF4-FFF2-40B4-BE49-F238E27FC236}">
                <a16:creationId xmlns:a16="http://schemas.microsoft.com/office/drawing/2014/main" id="{C81BCB6E-7396-424A-90BB-60B843ACFB95}"/>
              </a:ext>
            </a:extLst>
          </p:cNvPr>
          <p:cNvSpPr txBox="1"/>
          <p:nvPr/>
        </p:nvSpPr>
        <p:spPr>
          <a:xfrm>
            <a:off x="8987784" y="5643793"/>
            <a:ext cx="2489200"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Century Gothic" panose="020B0502020202020204" pitchFamily="34" charset="0"/>
              </a:rPr>
              <a:t>Customer solar shown here is a demand-side assumption. No additional customer solar was selected.</a:t>
            </a:r>
          </a:p>
        </p:txBody>
      </p:sp>
      <p:pic>
        <p:nvPicPr>
          <p:cNvPr id="6" name="Picture 5">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24528" y="1950750"/>
            <a:ext cx="2073915" cy="3433699"/>
          </a:xfrm>
          <a:prstGeom prst="rect">
            <a:avLst/>
          </a:prstGeom>
        </p:spPr>
      </p:pic>
      <p:pic>
        <p:nvPicPr>
          <p:cNvPr id="11" name="Picture 10">
            <a:extLst>
              <a:ext uri="{C183D7F6-B498-43B3-948B-1728B52AA6E4}">
                <adec:decorative xmlns:adec="http://schemas.microsoft.com/office/drawing/2017/decorative" val="1"/>
              </a:ext>
            </a:extLst>
          </p:cNvPr>
          <p:cNvPicPr>
            <a:picLocks noChangeAspect="1"/>
          </p:cNvPicPr>
          <p:nvPr/>
        </p:nvPicPr>
        <p:blipFill rotWithShape="1">
          <a:blip r:embed="rId4"/>
          <a:srcRect r="30477"/>
          <a:stretch/>
        </p:blipFill>
        <p:spPr>
          <a:xfrm>
            <a:off x="1959616" y="1245840"/>
            <a:ext cx="7009556" cy="5207954"/>
          </a:xfrm>
          <a:prstGeom prst="rect">
            <a:avLst/>
          </a:prstGeom>
        </p:spPr>
      </p:pic>
      <p:sp>
        <p:nvSpPr>
          <p:cNvPr id="12" name="Title 1">
            <a:extLst>
              <a:ext uri="{FF2B5EF4-FFF2-40B4-BE49-F238E27FC236}">
                <a16:creationId xmlns:a16="http://schemas.microsoft.com/office/drawing/2014/main" id="{E1D234A8-F050-9043-93A9-C8C921CDD8DD}"/>
              </a:ext>
            </a:extLst>
          </p:cNvPr>
          <p:cNvSpPr>
            <a:spLocks noGrp="1"/>
          </p:cNvSpPr>
          <p:nvPr>
            <p:ph type="title"/>
          </p:nvPr>
        </p:nvSpPr>
        <p:spPr>
          <a:xfrm>
            <a:off x="1399822" y="237067"/>
            <a:ext cx="9953978" cy="1038840"/>
          </a:xfrm>
        </p:spPr>
        <p:txBody>
          <a:bodyPr>
            <a:normAutofit fontScale="90000"/>
          </a:bodyPr>
          <a:lstStyle/>
          <a:p>
            <a:r>
              <a:rPr lang="en-US" sz="4000" dirty="0">
                <a:solidFill>
                  <a:schemeClr val="tx1"/>
                </a:solidFill>
                <a:latin typeface="Century Gothic" panose="020B0502020202020204" pitchFamily="34" charset="0"/>
              </a:rPr>
              <a:t>Core Results: New Generation Capacity</a:t>
            </a:r>
          </a:p>
        </p:txBody>
      </p:sp>
    </p:spTree>
    <p:extLst>
      <p:ext uri="{BB962C8B-B14F-4D97-AF65-F5344CB8AC3E}">
        <p14:creationId xmlns:p14="http://schemas.microsoft.com/office/powerpoint/2010/main" val="1751850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9" name="TextBox 8">
            <a:extLst>
              <a:ext uri="{FF2B5EF4-FFF2-40B4-BE49-F238E27FC236}">
                <a16:creationId xmlns:a16="http://schemas.microsoft.com/office/drawing/2014/main" id="{B3CB95E5-22F5-E34E-ABE1-AB9E2B59A166}"/>
              </a:ext>
            </a:extLst>
          </p:cNvPr>
          <p:cNvSpPr txBox="1"/>
          <p:nvPr/>
        </p:nvSpPr>
        <p:spPr>
          <a:xfrm>
            <a:off x="543709" y="6489741"/>
            <a:ext cx="640342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Century Gothic" panose="020B0502020202020204" pitchFamily="34" charset="0"/>
              </a:rPr>
              <a:t>Demand: High Electrification; Resource Options: All</a:t>
            </a:r>
          </a:p>
        </p:txBody>
      </p:sp>
      <p:graphicFrame>
        <p:nvGraphicFramePr>
          <p:cNvPr id="8" name="Table 12">
            <a:extLst>
              <a:ext uri="{FF2B5EF4-FFF2-40B4-BE49-F238E27FC236}">
                <a16:creationId xmlns:a16="http://schemas.microsoft.com/office/drawing/2014/main" id="{166B2E37-ABB2-EE49-902F-9E0E81246896}"/>
              </a:ext>
            </a:extLst>
          </p:cNvPr>
          <p:cNvGraphicFramePr>
            <a:graphicFrameLocks noGrp="1"/>
          </p:cNvGraphicFramePr>
          <p:nvPr>
            <p:extLst>
              <p:ext uri="{D42A27DB-BD31-4B8C-83A1-F6EECF244321}">
                <p14:modId xmlns:p14="http://schemas.microsoft.com/office/powerpoint/2010/main" val="224784579"/>
              </p:ext>
            </p:extLst>
          </p:nvPr>
        </p:nvGraphicFramePr>
        <p:xfrm>
          <a:off x="7465742" y="2048649"/>
          <a:ext cx="3905581" cy="1732857"/>
        </p:xfrm>
        <a:graphic>
          <a:graphicData uri="http://schemas.openxmlformats.org/drawingml/2006/table">
            <a:tbl>
              <a:tblPr firstRow="1" bandRow="1">
                <a:tableStyleId>{5940675A-B579-460E-94D1-54222C63F5DA}</a:tableStyleId>
              </a:tblPr>
              <a:tblGrid>
                <a:gridCol w="1768309">
                  <a:extLst>
                    <a:ext uri="{9D8B030D-6E8A-4147-A177-3AD203B41FA5}">
                      <a16:colId xmlns:a16="http://schemas.microsoft.com/office/drawing/2014/main" val="1683648515"/>
                    </a:ext>
                  </a:extLst>
                </a:gridCol>
                <a:gridCol w="1112704">
                  <a:extLst>
                    <a:ext uri="{9D8B030D-6E8A-4147-A177-3AD203B41FA5}">
                      <a16:colId xmlns:a16="http://schemas.microsoft.com/office/drawing/2014/main" val="4165747702"/>
                    </a:ext>
                  </a:extLst>
                </a:gridCol>
                <a:gridCol w="1024568">
                  <a:extLst>
                    <a:ext uri="{9D8B030D-6E8A-4147-A177-3AD203B41FA5}">
                      <a16:colId xmlns:a16="http://schemas.microsoft.com/office/drawing/2014/main" val="2140276575"/>
                    </a:ext>
                  </a:extLst>
                </a:gridCol>
              </a:tblGrid>
              <a:tr h="376870">
                <a:tc>
                  <a:txBody>
                    <a:bodyPr/>
                    <a:lstStyle/>
                    <a:p>
                      <a:r>
                        <a:rPr lang="en-US" sz="1400" b="1">
                          <a:latin typeface="Century Gothic" panose="020B0502020202020204" pitchFamily="34" charset="0"/>
                        </a:rPr>
                        <a:t>Scenario</a:t>
                      </a:r>
                    </a:p>
                  </a:txBody>
                  <a:tcPr/>
                </a:tc>
                <a:tc>
                  <a:txBody>
                    <a:bodyPr/>
                    <a:lstStyle/>
                    <a:p>
                      <a:r>
                        <a:rPr lang="en-US" sz="1200" b="1">
                          <a:latin typeface="Century Gothic" panose="020B0502020202020204" pitchFamily="34" charset="0"/>
                        </a:rPr>
                        <a:t>Total Resource Cost ($B)</a:t>
                      </a:r>
                    </a:p>
                  </a:txBody>
                  <a:tcPr/>
                </a:tc>
                <a:tc>
                  <a:txBody>
                    <a:bodyPr/>
                    <a:lstStyle/>
                    <a:p>
                      <a:r>
                        <a:rPr lang="en-US" sz="1200" b="1">
                          <a:latin typeface="Century Gothic" panose="020B0502020202020204" pitchFamily="34" charset="0"/>
                        </a:rPr>
                        <a:t>Average Cost (¢/kWh)</a:t>
                      </a:r>
                    </a:p>
                  </a:txBody>
                  <a:tcPr/>
                </a:tc>
                <a:extLst>
                  <a:ext uri="{0D108BD9-81ED-4DB2-BD59-A6C34878D82A}">
                    <a16:rowId xmlns:a16="http://schemas.microsoft.com/office/drawing/2014/main" val="1253788432"/>
                  </a:ext>
                </a:extLst>
              </a:tr>
              <a:tr h="380641">
                <a:tc>
                  <a:txBody>
                    <a:bodyPr/>
                    <a:lstStyle/>
                    <a:p>
                      <a:r>
                        <a:rPr lang="en-US" sz="1400" dirty="0">
                          <a:latin typeface="Century Gothic" panose="020B0502020202020204" pitchFamily="34" charset="0"/>
                        </a:rPr>
                        <a:t>60% RPS</a:t>
                      </a:r>
                    </a:p>
                  </a:txBody>
                  <a:tcPr/>
                </a:tc>
                <a:tc>
                  <a:txBody>
                    <a:bodyPr/>
                    <a:lstStyle/>
                    <a:p>
                      <a:r>
                        <a:rPr lang="en-US" sz="1400">
                          <a:latin typeface="Century Gothic" panose="020B0502020202020204" pitchFamily="34" charset="0"/>
                        </a:rPr>
                        <a:t>$62</a:t>
                      </a:r>
                    </a:p>
                  </a:txBody>
                  <a:tcPr/>
                </a:tc>
                <a:tc>
                  <a:txBody>
                    <a:bodyPr/>
                    <a:lstStyle/>
                    <a:p>
                      <a:r>
                        <a:rPr lang="en-US" sz="1400">
                          <a:latin typeface="Century Gothic" panose="020B0502020202020204" pitchFamily="34" charset="0"/>
                        </a:rPr>
                        <a:t>14.8</a:t>
                      </a:r>
                    </a:p>
                  </a:txBody>
                  <a:tcPr/>
                </a:tc>
                <a:extLst>
                  <a:ext uri="{0D108BD9-81ED-4DB2-BD59-A6C34878D82A}">
                    <a16:rowId xmlns:a16="http://schemas.microsoft.com/office/drawing/2014/main" val="234313505"/>
                  </a:ext>
                </a:extLst>
              </a:tr>
              <a:tr h="339365">
                <a:tc>
                  <a:txBody>
                    <a:bodyPr/>
                    <a:lstStyle/>
                    <a:p>
                      <a:r>
                        <a:rPr lang="en-US" sz="1400">
                          <a:latin typeface="Century Gothic" panose="020B0502020202020204" pitchFamily="34" charset="0"/>
                        </a:rPr>
                        <a:t>SB 100 Core</a:t>
                      </a:r>
                    </a:p>
                  </a:txBody>
                  <a:tcPr/>
                </a:tc>
                <a:tc>
                  <a:txBody>
                    <a:bodyPr/>
                    <a:lstStyle/>
                    <a:p>
                      <a:r>
                        <a:rPr lang="en-US" sz="1400">
                          <a:latin typeface="Century Gothic" panose="020B0502020202020204" pitchFamily="34" charset="0"/>
                        </a:rPr>
                        <a:t>$66</a:t>
                      </a:r>
                    </a:p>
                  </a:txBody>
                  <a:tcPr/>
                </a:tc>
                <a:tc>
                  <a:txBody>
                    <a:bodyPr/>
                    <a:lstStyle/>
                    <a:p>
                      <a:r>
                        <a:rPr lang="en-US" sz="1400" dirty="0">
                          <a:latin typeface="Century Gothic" panose="020B0502020202020204" pitchFamily="34" charset="0"/>
                        </a:rPr>
                        <a:t>16.0</a:t>
                      </a:r>
                    </a:p>
                  </a:txBody>
                  <a:tcPr/>
                </a:tc>
                <a:extLst>
                  <a:ext uri="{0D108BD9-81ED-4DB2-BD59-A6C34878D82A}">
                    <a16:rowId xmlns:a16="http://schemas.microsoft.com/office/drawing/2014/main" val="2348586445"/>
                  </a:ext>
                </a:extLst>
              </a:tr>
              <a:tr h="372771">
                <a:tc>
                  <a:txBody>
                    <a:bodyPr/>
                    <a:lstStyle/>
                    <a:p>
                      <a:r>
                        <a:rPr lang="en-US" sz="1400" dirty="0">
                          <a:latin typeface="Century Gothic" panose="020B0502020202020204" pitchFamily="34" charset="0"/>
                        </a:rPr>
                        <a:t>High Flex</a:t>
                      </a:r>
                    </a:p>
                  </a:txBody>
                  <a:tcPr/>
                </a:tc>
                <a:tc>
                  <a:txBody>
                    <a:bodyPr/>
                    <a:lstStyle/>
                    <a:p>
                      <a:r>
                        <a:rPr lang="en-US" sz="1400">
                          <a:latin typeface="Century Gothic" panose="020B0502020202020204" pitchFamily="34" charset="0"/>
                        </a:rPr>
                        <a:t>$65</a:t>
                      </a:r>
                    </a:p>
                  </a:txBody>
                  <a:tcPr/>
                </a:tc>
                <a:tc>
                  <a:txBody>
                    <a:bodyPr/>
                    <a:lstStyle/>
                    <a:p>
                      <a:r>
                        <a:rPr lang="en-US" sz="1400" dirty="0">
                          <a:latin typeface="Century Gothic" panose="020B0502020202020204" pitchFamily="34" charset="0"/>
                        </a:rPr>
                        <a:t>15.7</a:t>
                      </a:r>
                    </a:p>
                  </a:txBody>
                  <a:tcPr/>
                </a:tc>
                <a:extLst>
                  <a:ext uri="{0D108BD9-81ED-4DB2-BD59-A6C34878D82A}">
                    <a16:rowId xmlns:a16="http://schemas.microsoft.com/office/drawing/2014/main" val="4116944434"/>
                  </a:ext>
                </a:extLst>
              </a:tr>
            </a:tbl>
          </a:graphicData>
        </a:graphic>
      </p:graphicFrame>
      <p:sp>
        <p:nvSpPr>
          <p:cNvPr id="13" name="TextBox 12">
            <a:extLst>
              <a:ext uri="{FF2B5EF4-FFF2-40B4-BE49-F238E27FC236}">
                <a16:creationId xmlns:a16="http://schemas.microsoft.com/office/drawing/2014/main" id="{2AE708AF-AE28-C74C-859B-EED1BA8AC33A}"/>
              </a:ext>
            </a:extLst>
          </p:cNvPr>
          <p:cNvSpPr txBox="1"/>
          <p:nvPr/>
        </p:nvSpPr>
        <p:spPr>
          <a:xfrm>
            <a:off x="7398269" y="1646819"/>
            <a:ext cx="328390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entury Gothic" panose="020B0502020202020204" pitchFamily="34" charset="0"/>
              </a:rPr>
              <a:t>2045 Scenario Costs</a:t>
            </a:r>
          </a:p>
        </p:txBody>
      </p:sp>
      <p:sp>
        <p:nvSpPr>
          <p:cNvPr id="16" name="TextBox 15"/>
          <p:cNvSpPr txBox="1"/>
          <p:nvPr/>
        </p:nvSpPr>
        <p:spPr>
          <a:xfrm>
            <a:off x="543709" y="6187793"/>
            <a:ext cx="877434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entury Gothic" panose="020B0502020202020204" pitchFamily="34" charset="0"/>
              </a:rPr>
              <a:t>Total resource cost (TRC) includes existing system costs (baseline costs), capital investments and operation costs.</a:t>
            </a:r>
          </a:p>
        </p:txBody>
      </p:sp>
      <p:pic>
        <p:nvPicPr>
          <p:cNvPr id="11" name="Picture 10">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5742" y="4251506"/>
            <a:ext cx="2837011" cy="760436"/>
          </a:xfrm>
          <a:prstGeom prst="rect">
            <a:avLst/>
          </a:prstGeom>
        </p:spPr>
      </p:pic>
      <p:pic>
        <p:nvPicPr>
          <p:cNvPr id="10" name="Picture 9">
            <a:extLst>
              <a:ext uri="{C183D7F6-B498-43B3-948B-1728B52AA6E4}">
                <adec:decorative xmlns:adec="http://schemas.microsoft.com/office/drawing/2017/decorative" val="1"/>
              </a:ext>
            </a:extLst>
          </p:cNvPr>
          <p:cNvPicPr>
            <a:picLocks noChangeAspect="1"/>
          </p:cNvPicPr>
          <p:nvPr/>
        </p:nvPicPr>
        <p:blipFill rotWithShape="1">
          <a:blip r:embed="rId4"/>
          <a:srcRect r="29424"/>
          <a:stretch/>
        </p:blipFill>
        <p:spPr>
          <a:xfrm>
            <a:off x="1377371" y="1318395"/>
            <a:ext cx="5391290" cy="4773582"/>
          </a:xfrm>
          <a:prstGeom prst="rect">
            <a:avLst/>
          </a:prstGeom>
        </p:spPr>
      </p:pic>
      <p:sp>
        <p:nvSpPr>
          <p:cNvPr id="14" name="Title 1">
            <a:extLst>
              <a:ext uri="{FF2B5EF4-FFF2-40B4-BE49-F238E27FC236}">
                <a16:creationId xmlns:a16="http://schemas.microsoft.com/office/drawing/2014/main" id="{9DBCA807-03BA-F644-9D61-5B40D9FBD3C9}"/>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Total Resource Cost</a:t>
            </a:r>
          </a:p>
        </p:txBody>
      </p:sp>
    </p:spTree>
    <p:extLst>
      <p:ext uri="{BB962C8B-B14F-4D97-AF65-F5344CB8AC3E}">
        <p14:creationId xmlns:p14="http://schemas.microsoft.com/office/powerpoint/2010/main" val="3055314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7757805" y="6436487"/>
            <a:ext cx="1761067"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1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1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9" name="TextBox 8">
            <a:extLst>
              <a:ext uri="{FF2B5EF4-FFF2-40B4-BE49-F238E27FC236}">
                <a16:creationId xmlns:a16="http://schemas.microsoft.com/office/drawing/2014/main" id="{B3CB95E5-22F5-E34E-ABE1-AB9E2B59A166}"/>
              </a:ext>
            </a:extLst>
          </p:cNvPr>
          <p:cNvSpPr txBox="1"/>
          <p:nvPr/>
        </p:nvSpPr>
        <p:spPr>
          <a:xfrm>
            <a:off x="365234" y="6453794"/>
            <a:ext cx="640342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Century Gothic" panose="020B0502020202020204" pitchFamily="34" charset="0"/>
              </a:rPr>
              <a:t>Load Coverage: Core; Resource Options: All</a:t>
            </a:r>
          </a:p>
        </p:txBody>
      </p:sp>
      <p:pic>
        <p:nvPicPr>
          <p:cNvPr id="12" name="Picture 11">
            <a:extLst>
              <a:ext uri="{FF2B5EF4-FFF2-40B4-BE49-F238E27FC236}">
                <a16:creationId xmlns:a16="http://schemas.microsoft.com/office/drawing/2014/main" id="{40D3786E-A64E-334F-9110-A562ADC2B1C3}"/>
              </a:ext>
              <a:ext uri="{C183D7F6-B498-43B3-948B-1728B52AA6E4}">
                <adec:decorative xmlns:adec="http://schemas.microsoft.com/office/drawing/2017/decorative" val="1"/>
              </a:ext>
            </a:extLst>
          </p:cNvPr>
          <p:cNvPicPr>
            <a:picLocks noChangeAspect="1"/>
          </p:cNvPicPr>
          <p:nvPr/>
        </p:nvPicPr>
        <p:blipFill rotWithShape="1">
          <a:blip r:embed="rId3"/>
          <a:srcRect l="33064" r="15488"/>
          <a:stretch/>
        </p:blipFill>
        <p:spPr>
          <a:xfrm>
            <a:off x="2375007" y="2638390"/>
            <a:ext cx="2054227" cy="3062506"/>
          </a:xfrm>
          <a:prstGeom prst="rect">
            <a:avLst/>
          </a:prstGeom>
        </p:spPr>
      </p:pic>
      <p:pic>
        <p:nvPicPr>
          <p:cNvPr id="13" name="Picture 12">
            <a:extLst>
              <a:ext uri="{FF2B5EF4-FFF2-40B4-BE49-F238E27FC236}">
                <a16:creationId xmlns:a16="http://schemas.microsoft.com/office/drawing/2014/main" id="{823B19B0-EFC2-4441-8361-EE6618B33B1F}"/>
              </a:ext>
              <a:ext uri="{C183D7F6-B498-43B3-948B-1728B52AA6E4}">
                <adec:decorative xmlns:adec="http://schemas.microsoft.com/office/drawing/2017/decorative" val="1"/>
              </a:ext>
            </a:extLst>
          </p:cNvPr>
          <p:cNvPicPr>
            <a:picLocks noChangeAspect="1"/>
          </p:cNvPicPr>
          <p:nvPr/>
        </p:nvPicPr>
        <p:blipFill rotWithShape="1">
          <a:blip r:embed="rId3"/>
          <a:srcRect r="83307"/>
          <a:stretch/>
        </p:blipFill>
        <p:spPr>
          <a:xfrm>
            <a:off x="1777778" y="2648435"/>
            <a:ext cx="666534" cy="3062506"/>
          </a:xfrm>
          <a:prstGeom prst="rect">
            <a:avLst/>
          </a:prstGeom>
        </p:spPr>
      </p:pic>
      <p:pic>
        <p:nvPicPr>
          <p:cNvPr id="32" name="Picture 31">
            <a:extLs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670097" y="2238634"/>
            <a:ext cx="4167956" cy="1934494"/>
          </a:xfrm>
          <a:prstGeom prst="rect">
            <a:avLst/>
          </a:prstGeom>
        </p:spPr>
      </p:pic>
      <p:pic>
        <p:nvPicPr>
          <p:cNvPr id="34" name="Picture 33">
            <a:extLs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670097" y="4518309"/>
            <a:ext cx="4167956" cy="1934494"/>
          </a:xfrm>
          <a:prstGeom prst="rect">
            <a:avLst/>
          </a:prstGeom>
        </p:spPr>
      </p:pic>
      <p:sp>
        <p:nvSpPr>
          <p:cNvPr id="8" name="TextBox 7">
            <a:extLst>
              <a:ext uri="{FF2B5EF4-FFF2-40B4-BE49-F238E27FC236}">
                <a16:creationId xmlns:a16="http://schemas.microsoft.com/office/drawing/2014/main" id="{0D9D71BC-C332-2849-8B58-CCCB9684E50A}"/>
              </a:ext>
            </a:extLst>
          </p:cNvPr>
          <p:cNvSpPr txBox="1"/>
          <p:nvPr/>
        </p:nvSpPr>
        <p:spPr>
          <a:xfrm>
            <a:off x="1546917" y="5891809"/>
            <a:ext cx="347230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entury Gothic" panose="020B0502020202020204" pitchFamily="34" charset="0"/>
              </a:rPr>
              <a:t>All build rates shown in “GW/year”</a:t>
            </a:r>
          </a:p>
        </p:txBody>
      </p:sp>
      <p:sp>
        <p:nvSpPr>
          <p:cNvPr id="31" name="TextBox 30">
            <a:extLst>
              <a:ext uri="{FF2B5EF4-FFF2-40B4-BE49-F238E27FC236}">
                <a16:creationId xmlns:a16="http://schemas.microsoft.com/office/drawing/2014/main" id="{585B4C6C-D471-EF45-8A39-F79BE651A810}"/>
              </a:ext>
            </a:extLst>
          </p:cNvPr>
          <p:cNvSpPr txBox="1"/>
          <p:nvPr/>
        </p:nvSpPr>
        <p:spPr>
          <a:xfrm>
            <a:off x="7452917" y="1844755"/>
            <a:ext cx="274320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entury Gothic" panose="020B0502020202020204" pitchFamily="34" charset="0"/>
              </a:rPr>
              <a:t>High Electrification Demand</a:t>
            </a:r>
          </a:p>
        </p:txBody>
      </p:sp>
      <p:sp>
        <p:nvSpPr>
          <p:cNvPr id="33" name="TextBox 32">
            <a:extLst>
              <a:ext uri="{FF2B5EF4-FFF2-40B4-BE49-F238E27FC236}">
                <a16:creationId xmlns:a16="http://schemas.microsoft.com/office/drawing/2014/main" id="{963F598D-7195-3349-AAA4-124B985ADE73}"/>
              </a:ext>
            </a:extLst>
          </p:cNvPr>
          <p:cNvSpPr txBox="1"/>
          <p:nvPr/>
        </p:nvSpPr>
        <p:spPr>
          <a:xfrm>
            <a:off x="7803830" y="4363429"/>
            <a:ext cx="213342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entury Gothic" panose="020B0502020202020204" pitchFamily="34" charset="0"/>
              </a:rPr>
              <a:t>Reference Demand</a:t>
            </a:r>
          </a:p>
        </p:txBody>
      </p:sp>
      <p:cxnSp>
        <p:nvCxnSpPr>
          <p:cNvPr id="28" name="Straight Connector 27">
            <a:extLst>
              <a:ext uri="{FF2B5EF4-FFF2-40B4-BE49-F238E27FC236}">
                <a16:creationId xmlns:a16="http://schemas.microsoft.com/office/drawing/2014/main" id="{BEF181FD-74EA-AD4D-AAF0-F8C3F02B7113}"/>
              </a:ext>
              <a:ext uri="{C183D7F6-B498-43B3-948B-1728B52AA6E4}">
                <adec:decorative xmlns:adec="http://schemas.microsoft.com/office/drawing/2017/decorative" val="1"/>
              </a:ext>
            </a:extLst>
          </p:cNvPr>
          <p:cNvCxnSpPr/>
          <p:nvPr/>
        </p:nvCxnSpPr>
        <p:spPr>
          <a:xfrm>
            <a:off x="5960340" y="1528769"/>
            <a:ext cx="0" cy="4670713"/>
          </a:xfrm>
          <a:prstGeom prst="line">
            <a:avLst/>
          </a:prstGeom>
          <a:ln w="6350"/>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DF6DD29F-3D3B-2D43-AF6F-53BCE0A15760}"/>
              </a:ext>
            </a:extLst>
          </p:cNvPr>
          <p:cNvSpPr txBox="1"/>
          <p:nvPr/>
        </p:nvSpPr>
        <p:spPr>
          <a:xfrm>
            <a:off x="7242813" y="1372049"/>
            <a:ext cx="325545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entury Gothic" panose="020B0502020202020204" pitchFamily="34" charset="0"/>
              </a:rPr>
              <a:t>Average Build Rate to 2045</a:t>
            </a:r>
          </a:p>
        </p:txBody>
      </p:sp>
      <p:sp>
        <p:nvSpPr>
          <p:cNvPr id="41" name="TextBox 40">
            <a:extLst>
              <a:ext uri="{FF2B5EF4-FFF2-40B4-BE49-F238E27FC236}">
                <a16:creationId xmlns:a16="http://schemas.microsoft.com/office/drawing/2014/main" id="{DEFE9A4B-F526-5644-919C-5A7379ED04D6}"/>
              </a:ext>
            </a:extLst>
          </p:cNvPr>
          <p:cNvSpPr txBox="1"/>
          <p:nvPr/>
        </p:nvSpPr>
        <p:spPr>
          <a:xfrm>
            <a:off x="1546917" y="2248325"/>
            <a:ext cx="418154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entury Gothic" panose="020B0502020202020204" pitchFamily="34" charset="0"/>
              </a:rPr>
              <a:t>Average Build Rate to Date</a:t>
            </a:r>
          </a:p>
        </p:txBody>
      </p:sp>
      <p:sp>
        <p:nvSpPr>
          <p:cNvPr id="6" name="Rectangle 5">
            <a:extLst>
              <a:ext uri="{FF2B5EF4-FFF2-40B4-BE49-F238E27FC236}">
                <a16:creationId xmlns:a16="http://schemas.microsoft.com/office/drawing/2014/main" id="{AD2CC32D-6F9B-834A-92C2-B01ED9F73213}"/>
              </a:ext>
              <a:ext uri="{C183D7F6-B498-43B3-948B-1728B52AA6E4}">
                <adec:decorative xmlns:adec="http://schemas.microsoft.com/office/drawing/2017/decorative" val="1"/>
              </a:ext>
            </a:extLst>
          </p:cNvPr>
          <p:cNvSpPr/>
          <p:nvPr/>
        </p:nvSpPr>
        <p:spPr>
          <a:xfrm rot="2723879">
            <a:off x="3794683" y="3449681"/>
            <a:ext cx="91440" cy="9144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7" name="TextBox 6">
            <a:extLst>
              <a:ext uri="{FF2B5EF4-FFF2-40B4-BE49-F238E27FC236}">
                <a16:creationId xmlns:a16="http://schemas.microsoft.com/office/drawing/2014/main" id="{80C62368-21A2-424D-B292-4F5016638486}"/>
              </a:ext>
            </a:extLst>
          </p:cNvPr>
          <p:cNvSpPr txBox="1"/>
          <p:nvPr/>
        </p:nvSpPr>
        <p:spPr>
          <a:xfrm>
            <a:off x="3537948" y="2999361"/>
            <a:ext cx="1481273"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pitchFamily="34" charset="0"/>
              </a:rPr>
              <a:t>Maximum single year build</a:t>
            </a:r>
          </a:p>
        </p:txBody>
      </p:sp>
      <p:sp>
        <p:nvSpPr>
          <p:cNvPr id="24" name="Title 1">
            <a:extLst>
              <a:ext uri="{FF2B5EF4-FFF2-40B4-BE49-F238E27FC236}">
                <a16:creationId xmlns:a16="http://schemas.microsoft.com/office/drawing/2014/main" id="{E588B7C6-9255-AB48-BC39-EB7F18F3CCD3}"/>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Resource Build Rates</a:t>
            </a:r>
          </a:p>
        </p:txBody>
      </p:sp>
    </p:spTree>
    <p:extLst>
      <p:ext uri="{BB962C8B-B14F-4D97-AF65-F5344CB8AC3E}">
        <p14:creationId xmlns:p14="http://schemas.microsoft.com/office/powerpoint/2010/main" val="2588740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9" name="TextBox 8">
            <a:extLst>
              <a:ext uri="{FF2B5EF4-FFF2-40B4-BE49-F238E27FC236}">
                <a16:creationId xmlns:a16="http://schemas.microsoft.com/office/drawing/2014/main" id="{B3CB95E5-22F5-E34E-ABE1-AB9E2B59A166}"/>
              </a:ext>
            </a:extLst>
          </p:cNvPr>
          <p:cNvSpPr txBox="1"/>
          <p:nvPr/>
        </p:nvSpPr>
        <p:spPr>
          <a:xfrm>
            <a:off x="365234" y="6453794"/>
            <a:ext cx="640342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Century Gothic" panose="020B0502020202020204" pitchFamily="34" charset="0"/>
              </a:rPr>
              <a:t>Demand: High Electrification</a:t>
            </a:r>
          </a:p>
        </p:txBody>
      </p:sp>
      <p:pic>
        <p:nvPicPr>
          <p:cNvPr id="10" name="Picture 9">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1265" y="2118479"/>
            <a:ext cx="1822578" cy="3017570"/>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797067" y="1420295"/>
            <a:ext cx="9116731" cy="4681122"/>
          </a:xfrm>
          <a:prstGeom prst="rect">
            <a:avLst/>
          </a:prstGeom>
        </p:spPr>
      </p:pic>
      <p:sp>
        <p:nvSpPr>
          <p:cNvPr id="12" name="Title 1">
            <a:extLst>
              <a:ext uri="{FF2B5EF4-FFF2-40B4-BE49-F238E27FC236}">
                <a16:creationId xmlns:a16="http://schemas.microsoft.com/office/drawing/2014/main" id="{E567DDE1-7E10-3B40-B19B-7521852B8261}"/>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Study Scenario: No Combustion</a:t>
            </a:r>
          </a:p>
        </p:txBody>
      </p:sp>
    </p:spTree>
    <p:extLst>
      <p:ext uri="{BB962C8B-B14F-4D97-AF65-F5344CB8AC3E}">
        <p14:creationId xmlns:p14="http://schemas.microsoft.com/office/powerpoint/2010/main" val="24825107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9" name="TextBox 8">
            <a:extLst>
              <a:ext uri="{FF2B5EF4-FFF2-40B4-BE49-F238E27FC236}">
                <a16:creationId xmlns:a16="http://schemas.microsoft.com/office/drawing/2014/main" id="{B3CB95E5-22F5-E34E-ABE1-AB9E2B59A166}"/>
              </a:ext>
            </a:extLst>
          </p:cNvPr>
          <p:cNvSpPr txBox="1"/>
          <p:nvPr/>
        </p:nvSpPr>
        <p:spPr>
          <a:xfrm>
            <a:off x="365234" y="6453794"/>
            <a:ext cx="640342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Century Gothic" panose="020B0502020202020204" pitchFamily="34" charset="0"/>
              </a:rPr>
              <a:t>Demand: High Electrification</a:t>
            </a:r>
          </a:p>
        </p:txBody>
      </p:sp>
      <p:graphicFrame>
        <p:nvGraphicFramePr>
          <p:cNvPr id="11" name="Table 12">
            <a:extLst>
              <a:ext uri="{FF2B5EF4-FFF2-40B4-BE49-F238E27FC236}">
                <a16:creationId xmlns:a16="http://schemas.microsoft.com/office/drawing/2014/main" id="{166B2E37-ABB2-EE49-902F-9E0E81246896}"/>
              </a:ext>
            </a:extLst>
          </p:cNvPr>
          <p:cNvGraphicFramePr>
            <a:graphicFrameLocks noGrp="1"/>
          </p:cNvGraphicFramePr>
          <p:nvPr>
            <p:extLst>
              <p:ext uri="{D42A27DB-BD31-4B8C-83A1-F6EECF244321}">
                <p14:modId xmlns:p14="http://schemas.microsoft.com/office/powerpoint/2010/main" val="801013285"/>
              </p:ext>
            </p:extLst>
          </p:nvPr>
        </p:nvGraphicFramePr>
        <p:xfrm>
          <a:off x="8144184" y="2535741"/>
          <a:ext cx="3800886" cy="1360086"/>
        </p:xfrm>
        <a:graphic>
          <a:graphicData uri="http://schemas.openxmlformats.org/drawingml/2006/table">
            <a:tbl>
              <a:tblPr firstRow="1" bandRow="1">
                <a:tableStyleId>{5940675A-B579-460E-94D1-54222C63F5DA}</a:tableStyleId>
              </a:tblPr>
              <a:tblGrid>
                <a:gridCol w="1580200">
                  <a:extLst>
                    <a:ext uri="{9D8B030D-6E8A-4147-A177-3AD203B41FA5}">
                      <a16:colId xmlns:a16="http://schemas.microsoft.com/office/drawing/2014/main" val="1683648515"/>
                    </a:ext>
                  </a:extLst>
                </a:gridCol>
                <a:gridCol w="1014987">
                  <a:extLst>
                    <a:ext uri="{9D8B030D-6E8A-4147-A177-3AD203B41FA5}">
                      <a16:colId xmlns:a16="http://schemas.microsoft.com/office/drawing/2014/main" val="4165747702"/>
                    </a:ext>
                  </a:extLst>
                </a:gridCol>
                <a:gridCol w="1205699">
                  <a:extLst>
                    <a:ext uri="{9D8B030D-6E8A-4147-A177-3AD203B41FA5}">
                      <a16:colId xmlns:a16="http://schemas.microsoft.com/office/drawing/2014/main" val="2140276575"/>
                    </a:ext>
                  </a:extLst>
                </a:gridCol>
              </a:tblGrid>
              <a:tr h="376870">
                <a:tc>
                  <a:txBody>
                    <a:bodyPr/>
                    <a:lstStyle/>
                    <a:p>
                      <a:r>
                        <a:rPr lang="en-US" sz="1400" b="1">
                          <a:latin typeface="Century Gothic" panose="020B0502020202020204" pitchFamily="34" charset="0"/>
                        </a:rPr>
                        <a:t>Scenario</a:t>
                      </a:r>
                    </a:p>
                  </a:txBody>
                  <a:tcPr/>
                </a:tc>
                <a:tc>
                  <a:txBody>
                    <a:bodyPr/>
                    <a:lstStyle/>
                    <a:p>
                      <a:r>
                        <a:rPr lang="en-US" sz="1200" b="1">
                          <a:latin typeface="Century Gothic" panose="020B0502020202020204" pitchFamily="34" charset="0"/>
                        </a:rPr>
                        <a:t>Total Resource Cost ($B)</a:t>
                      </a:r>
                    </a:p>
                  </a:txBody>
                  <a:tcPr/>
                </a:tc>
                <a:tc>
                  <a:txBody>
                    <a:bodyPr/>
                    <a:lstStyle/>
                    <a:p>
                      <a:r>
                        <a:rPr lang="en-US" sz="1200" b="1">
                          <a:latin typeface="Century Gothic" panose="020B0502020202020204" pitchFamily="34" charset="0"/>
                        </a:rPr>
                        <a:t>Average Cost (¢/kWh)</a:t>
                      </a:r>
                    </a:p>
                  </a:txBody>
                  <a:tcPr/>
                </a:tc>
                <a:extLst>
                  <a:ext uri="{0D108BD9-81ED-4DB2-BD59-A6C34878D82A}">
                    <a16:rowId xmlns:a16="http://schemas.microsoft.com/office/drawing/2014/main" val="1253788432"/>
                  </a:ext>
                </a:extLst>
              </a:tr>
              <a:tr h="380641">
                <a:tc>
                  <a:txBody>
                    <a:bodyPr/>
                    <a:lstStyle/>
                    <a:p>
                      <a:r>
                        <a:rPr lang="en-US" sz="1400">
                          <a:latin typeface="Century Gothic" panose="020B0502020202020204" pitchFamily="34" charset="0"/>
                        </a:rPr>
                        <a:t>No Combustion</a:t>
                      </a:r>
                    </a:p>
                  </a:txBody>
                  <a:tcPr/>
                </a:tc>
                <a:tc>
                  <a:txBody>
                    <a:bodyPr/>
                    <a:lstStyle/>
                    <a:p>
                      <a:r>
                        <a:rPr lang="en-US" sz="1400" dirty="0">
                          <a:latin typeface="Century Gothic" panose="020B0502020202020204" pitchFamily="34" charset="0"/>
                        </a:rPr>
                        <a:t>$74</a:t>
                      </a:r>
                    </a:p>
                  </a:txBody>
                  <a:tcPr/>
                </a:tc>
                <a:tc>
                  <a:txBody>
                    <a:bodyPr/>
                    <a:lstStyle/>
                    <a:p>
                      <a:r>
                        <a:rPr lang="en-US" sz="1400">
                          <a:latin typeface="Century Gothic" panose="020B0502020202020204" pitchFamily="34" charset="0"/>
                        </a:rPr>
                        <a:t>18.1</a:t>
                      </a:r>
                    </a:p>
                  </a:txBody>
                  <a:tcPr/>
                </a:tc>
                <a:extLst>
                  <a:ext uri="{0D108BD9-81ED-4DB2-BD59-A6C34878D82A}">
                    <a16:rowId xmlns:a16="http://schemas.microsoft.com/office/drawing/2014/main" val="234313505"/>
                  </a:ext>
                </a:extLst>
              </a:tr>
              <a:tr h="339365">
                <a:tc>
                  <a:txBody>
                    <a:bodyPr/>
                    <a:lstStyle/>
                    <a:p>
                      <a:r>
                        <a:rPr lang="en-US" sz="1400">
                          <a:latin typeface="Century Gothic" panose="020B0502020202020204" pitchFamily="34" charset="0"/>
                        </a:rPr>
                        <a:t>SB 100 Core</a:t>
                      </a:r>
                    </a:p>
                  </a:txBody>
                  <a:tcPr/>
                </a:tc>
                <a:tc>
                  <a:txBody>
                    <a:bodyPr/>
                    <a:lstStyle/>
                    <a:p>
                      <a:r>
                        <a:rPr lang="en-US" sz="1400">
                          <a:latin typeface="Century Gothic" panose="020B0502020202020204" pitchFamily="34" charset="0"/>
                        </a:rPr>
                        <a:t>$66</a:t>
                      </a:r>
                    </a:p>
                  </a:txBody>
                  <a:tcPr/>
                </a:tc>
                <a:tc>
                  <a:txBody>
                    <a:bodyPr/>
                    <a:lstStyle/>
                    <a:p>
                      <a:r>
                        <a:rPr lang="en-US" sz="1400" dirty="0">
                          <a:latin typeface="Century Gothic" panose="020B0502020202020204" pitchFamily="34" charset="0"/>
                        </a:rPr>
                        <a:t>16.0</a:t>
                      </a:r>
                    </a:p>
                  </a:txBody>
                  <a:tcPr/>
                </a:tc>
                <a:extLst>
                  <a:ext uri="{0D108BD9-81ED-4DB2-BD59-A6C34878D82A}">
                    <a16:rowId xmlns:a16="http://schemas.microsoft.com/office/drawing/2014/main" val="2348586445"/>
                  </a:ext>
                </a:extLst>
              </a:tr>
            </a:tbl>
          </a:graphicData>
        </a:graphic>
      </p:graphicFrame>
      <p:sp>
        <p:nvSpPr>
          <p:cNvPr id="12" name="TextBox 11">
            <a:extLst>
              <a:ext uri="{FF2B5EF4-FFF2-40B4-BE49-F238E27FC236}">
                <a16:creationId xmlns:a16="http://schemas.microsoft.com/office/drawing/2014/main" id="{2AE708AF-AE28-C74C-859B-EED1BA8AC33A}"/>
              </a:ext>
            </a:extLst>
          </p:cNvPr>
          <p:cNvSpPr txBox="1"/>
          <p:nvPr/>
        </p:nvSpPr>
        <p:spPr>
          <a:xfrm>
            <a:off x="8144184" y="2035181"/>
            <a:ext cx="328390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entury Gothic" panose="020B0502020202020204" pitchFamily="34" charset="0"/>
              </a:rPr>
              <a:t>2045 Scenario Costs</a:t>
            </a:r>
          </a:p>
        </p:txBody>
      </p:sp>
      <p:pic>
        <p:nvPicPr>
          <p:cNvPr id="15" name="Picture 14">
            <a:extLs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352550" y="1611794"/>
            <a:ext cx="6547268" cy="4583087"/>
          </a:xfrm>
          <a:prstGeom prst="rect">
            <a:avLst/>
          </a:prstGeom>
        </p:spPr>
      </p:pic>
      <p:pic>
        <p:nvPicPr>
          <p:cNvPr id="16" name="Picture 15">
            <a:extLs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4184" y="4257644"/>
            <a:ext cx="2722600" cy="729769"/>
          </a:xfrm>
          <a:prstGeom prst="rect">
            <a:avLst/>
          </a:prstGeom>
        </p:spPr>
      </p:pic>
      <p:sp>
        <p:nvSpPr>
          <p:cNvPr id="14" name="Title 1">
            <a:extLst>
              <a:ext uri="{FF2B5EF4-FFF2-40B4-BE49-F238E27FC236}">
                <a16:creationId xmlns:a16="http://schemas.microsoft.com/office/drawing/2014/main" id="{6C2D2501-7F85-D14B-9D99-6D5917825EC0}"/>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Study Scenario: No Combustion</a:t>
            </a:r>
          </a:p>
        </p:txBody>
      </p:sp>
    </p:spTree>
    <p:extLst>
      <p:ext uri="{BB962C8B-B14F-4D97-AF65-F5344CB8AC3E}">
        <p14:creationId xmlns:p14="http://schemas.microsoft.com/office/powerpoint/2010/main" val="3456833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8" name="Content Placeholder 5">
            <a:extLst>
              <a:ext uri="{FF2B5EF4-FFF2-40B4-BE49-F238E27FC236}">
                <a16:creationId xmlns:a16="http://schemas.microsoft.com/office/drawing/2014/main" id="{4171B49E-A8A2-E94F-B772-25ABE5D27299}"/>
              </a:ext>
            </a:extLst>
          </p:cNvPr>
          <p:cNvSpPr txBox="1">
            <a:spLocks/>
          </p:cNvSpPr>
          <p:nvPr/>
        </p:nvSpPr>
        <p:spPr>
          <a:xfrm>
            <a:off x="898160" y="1434404"/>
            <a:ext cx="9473507" cy="5211392"/>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spcAft>
                <a:spcPts val="1200"/>
              </a:spcAft>
              <a:buNone/>
            </a:pPr>
            <a:r>
              <a:rPr lang="en-US" sz="2400" b="1" dirty="0">
                <a:latin typeface="Century Gothic" panose="020B0502020202020204" pitchFamily="34" charset="0"/>
              </a:rPr>
              <a:t>SB 100 is Achievable with Existing Technologies.</a:t>
            </a:r>
          </a:p>
          <a:p>
            <a:pPr lvl="1">
              <a:spcBef>
                <a:spcPts val="0"/>
              </a:spcBef>
              <a:spcAft>
                <a:spcPts val="1200"/>
              </a:spcAft>
            </a:pPr>
            <a:r>
              <a:rPr lang="en-US" sz="2000" dirty="0">
                <a:latin typeface="Century Gothic" panose="020B0502020202020204" pitchFamily="34" charset="0"/>
              </a:rPr>
              <a:t>Increased Resource Diversity Lowers Overall Costs</a:t>
            </a:r>
          </a:p>
          <a:p>
            <a:pPr lvl="1">
              <a:spcBef>
                <a:spcPts val="0"/>
              </a:spcBef>
              <a:spcAft>
                <a:spcPts val="1200"/>
              </a:spcAft>
            </a:pPr>
            <a:r>
              <a:rPr lang="en-US" sz="2000" dirty="0">
                <a:latin typeface="Century Gothic" panose="020B0502020202020204" pitchFamily="34" charset="0"/>
              </a:rPr>
              <a:t>Gas Capacity is Retained for Reliability Needs but Cost Reductions and Innovation in Zero-Carbon Firm Resources and Storage May Reduce Gas Capacity Needs</a:t>
            </a:r>
            <a:endParaRPr lang="en-US" sz="1000" b="1" dirty="0">
              <a:latin typeface="Century Gothic" panose="020B0502020202020204" pitchFamily="34" charset="0"/>
            </a:endParaRPr>
          </a:p>
          <a:p>
            <a:pPr marL="0" indent="0">
              <a:buNone/>
            </a:pPr>
            <a:r>
              <a:rPr lang="en-US" sz="2400" b="1" dirty="0">
                <a:latin typeface="Century Gothic" panose="020B0502020202020204" pitchFamily="34" charset="0"/>
              </a:rPr>
              <a:t>Sustained Record Setting Build Rates Will be Required to Meet SB 100 in a High Electrification Future.</a:t>
            </a:r>
          </a:p>
          <a:p>
            <a:pPr marL="0" indent="0">
              <a:buNone/>
            </a:pPr>
            <a:endParaRPr lang="en-US" sz="1000" b="1" dirty="0">
              <a:latin typeface="Century Gothic" panose="020B0502020202020204" pitchFamily="34" charset="0"/>
            </a:endParaRPr>
          </a:p>
          <a:p>
            <a:pPr marL="0" indent="0">
              <a:buNone/>
            </a:pPr>
            <a:r>
              <a:rPr lang="en-US" sz="2400" b="1" dirty="0">
                <a:latin typeface="Century Gothic" panose="020B0502020202020204" pitchFamily="34" charset="0"/>
              </a:rPr>
              <a:t>Goals Beyond SB 100 May Be Achievable but Require Additional Analysis.</a:t>
            </a:r>
          </a:p>
          <a:p>
            <a:pPr marL="0" indent="0">
              <a:buNone/>
            </a:pPr>
            <a:endParaRPr lang="en-US" sz="1000" dirty="0">
              <a:latin typeface="Century Gothic" panose="020B0502020202020204" pitchFamily="34" charset="0"/>
            </a:endParaRPr>
          </a:p>
          <a:p>
            <a:pPr marL="0" indent="0">
              <a:buNone/>
            </a:pPr>
            <a:r>
              <a:rPr lang="en-US" sz="2400" b="1" dirty="0">
                <a:latin typeface="Century Gothic" panose="020B0502020202020204" pitchFamily="34" charset="0"/>
              </a:rPr>
              <a:t>Current SB 100 Analysis is Directional and Further Analysis is Necessary.</a:t>
            </a:r>
          </a:p>
          <a:p>
            <a:pPr marL="0" indent="0">
              <a:spcAft>
                <a:spcPts val="1200"/>
              </a:spcAft>
              <a:buNone/>
            </a:pPr>
            <a:endParaRPr lang="en-US" sz="2400" dirty="0">
              <a:latin typeface="Century Gothic" panose="020B0502020202020204" pitchFamily="34" charset="0"/>
            </a:endParaRPr>
          </a:p>
          <a:p>
            <a:pPr marL="0" indent="0">
              <a:spcAft>
                <a:spcPts val="1200"/>
              </a:spcAft>
              <a:buNone/>
            </a:pPr>
            <a:endParaRPr lang="en-US" sz="2400" dirty="0">
              <a:latin typeface="Century Gothic" panose="020B0502020202020204" pitchFamily="34" charset="0"/>
            </a:endParaRPr>
          </a:p>
          <a:p>
            <a:pPr>
              <a:spcAft>
                <a:spcPts val="1200"/>
              </a:spcAft>
            </a:pPr>
            <a:endParaRPr lang="en-US" sz="2400" dirty="0">
              <a:latin typeface="Century Gothic" panose="020B0502020202020204" pitchFamily="34" charset="0"/>
            </a:endParaRPr>
          </a:p>
        </p:txBody>
      </p:sp>
      <p:sp>
        <p:nvSpPr>
          <p:cNvPr id="10" name="Title 1">
            <a:extLst>
              <a:ext uri="{FF2B5EF4-FFF2-40B4-BE49-F238E27FC236}">
                <a16:creationId xmlns:a16="http://schemas.microsoft.com/office/drawing/2014/main" id="{69559915-469B-234E-90DB-D22A727A08F1}"/>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DRAFT: Key Takeaways from Modeling</a:t>
            </a:r>
          </a:p>
        </p:txBody>
      </p:sp>
    </p:spTree>
    <p:extLst>
      <p:ext uri="{BB962C8B-B14F-4D97-AF65-F5344CB8AC3E}">
        <p14:creationId xmlns:p14="http://schemas.microsoft.com/office/powerpoint/2010/main" val="760887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8" name="Content Placeholder 5">
            <a:extLst>
              <a:ext uri="{FF2B5EF4-FFF2-40B4-BE49-F238E27FC236}">
                <a16:creationId xmlns:a16="http://schemas.microsoft.com/office/drawing/2014/main" id="{4171B49E-A8A2-E94F-B772-25ABE5D27299}"/>
              </a:ext>
            </a:extLst>
          </p:cNvPr>
          <p:cNvSpPr txBox="1">
            <a:spLocks/>
          </p:cNvSpPr>
          <p:nvPr/>
        </p:nvSpPr>
        <p:spPr>
          <a:xfrm>
            <a:off x="838202" y="1608616"/>
            <a:ext cx="9782174" cy="4347015"/>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spcAft>
                <a:spcPts val="1200"/>
              </a:spcAft>
              <a:buNone/>
            </a:pPr>
            <a:r>
              <a:rPr lang="en-US" b="1" dirty="0">
                <a:latin typeface="Century Gothic" panose="020B0502020202020204" pitchFamily="34" charset="0"/>
              </a:rPr>
              <a:t>Four “Buckets”:</a:t>
            </a:r>
          </a:p>
          <a:p>
            <a:pPr marL="914400" lvl="1" indent="-457200">
              <a:spcAft>
                <a:spcPts val="600"/>
              </a:spcAft>
              <a:buFont typeface="+mj-lt"/>
              <a:buAutoNum type="alphaUcPeriod"/>
            </a:pPr>
            <a:r>
              <a:rPr lang="en-US" sz="2000" dirty="0">
                <a:latin typeface="Century Gothic" panose="020B0502020202020204" pitchFamily="34" charset="0"/>
              </a:rPr>
              <a:t>Areas for Further Study</a:t>
            </a:r>
          </a:p>
          <a:p>
            <a:pPr marL="914400" lvl="1" indent="-457200">
              <a:spcAft>
                <a:spcPts val="600"/>
              </a:spcAft>
              <a:buFont typeface="+mj-lt"/>
              <a:buAutoNum type="alphaUcPeriod"/>
            </a:pPr>
            <a:r>
              <a:rPr lang="en-US" sz="2000" dirty="0">
                <a:latin typeface="Century Gothic" panose="020B0502020202020204" pitchFamily="34" charset="0"/>
              </a:rPr>
              <a:t>Process and Engagement</a:t>
            </a:r>
          </a:p>
          <a:p>
            <a:pPr marL="914400" lvl="1" indent="-457200">
              <a:spcAft>
                <a:spcPts val="600"/>
              </a:spcAft>
              <a:buFont typeface="+mj-lt"/>
              <a:buAutoNum type="alphaUcPeriod"/>
            </a:pPr>
            <a:r>
              <a:rPr lang="en-US" sz="2000" dirty="0">
                <a:latin typeface="Century Gothic" panose="020B0502020202020204" pitchFamily="34" charset="0"/>
              </a:rPr>
              <a:t>Alignment with Related State Efforts</a:t>
            </a:r>
          </a:p>
          <a:p>
            <a:pPr marL="914400" lvl="1" indent="-457200">
              <a:spcAft>
                <a:spcPts val="600"/>
              </a:spcAft>
              <a:buFont typeface="+mj-lt"/>
              <a:buAutoNum type="alphaUcPeriod"/>
            </a:pPr>
            <a:r>
              <a:rPr lang="en-US" sz="2000" dirty="0">
                <a:latin typeface="Century Gothic" panose="020B0502020202020204" pitchFamily="34" charset="0"/>
              </a:rPr>
              <a:t>Successful Implementation</a:t>
            </a:r>
            <a:endParaRPr lang="en-US" dirty="0">
              <a:latin typeface="Century Gothic" panose="020B0502020202020204" pitchFamily="34" charset="0"/>
            </a:endParaRPr>
          </a:p>
          <a:p>
            <a:pPr marL="457200" lvl="1" indent="0">
              <a:buNone/>
            </a:pPr>
            <a:endParaRPr lang="en-US" dirty="0">
              <a:latin typeface="Century Gothic" panose="020B0502020202020204" pitchFamily="34" charset="0"/>
            </a:endParaRPr>
          </a:p>
        </p:txBody>
      </p:sp>
      <p:sp>
        <p:nvSpPr>
          <p:cNvPr id="10" name="Title 1">
            <a:extLst>
              <a:ext uri="{FF2B5EF4-FFF2-40B4-BE49-F238E27FC236}">
                <a16:creationId xmlns:a16="http://schemas.microsoft.com/office/drawing/2014/main" id="{0487E03A-683D-B04F-9DEB-29B32549AC6E}"/>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DRAFT: Recommendations</a:t>
            </a:r>
          </a:p>
        </p:txBody>
      </p:sp>
    </p:spTree>
    <p:extLst>
      <p:ext uri="{BB962C8B-B14F-4D97-AF65-F5344CB8AC3E}">
        <p14:creationId xmlns:p14="http://schemas.microsoft.com/office/powerpoint/2010/main" val="37265441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8" name="Content Placeholder 5">
            <a:extLst>
              <a:ext uri="{FF2B5EF4-FFF2-40B4-BE49-F238E27FC236}">
                <a16:creationId xmlns:a16="http://schemas.microsoft.com/office/drawing/2014/main" id="{4171B49E-A8A2-E94F-B772-25ABE5D27299}"/>
              </a:ext>
            </a:extLst>
          </p:cNvPr>
          <p:cNvSpPr txBox="1">
            <a:spLocks/>
          </p:cNvSpPr>
          <p:nvPr/>
        </p:nvSpPr>
        <p:spPr>
          <a:xfrm>
            <a:off x="838202" y="1608617"/>
            <a:ext cx="9782174" cy="4852096"/>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spcAft>
                <a:spcPts val="1200"/>
              </a:spcAft>
              <a:buNone/>
            </a:pPr>
            <a:r>
              <a:rPr lang="en-US" b="1" dirty="0">
                <a:solidFill>
                  <a:srgbClr val="0070C0"/>
                </a:solidFill>
                <a:latin typeface="Century Gothic" panose="020B0502020202020204" pitchFamily="34" charset="0"/>
              </a:rPr>
              <a:t>A. Areas for Further Study</a:t>
            </a:r>
          </a:p>
          <a:p>
            <a:pPr marL="457200" indent="-457200">
              <a:spcAft>
                <a:spcPts val="1200"/>
              </a:spcAft>
              <a:buFont typeface="+mj-lt"/>
              <a:buAutoNum type="arabicPeriod"/>
            </a:pPr>
            <a:r>
              <a:rPr lang="en-US" sz="2000" dirty="0">
                <a:latin typeface="Century Gothic" panose="020B0502020202020204" pitchFamily="34" charset="0"/>
              </a:rPr>
              <a:t>Perform a comprehensive reliability assessment as the next step in the modeling process. </a:t>
            </a:r>
          </a:p>
          <a:p>
            <a:pPr marL="457200" indent="-457200">
              <a:spcAft>
                <a:spcPts val="1200"/>
              </a:spcAft>
              <a:buFont typeface="+mj-lt"/>
              <a:buAutoNum type="arabicPeriod"/>
            </a:pPr>
            <a:r>
              <a:rPr lang="en-US" sz="2000" dirty="0">
                <a:latin typeface="Century Gothic" panose="020B0502020202020204" pitchFamily="34" charset="0"/>
              </a:rPr>
              <a:t>Continue to assess the role and impacts of emerging technologies and non-generation resources. </a:t>
            </a:r>
          </a:p>
          <a:p>
            <a:pPr marL="457200" indent="-457200">
              <a:spcAft>
                <a:spcPts val="1200"/>
              </a:spcAft>
              <a:buFont typeface="+mj-lt"/>
              <a:buAutoNum type="arabicPeriod"/>
            </a:pPr>
            <a:r>
              <a:rPr lang="en-US" sz="2000" dirty="0">
                <a:latin typeface="Century Gothic" panose="020B0502020202020204" pitchFamily="34" charset="0"/>
              </a:rPr>
              <a:t>Analyze projected land-use impacts of scenarios and opportunities to mitigate environmental impacts.</a:t>
            </a:r>
          </a:p>
          <a:p>
            <a:pPr marL="457200" indent="-457200">
              <a:spcAft>
                <a:spcPts val="1200"/>
              </a:spcAft>
              <a:buFont typeface="+mj-lt"/>
              <a:buAutoNum type="arabicPeriod"/>
            </a:pPr>
            <a:r>
              <a:rPr lang="en-US" sz="2000" dirty="0">
                <a:latin typeface="Century Gothic" panose="020B0502020202020204" pitchFamily="34" charset="0"/>
              </a:rPr>
              <a:t>Define and include social costs and non-energy benefits (NEBs) in future analyses. </a:t>
            </a:r>
          </a:p>
          <a:p>
            <a:pPr lvl="2"/>
            <a:endParaRPr lang="en-US" dirty="0">
              <a:latin typeface="Century Gothic" panose="020B0502020202020204" pitchFamily="34" charset="0"/>
            </a:endParaRPr>
          </a:p>
          <a:p>
            <a:pPr lvl="2"/>
            <a:endParaRPr lang="en-US" dirty="0">
              <a:latin typeface="Century Gothic" panose="020B0502020202020204" pitchFamily="34" charset="0"/>
            </a:endParaRPr>
          </a:p>
          <a:p>
            <a:pPr lvl="1"/>
            <a:endParaRPr lang="en-US" dirty="0">
              <a:latin typeface="Century Gothic" panose="020B0502020202020204" pitchFamily="34" charset="0"/>
            </a:endParaRPr>
          </a:p>
        </p:txBody>
      </p:sp>
      <p:sp>
        <p:nvSpPr>
          <p:cNvPr id="10" name="Title 1">
            <a:extLst>
              <a:ext uri="{FF2B5EF4-FFF2-40B4-BE49-F238E27FC236}">
                <a16:creationId xmlns:a16="http://schemas.microsoft.com/office/drawing/2014/main" id="{06B61EE3-815F-5347-A88C-8305E4C7044A}"/>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DRAFT: Recommendations</a:t>
            </a:r>
          </a:p>
        </p:txBody>
      </p:sp>
    </p:spTree>
    <p:extLst>
      <p:ext uri="{BB962C8B-B14F-4D97-AF65-F5344CB8AC3E}">
        <p14:creationId xmlns:p14="http://schemas.microsoft.com/office/powerpoint/2010/main" val="24762483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8" name="Content Placeholder 5">
            <a:extLst>
              <a:ext uri="{FF2B5EF4-FFF2-40B4-BE49-F238E27FC236}">
                <a16:creationId xmlns:a16="http://schemas.microsoft.com/office/drawing/2014/main" id="{4171B49E-A8A2-E94F-B772-25ABE5D27299}"/>
              </a:ext>
            </a:extLst>
          </p:cNvPr>
          <p:cNvSpPr txBox="1">
            <a:spLocks/>
          </p:cNvSpPr>
          <p:nvPr/>
        </p:nvSpPr>
        <p:spPr>
          <a:xfrm>
            <a:off x="838202" y="1608617"/>
            <a:ext cx="9782174" cy="4852096"/>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spcAft>
                <a:spcPts val="1200"/>
              </a:spcAft>
              <a:buNone/>
            </a:pPr>
            <a:r>
              <a:rPr lang="en-US" b="1" dirty="0">
                <a:solidFill>
                  <a:srgbClr val="0070C0"/>
                </a:solidFill>
                <a:latin typeface="Century Gothic" panose="020B0502020202020204" pitchFamily="34" charset="0"/>
              </a:rPr>
              <a:t>B. Process &amp; Engagement</a:t>
            </a:r>
          </a:p>
          <a:p>
            <a:pPr marL="457200" indent="-457200">
              <a:spcAft>
                <a:spcPts val="1200"/>
              </a:spcAft>
              <a:buFont typeface="+mj-lt"/>
              <a:buAutoNum type="arabicPeriod" startAt="5"/>
            </a:pPr>
            <a:r>
              <a:rPr lang="en-US" sz="2000" dirty="0">
                <a:latin typeface="Century Gothic" panose="020B0502020202020204" pitchFamily="34" charset="0"/>
              </a:rPr>
              <a:t>Increase community outreach and accessibility.</a:t>
            </a:r>
          </a:p>
          <a:p>
            <a:pPr marL="457200" indent="-457200">
              <a:spcAft>
                <a:spcPts val="1200"/>
              </a:spcAft>
              <a:buFont typeface="+mj-lt"/>
              <a:buAutoNum type="arabicPeriod" startAt="5"/>
            </a:pPr>
            <a:r>
              <a:rPr lang="en-US" sz="2000" dirty="0">
                <a:latin typeface="Century Gothic" panose="020B0502020202020204" pitchFamily="34" charset="0"/>
              </a:rPr>
              <a:t>Leverage advisory groups to guide equitable planning and implementation. </a:t>
            </a:r>
          </a:p>
          <a:p>
            <a:pPr marL="914400" lvl="2" indent="0">
              <a:buNone/>
            </a:pPr>
            <a:endParaRPr lang="en-US" dirty="0">
              <a:latin typeface="Century Gothic" panose="020B0502020202020204" pitchFamily="34" charset="0"/>
            </a:endParaRPr>
          </a:p>
          <a:p>
            <a:pPr lvl="2"/>
            <a:endParaRPr lang="en-US" dirty="0">
              <a:latin typeface="Century Gothic" panose="020B0502020202020204" pitchFamily="34" charset="0"/>
            </a:endParaRPr>
          </a:p>
          <a:p>
            <a:pPr lvl="1"/>
            <a:endParaRPr lang="en-US" dirty="0">
              <a:latin typeface="Century Gothic" panose="020B0502020202020204" pitchFamily="34" charset="0"/>
            </a:endParaRPr>
          </a:p>
        </p:txBody>
      </p:sp>
      <p:sp>
        <p:nvSpPr>
          <p:cNvPr id="10" name="Title 1">
            <a:extLst>
              <a:ext uri="{FF2B5EF4-FFF2-40B4-BE49-F238E27FC236}">
                <a16:creationId xmlns:a16="http://schemas.microsoft.com/office/drawing/2014/main" id="{1CF7538D-D440-0640-BD95-00B8A17E115D}"/>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DRAFT: Recommendations</a:t>
            </a:r>
          </a:p>
        </p:txBody>
      </p:sp>
    </p:spTree>
    <p:extLst>
      <p:ext uri="{BB962C8B-B14F-4D97-AF65-F5344CB8AC3E}">
        <p14:creationId xmlns:p14="http://schemas.microsoft.com/office/powerpoint/2010/main" val="25567121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8" name="Content Placeholder 5">
            <a:extLst>
              <a:ext uri="{FF2B5EF4-FFF2-40B4-BE49-F238E27FC236}">
                <a16:creationId xmlns:a16="http://schemas.microsoft.com/office/drawing/2014/main" id="{4171B49E-A8A2-E94F-B772-25ABE5D27299}"/>
              </a:ext>
            </a:extLst>
          </p:cNvPr>
          <p:cNvSpPr txBox="1">
            <a:spLocks/>
          </p:cNvSpPr>
          <p:nvPr/>
        </p:nvSpPr>
        <p:spPr>
          <a:xfrm>
            <a:off x="838202" y="1608617"/>
            <a:ext cx="9545051" cy="4852096"/>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spcAft>
                <a:spcPts val="1200"/>
              </a:spcAft>
              <a:buNone/>
            </a:pPr>
            <a:r>
              <a:rPr lang="en-US" b="1" dirty="0">
                <a:solidFill>
                  <a:srgbClr val="0070C0"/>
                </a:solidFill>
                <a:latin typeface="Century Gothic" panose="020B0502020202020204" pitchFamily="34" charset="0"/>
              </a:rPr>
              <a:t>C. Alignment with Related State Efforts</a:t>
            </a:r>
          </a:p>
          <a:p>
            <a:pPr marL="457200" indent="-457200">
              <a:spcAft>
                <a:spcPts val="1200"/>
              </a:spcAft>
              <a:buFont typeface="+mj-lt"/>
              <a:buAutoNum type="arabicPeriod" startAt="8"/>
            </a:pPr>
            <a:r>
              <a:rPr lang="en-US" sz="2000" dirty="0">
                <a:latin typeface="Century Gothic" panose="020B0502020202020204" pitchFamily="34" charset="0"/>
              </a:rPr>
              <a:t>Incorporate the CEC’s energy demand forecasts, including electrification trends and updates for extreme climate event planning.</a:t>
            </a:r>
          </a:p>
          <a:p>
            <a:pPr marL="457200" indent="-457200">
              <a:spcAft>
                <a:spcPts val="1200"/>
              </a:spcAft>
              <a:buFont typeface="+mj-lt"/>
              <a:buAutoNum type="arabicPeriod" startAt="8"/>
            </a:pPr>
            <a:r>
              <a:rPr lang="en-US" sz="2000" dirty="0">
                <a:latin typeface="Century Gothic" panose="020B0502020202020204" pitchFamily="34" charset="0"/>
              </a:rPr>
              <a:t>Coordinate with state transmission planning and development efforts.</a:t>
            </a:r>
          </a:p>
          <a:p>
            <a:pPr marL="457200" indent="-457200">
              <a:spcAft>
                <a:spcPts val="1200"/>
              </a:spcAft>
              <a:buFont typeface="+mj-lt"/>
              <a:buAutoNum type="arabicPeriod" startAt="8"/>
            </a:pPr>
            <a:r>
              <a:rPr lang="en-US" sz="2000" dirty="0">
                <a:latin typeface="Century Gothic" panose="020B0502020202020204" pitchFamily="34" charset="0"/>
              </a:rPr>
              <a:t>Align with reliability planning efforts, including possible updates to resource adequacy requirements.</a:t>
            </a:r>
          </a:p>
          <a:p>
            <a:pPr marL="457200" indent="-457200">
              <a:spcAft>
                <a:spcPts val="1200"/>
              </a:spcAft>
              <a:buFont typeface="+mj-lt"/>
              <a:buAutoNum type="arabicPeriod" startAt="8"/>
            </a:pPr>
            <a:r>
              <a:rPr lang="en-US" sz="2000" dirty="0">
                <a:latin typeface="Century Gothic" panose="020B0502020202020204" pitchFamily="34" charset="0"/>
              </a:rPr>
              <a:t>Reflect relevant outcomes and insights from resiliency and microgrid planning efforts.</a:t>
            </a:r>
          </a:p>
          <a:p>
            <a:pPr marL="457200" indent="-457200">
              <a:spcAft>
                <a:spcPts val="1200"/>
              </a:spcAft>
              <a:buFont typeface="+mj-lt"/>
              <a:buAutoNum type="arabicPeriod" startAt="8"/>
            </a:pPr>
            <a:r>
              <a:rPr lang="en-US" sz="2000" dirty="0">
                <a:latin typeface="Century Gothic" panose="020B0502020202020204" pitchFamily="34" charset="0"/>
              </a:rPr>
              <a:t>Ongoing coordination among relevant state programs and proceedings.  </a:t>
            </a:r>
          </a:p>
          <a:p>
            <a:pPr marL="457200" indent="-457200">
              <a:spcAft>
                <a:spcPts val="1200"/>
              </a:spcAft>
              <a:buFont typeface="+mj-lt"/>
              <a:buAutoNum type="arabicPeriod" startAt="8"/>
            </a:pPr>
            <a:endParaRPr lang="en-US" sz="2000" b="1" dirty="0">
              <a:latin typeface="Century Gothic" panose="020B0502020202020204" pitchFamily="34" charset="0"/>
            </a:endParaRPr>
          </a:p>
          <a:p>
            <a:pPr lvl="2"/>
            <a:endParaRPr lang="en-US" dirty="0">
              <a:latin typeface="Century Gothic" panose="020B0502020202020204" pitchFamily="34" charset="0"/>
            </a:endParaRPr>
          </a:p>
          <a:p>
            <a:pPr lvl="2"/>
            <a:endParaRPr lang="en-US" dirty="0">
              <a:latin typeface="Century Gothic" panose="020B0502020202020204" pitchFamily="34" charset="0"/>
            </a:endParaRPr>
          </a:p>
          <a:p>
            <a:pPr lvl="1"/>
            <a:endParaRPr lang="en-US" dirty="0">
              <a:latin typeface="Century Gothic" panose="020B0502020202020204" pitchFamily="34" charset="0"/>
            </a:endParaRPr>
          </a:p>
        </p:txBody>
      </p:sp>
      <p:sp>
        <p:nvSpPr>
          <p:cNvPr id="10" name="Title 1">
            <a:extLst>
              <a:ext uri="{FF2B5EF4-FFF2-40B4-BE49-F238E27FC236}">
                <a16:creationId xmlns:a16="http://schemas.microsoft.com/office/drawing/2014/main" id="{4A3AC95D-DFD9-B94C-9B5E-787FD06AA176}"/>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DRAFT: Recommendations</a:t>
            </a:r>
          </a:p>
        </p:txBody>
      </p:sp>
    </p:spTree>
    <p:extLst>
      <p:ext uri="{BB962C8B-B14F-4D97-AF65-F5344CB8AC3E}">
        <p14:creationId xmlns:p14="http://schemas.microsoft.com/office/powerpoint/2010/main" val="10423193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8" name="Content Placeholder 5">
            <a:extLst>
              <a:ext uri="{FF2B5EF4-FFF2-40B4-BE49-F238E27FC236}">
                <a16:creationId xmlns:a16="http://schemas.microsoft.com/office/drawing/2014/main" id="{4171B49E-A8A2-E94F-B772-25ABE5D27299}"/>
              </a:ext>
            </a:extLst>
          </p:cNvPr>
          <p:cNvSpPr txBox="1">
            <a:spLocks/>
          </p:cNvSpPr>
          <p:nvPr/>
        </p:nvSpPr>
        <p:spPr>
          <a:xfrm>
            <a:off x="838202" y="1608617"/>
            <a:ext cx="9782174" cy="4852096"/>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spcAft>
                <a:spcPts val="1200"/>
              </a:spcAft>
              <a:buNone/>
            </a:pPr>
            <a:r>
              <a:rPr lang="en-US" b="1" dirty="0">
                <a:solidFill>
                  <a:srgbClr val="0070C0"/>
                </a:solidFill>
                <a:latin typeface="Century Gothic" panose="020B0502020202020204" pitchFamily="34" charset="0"/>
              </a:rPr>
              <a:t>D. Successful Implementation</a:t>
            </a:r>
          </a:p>
          <a:p>
            <a:pPr marL="457200" indent="-457200">
              <a:spcAft>
                <a:spcPts val="1200"/>
              </a:spcAft>
              <a:buFont typeface="+mj-lt"/>
              <a:buAutoNum type="arabicPeriod" startAt="13"/>
            </a:pPr>
            <a:r>
              <a:rPr lang="en-US" sz="2000" dirty="0">
                <a:latin typeface="Century Gothic" panose="020B0502020202020204" pitchFamily="34" charset="0"/>
              </a:rPr>
              <a:t>Continue state support for research and innovation in clean energy technologies. </a:t>
            </a:r>
          </a:p>
          <a:p>
            <a:pPr marL="457200" indent="-457200">
              <a:spcAft>
                <a:spcPts val="1200"/>
              </a:spcAft>
              <a:buFont typeface="+mj-lt"/>
              <a:buAutoNum type="arabicPeriod" startAt="13"/>
            </a:pPr>
            <a:r>
              <a:rPr lang="en-US" sz="2000" dirty="0">
                <a:latin typeface="Century Gothic" panose="020B0502020202020204" pitchFamily="34" charset="0"/>
              </a:rPr>
              <a:t>Continue to prioritize energy efficiency and load flexibility to minimize resource build requirements and total implementation costs.</a:t>
            </a:r>
          </a:p>
          <a:p>
            <a:pPr marL="457200" indent="-457200">
              <a:spcAft>
                <a:spcPts val="1200"/>
              </a:spcAft>
              <a:buFont typeface="+mj-lt"/>
              <a:buAutoNum type="arabicPeriod" startAt="13"/>
            </a:pPr>
            <a:r>
              <a:rPr lang="en-US" sz="2000" dirty="0">
                <a:latin typeface="Century Gothic" panose="020B0502020202020204" pitchFamily="34" charset="0"/>
              </a:rPr>
              <a:t>Identify and address bottlenecks in project permitting and development.</a:t>
            </a:r>
          </a:p>
          <a:p>
            <a:pPr marL="457200" indent="-457200">
              <a:spcAft>
                <a:spcPts val="1200"/>
              </a:spcAft>
              <a:buFont typeface="+mj-lt"/>
              <a:buAutoNum type="arabicPeriod" startAt="13"/>
            </a:pPr>
            <a:r>
              <a:rPr lang="en-US" sz="2000" dirty="0">
                <a:latin typeface="Century Gothic" panose="020B0502020202020204" pitchFamily="34" charset="0"/>
              </a:rPr>
              <a:t>Promote workforce development programs that focus on high-quality job creation. </a:t>
            </a:r>
          </a:p>
          <a:p>
            <a:pPr marL="0" indent="0">
              <a:spcAft>
                <a:spcPts val="1200"/>
              </a:spcAft>
              <a:buNone/>
            </a:pPr>
            <a:endParaRPr lang="en-US" sz="2000" b="1" dirty="0">
              <a:latin typeface="Century Gothic" panose="020B0502020202020204" pitchFamily="34" charset="0"/>
            </a:endParaRPr>
          </a:p>
          <a:p>
            <a:pPr lvl="2"/>
            <a:endParaRPr lang="en-US" dirty="0">
              <a:latin typeface="Century Gothic" panose="020B0502020202020204" pitchFamily="34" charset="0"/>
            </a:endParaRPr>
          </a:p>
          <a:p>
            <a:pPr lvl="2"/>
            <a:endParaRPr lang="en-US" dirty="0">
              <a:latin typeface="Century Gothic" panose="020B0502020202020204" pitchFamily="34" charset="0"/>
            </a:endParaRPr>
          </a:p>
          <a:p>
            <a:pPr lvl="1"/>
            <a:endParaRPr lang="en-US" dirty="0">
              <a:latin typeface="Century Gothic" panose="020B0502020202020204" pitchFamily="34" charset="0"/>
            </a:endParaRPr>
          </a:p>
        </p:txBody>
      </p:sp>
      <p:sp>
        <p:nvSpPr>
          <p:cNvPr id="10" name="Title 1">
            <a:extLst>
              <a:ext uri="{FF2B5EF4-FFF2-40B4-BE49-F238E27FC236}">
                <a16:creationId xmlns:a16="http://schemas.microsoft.com/office/drawing/2014/main" id="{D9723E5E-058C-1746-91E0-E25A0B69F0F8}"/>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DRAFT: Recommendations</a:t>
            </a:r>
          </a:p>
        </p:txBody>
      </p:sp>
    </p:spTree>
    <p:extLst>
      <p:ext uri="{BB962C8B-B14F-4D97-AF65-F5344CB8AC3E}">
        <p14:creationId xmlns:p14="http://schemas.microsoft.com/office/powerpoint/2010/main" val="3688257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C183D7F6-B498-43B3-948B-1728B52AA6E4}">
                <adec:decorative xmlns:adec="http://schemas.microsoft.com/office/drawing/2017/decorative" val="1"/>
              </a:ext>
            </a:extLst>
          </p:cNvPr>
          <p:cNvSpPr txBox="1">
            <a:spLocks/>
          </p:cNvSpPr>
          <p:nvPr/>
        </p:nvSpPr>
        <p:spPr>
          <a:xfrm>
            <a:off x="609600" y="1363288"/>
            <a:ext cx="10972800" cy="5103254"/>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90000"/>
              </a:lnSpc>
              <a:spcBef>
                <a:spcPts val="500"/>
              </a:spcBef>
              <a:spcAft>
                <a:spcPts val="0"/>
              </a:spcAft>
              <a:buClrTx/>
              <a:buSzTx/>
              <a:buFont typeface="Arial"/>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6" name="Content Placeholder 5">
            <a:extLst>
              <a:ext uri="{C183D7F6-B498-43B3-948B-1728B52AA6E4}">
                <adec:decorative xmlns:adec="http://schemas.microsoft.com/office/drawing/2017/decorative" val="1"/>
              </a:ext>
            </a:extLst>
          </p:cNvPr>
          <p:cNvSpPr txBox="1">
            <a:spLocks/>
          </p:cNvSpPr>
          <p:nvPr/>
        </p:nvSpPr>
        <p:spPr>
          <a:xfrm>
            <a:off x="609600" y="1485642"/>
            <a:ext cx="10972800" cy="4975071"/>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white"/>
                </a:solidFill>
                <a:effectLst/>
                <a:uLnTx/>
                <a:uFillTx/>
                <a:latin typeface="Century Gothic" panose="020B0502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8" name="Content Placeholder 5">
            <a:extLst>
              <a:ext uri="{FF2B5EF4-FFF2-40B4-BE49-F238E27FC236}">
                <a16:creationId xmlns:a16="http://schemas.microsoft.com/office/drawing/2014/main" id="{4171B49E-A8A2-E94F-B772-25ABE5D27299}"/>
              </a:ext>
            </a:extLst>
          </p:cNvPr>
          <p:cNvSpPr txBox="1">
            <a:spLocks/>
          </p:cNvSpPr>
          <p:nvPr/>
        </p:nvSpPr>
        <p:spPr>
          <a:xfrm>
            <a:off x="838202" y="1608617"/>
            <a:ext cx="9782174" cy="4852096"/>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14000"/>
              </a:lnSpc>
              <a:spcBef>
                <a:spcPts val="0"/>
              </a:spcBef>
              <a:buNone/>
            </a:pPr>
            <a:r>
              <a:rPr lang="en-US" sz="2400" b="1" dirty="0">
                <a:latin typeface="Century Gothic" panose="020B0502020202020204" pitchFamily="34" charset="0"/>
              </a:rPr>
              <a:t>December 4, 2020</a:t>
            </a:r>
          </a:p>
          <a:p>
            <a:pPr marL="0" indent="0">
              <a:lnSpc>
                <a:spcPct val="114000"/>
              </a:lnSpc>
              <a:spcBef>
                <a:spcPts val="0"/>
              </a:spcBef>
              <a:buNone/>
            </a:pPr>
            <a:r>
              <a:rPr lang="en-US" sz="2400" b="1" dirty="0">
                <a:latin typeface="Century Gothic" panose="020B0502020202020204" pitchFamily="34" charset="0"/>
              </a:rPr>
              <a:t>9:30AM – 12:30PM</a:t>
            </a:r>
          </a:p>
          <a:p>
            <a:pPr marL="0" indent="0">
              <a:lnSpc>
                <a:spcPct val="114000"/>
              </a:lnSpc>
              <a:spcBef>
                <a:spcPts val="0"/>
              </a:spcBef>
              <a:buNone/>
            </a:pPr>
            <a:r>
              <a:rPr lang="en-US" sz="1800" dirty="0">
                <a:latin typeface="Century Gothic" panose="020B0502020202020204" pitchFamily="34" charset="0"/>
              </a:rPr>
              <a:t>Virtual attendance only</a:t>
            </a:r>
          </a:p>
          <a:p>
            <a:pPr marL="0" indent="0">
              <a:lnSpc>
                <a:spcPct val="114000"/>
              </a:lnSpc>
              <a:spcBef>
                <a:spcPts val="0"/>
              </a:spcBef>
              <a:buNone/>
            </a:pPr>
            <a:endParaRPr lang="en-US" sz="2000" b="1" dirty="0">
              <a:latin typeface="Century Gothic" panose="020B0502020202020204" pitchFamily="34" charset="0"/>
            </a:endParaRPr>
          </a:p>
          <a:p>
            <a:pPr marL="0" indent="0">
              <a:lnSpc>
                <a:spcPct val="114000"/>
              </a:lnSpc>
              <a:spcBef>
                <a:spcPts val="0"/>
              </a:spcBef>
              <a:buNone/>
            </a:pPr>
            <a:r>
              <a:rPr lang="en-US" sz="2400" b="1" dirty="0">
                <a:latin typeface="Century Gothic" panose="020B0502020202020204" pitchFamily="34" charset="0"/>
              </a:rPr>
              <a:t>Join workshop at: </a:t>
            </a:r>
          </a:p>
          <a:p>
            <a:pPr marL="0" indent="0">
              <a:lnSpc>
                <a:spcPct val="114000"/>
              </a:lnSpc>
              <a:spcBef>
                <a:spcPts val="0"/>
              </a:spcBef>
              <a:buNone/>
            </a:pPr>
            <a:r>
              <a:rPr lang="en-US" sz="1800" dirty="0">
                <a:latin typeface="Century Gothic" panose="020B0502020202020204" pitchFamily="34" charset="0"/>
                <a:hlinkClick r:id="rId3"/>
              </a:rPr>
              <a:t>https://energy.zoom.us/j/92215574446?pwd=VjZDWG9rb2pYTnlQZWhZZzVsMEg5Zz09 </a:t>
            </a:r>
            <a:br>
              <a:rPr lang="en-US" sz="1800" dirty="0">
                <a:latin typeface="Century Gothic" panose="020B0502020202020204" pitchFamily="34" charset="0"/>
              </a:rPr>
            </a:br>
            <a:r>
              <a:rPr lang="en-US" sz="1800" dirty="0">
                <a:latin typeface="Century Gothic" panose="020B0502020202020204" pitchFamily="34" charset="0"/>
              </a:rPr>
              <a:t>Meeting ID: 922 1557 4446</a:t>
            </a:r>
            <a:br>
              <a:rPr lang="en-US" sz="1800" dirty="0">
                <a:latin typeface="Century Gothic" panose="020B0502020202020204" pitchFamily="34" charset="0"/>
              </a:rPr>
            </a:br>
            <a:r>
              <a:rPr lang="en-US" sz="1800" dirty="0">
                <a:latin typeface="Century Gothic" panose="020B0502020202020204" pitchFamily="34" charset="0"/>
              </a:rPr>
              <a:t>Meeting password: 956865</a:t>
            </a:r>
            <a:endParaRPr lang="en-US" sz="1800" b="1" dirty="0">
              <a:latin typeface="Century Gothic" panose="020B0502020202020204" pitchFamily="34" charset="0"/>
            </a:endParaRPr>
          </a:p>
          <a:p>
            <a:pPr marL="0" indent="0">
              <a:lnSpc>
                <a:spcPct val="114000"/>
              </a:lnSpc>
              <a:spcBef>
                <a:spcPts val="0"/>
              </a:spcBef>
              <a:buNone/>
            </a:pPr>
            <a:endParaRPr lang="en-US" sz="2000" dirty="0">
              <a:latin typeface="Century Gothic" panose="020B0502020202020204" pitchFamily="34" charset="0"/>
            </a:endParaRPr>
          </a:p>
          <a:p>
            <a:pPr marL="0" indent="0">
              <a:lnSpc>
                <a:spcPct val="114000"/>
              </a:lnSpc>
              <a:spcBef>
                <a:spcPts val="0"/>
              </a:spcBef>
              <a:buNone/>
            </a:pPr>
            <a:r>
              <a:rPr lang="en-US" sz="2400" b="1" dirty="0">
                <a:latin typeface="Century Gothic" panose="020B0502020202020204" pitchFamily="34" charset="0"/>
              </a:rPr>
              <a:t>Please submit comments to the SB 100 Docket (19-SB-100) </a:t>
            </a:r>
          </a:p>
          <a:p>
            <a:pPr marL="0" indent="0">
              <a:lnSpc>
                <a:spcPct val="114000"/>
              </a:lnSpc>
              <a:spcBef>
                <a:spcPts val="0"/>
              </a:spcBef>
              <a:buNone/>
            </a:pPr>
            <a:r>
              <a:rPr lang="en-US" sz="2000" dirty="0">
                <a:latin typeface="Century Gothic" panose="020B0502020202020204" pitchFamily="34" charset="0"/>
              </a:rPr>
              <a:t>Filing deadline December 18, 2020</a:t>
            </a:r>
          </a:p>
          <a:p>
            <a:pPr marL="0" indent="0">
              <a:lnSpc>
                <a:spcPct val="114000"/>
              </a:lnSpc>
              <a:spcBef>
                <a:spcPts val="0"/>
              </a:spcBef>
              <a:buNone/>
            </a:pPr>
            <a:r>
              <a:rPr lang="en-US" sz="2000" dirty="0">
                <a:latin typeface="Century Gothic" panose="020B0502020202020204" pitchFamily="34" charset="0"/>
                <a:hlinkClick r:id="rId4" tooltip="https://efiling.energy.ca.gov/ecomment/ecomment.aspx?docketnumber=19-sb-100"/>
              </a:rPr>
              <a:t>https://efiling.energy.ca.gov/Ecomment/Ecomment.aspx?docketnumber=19-SB-100</a:t>
            </a:r>
            <a:r>
              <a:rPr lang="en-US" sz="2000" dirty="0">
                <a:latin typeface="Century Gothic" panose="020B0502020202020204" pitchFamily="34" charset="0"/>
              </a:rPr>
              <a:t> </a:t>
            </a:r>
          </a:p>
          <a:p>
            <a:pPr marL="0" indent="0">
              <a:lnSpc>
                <a:spcPct val="114000"/>
              </a:lnSpc>
              <a:spcBef>
                <a:spcPts val="0"/>
              </a:spcBef>
              <a:buNone/>
            </a:pPr>
            <a:endParaRPr lang="en-US" sz="2000" dirty="0">
              <a:latin typeface="Century Gothic" panose="020B0502020202020204" pitchFamily="34" charset="0"/>
            </a:endParaRPr>
          </a:p>
          <a:p>
            <a:pPr marL="0" indent="0">
              <a:lnSpc>
                <a:spcPct val="114000"/>
              </a:lnSpc>
              <a:spcBef>
                <a:spcPts val="0"/>
              </a:spcBef>
              <a:buNone/>
            </a:pPr>
            <a:endParaRPr lang="en-US" sz="2000" b="1" dirty="0">
              <a:latin typeface="Century Gothic" panose="020B0502020202020204" pitchFamily="34" charset="0"/>
            </a:endParaRPr>
          </a:p>
          <a:p>
            <a:pPr lvl="2">
              <a:spcBef>
                <a:spcPts val="0"/>
              </a:spcBef>
            </a:pPr>
            <a:endParaRPr lang="en-US" dirty="0">
              <a:latin typeface="Century Gothic" panose="020B0502020202020204" pitchFamily="34" charset="0"/>
            </a:endParaRPr>
          </a:p>
          <a:p>
            <a:pPr lvl="2">
              <a:spcBef>
                <a:spcPts val="0"/>
              </a:spcBef>
            </a:pPr>
            <a:endParaRPr lang="en-US" dirty="0">
              <a:latin typeface="Century Gothic" panose="020B0502020202020204" pitchFamily="34" charset="0"/>
            </a:endParaRPr>
          </a:p>
          <a:p>
            <a:pPr lvl="1">
              <a:spcBef>
                <a:spcPts val="0"/>
              </a:spcBef>
            </a:pPr>
            <a:endParaRPr lang="en-US" dirty="0">
              <a:latin typeface="Century Gothic" panose="020B0502020202020204" pitchFamily="34" charset="0"/>
            </a:endParaRPr>
          </a:p>
        </p:txBody>
      </p:sp>
      <p:sp>
        <p:nvSpPr>
          <p:cNvPr id="10" name="Title 1">
            <a:extLst>
              <a:ext uri="{FF2B5EF4-FFF2-40B4-BE49-F238E27FC236}">
                <a16:creationId xmlns:a16="http://schemas.microsoft.com/office/drawing/2014/main" id="{BCB7F269-6826-554E-8A86-943FFAEBB262}"/>
              </a:ext>
            </a:extLst>
          </p:cNvPr>
          <p:cNvSpPr>
            <a:spLocks noGrp="1"/>
          </p:cNvSpPr>
          <p:nvPr>
            <p:ph type="title"/>
          </p:nvPr>
        </p:nvSpPr>
        <p:spPr>
          <a:xfrm>
            <a:off x="1399822" y="237067"/>
            <a:ext cx="9953978" cy="1038840"/>
          </a:xfrm>
        </p:spPr>
        <p:txBody>
          <a:bodyPr>
            <a:normAutofit/>
          </a:bodyPr>
          <a:lstStyle/>
          <a:p>
            <a:r>
              <a:rPr lang="en-US" sz="4000" dirty="0">
                <a:solidFill>
                  <a:schemeClr val="tx1"/>
                </a:solidFill>
                <a:latin typeface="Century Gothic" panose="020B0502020202020204" pitchFamily="34" charset="0"/>
              </a:rPr>
              <a:t>Draft Report Workshop</a:t>
            </a:r>
          </a:p>
        </p:txBody>
      </p:sp>
    </p:spTree>
    <p:extLst>
      <p:ext uri="{BB962C8B-B14F-4D97-AF65-F5344CB8AC3E}">
        <p14:creationId xmlns:p14="http://schemas.microsoft.com/office/powerpoint/2010/main" val="2055150684"/>
      </p:ext>
    </p:extLst>
  </p:cSld>
  <p:clrMapOvr>
    <a:masterClrMapping/>
  </p:clrMapOvr>
</p:sld>
</file>

<file path=ppt/theme/theme1.xml><?xml version="1.0" encoding="utf-8"?>
<a:theme xmlns:a="http://schemas.openxmlformats.org/drawingml/2006/main" name="Titl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B8AAD638-0C9A-074A-A1F5-9C25FAF37ABD}"/>
    </a:ext>
  </a:extLst>
</a:theme>
</file>

<file path=ppt/theme/theme2.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3.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4.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5.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6.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7" ma:contentTypeDescription="Create a new document." ma:contentTypeScope="" ma:versionID="c0614b6858afb80b52986a8298661a73">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67bd5e7d873c2e03c9a895d9f9a0452c"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655A528-997E-4C5F-ADA4-626DCF89BE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5685f2-c2e1-4352-89aa-3faca8eaba52"/>
    <ds:schemaRef ds:uri="5067c814-4b34-462c-a21d-c185ff654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6E627A7-8879-4DD6-ADF6-8C4F6EE8B27F}">
  <ds:schemaRefs>
    <ds:schemaRef ds:uri="http://purl.org/dc/dcmitype/"/>
    <ds:schemaRef ds:uri="http://purl.org/dc/terms/"/>
    <ds:schemaRef ds:uri="5067c814-4b34-462c-a21d-c185ff6548d2"/>
    <ds:schemaRef ds:uri="http://schemas.microsoft.com/office/infopath/2007/PartnerControls"/>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785685f2-c2e1-4352-89aa-3faca8eaba52"/>
    <ds:schemaRef ds:uri="http://www.w3.org/XML/1998/namespace"/>
  </ds:schemaRefs>
</ds:datastoreItem>
</file>

<file path=customXml/itemProps3.xml><?xml version="1.0" encoding="utf-8"?>
<ds:datastoreItem xmlns:ds="http://schemas.openxmlformats.org/officeDocument/2006/customXml" ds:itemID="{4B3D5CAA-559C-41EB-8A66-B062E011B7D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CEC_Official_PowerPoint_Template_2020 (1)</Template>
  <TotalTime>724</TotalTime>
  <Words>2011</Words>
  <Application>Microsoft Office PowerPoint</Application>
  <PresentationFormat>Widescreen</PresentationFormat>
  <Paragraphs>297</Paragraphs>
  <Slides>21</Slides>
  <Notes>19</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21</vt:i4>
      </vt:variant>
    </vt:vector>
  </HeadingPairs>
  <TitlesOfParts>
    <vt:vector size="32" baseType="lpstr">
      <vt:lpstr>Arial</vt:lpstr>
      <vt:lpstr>Arial Black</vt:lpstr>
      <vt:lpstr>Calibri</vt:lpstr>
      <vt:lpstr>Century Gothic</vt:lpstr>
      <vt:lpstr>Tw Cen MT</vt:lpstr>
      <vt:lpstr>Title</vt:lpstr>
      <vt:lpstr>Title/Section</vt:lpstr>
      <vt:lpstr>Content</vt:lpstr>
      <vt:lpstr>Content: blank background</vt:lpstr>
      <vt:lpstr>Blank: Black</vt:lpstr>
      <vt:lpstr>Blank: White</vt:lpstr>
      <vt:lpstr>SB 100 Draft Report Briefing</vt:lpstr>
      <vt:lpstr>SB 100 Review</vt:lpstr>
      <vt:lpstr>SB 100 Review</vt:lpstr>
      <vt:lpstr>SB 100 Report Process</vt:lpstr>
      <vt:lpstr>Equity and Health</vt:lpstr>
      <vt:lpstr>Resource Planning Modeling &amp; Analytics</vt:lpstr>
      <vt:lpstr>Core &amp; Study Scenarios</vt:lpstr>
      <vt:lpstr>Core &amp; Study Scenarios</vt:lpstr>
      <vt:lpstr>Core &amp; Study Scenarios</vt:lpstr>
      <vt:lpstr>Core Results: New Generation Capacity</vt:lpstr>
      <vt:lpstr>Total Resource Cost</vt:lpstr>
      <vt:lpstr>Resource Build Rates</vt:lpstr>
      <vt:lpstr>Study Scenario: No Combustion</vt:lpstr>
      <vt:lpstr>Study Scenario: No Combustion</vt:lpstr>
      <vt:lpstr>DRAFT: Key Takeaways from Modeling</vt:lpstr>
      <vt:lpstr>DRAFT: Recommendations</vt:lpstr>
      <vt:lpstr>DRAFT: Recommendations</vt:lpstr>
      <vt:lpstr>DRAFT: Recommendations</vt:lpstr>
      <vt:lpstr>DRAFT: Recommendations</vt:lpstr>
      <vt:lpstr>DRAFT: Recommendations</vt:lpstr>
      <vt:lpstr>Draft Report Workshop</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Energy Commission</dc:title>
  <dc:creator>Buckley, Lindsay@Energy</dc:creator>
  <cp:lastModifiedBy>Lundeen, Albert@Energy</cp:lastModifiedBy>
  <cp:revision>40</cp:revision>
  <cp:lastPrinted>2019-12-11T23:19:58Z</cp:lastPrinted>
  <dcterms:created xsi:type="dcterms:W3CDTF">2020-03-06T19:07:21Z</dcterms:created>
  <dcterms:modified xsi:type="dcterms:W3CDTF">2020-11-19T04:49:11Z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