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9.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8.xml" ContentType="application/vnd.openxmlformats-officedocument.presentationml.notesSlide+xml"/>
  <Override PartName="/ppt/notesSlides/notesSlide19.xml" ContentType="application/vnd.openxmlformats-officedocument.presentationml.notesSlide+xml"/>
  <Override PartName="/ppt/notesSlides/notesSlide14.xml" ContentType="application/vnd.openxmlformats-officedocument.presentationml.notesSlide+xml"/>
  <Override PartName="/ppt/notesSlides/notesSlide18.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1"/>
  </p:notesMasterIdLst>
  <p:sldIdLst>
    <p:sldId id="257" r:id="rId2"/>
    <p:sldId id="275" r:id="rId3"/>
    <p:sldId id="258" r:id="rId4"/>
    <p:sldId id="259" r:id="rId5"/>
    <p:sldId id="260" r:id="rId6"/>
    <p:sldId id="266" r:id="rId7"/>
    <p:sldId id="261" r:id="rId8"/>
    <p:sldId id="262" r:id="rId9"/>
    <p:sldId id="263" r:id="rId10"/>
    <p:sldId id="264" r:id="rId11"/>
    <p:sldId id="265" r:id="rId12"/>
    <p:sldId id="267" r:id="rId13"/>
    <p:sldId id="273" r:id="rId14"/>
    <p:sldId id="268" r:id="rId15"/>
    <p:sldId id="269" r:id="rId16"/>
    <p:sldId id="270" r:id="rId17"/>
    <p:sldId id="271" r:id="rId18"/>
    <p:sldId id="272" r:id="rId19"/>
    <p:sldId id="274" r:id="rId20"/>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42" autoAdjust="0"/>
    <p:restoredTop sz="77598" autoAdjust="0"/>
  </p:normalViewPr>
  <p:slideViewPr>
    <p:cSldViewPr>
      <p:cViewPr varScale="1">
        <p:scale>
          <a:sx n="129" d="100"/>
          <a:sy n="129" d="100"/>
        </p:scale>
        <p:origin x="-1020" y="-96"/>
      </p:cViewPr>
      <p:guideLst>
        <p:guide orient="horz" pos="2160"/>
        <p:guide pos="2880"/>
      </p:guideLst>
    </p:cSldViewPr>
  </p:slideViewPr>
  <p:notesTextViewPr>
    <p:cViewPr>
      <p:scale>
        <a:sx n="1" d="1"/>
        <a:sy n="1" d="1"/>
      </p:scale>
      <p:origin x="0" y="0"/>
    </p:cViewPr>
  </p:notesTextViewPr>
  <p:notesViewPr>
    <p:cSldViewPr>
      <p:cViewPr varScale="1">
        <p:scale>
          <a:sx n="80" d="100"/>
          <a:sy n="80" d="100"/>
        </p:scale>
        <p:origin x="-3056" y="-9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4.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9932B13-0D57-4CCD-BC2A-C6514142F280}" type="datetimeFigureOut">
              <a:rPr lang="en-US" smtClean="0"/>
              <a:t>4/18/2016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9598A623-7FB2-4F42-B8E9-C1A1E7BE8BF2}" type="slidenum">
              <a:rPr lang="en-US" smtClean="0"/>
              <a:t>‹#›</a:t>
            </a:fld>
            <a:endParaRPr lang="en-US"/>
          </a:p>
        </p:txBody>
      </p:sp>
    </p:spTree>
    <p:extLst>
      <p:ext uri="{BB962C8B-B14F-4D97-AF65-F5344CB8AC3E}">
        <p14:creationId xmlns:p14="http://schemas.microsoft.com/office/powerpoint/2010/main" val="723438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-Greetings to each and everyone of you.  My name is Ron</a:t>
            </a:r>
            <a:r>
              <a:rPr lang="en-US" sz="1600" baseline="0" dirty="0" smtClean="0"/>
              <a:t> Horstman</a:t>
            </a:r>
          </a:p>
          <a:p>
            <a:r>
              <a:rPr lang="en-US" sz="1600" baseline="0" dirty="0" smtClean="0"/>
              <a:t>-I have been serving as Western’s Energy Services Program Manager for 15 years and integrated resource planning is the cornerstone of Western’s energy services programs.</a:t>
            </a:r>
          </a:p>
          <a:p>
            <a:r>
              <a:rPr lang="en-US" sz="1600" baseline="0" dirty="0" smtClean="0"/>
              <a:t>-Today I will have the opportunity to share some information on Western’s IRP requirements, but I also </a:t>
            </a:r>
            <a:r>
              <a:rPr lang="en-US" sz="1600" dirty="0" smtClean="0"/>
              <a:t>hope to </a:t>
            </a:r>
            <a:r>
              <a:rPr lang="en-US" sz="1600" baseline="0" dirty="0" smtClean="0"/>
              <a:t>learn how Californians </a:t>
            </a:r>
            <a:r>
              <a:rPr lang="en-US" sz="1600" dirty="0"/>
              <a:t> </a:t>
            </a:r>
            <a:r>
              <a:rPr lang="en-US" sz="1600" dirty="0" smtClean="0"/>
              <a:t>view</a:t>
            </a:r>
            <a:r>
              <a:rPr lang="en-US" sz="1600" baseline="0" dirty="0" smtClean="0"/>
              <a:t> the integrated resource planning process, and new</a:t>
            </a:r>
            <a:r>
              <a:rPr lang="en-US" sz="1600" dirty="0" smtClean="0"/>
              <a:t> ways of thinking associated with its use.    </a:t>
            </a:r>
            <a:r>
              <a:rPr lang="en-US" sz="1600" baseline="0" dirty="0" smtClean="0"/>
              <a:t>  </a:t>
            </a:r>
          </a:p>
          <a:p>
            <a:r>
              <a:rPr lang="en-US" sz="1600" baseline="0" dirty="0" smtClean="0"/>
              <a:t>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a:t>
            </a:fld>
            <a:endParaRPr lang="en-US"/>
          </a:p>
        </p:txBody>
      </p:sp>
    </p:spTree>
    <p:extLst>
      <p:ext uri="{BB962C8B-B14F-4D97-AF65-F5344CB8AC3E}">
        <p14:creationId xmlns:p14="http://schemas.microsoft.com/office/powerpoint/2010/main" val="4113290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Here are the topics I’ll briefly touch on in the next few minutes.  </a:t>
            </a:r>
          </a:p>
          <a:p>
            <a:r>
              <a:rPr lang="en-US" sz="1600" dirty="0" smtClean="0"/>
              <a:t>-some of them won’t require much time but others may raise some questions.</a:t>
            </a:r>
          </a:p>
          <a:p>
            <a:r>
              <a:rPr lang="en-US" sz="1600" dirty="0" smtClean="0"/>
              <a:t>-Please feel free to interrupt me and ask questions as they come up.</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2</a:t>
            </a:fld>
            <a:endParaRPr lang="en-US"/>
          </a:p>
        </p:txBody>
      </p:sp>
    </p:spTree>
    <p:extLst>
      <p:ext uri="{BB962C8B-B14F-4D97-AF65-F5344CB8AC3E}">
        <p14:creationId xmlns:p14="http://schemas.microsoft.com/office/powerpoint/2010/main" val="3977126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IRP requirement placed on Western customers in the 1992 EPAct was intended to ensure wise use of those Federal hydropower resources.  </a:t>
            </a:r>
          </a:p>
          <a:p>
            <a:endParaRPr lang="en-US" sz="1600" dirty="0"/>
          </a:p>
          <a:p>
            <a:r>
              <a:rPr lang="en-US" sz="1600" dirty="0" smtClean="0"/>
              <a:t>-Western responded to the EPAct legislation with the “Energy Planning and Management Program” (EPAMP)</a:t>
            </a:r>
          </a:p>
          <a:p>
            <a:r>
              <a:rPr lang="en-US" sz="1600" dirty="0" smtClean="0"/>
              <a:t>-Western’s EPAMP is Codified in the Federal Register in 10 CFR Part 905  - which lists all of the requirements for each of the now 4 IRP options.  </a:t>
            </a:r>
          </a:p>
          <a:p>
            <a:r>
              <a:rPr lang="en-US" sz="1600" dirty="0" smtClean="0"/>
              <a:t>-Western’s EPAMP was required to be effective on October 24, 1995</a:t>
            </a:r>
          </a:p>
          <a:p>
            <a:r>
              <a:rPr lang="en-US" sz="1600" dirty="0" smtClean="0"/>
              <a:t>-Western has revised the requirements two times since its inception.  Once in 2000, and again in 2008.</a:t>
            </a:r>
          </a:p>
          <a:p>
            <a:r>
              <a:rPr lang="en-US" sz="1600" dirty="0" smtClean="0"/>
              <a:t>-most of the changes were intended to make it easier for customers to comply with the IRP regulations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3</a:t>
            </a:fld>
            <a:endParaRPr lang="en-US"/>
          </a:p>
        </p:txBody>
      </p:sp>
    </p:spTree>
    <p:extLst>
      <p:ext uri="{BB962C8B-B14F-4D97-AF65-F5344CB8AC3E}">
        <p14:creationId xmlns:p14="http://schemas.microsoft.com/office/powerpoint/2010/main" val="2939002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608320" cy="4183380"/>
          </a:xfrm>
        </p:spPr>
        <p:txBody>
          <a:bodyPr/>
          <a:lstStyle/>
          <a:p>
            <a:r>
              <a:rPr lang="en-US" sz="1600" dirty="0" smtClean="0"/>
              <a:t>There were 2 goals from this legislation</a:t>
            </a:r>
          </a:p>
          <a:p>
            <a:pPr marL="232943" indent="-232943">
              <a:buAutoNum type="arabicPeriod"/>
            </a:pPr>
            <a:r>
              <a:rPr lang="en-US" sz="1600" dirty="0" smtClean="0"/>
              <a:t>Promote efficient electric energy use by Western customers</a:t>
            </a:r>
          </a:p>
          <a:p>
            <a:pPr marL="232943" indent="-232943">
              <a:buAutoNum type="arabicPeriod"/>
            </a:pPr>
            <a:r>
              <a:rPr lang="en-US" sz="1600" dirty="0" smtClean="0"/>
              <a:t>Establish a framework for extension of existing firm power resource commitments in support of customer IRPs</a:t>
            </a:r>
          </a:p>
          <a:p>
            <a:pPr marL="232943" indent="-232943">
              <a:buAutoNum type="arabicPeriod"/>
            </a:pPr>
            <a:endParaRPr lang="en-US" sz="1600" dirty="0"/>
          </a:p>
          <a:p>
            <a:r>
              <a:rPr lang="en-US" sz="1600" dirty="0" smtClean="0"/>
              <a:t>While these two goals still apply, there may be additional goals  that are applicable today.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4</a:t>
            </a:fld>
            <a:endParaRPr lang="en-US"/>
          </a:p>
        </p:txBody>
      </p:sp>
    </p:spTree>
    <p:extLst>
      <p:ext uri="{BB962C8B-B14F-4D97-AF65-F5344CB8AC3E}">
        <p14:creationId xmlns:p14="http://schemas.microsoft.com/office/powerpoint/2010/main" val="3243911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This definition of an IRP is still being used today, but it needs some modification.  </a:t>
            </a:r>
          </a:p>
          <a:p>
            <a:endParaRPr lang="en-US" sz="1600" dirty="0"/>
          </a:p>
          <a:p>
            <a:r>
              <a:rPr lang="en-US" sz="1600" dirty="0" smtClean="0"/>
              <a:t>The changing utility business model, and the emergence of many new resources and other factors that require consideration in the planning process make us rethink this definition.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5</a:t>
            </a:fld>
            <a:endParaRPr lang="en-US"/>
          </a:p>
        </p:txBody>
      </p:sp>
    </p:spTree>
    <p:extLst>
      <p:ext uri="{BB962C8B-B14F-4D97-AF65-F5344CB8AC3E}">
        <p14:creationId xmlns:p14="http://schemas.microsoft.com/office/powerpoint/2010/main" val="3018212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now has 4 IRP options to help address the diversity in our customer base.  </a:t>
            </a:r>
            <a:endParaRPr lang="en-US" sz="1600" dirty="0"/>
          </a:p>
          <a:p>
            <a:endParaRPr lang="en-US" sz="1600" dirty="0" smtClean="0"/>
          </a:p>
          <a:p>
            <a:r>
              <a:rPr lang="en-US" sz="1600" dirty="0" smtClean="0"/>
              <a:t>The requirements for each option are listed in 10 CFR Part 905</a:t>
            </a:r>
          </a:p>
          <a:p>
            <a:endParaRPr lang="en-US" sz="1600" dirty="0"/>
          </a:p>
          <a:p>
            <a:r>
              <a:rPr lang="en-US" sz="1600" dirty="0" smtClean="0"/>
              <a:t>The “Full Integrated Resource Plan” is still the standing requirement, but when customers meet certain conditions, they may qualify to submit one of the three other options.  </a:t>
            </a:r>
          </a:p>
          <a:p>
            <a:endParaRPr lang="en-US" sz="1600" dirty="0"/>
          </a:p>
          <a:p>
            <a:r>
              <a:rPr lang="en-US" sz="1600" dirty="0" smtClean="0"/>
              <a:t>If a customer wishes to file one of the IRP options, they must request permission from Western and Western decides if they meet the criteria to qualify for the desired option.  </a:t>
            </a:r>
          </a:p>
          <a:p>
            <a:endParaRPr lang="en-US" sz="1600" dirty="0"/>
          </a:p>
          <a:p>
            <a:r>
              <a:rPr lang="en-US" sz="1600" dirty="0" smtClean="0"/>
              <a:t>These additional IRP options were offered in response to the diversity in size and type of customer Western serves.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6</a:t>
            </a:fld>
            <a:endParaRPr lang="en-US"/>
          </a:p>
        </p:txBody>
      </p:sp>
    </p:spTree>
    <p:extLst>
      <p:ext uri="{BB962C8B-B14F-4D97-AF65-F5344CB8AC3E}">
        <p14:creationId xmlns:p14="http://schemas.microsoft.com/office/powerpoint/2010/main" val="1885399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next several slides are the requirements listed in 10 CFR Part 905 for the full IRP.  </a:t>
            </a:r>
          </a:p>
          <a:p>
            <a:endParaRPr lang="en-US" sz="1600" dirty="0"/>
          </a:p>
          <a:p>
            <a:r>
              <a:rPr lang="en-US" sz="1600" dirty="0" smtClean="0"/>
              <a:t>I won’t spend a lot of time on the requirements, but I included them to give you a snapshot of what is required.  </a:t>
            </a:r>
          </a:p>
          <a:p>
            <a:endParaRPr lang="en-US" sz="1600" dirty="0"/>
          </a:p>
          <a:p>
            <a:r>
              <a:rPr lang="en-US" sz="1600" dirty="0" smtClean="0"/>
              <a:t>Let me know if you have any questions or want to discuss any of these requirements.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7</a:t>
            </a:fld>
            <a:endParaRPr lang="en-US"/>
          </a:p>
        </p:txBody>
      </p:sp>
    </p:spTree>
    <p:extLst>
      <p:ext uri="{BB962C8B-B14F-4D97-AF65-F5344CB8AC3E}">
        <p14:creationId xmlns:p14="http://schemas.microsoft.com/office/powerpoint/2010/main" val="884855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requirements are in place to make sure that each step of the IRP “process” is conducted.  </a:t>
            </a:r>
          </a:p>
          <a:p>
            <a:endParaRPr lang="en-US" sz="1600" dirty="0"/>
          </a:p>
          <a:p>
            <a:r>
              <a:rPr lang="en-US" sz="1600" dirty="0" smtClean="0"/>
              <a:t>This slide lists 6 more requirements.</a:t>
            </a:r>
          </a:p>
          <a:p>
            <a:endParaRPr lang="en-US" sz="1600" dirty="0"/>
          </a:p>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8</a:t>
            </a:fld>
            <a:endParaRPr lang="en-US"/>
          </a:p>
        </p:txBody>
      </p:sp>
    </p:spTree>
    <p:extLst>
      <p:ext uri="{BB962C8B-B14F-4D97-AF65-F5344CB8AC3E}">
        <p14:creationId xmlns:p14="http://schemas.microsoft.com/office/powerpoint/2010/main" val="2519194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IRPs must be submitted on time</a:t>
            </a:r>
          </a:p>
          <a:p>
            <a:endParaRPr lang="en-US" sz="1600" dirty="0" smtClean="0"/>
          </a:p>
          <a:p>
            <a:r>
              <a:rPr lang="en-US" sz="1600" dirty="0" smtClean="0"/>
              <a:t>The IRP must have an action plan</a:t>
            </a:r>
          </a:p>
          <a:p>
            <a:endParaRPr lang="en-US" sz="1600" dirty="0" smtClean="0"/>
          </a:p>
          <a:p>
            <a:r>
              <a:rPr lang="en-US" sz="1600" dirty="0" smtClean="0"/>
              <a:t>Milestones must be provided</a:t>
            </a:r>
          </a:p>
          <a:p>
            <a:endParaRPr lang="en-US" sz="1600" dirty="0" smtClean="0"/>
          </a:p>
          <a:p>
            <a:r>
              <a:rPr lang="en-US" sz="1600" dirty="0" smtClean="0"/>
              <a:t>And an estimate of the energy and capacity benefits associated with each action must be provided.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9</a:t>
            </a:fld>
            <a:endParaRPr lang="en-US"/>
          </a:p>
        </p:txBody>
      </p:sp>
    </p:spTree>
    <p:extLst>
      <p:ext uri="{BB962C8B-B14F-4D97-AF65-F5344CB8AC3E}">
        <p14:creationId xmlns:p14="http://schemas.microsoft.com/office/powerpoint/2010/main" val="18077190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IRP must – to the extent practical, minimize adverse environmental effects of new resources, and they must be documented in the IRP</a:t>
            </a:r>
          </a:p>
          <a:p>
            <a:endParaRPr lang="en-US" sz="1600" dirty="0"/>
          </a:p>
          <a:p>
            <a:r>
              <a:rPr lang="en-US" sz="1600" dirty="0" smtClean="0"/>
              <a:t>Another critical part of the IRP process  is the public participation process.  </a:t>
            </a:r>
          </a:p>
          <a:p>
            <a:endParaRPr lang="en-US" sz="1600" dirty="0"/>
          </a:p>
          <a:p>
            <a:r>
              <a:rPr lang="en-US" sz="1600" dirty="0" smtClean="0"/>
              <a:t>The IRP must include a description of the public participation process and the responses to public comments.</a:t>
            </a:r>
          </a:p>
          <a:p>
            <a:endParaRPr lang="en-US" sz="1600" dirty="0"/>
          </a:p>
          <a:p>
            <a:r>
              <a:rPr lang="en-US" sz="1600" dirty="0" smtClean="0"/>
              <a:t>Western can request to see documentation on the public participation process.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10</a:t>
            </a:fld>
            <a:endParaRPr lang="en-US"/>
          </a:p>
        </p:txBody>
      </p:sp>
    </p:spTree>
    <p:extLst>
      <p:ext uri="{BB962C8B-B14F-4D97-AF65-F5344CB8AC3E}">
        <p14:creationId xmlns:p14="http://schemas.microsoft.com/office/powerpoint/2010/main" val="7234033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Here are 7 more requirements in the IRP process.</a:t>
            </a:r>
          </a:p>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11</a:t>
            </a:fld>
            <a:endParaRPr lang="en-US"/>
          </a:p>
        </p:txBody>
      </p:sp>
    </p:spTree>
    <p:extLst>
      <p:ext uri="{BB962C8B-B14F-4D97-AF65-F5344CB8AC3E}">
        <p14:creationId xmlns:p14="http://schemas.microsoft.com/office/powerpoint/2010/main" val="2797438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IRPs must be submitted no later than 1 year after signing a contract with Western.  </a:t>
            </a:r>
          </a:p>
          <a:p>
            <a:endParaRPr lang="en-US" sz="1600" dirty="0"/>
          </a:p>
          <a:p>
            <a:r>
              <a:rPr lang="en-US" sz="1600" dirty="0" smtClean="0"/>
              <a:t>IRPs must be updated and/or amended every 5 years</a:t>
            </a:r>
          </a:p>
          <a:p>
            <a:endParaRPr lang="en-US" sz="1600" dirty="0"/>
          </a:p>
          <a:p>
            <a:r>
              <a:rPr lang="en-US" sz="1600" dirty="0" smtClean="0"/>
              <a:t>Annual progress reports are due within 30daysof the anniversary date of becoming a customer.  </a:t>
            </a:r>
          </a:p>
          <a:p>
            <a:endParaRPr lang="en-US" sz="1600" dirty="0"/>
          </a:p>
          <a:p>
            <a:r>
              <a:rPr lang="en-US" sz="1600" dirty="0" smtClean="0"/>
              <a:t>There are conditions under which Western has the authority to adjust these dates.</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12</a:t>
            </a:fld>
            <a:endParaRPr lang="en-US"/>
          </a:p>
        </p:txBody>
      </p:sp>
    </p:spTree>
    <p:extLst>
      <p:ext uri="{BB962C8B-B14F-4D97-AF65-F5344CB8AC3E}">
        <p14:creationId xmlns:p14="http://schemas.microsoft.com/office/powerpoint/2010/main" val="3315527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customers can submit their IRPs in any one of the 3 ways listed here, but we strongly encourage the online method.  </a:t>
            </a:r>
            <a:endParaRPr lang="en-US" sz="1600" dirty="0"/>
          </a:p>
          <a:p>
            <a:endParaRPr lang="en-US" sz="1600" dirty="0" smtClean="0"/>
          </a:p>
          <a:p>
            <a:r>
              <a:rPr lang="en-US" sz="1600" dirty="0" smtClean="0"/>
              <a:t>If customers provide a hard copy, Western must enter their data into the online system for them.   </a:t>
            </a:r>
          </a:p>
          <a:p>
            <a:endParaRPr lang="en-US" sz="1600" dirty="0"/>
          </a:p>
          <a:p>
            <a:r>
              <a:rPr lang="en-US" sz="1600" dirty="0" smtClean="0"/>
              <a:t>Western has had an online IRP data collection system for many years.  We are presently in the middle of updating that system.  </a:t>
            </a:r>
          </a:p>
          <a:p>
            <a:endParaRPr lang="en-US" sz="1600" dirty="0"/>
          </a:p>
          <a:p>
            <a:r>
              <a:rPr lang="en-US" sz="1600" dirty="0" smtClean="0"/>
              <a:t>Our goal with the update is to make it easier for customers to submit their plans.  </a:t>
            </a:r>
          </a:p>
          <a:p>
            <a:endParaRPr lang="en-US" sz="1600" dirty="0"/>
          </a:p>
          <a:p>
            <a:r>
              <a:rPr lang="en-US" sz="1600" dirty="0" smtClean="0"/>
              <a:t>At the end of each year, all of the data entered by our customers is consolidated into a report that our Administrator (Mr. Mark Gabriel) takes with him when he testifies to the Congressional energy committee.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13</a:t>
            </a:fld>
            <a:endParaRPr lang="en-US"/>
          </a:p>
        </p:txBody>
      </p:sp>
    </p:spTree>
    <p:extLst>
      <p:ext uri="{BB962C8B-B14F-4D97-AF65-F5344CB8AC3E}">
        <p14:creationId xmlns:p14="http://schemas.microsoft.com/office/powerpoint/2010/main" val="2210190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An annual progress report is required each year.  </a:t>
            </a:r>
          </a:p>
          <a:p>
            <a:endParaRPr lang="en-US" sz="1600" dirty="0"/>
          </a:p>
          <a:p>
            <a:r>
              <a:rPr lang="en-US" sz="1600" dirty="0" smtClean="0"/>
              <a:t>The annual report must include all of the items listed on this slide.  </a:t>
            </a:r>
          </a:p>
          <a:p>
            <a:endParaRPr lang="en-US" sz="1600" dirty="0"/>
          </a:p>
          <a:p>
            <a:r>
              <a:rPr lang="en-US" sz="1600" dirty="0" smtClean="0"/>
              <a:t>Western reviewers use the annual progress report to check on how the customer is doing.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14</a:t>
            </a:fld>
            <a:endParaRPr lang="en-US"/>
          </a:p>
        </p:txBody>
      </p:sp>
    </p:spTree>
    <p:extLst>
      <p:ext uri="{BB962C8B-B14F-4D97-AF65-F5344CB8AC3E}">
        <p14:creationId xmlns:p14="http://schemas.microsoft.com/office/powerpoint/2010/main" val="3565973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In order to get approval of an IRP from Western, it must address the criteria in the regulations.  </a:t>
            </a:r>
          </a:p>
          <a:p>
            <a:endParaRPr lang="en-US" sz="1600" dirty="0"/>
          </a:p>
          <a:p>
            <a:r>
              <a:rPr lang="en-US" sz="1600" dirty="0" smtClean="0"/>
              <a:t>In addition, the plan must be reasonable given the size, type, resource needs, geographic area, and competitive situation of the customer.  </a:t>
            </a:r>
          </a:p>
          <a:p>
            <a:endParaRPr lang="en-US" dirty="0"/>
          </a:p>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15</a:t>
            </a:fld>
            <a:endParaRPr lang="en-US"/>
          </a:p>
        </p:txBody>
      </p:sp>
    </p:spTree>
    <p:extLst>
      <p:ext uri="{BB962C8B-B14F-4D97-AF65-F5344CB8AC3E}">
        <p14:creationId xmlns:p14="http://schemas.microsoft.com/office/powerpoint/2010/main" val="23068564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has tried to make meeting the IRP requirements as easy as possible and eliminate duplicate efforts on the part of our customers.  </a:t>
            </a:r>
          </a:p>
          <a:p>
            <a:endParaRPr lang="en-US" sz="1600" dirty="0"/>
          </a:p>
          <a:p>
            <a:r>
              <a:rPr lang="en-US" sz="1600" dirty="0" smtClean="0"/>
              <a:t>Other plans that our customers submit in response to Federal, Tribal, or state initiatives will be accepted as long as they comply with the requirements of 10 CFR Part 905.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16</a:t>
            </a:fld>
            <a:endParaRPr lang="en-US"/>
          </a:p>
        </p:txBody>
      </p:sp>
    </p:spTree>
    <p:extLst>
      <p:ext uri="{BB962C8B-B14F-4D97-AF65-F5344CB8AC3E}">
        <p14:creationId xmlns:p14="http://schemas.microsoft.com/office/powerpoint/2010/main" val="3733538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reviews all plans within 120 days.  </a:t>
            </a:r>
          </a:p>
          <a:p>
            <a:endParaRPr lang="en-US" sz="1600" dirty="0"/>
          </a:p>
          <a:p>
            <a:r>
              <a:rPr lang="en-US" sz="1600" dirty="0" smtClean="0"/>
              <a:t>If Western identifies deficiencies in a plan, the customer is notified and a date for resubmittal is established.  The date must not exceed 9 months.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17</a:t>
            </a:fld>
            <a:endParaRPr lang="en-US"/>
          </a:p>
        </p:txBody>
      </p:sp>
    </p:spTree>
    <p:extLst>
      <p:ext uri="{BB962C8B-B14F-4D97-AF65-F5344CB8AC3E}">
        <p14:creationId xmlns:p14="http://schemas.microsoft.com/office/powerpoint/2010/main" val="521535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There are penalties for noncompliance.  </a:t>
            </a:r>
          </a:p>
          <a:p>
            <a:endParaRPr lang="en-US" sz="1600" dirty="0"/>
          </a:p>
          <a:p>
            <a:r>
              <a:rPr lang="en-US" sz="1600" dirty="0" smtClean="0"/>
              <a:t>Western has not had to enforce the penalties very often, but the penalties were established in the legislation and they are a positive way of making customers meet their IRP obligations.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18</a:t>
            </a:fld>
            <a:endParaRPr lang="en-US"/>
          </a:p>
        </p:txBody>
      </p:sp>
    </p:spTree>
    <p:extLst>
      <p:ext uri="{BB962C8B-B14F-4D97-AF65-F5344CB8AC3E}">
        <p14:creationId xmlns:p14="http://schemas.microsoft.com/office/powerpoint/2010/main" val="780050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19</a:t>
            </a:fld>
            <a:endParaRPr lang="en-US"/>
          </a:p>
        </p:txBody>
      </p:sp>
    </p:spTree>
    <p:extLst>
      <p:ext uri="{BB962C8B-B14F-4D97-AF65-F5344CB8AC3E}">
        <p14:creationId xmlns:p14="http://schemas.microsoft.com/office/powerpoint/2010/main" val="368769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5139860F-97E3-42A1-9114-5725F70FA6FB}" type="datetimeFigureOut">
              <a:rPr lang="en-US" smtClean="0"/>
              <a:t>4/18/2016</a:t>
            </a:fld>
            <a:endParaRPr lang="en-US"/>
          </a:p>
        </p:txBody>
      </p:sp>
      <p:sp>
        <p:nvSpPr>
          <p:cNvPr id="16" name="Slide Number Placeholder 15"/>
          <p:cNvSpPr>
            <a:spLocks noGrp="1"/>
          </p:cNvSpPr>
          <p:nvPr>
            <p:ph type="sldNum" sz="quarter" idx="11"/>
          </p:nvPr>
        </p:nvSpPr>
        <p:spPr/>
        <p:txBody>
          <a:bodyPr/>
          <a:lstStyle/>
          <a:p>
            <a:fld id="{F0C56A2F-C9C8-4F21-8D6A-ED42BA1178E1}"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5139860F-97E3-42A1-9114-5725F70FA6FB}" type="datetimeFigureOut">
              <a:rPr lang="en-US" smtClean="0"/>
              <a:t>4/18/2016</a:t>
            </a:fld>
            <a:endParaRPr lang="en-US"/>
          </a:p>
        </p:txBody>
      </p:sp>
      <p:sp>
        <p:nvSpPr>
          <p:cNvPr id="15" name="Slide Number Placeholder 14"/>
          <p:cNvSpPr>
            <a:spLocks noGrp="1"/>
          </p:cNvSpPr>
          <p:nvPr>
            <p:ph type="sldNum" sz="quarter" idx="15"/>
          </p:nvPr>
        </p:nvSpPr>
        <p:spPr/>
        <p:txBody>
          <a:bodyPr/>
          <a:lstStyle>
            <a:lvl1pPr algn="ctr">
              <a:defRPr/>
            </a:lvl1pPr>
          </a:lstStyle>
          <a:p>
            <a:fld id="{F0C56A2F-C9C8-4F21-8D6A-ED42BA1178E1}" type="slidenum">
              <a:rPr lang="en-US" smtClean="0"/>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139860F-97E3-42A1-9114-5725F70FA6FB}"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56A2F-C9C8-4F21-8D6A-ED42BA1178E1}" type="slidenum">
              <a:rPr lang="en-US" smtClean="0"/>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139860F-97E3-42A1-9114-5725F70FA6FB}" type="datetimeFigureOut">
              <a:rPr lang="en-US" smtClean="0"/>
              <a:t>4/18/2016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C56A2F-C9C8-4F21-8D6A-ED42BA1178E1}" type="slidenum">
              <a:rPr lang="en-US" smtClean="0"/>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F0C56A2F-C9C8-4F21-8D6A-ED42BA1178E1}" type="slidenum">
              <a:rPr lang="en-US" smtClean="0"/>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5139860F-97E3-42A1-9114-5725F70FA6FB}" type="datetimeFigureOut">
              <a:rPr lang="en-US" smtClean="0"/>
              <a:t>4/18/2016</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139860F-97E3-42A1-9114-5725F70FA6FB}" type="datetimeFigureOut">
              <a:rPr lang="en-US" smtClean="0"/>
              <a:t>4/18/2016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C56A2F-C9C8-4F21-8D6A-ED42BA1178E1}" type="slidenum">
              <a:rPr lang="en-US" smtClean="0"/>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39860F-97E3-42A1-9114-5725F70FA6FB}" type="datetimeFigureOut">
              <a:rPr lang="en-US" smtClean="0"/>
              <a:t>4/18/2016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C56A2F-C9C8-4F21-8D6A-ED42BA1178E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5139860F-97E3-42A1-9114-5725F70FA6FB}" type="datetimeFigureOut">
              <a:rPr lang="en-US" smtClean="0"/>
              <a:t>4/18/2016</a:t>
            </a:fld>
            <a:endParaRPr lang="en-US"/>
          </a:p>
        </p:txBody>
      </p:sp>
      <p:sp>
        <p:nvSpPr>
          <p:cNvPr id="9" name="Slide Number Placeholder 8"/>
          <p:cNvSpPr>
            <a:spLocks noGrp="1"/>
          </p:cNvSpPr>
          <p:nvPr>
            <p:ph type="sldNum" sz="quarter" idx="15"/>
          </p:nvPr>
        </p:nvSpPr>
        <p:spPr/>
        <p:txBody>
          <a:bodyPr/>
          <a:lstStyle/>
          <a:p>
            <a:fld id="{F0C56A2F-C9C8-4F21-8D6A-ED42BA1178E1}" type="slidenum">
              <a:rPr lang="en-US" smtClean="0"/>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5139860F-97E3-42A1-9114-5725F70FA6FB}" type="datetimeFigureOut">
              <a:rPr lang="en-US" smtClean="0"/>
              <a:t>4/18/2016</a:t>
            </a:fld>
            <a:endParaRPr lang="en-US"/>
          </a:p>
        </p:txBody>
      </p:sp>
      <p:sp>
        <p:nvSpPr>
          <p:cNvPr id="9" name="Slide Number Placeholder 8"/>
          <p:cNvSpPr>
            <a:spLocks noGrp="1"/>
          </p:cNvSpPr>
          <p:nvPr>
            <p:ph type="sldNum" sz="quarter" idx="11"/>
          </p:nvPr>
        </p:nvSpPr>
        <p:spPr/>
        <p:txBody>
          <a:bodyPr/>
          <a:lstStyle/>
          <a:p>
            <a:fld id="{F0C56A2F-C9C8-4F21-8D6A-ED42BA1178E1}"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139860F-97E3-42A1-9114-5725F70FA6FB}"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56A2F-C9C8-4F21-8D6A-ED42BA1178E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139860F-97E3-42A1-9114-5725F70FA6FB}"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56A2F-C9C8-4F21-8D6A-ED42BA1178E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5139860F-97E3-42A1-9114-5725F70FA6FB}" type="datetimeFigureOut">
              <a:rPr lang="en-US" smtClean="0"/>
              <a:t>4/18/2016</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F0C56A2F-C9C8-4F21-8D6A-ED42BA1178E1}" type="slidenum">
              <a:rPr lang="en-US" smtClean="0"/>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648200"/>
            <a:ext cx="6400800" cy="990600"/>
          </a:xfrm>
        </p:spPr>
        <p:txBody>
          <a:bodyPr>
            <a:normAutofit fontScale="92500" lnSpcReduction="20000"/>
          </a:bodyPr>
          <a:lstStyle/>
          <a:p>
            <a:r>
              <a:rPr lang="en-US" sz="2000" dirty="0" smtClean="0"/>
              <a:t>Ron Horstman</a:t>
            </a:r>
          </a:p>
          <a:p>
            <a:r>
              <a:rPr lang="en-US" sz="2000" dirty="0" smtClean="0"/>
              <a:t>Energy Services Program Manager</a:t>
            </a:r>
          </a:p>
          <a:p>
            <a:r>
              <a:rPr lang="en-US" sz="2000" dirty="0" smtClean="0"/>
              <a:t>April 18, 2016</a:t>
            </a:r>
            <a:endParaRPr lang="en-US" sz="2000" dirty="0"/>
          </a:p>
        </p:txBody>
      </p:sp>
      <p:sp>
        <p:nvSpPr>
          <p:cNvPr id="2" name="Title 1"/>
          <p:cNvSpPr>
            <a:spLocks noGrp="1"/>
          </p:cNvSpPr>
          <p:nvPr>
            <p:ph type="ctrTitle"/>
          </p:nvPr>
        </p:nvSpPr>
        <p:spPr>
          <a:xfrm>
            <a:off x="685800" y="838200"/>
            <a:ext cx="7772400" cy="2819399"/>
          </a:xfrm>
        </p:spPr>
        <p:txBody>
          <a:bodyPr>
            <a:normAutofit/>
          </a:bodyPr>
          <a:lstStyle/>
          <a:p>
            <a:r>
              <a:rPr lang="en-US" dirty="0" smtClean="0"/>
              <a:t>Western Area Power Administration’s Integrated Resource Planning Program</a:t>
            </a:r>
            <a:endParaRPr lang="en-US" dirty="0"/>
          </a:p>
        </p:txBody>
      </p:sp>
    </p:spTree>
    <p:extLst>
      <p:ext uri="{BB962C8B-B14F-4D97-AF65-F5344CB8AC3E}">
        <p14:creationId xmlns:p14="http://schemas.microsoft.com/office/powerpoint/2010/main" val="14698759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mtClean="0"/>
              <a:t>Legislation</a:t>
            </a:r>
          </a:p>
          <a:p>
            <a:r>
              <a:rPr lang="en-US" smtClean="0"/>
              <a:t>Goals of EPAct IRP requirements</a:t>
            </a:r>
          </a:p>
          <a:p>
            <a:r>
              <a:rPr lang="en-US" smtClean="0"/>
              <a:t>Definition of an IRP</a:t>
            </a:r>
          </a:p>
          <a:p>
            <a:r>
              <a:rPr lang="en-US" smtClean="0"/>
              <a:t>The 4 filing options for Western customers</a:t>
            </a:r>
          </a:p>
          <a:p>
            <a:r>
              <a:rPr lang="en-US" smtClean="0"/>
              <a:t>Requirements of the IRP process</a:t>
            </a:r>
          </a:p>
          <a:p>
            <a:r>
              <a:rPr lang="en-US" smtClean="0"/>
              <a:t>When &amp; how to submit and IRP</a:t>
            </a:r>
          </a:p>
          <a:p>
            <a:r>
              <a:rPr lang="en-US" smtClean="0"/>
              <a:t>Criteria for approval</a:t>
            </a:r>
          </a:p>
          <a:p>
            <a:r>
              <a:rPr lang="en-US" smtClean="0"/>
              <a:t>Penalties for noncompliance</a:t>
            </a:r>
          </a:p>
          <a:p>
            <a:endParaRPr lang="en-US" smtClean="0"/>
          </a:p>
          <a:p>
            <a:endParaRPr lang="en-US" smtClean="0"/>
          </a:p>
          <a:p>
            <a:endParaRPr lang="en-US" dirty="0" smtClean="0"/>
          </a:p>
        </p:txBody>
      </p:sp>
      <p:sp>
        <p:nvSpPr>
          <p:cNvPr id="2" name="Title 1"/>
          <p:cNvSpPr>
            <a:spLocks noGrp="1"/>
          </p:cNvSpPr>
          <p:nvPr>
            <p:ph type="title"/>
          </p:nvPr>
        </p:nvSpPr>
        <p:spPr/>
        <p:txBody>
          <a:bodyPr/>
          <a:lstStyle/>
          <a:p>
            <a:r>
              <a:rPr lang="en-US" smtClean="0"/>
              <a:t>Agenda</a:t>
            </a:r>
            <a:endParaRPr lang="en-US" dirty="0"/>
          </a:p>
        </p:txBody>
      </p:sp>
    </p:spTree>
    <p:extLst>
      <p:ext uri="{BB962C8B-B14F-4D97-AF65-F5344CB8AC3E}">
        <p14:creationId xmlns:p14="http://schemas.microsoft.com/office/powerpoint/2010/main" val="367301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EPAct of 1992</a:t>
            </a:r>
          </a:p>
          <a:p>
            <a:pPr lvl="1"/>
            <a:r>
              <a:rPr lang="en-US" dirty="0" smtClean="0"/>
              <a:t> IRP Requirements </a:t>
            </a:r>
          </a:p>
          <a:p>
            <a:r>
              <a:rPr lang="en-US" dirty="0" smtClean="0"/>
              <a:t>Western’s Energy Planning and Management Program (EPAMP) </a:t>
            </a:r>
          </a:p>
          <a:p>
            <a:pPr lvl="1"/>
            <a:r>
              <a:rPr lang="en-US" dirty="0" smtClean="0"/>
              <a:t>10 CFR Part 905  </a:t>
            </a:r>
          </a:p>
          <a:p>
            <a:pPr lvl="1"/>
            <a:r>
              <a:rPr lang="en-US" dirty="0" smtClean="0"/>
              <a:t>Effective October 24, 1995</a:t>
            </a:r>
          </a:p>
          <a:p>
            <a:pPr lvl="1"/>
            <a:r>
              <a:rPr lang="en-US" dirty="0" smtClean="0"/>
              <a:t>Revised in 2000 and 2008</a:t>
            </a:r>
            <a:endParaRPr lang="en-US" dirty="0"/>
          </a:p>
        </p:txBody>
      </p:sp>
      <p:sp>
        <p:nvSpPr>
          <p:cNvPr id="2" name="Title 1"/>
          <p:cNvSpPr>
            <a:spLocks noGrp="1"/>
          </p:cNvSpPr>
          <p:nvPr>
            <p:ph type="title"/>
          </p:nvPr>
        </p:nvSpPr>
        <p:spPr/>
        <p:txBody>
          <a:bodyPr/>
          <a:lstStyle/>
          <a:p>
            <a:r>
              <a:rPr lang="en-US" smtClean="0"/>
              <a:t>Legislation</a:t>
            </a:r>
            <a:endParaRPr lang="en-US" dirty="0"/>
          </a:p>
        </p:txBody>
      </p:sp>
    </p:spTree>
    <p:extLst>
      <p:ext uri="{BB962C8B-B14F-4D97-AF65-F5344CB8AC3E}">
        <p14:creationId xmlns:p14="http://schemas.microsoft.com/office/powerpoint/2010/main" val="31344840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Promote efficient electric energy use by Western customers</a:t>
            </a:r>
          </a:p>
          <a:p>
            <a:r>
              <a:rPr lang="en-US" dirty="0" smtClean="0"/>
              <a:t>Establish a framework for extension of existing firm power resource commitments in support of customer IRPs</a:t>
            </a:r>
          </a:p>
          <a:p>
            <a:endParaRPr lang="en-US" dirty="0"/>
          </a:p>
        </p:txBody>
      </p:sp>
      <p:sp>
        <p:nvSpPr>
          <p:cNvPr id="2" name="Title 1"/>
          <p:cNvSpPr>
            <a:spLocks noGrp="1"/>
          </p:cNvSpPr>
          <p:nvPr>
            <p:ph type="title"/>
          </p:nvPr>
        </p:nvSpPr>
        <p:spPr/>
        <p:txBody>
          <a:bodyPr/>
          <a:lstStyle/>
          <a:p>
            <a:r>
              <a:rPr lang="en-US" dirty="0" smtClean="0"/>
              <a:t>Goals of EPAct and EPAMP</a:t>
            </a:r>
            <a:endParaRPr lang="en-US" dirty="0"/>
          </a:p>
        </p:txBody>
      </p:sp>
    </p:spTree>
    <p:extLst>
      <p:ext uri="{BB962C8B-B14F-4D97-AF65-F5344CB8AC3E}">
        <p14:creationId xmlns:p14="http://schemas.microsoft.com/office/powerpoint/2010/main" val="2860539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A planning process for new energy resources that evaluate the full range of alternatives, including new generating capacity, power purchases, energy conservation, cogeneration and district heating and cooling applications, and renewable energy resources, to provide adequate and reliable service to electric consumers.  </a:t>
            </a:r>
            <a:endParaRPr lang="en-US" dirty="0"/>
          </a:p>
        </p:txBody>
      </p:sp>
      <p:sp>
        <p:nvSpPr>
          <p:cNvPr id="2" name="Title 1"/>
          <p:cNvSpPr>
            <a:spLocks noGrp="1"/>
          </p:cNvSpPr>
          <p:nvPr>
            <p:ph type="title"/>
          </p:nvPr>
        </p:nvSpPr>
        <p:spPr/>
        <p:txBody>
          <a:bodyPr/>
          <a:lstStyle/>
          <a:p>
            <a:r>
              <a:rPr lang="en-US" dirty="0" smtClean="0"/>
              <a:t>IRP Definition </a:t>
            </a:r>
            <a:endParaRPr lang="en-US" dirty="0"/>
          </a:p>
        </p:txBody>
      </p:sp>
    </p:spTree>
    <p:extLst>
      <p:ext uri="{BB962C8B-B14F-4D97-AF65-F5344CB8AC3E}">
        <p14:creationId xmlns:p14="http://schemas.microsoft.com/office/powerpoint/2010/main" val="3761301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Full Integrated Resource Plan</a:t>
            </a:r>
          </a:p>
          <a:p>
            <a:r>
              <a:rPr lang="en-US" dirty="0" smtClean="0"/>
              <a:t>Minimum Investment Report</a:t>
            </a:r>
          </a:p>
          <a:p>
            <a:r>
              <a:rPr lang="en-US" dirty="0" smtClean="0"/>
              <a:t>Small Customer Plan</a:t>
            </a:r>
          </a:p>
          <a:p>
            <a:r>
              <a:rPr lang="en-US" dirty="0" smtClean="0"/>
              <a:t>Energy Efficiency/Renewable Energy Report</a:t>
            </a:r>
            <a:endParaRPr lang="en-US" dirty="0"/>
          </a:p>
        </p:txBody>
      </p:sp>
      <p:sp>
        <p:nvSpPr>
          <p:cNvPr id="2" name="Title 1"/>
          <p:cNvSpPr>
            <a:spLocks noGrp="1"/>
          </p:cNvSpPr>
          <p:nvPr>
            <p:ph type="title"/>
          </p:nvPr>
        </p:nvSpPr>
        <p:spPr/>
        <p:txBody>
          <a:bodyPr/>
          <a:lstStyle/>
          <a:p>
            <a:r>
              <a:rPr lang="en-US" dirty="0" smtClean="0"/>
              <a:t>4 IRP Options</a:t>
            </a:r>
            <a:endParaRPr lang="en-US" dirty="0"/>
          </a:p>
        </p:txBody>
      </p:sp>
    </p:spTree>
    <p:extLst>
      <p:ext uri="{BB962C8B-B14F-4D97-AF65-F5344CB8AC3E}">
        <p14:creationId xmlns:p14="http://schemas.microsoft.com/office/powerpoint/2010/main" val="2908898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Take into account necessary features for system operation such as diversity, reliability dispatchability and other risk factors</a:t>
            </a:r>
          </a:p>
          <a:p>
            <a:r>
              <a:rPr lang="en-US" dirty="0" smtClean="0"/>
              <a:t>Take into account the ability to verify energy savings</a:t>
            </a:r>
          </a:p>
          <a:p>
            <a:r>
              <a:rPr lang="en-US" dirty="0" smtClean="0"/>
              <a:t>Treat demand and supply resources on a consistent and integrated basis</a:t>
            </a:r>
          </a:p>
          <a:p>
            <a:r>
              <a:rPr lang="en-US" dirty="0" smtClean="0"/>
              <a:t>Consider electric resource needs</a:t>
            </a:r>
            <a:endParaRPr lang="en-US" dirty="0"/>
          </a:p>
        </p:txBody>
      </p:sp>
      <p:sp>
        <p:nvSpPr>
          <p:cNvPr id="2" name="Title 1"/>
          <p:cNvSpPr>
            <a:spLocks noGrp="1"/>
          </p:cNvSpPr>
          <p:nvPr>
            <p:ph type="title"/>
          </p:nvPr>
        </p:nvSpPr>
        <p:spPr/>
        <p:txBody>
          <a:bodyPr/>
          <a:lstStyle/>
          <a:p>
            <a:r>
              <a:rPr lang="en-US" dirty="0" smtClean="0"/>
              <a:t>Requirements</a:t>
            </a:r>
            <a:endParaRPr lang="en-US" dirty="0"/>
          </a:p>
        </p:txBody>
      </p:sp>
    </p:spTree>
    <p:extLst>
      <p:ext uri="{BB962C8B-B14F-4D97-AF65-F5344CB8AC3E}">
        <p14:creationId xmlns:p14="http://schemas.microsoft.com/office/powerpoint/2010/main" val="522537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Identify resource options</a:t>
            </a:r>
          </a:p>
          <a:p>
            <a:r>
              <a:rPr lang="en-US" dirty="0" smtClean="0"/>
              <a:t>Identify resource options evaluated</a:t>
            </a:r>
          </a:p>
          <a:p>
            <a:r>
              <a:rPr lang="en-US" dirty="0" smtClean="0"/>
              <a:t>Make details on resource comparisons available upon request</a:t>
            </a:r>
          </a:p>
          <a:p>
            <a:r>
              <a:rPr lang="en-US" dirty="0" smtClean="0"/>
              <a:t>Describe the resource options chosen</a:t>
            </a:r>
          </a:p>
          <a:p>
            <a:r>
              <a:rPr lang="en-US" dirty="0" smtClean="0"/>
              <a:t>Include an action plan</a:t>
            </a:r>
          </a:p>
          <a:p>
            <a:r>
              <a:rPr lang="en-US" dirty="0" smtClean="0"/>
              <a:t>State the time period the action plan covers</a:t>
            </a:r>
          </a:p>
          <a:p>
            <a:endParaRPr lang="en-US" dirty="0"/>
          </a:p>
        </p:txBody>
      </p:sp>
      <p:sp>
        <p:nvSpPr>
          <p:cNvPr id="2" name="Title 1"/>
          <p:cNvSpPr>
            <a:spLocks noGrp="1"/>
          </p:cNvSpPr>
          <p:nvPr>
            <p:ph type="title"/>
          </p:nvPr>
        </p:nvSpPr>
        <p:spPr/>
        <p:txBody>
          <a:bodyPr/>
          <a:lstStyle/>
          <a:p>
            <a:r>
              <a:rPr lang="en-US" dirty="0" smtClean="0"/>
              <a:t>Requirements</a:t>
            </a:r>
            <a:endParaRPr lang="en-US" dirty="0"/>
          </a:p>
        </p:txBody>
      </p:sp>
    </p:spTree>
    <p:extLst>
      <p:ext uri="{BB962C8B-B14F-4D97-AF65-F5344CB8AC3E}">
        <p14:creationId xmlns:p14="http://schemas.microsoft.com/office/powerpoint/2010/main" val="3717515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Be updated and resubmitted to Western when the time period expires</a:t>
            </a:r>
          </a:p>
          <a:p>
            <a:r>
              <a:rPr lang="en-US" dirty="0" smtClean="0"/>
              <a:t>Identify the actions the customer expects to take in accomplishing the IRP goals</a:t>
            </a:r>
          </a:p>
          <a:p>
            <a:r>
              <a:rPr lang="en-US" dirty="0" smtClean="0"/>
              <a:t>Provide milestones to evaluate accomplishment of identified actions</a:t>
            </a:r>
          </a:p>
          <a:p>
            <a:r>
              <a:rPr lang="en-US" dirty="0" smtClean="0"/>
              <a:t>Estimated energy and capacity benefits for each action planned</a:t>
            </a:r>
            <a:endParaRPr lang="en-US" dirty="0"/>
          </a:p>
        </p:txBody>
      </p:sp>
      <p:sp>
        <p:nvSpPr>
          <p:cNvPr id="2" name="Title 1"/>
          <p:cNvSpPr>
            <a:spLocks noGrp="1"/>
          </p:cNvSpPr>
          <p:nvPr>
            <p:ph type="title"/>
          </p:nvPr>
        </p:nvSpPr>
        <p:spPr/>
        <p:txBody>
          <a:bodyPr>
            <a:normAutofit/>
          </a:bodyPr>
          <a:lstStyle/>
          <a:p>
            <a:r>
              <a:rPr lang="en-US" dirty="0" smtClean="0"/>
              <a:t>Requirements</a:t>
            </a:r>
            <a:endParaRPr lang="en-US" dirty="0"/>
          </a:p>
        </p:txBody>
      </p:sp>
    </p:spTree>
    <p:extLst>
      <p:ext uri="{BB962C8B-B14F-4D97-AF65-F5344CB8AC3E}">
        <p14:creationId xmlns:p14="http://schemas.microsoft.com/office/powerpoint/2010/main" val="424212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To the extent practical, minimize adverse environmental effects of new resources and document these efforts in the IRP</a:t>
            </a:r>
          </a:p>
          <a:p>
            <a:r>
              <a:rPr lang="en-US" dirty="0" smtClean="0"/>
              <a:t>Provide ample opportunity for full public participation</a:t>
            </a:r>
          </a:p>
          <a:p>
            <a:r>
              <a:rPr lang="en-US" dirty="0" smtClean="0"/>
              <a:t>Include a brief description of public involvement activities and responses to public comments</a:t>
            </a:r>
          </a:p>
          <a:p>
            <a:r>
              <a:rPr lang="en-US" dirty="0" smtClean="0"/>
              <a:t>Make documentation on the public participation process available upon request</a:t>
            </a:r>
            <a:endParaRPr lang="en-US" dirty="0"/>
          </a:p>
        </p:txBody>
      </p:sp>
      <p:sp>
        <p:nvSpPr>
          <p:cNvPr id="2" name="Title 1"/>
          <p:cNvSpPr>
            <a:spLocks noGrp="1"/>
          </p:cNvSpPr>
          <p:nvPr>
            <p:ph type="title"/>
          </p:nvPr>
        </p:nvSpPr>
        <p:spPr/>
        <p:txBody>
          <a:bodyPr/>
          <a:lstStyle/>
          <a:p>
            <a:r>
              <a:rPr lang="en-US" dirty="0" smtClean="0"/>
              <a:t>Requirements</a:t>
            </a:r>
            <a:endParaRPr lang="en-US" dirty="0"/>
          </a:p>
        </p:txBody>
      </p:sp>
    </p:spTree>
    <p:extLst>
      <p:ext uri="{BB962C8B-B14F-4D97-AF65-F5344CB8AC3E}">
        <p14:creationId xmlns:p14="http://schemas.microsoft.com/office/powerpoint/2010/main" val="1237491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Governing body of member based associations must approve the IRP</a:t>
            </a:r>
          </a:p>
          <a:p>
            <a:r>
              <a:rPr lang="en-US" dirty="0" smtClean="0"/>
              <a:t>Sign the IRP or pass a resolution approving the IRP</a:t>
            </a:r>
          </a:p>
          <a:p>
            <a:r>
              <a:rPr lang="en-US" dirty="0" smtClean="0"/>
              <a:t>Conduct load forecasting</a:t>
            </a:r>
          </a:p>
          <a:p>
            <a:r>
              <a:rPr lang="en-US" dirty="0" smtClean="0"/>
              <a:t>Make load forecasting data available upon request</a:t>
            </a:r>
          </a:p>
          <a:p>
            <a:r>
              <a:rPr lang="en-US" dirty="0" smtClean="0"/>
              <a:t>Describe measurement strategies for options identified in the IRP</a:t>
            </a:r>
          </a:p>
          <a:p>
            <a:r>
              <a:rPr lang="en-US" dirty="0" smtClean="0"/>
              <a:t>Identify a baseline from which benefits of the IRP are measured</a:t>
            </a:r>
          </a:p>
          <a:p>
            <a:r>
              <a:rPr lang="en-US" dirty="0" smtClean="0"/>
              <a:t>Make performance validation data available upon request</a:t>
            </a:r>
          </a:p>
          <a:p>
            <a:endParaRPr lang="en-US" dirty="0"/>
          </a:p>
        </p:txBody>
      </p:sp>
      <p:sp>
        <p:nvSpPr>
          <p:cNvPr id="2" name="Title 1"/>
          <p:cNvSpPr>
            <a:spLocks noGrp="1"/>
          </p:cNvSpPr>
          <p:nvPr>
            <p:ph type="title"/>
          </p:nvPr>
        </p:nvSpPr>
        <p:spPr/>
        <p:txBody>
          <a:bodyPr>
            <a:normAutofit/>
          </a:bodyPr>
          <a:lstStyle/>
          <a:p>
            <a:r>
              <a:rPr lang="en-US" dirty="0" smtClean="0"/>
              <a:t>Requirements</a:t>
            </a:r>
            <a:endParaRPr lang="en-US" dirty="0"/>
          </a:p>
        </p:txBody>
      </p:sp>
    </p:spTree>
    <p:extLst>
      <p:ext uri="{BB962C8B-B14F-4D97-AF65-F5344CB8AC3E}">
        <p14:creationId xmlns:p14="http://schemas.microsoft.com/office/powerpoint/2010/main" val="3580005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Initial IRPs must be submitted no later than 1 year after signing a contract for power</a:t>
            </a:r>
          </a:p>
          <a:p>
            <a:r>
              <a:rPr lang="en-US" dirty="0" smtClean="0"/>
              <a:t>Updated and amended IRPs are due every 5 years after initial approval </a:t>
            </a:r>
          </a:p>
          <a:p>
            <a:r>
              <a:rPr lang="en-US" dirty="0" smtClean="0"/>
              <a:t>Annual progress reports are due within 30 days of the anniversary date</a:t>
            </a:r>
            <a:endParaRPr lang="en-US" dirty="0"/>
          </a:p>
        </p:txBody>
      </p:sp>
      <p:sp>
        <p:nvSpPr>
          <p:cNvPr id="2" name="Title 1"/>
          <p:cNvSpPr>
            <a:spLocks noGrp="1"/>
          </p:cNvSpPr>
          <p:nvPr>
            <p:ph type="title"/>
          </p:nvPr>
        </p:nvSpPr>
        <p:spPr/>
        <p:txBody>
          <a:bodyPr/>
          <a:lstStyle/>
          <a:p>
            <a:r>
              <a:rPr lang="en-US" dirty="0" smtClean="0"/>
              <a:t>When </a:t>
            </a:r>
            <a:endParaRPr lang="en-US" dirty="0"/>
          </a:p>
        </p:txBody>
      </p:sp>
    </p:spTree>
    <p:extLst>
      <p:ext uri="{BB962C8B-B14F-4D97-AF65-F5344CB8AC3E}">
        <p14:creationId xmlns:p14="http://schemas.microsoft.com/office/powerpoint/2010/main" val="3569016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Online data collection system (recommended)</a:t>
            </a:r>
          </a:p>
          <a:p>
            <a:r>
              <a:rPr lang="en-US" dirty="0" smtClean="0"/>
              <a:t>Electronic copy</a:t>
            </a:r>
          </a:p>
          <a:p>
            <a:r>
              <a:rPr lang="en-US" dirty="0" smtClean="0"/>
              <a:t>Hard copy</a:t>
            </a:r>
          </a:p>
          <a:p>
            <a:endParaRPr lang="en-US" dirty="0"/>
          </a:p>
        </p:txBody>
      </p:sp>
      <p:sp>
        <p:nvSpPr>
          <p:cNvPr id="2" name="Title 1"/>
          <p:cNvSpPr>
            <a:spLocks noGrp="1"/>
          </p:cNvSpPr>
          <p:nvPr>
            <p:ph type="title"/>
          </p:nvPr>
        </p:nvSpPr>
        <p:spPr/>
        <p:txBody>
          <a:bodyPr/>
          <a:lstStyle/>
          <a:p>
            <a:r>
              <a:rPr lang="en-US" dirty="0" smtClean="0"/>
              <a:t>How to Submit an IRP</a:t>
            </a:r>
            <a:endParaRPr lang="en-US" dirty="0"/>
          </a:p>
        </p:txBody>
      </p:sp>
    </p:spTree>
    <p:extLst>
      <p:ext uri="{BB962C8B-B14F-4D97-AF65-F5344CB8AC3E}">
        <p14:creationId xmlns:p14="http://schemas.microsoft.com/office/powerpoint/2010/main" val="2248301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Describe accomplishments achieved under the action plan</a:t>
            </a:r>
          </a:p>
          <a:p>
            <a:r>
              <a:rPr lang="en-US" dirty="0" smtClean="0"/>
              <a:t>Include projected goals</a:t>
            </a:r>
          </a:p>
          <a:p>
            <a:r>
              <a:rPr lang="en-US" dirty="0" smtClean="0"/>
              <a:t>Implementation schedules</a:t>
            </a:r>
          </a:p>
          <a:p>
            <a:r>
              <a:rPr lang="en-US" dirty="0" smtClean="0"/>
              <a:t>Energy and capacity benefits</a:t>
            </a:r>
          </a:p>
          <a:p>
            <a:r>
              <a:rPr lang="en-US" dirty="0" smtClean="0"/>
              <a:t>Renewable energy developments achieved as compared to those anticipated</a:t>
            </a:r>
            <a:endParaRPr lang="en-US" dirty="0"/>
          </a:p>
        </p:txBody>
      </p:sp>
      <p:sp>
        <p:nvSpPr>
          <p:cNvPr id="2" name="Title 1"/>
          <p:cNvSpPr>
            <a:spLocks noGrp="1"/>
          </p:cNvSpPr>
          <p:nvPr>
            <p:ph type="title"/>
          </p:nvPr>
        </p:nvSpPr>
        <p:spPr/>
        <p:txBody>
          <a:bodyPr/>
          <a:lstStyle/>
          <a:p>
            <a:r>
              <a:rPr lang="en-US" dirty="0" smtClean="0"/>
              <a:t>Annual Progress Reports</a:t>
            </a:r>
            <a:endParaRPr lang="en-US" dirty="0"/>
          </a:p>
        </p:txBody>
      </p:sp>
    </p:spTree>
    <p:extLst>
      <p:ext uri="{BB962C8B-B14F-4D97-AF65-F5344CB8AC3E}">
        <p14:creationId xmlns:p14="http://schemas.microsoft.com/office/powerpoint/2010/main" val="13434984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Does the submitted IRP satisfactorily address the criteria in the regulations</a:t>
            </a:r>
          </a:p>
          <a:p>
            <a:r>
              <a:rPr lang="en-US" dirty="0" smtClean="0"/>
              <a:t>Is the plan reasonable given the size, type, resource needs, geographic area, and competitive situation of the customer </a:t>
            </a:r>
            <a:endParaRPr lang="en-US" dirty="0"/>
          </a:p>
        </p:txBody>
      </p:sp>
      <p:sp>
        <p:nvSpPr>
          <p:cNvPr id="2" name="Title 1"/>
          <p:cNvSpPr>
            <a:spLocks noGrp="1"/>
          </p:cNvSpPr>
          <p:nvPr>
            <p:ph type="title"/>
          </p:nvPr>
        </p:nvSpPr>
        <p:spPr/>
        <p:txBody>
          <a:bodyPr/>
          <a:lstStyle/>
          <a:p>
            <a:r>
              <a:rPr lang="en-US" dirty="0" smtClean="0"/>
              <a:t>Criteria For Approval</a:t>
            </a:r>
            <a:endParaRPr lang="en-US" dirty="0"/>
          </a:p>
        </p:txBody>
      </p:sp>
    </p:spTree>
    <p:extLst>
      <p:ext uri="{BB962C8B-B14F-4D97-AF65-F5344CB8AC3E}">
        <p14:creationId xmlns:p14="http://schemas.microsoft.com/office/powerpoint/2010/main" val="3219725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Western will accept and approve other plans that are responding to Federal, Tribal, or State initiatives as long as it complies with the requirements of 10 CFR Part 905</a:t>
            </a:r>
          </a:p>
        </p:txBody>
      </p:sp>
      <p:sp>
        <p:nvSpPr>
          <p:cNvPr id="2" name="Title 1"/>
          <p:cNvSpPr>
            <a:spLocks noGrp="1"/>
          </p:cNvSpPr>
          <p:nvPr>
            <p:ph type="title"/>
          </p:nvPr>
        </p:nvSpPr>
        <p:spPr/>
        <p:txBody>
          <a:bodyPr/>
          <a:lstStyle/>
          <a:p>
            <a:r>
              <a:rPr lang="en-US" dirty="0" smtClean="0"/>
              <a:t>Accepting Other Plans</a:t>
            </a:r>
            <a:endParaRPr lang="en-US" dirty="0"/>
          </a:p>
        </p:txBody>
      </p:sp>
    </p:spTree>
    <p:extLst>
      <p:ext uri="{BB962C8B-B14F-4D97-AF65-F5344CB8AC3E}">
        <p14:creationId xmlns:p14="http://schemas.microsoft.com/office/powerpoint/2010/main" val="3271409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Notify the submitting entity of acceptability within 120 days</a:t>
            </a:r>
          </a:p>
          <a:p>
            <a:r>
              <a:rPr lang="en-US" dirty="0" smtClean="0"/>
              <a:t>Provide notice of deficiencies</a:t>
            </a:r>
          </a:p>
          <a:p>
            <a:r>
              <a:rPr lang="en-US" dirty="0" smtClean="0"/>
              <a:t>Establish a resubmittal due date not to exceed 9 months</a:t>
            </a:r>
            <a:endParaRPr lang="en-US" dirty="0"/>
          </a:p>
        </p:txBody>
      </p:sp>
      <p:sp>
        <p:nvSpPr>
          <p:cNvPr id="2" name="Title 1"/>
          <p:cNvSpPr>
            <a:spLocks noGrp="1"/>
          </p:cNvSpPr>
          <p:nvPr>
            <p:ph type="title"/>
          </p:nvPr>
        </p:nvSpPr>
        <p:spPr/>
        <p:txBody>
          <a:bodyPr/>
          <a:lstStyle/>
          <a:p>
            <a:r>
              <a:rPr lang="en-US" dirty="0" smtClean="0"/>
              <a:t>Review and Approval</a:t>
            </a:r>
            <a:endParaRPr lang="en-US" dirty="0"/>
          </a:p>
        </p:txBody>
      </p:sp>
    </p:spTree>
    <p:extLst>
      <p:ext uri="{BB962C8B-B14F-4D97-AF65-F5344CB8AC3E}">
        <p14:creationId xmlns:p14="http://schemas.microsoft.com/office/powerpoint/2010/main" val="2576439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Good faith effort to comply – 30 days</a:t>
            </a:r>
          </a:p>
          <a:p>
            <a:r>
              <a:rPr lang="en-US" dirty="0" smtClean="0"/>
              <a:t>Written notice of penalty to customer</a:t>
            </a:r>
          </a:p>
          <a:p>
            <a:r>
              <a:rPr lang="en-US" dirty="0" smtClean="0"/>
              <a:t>Impose a 10% surcharge of monthly charges</a:t>
            </a:r>
          </a:p>
          <a:p>
            <a:r>
              <a:rPr lang="en-US" dirty="0" smtClean="0"/>
              <a:t>Surcharge increases to 20% after 12 months</a:t>
            </a:r>
          </a:p>
          <a:p>
            <a:r>
              <a:rPr lang="en-US" dirty="0" smtClean="0"/>
              <a:t>Surcharge increases to 30% after 24 months</a:t>
            </a:r>
          </a:p>
          <a:p>
            <a:r>
              <a:rPr lang="en-US" dirty="0" smtClean="0"/>
              <a:t>Option after the first 12 months – reduce the resource delivered by 10% if more effective or cost-effective for Western</a:t>
            </a:r>
            <a:endParaRPr lang="en-US" dirty="0"/>
          </a:p>
        </p:txBody>
      </p:sp>
      <p:sp>
        <p:nvSpPr>
          <p:cNvPr id="2" name="Title 1"/>
          <p:cNvSpPr>
            <a:spLocks noGrp="1"/>
          </p:cNvSpPr>
          <p:nvPr>
            <p:ph type="title"/>
          </p:nvPr>
        </p:nvSpPr>
        <p:spPr/>
        <p:txBody>
          <a:bodyPr/>
          <a:lstStyle/>
          <a:p>
            <a:r>
              <a:rPr lang="en-US" dirty="0" smtClean="0"/>
              <a:t>Penalties for Noncompliance</a:t>
            </a:r>
            <a:endParaRPr lang="en-US" dirty="0"/>
          </a:p>
        </p:txBody>
      </p:sp>
    </p:spTree>
    <p:extLst>
      <p:ext uri="{BB962C8B-B14F-4D97-AF65-F5344CB8AC3E}">
        <p14:creationId xmlns:p14="http://schemas.microsoft.com/office/powerpoint/2010/main" val="3180017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 </a:t>
            </a:r>
            <a:endParaRPr lang="en-US" dirty="0"/>
          </a:p>
        </p:txBody>
      </p:sp>
      <p:sp>
        <p:nvSpPr>
          <p:cNvPr id="2" name="Title 1"/>
          <p:cNvSpPr>
            <a:spLocks noGrp="1"/>
          </p:cNvSpPr>
          <p:nvPr>
            <p:ph type="ctrTitle"/>
          </p:nvPr>
        </p:nvSpPr>
        <p:spPr/>
        <p:txBody>
          <a:bodyPr/>
          <a:lstStyle/>
          <a:p>
            <a:r>
              <a:rPr lang="en-US" dirty="0" smtClean="0"/>
              <a:t>Questions?</a:t>
            </a:r>
            <a:endParaRPr lang="en-US" dirty="0"/>
          </a:p>
        </p:txBody>
      </p:sp>
    </p:spTree>
    <p:extLst>
      <p:ext uri="{BB962C8B-B14F-4D97-AF65-F5344CB8AC3E}">
        <p14:creationId xmlns:p14="http://schemas.microsoft.com/office/powerpoint/2010/main" val="14456204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Western Area Power Administration</Received_x0020_From>
    <Docket_x0020_Number xmlns="8eef3743-c7b3-4cbe-8837-b6e805be353c">16-OIR-01</Docket_x0020_Number>
    <TaxCatchAll xmlns="8eef3743-c7b3-4cbe-8837-b6e805be353c">
      <Value>7</Value>
      <Value>6</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Z5JXHV6S7NA6-3-103043</_dlc_DocId>
    <_dlc_DocIdUrl xmlns="8eef3743-c7b3-4cbe-8837-b6e805be353c">
      <Url>http://efilingspinternal/_layouts/DocIdRedir.aspx?ID=Z5JXHV6S7NA6-3-103043</Url>
      <Description>Z5JXHV6S7NA6-3-103043</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082CED-4D5C-4C80-AD19-DA4B064BC174}"/>
</file>

<file path=customXml/itemProps2.xml><?xml version="1.0" encoding="utf-8"?>
<ds:datastoreItem xmlns:ds="http://schemas.openxmlformats.org/officeDocument/2006/customXml" ds:itemID="{0B4CB7DC-5BC6-42DC-8F3A-DF5F925EDED2}"/>
</file>

<file path=customXml/itemProps3.xml><?xml version="1.0" encoding="utf-8"?>
<ds:datastoreItem xmlns:ds="http://schemas.openxmlformats.org/officeDocument/2006/customXml" ds:itemID="{C0539C7A-EA49-4778-8EF1-12C61B8E5FBD}"/>
</file>

<file path=customXml/itemProps4.xml><?xml version="1.0" encoding="utf-8"?>
<ds:datastoreItem xmlns:ds="http://schemas.openxmlformats.org/officeDocument/2006/customXml" ds:itemID="{56E180D4-8020-49AE-B15E-A786884350B9}"/>
</file>

<file path=docProps/app.xml><?xml version="1.0" encoding="utf-8"?>
<Properties xmlns="http://schemas.openxmlformats.org/officeDocument/2006/extended-properties" xmlns:vt="http://schemas.openxmlformats.org/officeDocument/2006/docPropsVTypes">
  <Template/>
  <TotalTime>760</TotalTime>
  <Words>1728</Words>
  <Application>Microsoft Office PowerPoint</Application>
  <PresentationFormat>On-screen Show (4:3)</PresentationFormat>
  <Paragraphs>199</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Paper</vt:lpstr>
      <vt:lpstr>Western Area Power Administration’s Integrated Resource Planning Program</vt:lpstr>
      <vt:lpstr>Agenda</vt:lpstr>
      <vt:lpstr>Legislation</vt:lpstr>
      <vt:lpstr>Goals of EPAct and EPAMP</vt:lpstr>
      <vt:lpstr>IRP Definition </vt:lpstr>
      <vt:lpstr>4 IRP Options</vt:lpstr>
      <vt:lpstr>Requirements</vt:lpstr>
      <vt:lpstr>Requirements</vt:lpstr>
      <vt:lpstr>Requirements</vt:lpstr>
      <vt:lpstr>Requirements</vt:lpstr>
      <vt:lpstr>Requirements</vt:lpstr>
      <vt:lpstr>When </vt:lpstr>
      <vt:lpstr>How to Submit an IRP</vt:lpstr>
      <vt:lpstr>Annual Progress Reports</vt:lpstr>
      <vt:lpstr>Criteria For Approval</vt:lpstr>
      <vt:lpstr>Accepting Other Plans</vt:lpstr>
      <vt:lpstr>Review and Approval</vt:lpstr>
      <vt:lpstr>Penalties for Noncompliance</vt:lpstr>
      <vt:lpstr>Questions?</vt:lpstr>
    </vt:vector>
  </TitlesOfParts>
  <Company>WAPA DOE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Western Area Power Administration's Integrated Resource Planning Program</dc:title>
  <dc:creator>Horstman, Ron</dc:creator>
  <cp:lastModifiedBy>mpryor</cp:lastModifiedBy>
  <cp:revision>53</cp:revision>
  <cp:lastPrinted>2016-04-12T13:43:53Z</cp:lastPrinted>
  <dcterms:created xsi:type="dcterms:W3CDTF">2016-04-06T18:15:59Z</dcterms:created>
  <dcterms:modified xsi:type="dcterms:W3CDTF">2016-04-18T20:22:41Z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bf56b94f-eb2e-4b1e-89ed-29e4ac2337a7</vt:lpwstr>
  </property>
  <property fmtid="{D5CDD505-2E9C-101B-9397-08002B2CF9AE}" pid="4" name="Subject_x0020_Areas">
    <vt:lpwstr/>
  </property>
  <property fmtid="{D5CDD505-2E9C-101B-9397-08002B2CF9AE}" pid="5" name="_CopySource">
    <vt:lpwstr>http://efilingspinternal/PendingDocuments/16-OIR-01/20160418T132542_Western_Area_Pwr_Agcy_presentation_of_its_Integrated_Resource_P.pptx</vt:lpwstr>
  </property>
  <property fmtid="{D5CDD505-2E9C-101B-9397-08002B2CF9AE}" pid="6" name="Subject Areas">
    <vt:lpwstr/>
  </property>
  <property fmtid="{D5CDD505-2E9C-101B-9397-08002B2CF9AE}" pid="7" name="Submission Type">
    <vt:lpwstr>6;#Document|6786e4f6-aafd-416d-a977-1b2d5f456edf</vt:lpwstr>
  </property>
  <property fmtid="{D5CDD505-2E9C-101B-9397-08002B2CF9AE}" pid="8" name="Submitter Role">
    <vt:lpwstr>7;#Public|5fee9918-69d5-40f5-9767-4e66d03898ce</vt:lpwstr>
  </property>
  <property fmtid="{D5CDD505-2E9C-101B-9397-08002B2CF9AE}" pid="9" name="Order">
    <vt:r8>1276300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