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09" r:id="rId2"/>
    <p:sldId id="306" r:id="rId3"/>
    <p:sldId id="307" r:id="rId4"/>
    <p:sldId id="312" r:id="rId5"/>
    <p:sldId id="313" r:id="rId6"/>
    <p:sldId id="314" r:id="rId7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D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6" autoAdjust="0"/>
    <p:restoredTop sz="78032" autoAdjust="0"/>
  </p:normalViewPr>
  <p:slideViewPr>
    <p:cSldViewPr>
      <p:cViewPr varScale="1">
        <p:scale>
          <a:sx n="127" d="100"/>
          <a:sy n="127" d="100"/>
        </p:scale>
        <p:origin x="2790" y="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70" d="100"/>
        <a:sy n="17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97BC621-2363-4168-B27B-CD482FDB8813}" type="datetimeFigureOut">
              <a:rPr lang="en-US" smtClean="0"/>
              <a:t>04/26/2017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8AF5373-51DE-4A96-834C-4E0B6DBC28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22920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468D8E7-7A07-4EEF-A87C-1BE3A19A7A4C}" type="datetimeFigureOut">
              <a:rPr lang="en-US" smtClean="0"/>
              <a:t>04/26/2017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FC74499-860D-4303-A14F-D5DDD07A4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42252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C74499-860D-4303-A14F-D5DDD07A4C5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6317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27077-66C7-4485-8F36-6C8AE832C57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1687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27077-66C7-4485-8F36-6C8AE832C57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9143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27077-66C7-4485-8F36-6C8AE832C57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9102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27077-66C7-4485-8F36-6C8AE832C57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138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C36A6D7-D2D7-45BA-9580-FA034AEB0E4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071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8C57772-F409-470F-8432-931F4E6A068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8832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5884668-6154-4D46-95A4-4E52F272B17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124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2866669-03CA-45D0-971A-784E6EFB309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2635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98100D3-AB98-4890-AB50-F866C4D16FB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50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781C00B-DC16-456A-9256-B7F3E47440D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6113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9B10B02-8D04-4343-B718-2FE6FFCB1FB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8654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4888AD9-5ACF-4076-B521-31121BA916B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99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5EB92A6-4468-4C94-83BC-F61CDD0AF3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6909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A5202B1-5D86-4426-B09F-548F31717FF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4094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85A2D4-8467-4CC5-90C6-74F187E5690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1263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t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threePt" dir="t"/>
            </a:scene3d>
            <a:sp3d extrusionH="57150">
              <a:extrusionClr>
                <a:schemeClr val="tx1">
                  <a:lumMod val="75000"/>
                  <a:lumOff val="25000"/>
                </a:schemeClr>
              </a:extrusionClr>
            </a:sp3d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28600" y="6400800"/>
            <a:ext cx="4572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fld id="{0176D83D-D01F-47F2-81D4-1D2226C55E1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4400">
          <a:solidFill>
            <a:srgbClr val="005DA4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>
              <a:lumMod val="75000"/>
              <a:lumOff val="25000"/>
            </a:schemeClr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>
              <a:lumMod val="75000"/>
              <a:lumOff val="25000"/>
            </a:schemeClr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>
              <a:lumMod val="75000"/>
              <a:lumOff val="25000"/>
            </a:schemeClr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>
              <a:lumMod val="75000"/>
              <a:lumOff val="25000"/>
            </a:schemeClr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81000" y="685800"/>
            <a:ext cx="8382000" cy="2232025"/>
          </a:xfrm>
        </p:spPr>
        <p:txBody>
          <a:bodyPr/>
          <a:lstStyle/>
          <a:p>
            <a:pPr algn="ctr"/>
            <a:r>
              <a:rPr lang="en-US" sz="4000" dirty="0" smtClean="0"/>
              <a:t>Enormous Mobile Source Emission Reductions in Short Timeframe Needed to Meet Federal Clean Air Act Mandates</a:t>
            </a:r>
            <a:endParaRPr lang="en-US" sz="2800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533400" y="3200400"/>
            <a:ext cx="8077200" cy="2743200"/>
          </a:xfrm>
        </p:spPr>
        <p:txBody>
          <a:bodyPr/>
          <a:lstStyle/>
          <a:p>
            <a:pPr lvl="0"/>
            <a:r>
              <a:rPr lang="en-US" altLang="en-US" sz="2400" dirty="0" smtClean="0">
                <a:solidFill>
                  <a:schemeClr val="tx1"/>
                </a:solidFill>
              </a:rPr>
              <a:t>Presentation for IEPR Workshop</a:t>
            </a:r>
            <a:endParaRPr lang="en-US" altLang="en-US" sz="2400" dirty="0">
              <a:solidFill>
                <a:schemeClr val="tx1"/>
              </a:solidFill>
            </a:endParaRPr>
          </a:p>
          <a:p>
            <a:pPr lvl="0"/>
            <a:r>
              <a:rPr lang="en-US" altLang="en-US" sz="2400" dirty="0" smtClean="0">
                <a:solidFill>
                  <a:schemeClr val="tx1"/>
                </a:solidFill>
              </a:rPr>
              <a:t>April 27, 2017</a:t>
            </a:r>
            <a:endParaRPr lang="en-US" altLang="en-US" sz="2400" dirty="0" smtClean="0">
              <a:solidFill>
                <a:schemeClr val="tx1"/>
              </a:solidFill>
            </a:endParaRPr>
          </a:p>
          <a:p>
            <a:pPr lvl="0"/>
            <a:endParaRPr lang="en-US" altLang="en-US" sz="2400" b="1" dirty="0">
              <a:solidFill>
                <a:srgbClr val="000000"/>
              </a:solidFill>
            </a:endParaRPr>
          </a:p>
          <a:p>
            <a:pPr lvl="0"/>
            <a:r>
              <a:rPr lang="en-US" altLang="en-US" sz="2400" dirty="0" smtClean="0">
                <a:solidFill>
                  <a:srgbClr val="000000"/>
                </a:solidFill>
              </a:rPr>
              <a:t>Chay Thao</a:t>
            </a:r>
          </a:p>
          <a:p>
            <a:pPr lvl="0"/>
            <a:r>
              <a:rPr lang="en-US" altLang="en-US" sz="2400" dirty="0" smtClean="0">
                <a:solidFill>
                  <a:srgbClr val="000000"/>
                </a:solidFill>
              </a:rPr>
              <a:t>Program Manager</a:t>
            </a:r>
          </a:p>
          <a:p>
            <a:pPr lvl="0"/>
            <a:r>
              <a:rPr lang="en-US" altLang="en-US" sz="2400" dirty="0" smtClean="0">
                <a:solidFill>
                  <a:srgbClr val="000000"/>
                </a:solidFill>
              </a:rPr>
              <a:t>San </a:t>
            </a:r>
            <a:r>
              <a:rPr lang="en-US" altLang="en-US" sz="2400" dirty="0">
                <a:solidFill>
                  <a:srgbClr val="000000"/>
                </a:solidFill>
              </a:rPr>
              <a:t>Joaquin Valley Air Pollution Control </a:t>
            </a:r>
            <a:r>
              <a:rPr lang="en-US" altLang="en-US" sz="2400" dirty="0" smtClean="0">
                <a:solidFill>
                  <a:srgbClr val="000000"/>
                </a:solidFill>
              </a:rPr>
              <a:t>District</a:t>
            </a:r>
          </a:p>
          <a:p>
            <a:pPr lvl="0"/>
            <a:endParaRPr lang="en-US" altLang="en-US" sz="2400" dirty="0">
              <a:solidFill>
                <a:srgbClr val="000000"/>
              </a:solidFill>
            </a:endParaRPr>
          </a:p>
          <a:p>
            <a:pPr lvl="0"/>
            <a:r>
              <a:rPr lang="en-US" altLang="en-US" sz="2400" dirty="0">
                <a:solidFill>
                  <a:srgbClr val="000000"/>
                </a:solidFill>
              </a:rPr>
              <a:t/>
            </a:r>
            <a:br>
              <a:rPr lang="en-US" altLang="en-US" sz="2400" dirty="0">
                <a:solidFill>
                  <a:srgbClr val="000000"/>
                </a:solidFill>
              </a:rPr>
            </a:br>
            <a:endParaRPr lang="en-US" alt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12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96962"/>
          </a:xfrm>
        </p:spPr>
        <p:txBody>
          <a:bodyPr/>
          <a:lstStyle/>
          <a:p>
            <a:pPr algn="ctr"/>
            <a:r>
              <a:rPr lang="en-US" sz="3200" dirty="0"/>
              <a:t>Valley’s Attainment Challenges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Unmatched </a:t>
            </a:r>
            <a:r>
              <a:rPr lang="en-US" sz="3200" dirty="0"/>
              <a:t>by Any Other </a:t>
            </a:r>
            <a:r>
              <a:rPr lang="en-US" sz="3200" dirty="0" smtClean="0"/>
              <a:t>Region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839200" cy="5151438"/>
          </a:xfrm>
        </p:spPr>
        <p:txBody>
          <a:bodyPr/>
          <a:lstStyle/>
          <a:p>
            <a:r>
              <a:rPr lang="en-US" sz="2400" dirty="0" smtClean="0">
                <a:solidFill>
                  <a:schemeClr val="tx1"/>
                </a:solidFill>
              </a:rPr>
              <a:t>District </a:t>
            </a:r>
            <a:r>
              <a:rPr lang="en-US" sz="2400" dirty="0">
                <a:solidFill>
                  <a:schemeClr val="tx1"/>
                </a:solidFill>
              </a:rPr>
              <a:t>has adopted numerous attainment </a:t>
            </a:r>
            <a:r>
              <a:rPr lang="en-US" sz="2400" dirty="0" smtClean="0">
                <a:solidFill>
                  <a:schemeClr val="tx1"/>
                </a:solidFill>
              </a:rPr>
              <a:t>plans </a:t>
            </a:r>
            <a:endParaRPr lang="en-US" sz="2400" dirty="0">
              <a:solidFill>
                <a:schemeClr val="tx1"/>
              </a:solidFill>
            </a:endParaRP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Toughest </a:t>
            </a:r>
            <a:r>
              <a:rPr lang="en-US" sz="2000" dirty="0">
                <a:solidFill>
                  <a:schemeClr val="tx1"/>
                </a:solidFill>
              </a:rPr>
              <a:t>air regulations in the </a:t>
            </a:r>
            <a:r>
              <a:rPr lang="en-US" sz="2000" dirty="0" smtClean="0">
                <a:solidFill>
                  <a:schemeClr val="tx1"/>
                </a:solidFill>
              </a:rPr>
              <a:t>nation</a:t>
            </a:r>
            <a:endParaRPr lang="en-US" sz="2000" dirty="0">
              <a:solidFill>
                <a:schemeClr val="tx1"/>
              </a:solidFill>
            </a:endParaRP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Adopted </a:t>
            </a:r>
            <a:r>
              <a:rPr lang="en-US" sz="2000" dirty="0">
                <a:solidFill>
                  <a:schemeClr val="tx1"/>
                </a:solidFill>
              </a:rPr>
              <a:t>over 600 stringent rules and regulations </a:t>
            </a: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Groundbreaking </a:t>
            </a:r>
            <a:r>
              <a:rPr lang="en-US" sz="2000" dirty="0">
                <a:solidFill>
                  <a:schemeClr val="tx1"/>
                </a:solidFill>
              </a:rPr>
              <a:t>rules serve as model for others </a:t>
            </a: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Over </a:t>
            </a:r>
            <a:r>
              <a:rPr lang="en-US" sz="2000" dirty="0">
                <a:solidFill>
                  <a:schemeClr val="tx1"/>
                </a:solidFill>
              </a:rPr>
              <a:t>80% reduction in stationary source </a:t>
            </a:r>
            <a:r>
              <a:rPr lang="en-US" sz="2000" dirty="0" smtClean="0">
                <a:solidFill>
                  <a:schemeClr val="tx1"/>
                </a:solidFill>
              </a:rPr>
              <a:t>emissions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$</a:t>
            </a:r>
            <a:r>
              <a:rPr lang="en-US" sz="2400" dirty="0">
                <a:solidFill>
                  <a:schemeClr val="tx1"/>
                </a:solidFill>
              </a:rPr>
              <a:t>40 billion spent by businesses on clean </a:t>
            </a:r>
            <a:r>
              <a:rPr lang="en-US" sz="2400" dirty="0" smtClean="0">
                <a:solidFill>
                  <a:schemeClr val="tx1"/>
                </a:solidFill>
              </a:rPr>
              <a:t>air</a:t>
            </a:r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 smtClean="0">
                <a:solidFill>
                  <a:schemeClr val="tx1"/>
                </a:solidFill>
              </a:rPr>
              <a:t>Strong </a:t>
            </a:r>
            <a:r>
              <a:rPr lang="en-US" sz="2400" dirty="0">
                <a:solidFill>
                  <a:schemeClr val="tx1"/>
                </a:solidFill>
              </a:rPr>
              <a:t>incentive programs ($</a:t>
            </a:r>
            <a:r>
              <a:rPr lang="en-US" sz="2400" dirty="0" smtClean="0">
                <a:solidFill>
                  <a:schemeClr val="tx1"/>
                </a:solidFill>
              </a:rPr>
              <a:t>1.6 billion </a:t>
            </a:r>
            <a:r>
              <a:rPr lang="en-US" sz="2400" dirty="0">
                <a:solidFill>
                  <a:schemeClr val="tx1"/>
                </a:solidFill>
              </a:rPr>
              <a:t>in public and private investment reducing </a:t>
            </a:r>
            <a:r>
              <a:rPr lang="en-US" sz="2400" dirty="0" smtClean="0">
                <a:solidFill>
                  <a:schemeClr val="tx1"/>
                </a:solidFill>
              </a:rPr>
              <a:t>130,000 </a:t>
            </a:r>
            <a:r>
              <a:rPr lang="en-US" sz="2400" dirty="0">
                <a:solidFill>
                  <a:schemeClr val="tx1"/>
                </a:solidFill>
              </a:rPr>
              <a:t>tons of emissions) 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Public </a:t>
            </a:r>
            <a:r>
              <a:rPr lang="en-US" sz="2400" dirty="0">
                <a:solidFill>
                  <a:schemeClr val="tx1"/>
                </a:solidFill>
              </a:rPr>
              <a:t>education and participation </a:t>
            </a: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Build </a:t>
            </a:r>
            <a:r>
              <a:rPr lang="en-US" sz="2000" dirty="0">
                <a:solidFill>
                  <a:schemeClr val="tx1"/>
                </a:solidFill>
              </a:rPr>
              <a:t>public support for tough measures adopted </a:t>
            </a: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Urge </a:t>
            </a:r>
            <a:r>
              <a:rPr lang="en-US" sz="2000" dirty="0">
                <a:solidFill>
                  <a:schemeClr val="tx1"/>
                </a:solidFill>
              </a:rPr>
              <a:t>air friendly behavior by </a:t>
            </a:r>
            <a:r>
              <a:rPr lang="en-US" sz="2000" dirty="0" smtClean="0">
                <a:solidFill>
                  <a:schemeClr val="tx1"/>
                </a:solidFill>
              </a:rPr>
              <a:t>public </a:t>
            </a:r>
          </a:p>
          <a:p>
            <a:r>
              <a:rPr lang="en-US" sz="2400" dirty="0">
                <a:solidFill>
                  <a:schemeClr val="tx1"/>
                </a:solidFill>
              </a:rPr>
              <a:t>Through these combined efforts, </a:t>
            </a:r>
            <a:r>
              <a:rPr lang="en-US" sz="2400" dirty="0" smtClean="0">
                <a:solidFill>
                  <a:schemeClr val="tx1"/>
                </a:solidFill>
              </a:rPr>
              <a:t>Valley’s </a:t>
            </a:r>
            <a:r>
              <a:rPr lang="en-US" sz="2400" dirty="0">
                <a:solidFill>
                  <a:schemeClr val="tx1"/>
                </a:solidFill>
              </a:rPr>
              <a:t>air quality </a:t>
            </a:r>
            <a:r>
              <a:rPr lang="en-US" sz="2400" dirty="0" smtClean="0">
                <a:solidFill>
                  <a:schemeClr val="tx1"/>
                </a:solidFill>
              </a:rPr>
              <a:t>better </a:t>
            </a:r>
            <a:r>
              <a:rPr lang="en-US" sz="2400" dirty="0">
                <a:solidFill>
                  <a:schemeClr val="tx1"/>
                </a:solidFill>
              </a:rPr>
              <a:t>than </a:t>
            </a:r>
            <a:r>
              <a:rPr lang="en-US" sz="2400" dirty="0" smtClean="0">
                <a:solidFill>
                  <a:schemeClr val="tx1"/>
                </a:solidFill>
              </a:rPr>
              <a:t>any other </a:t>
            </a:r>
            <a:r>
              <a:rPr lang="en-US" sz="2400" dirty="0">
                <a:solidFill>
                  <a:schemeClr val="tx1"/>
                </a:solidFill>
              </a:rPr>
              <a:t>time on record</a:t>
            </a:r>
          </a:p>
          <a:p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C57772-F409-470F-8432-931F4E6A068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72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563562"/>
          </a:xfrm>
        </p:spPr>
        <p:txBody>
          <a:bodyPr/>
          <a:lstStyle/>
          <a:p>
            <a:pPr algn="ctr"/>
            <a:r>
              <a:rPr lang="en-US" dirty="0" smtClean="0"/>
              <a:t>Federal Clean Air Act Mandates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762000"/>
            <a:ext cx="8610600" cy="5592763"/>
          </a:xfrm>
        </p:spPr>
        <p:txBody>
          <a:bodyPr/>
          <a:lstStyle/>
          <a:p>
            <a:r>
              <a:rPr lang="en-US" sz="2200" dirty="0">
                <a:solidFill>
                  <a:schemeClr val="tx1"/>
                </a:solidFill>
              </a:rPr>
              <a:t>District </a:t>
            </a:r>
            <a:r>
              <a:rPr lang="en-US" sz="2200" dirty="0" smtClean="0">
                <a:solidFill>
                  <a:schemeClr val="tx1"/>
                </a:solidFill>
              </a:rPr>
              <a:t>preparing </a:t>
            </a:r>
            <a:r>
              <a:rPr lang="en-US" sz="2200" dirty="0" smtClean="0">
                <a:solidFill>
                  <a:schemeClr val="tx1"/>
                </a:solidFill>
              </a:rPr>
              <a:t>attainment </a:t>
            </a:r>
            <a:r>
              <a:rPr lang="en-US" sz="2200" dirty="0">
                <a:solidFill>
                  <a:schemeClr val="tx1"/>
                </a:solidFill>
              </a:rPr>
              <a:t>strategy that addresses multiple PM2.5 standards under </a:t>
            </a:r>
            <a:r>
              <a:rPr lang="en-US" sz="2200" dirty="0" smtClean="0">
                <a:solidFill>
                  <a:schemeClr val="tx1"/>
                </a:solidFill>
              </a:rPr>
              <a:t>federal Clean Air Act</a:t>
            </a:r>
          </a:p>
          <a:p>
            <a:r>
              <a:rPr lang="en-US" sz="2200" dirty="0">
                <a:solidFill>
                  <a:schemeClr val="tx1"/>
                </a:solidFill>
              </a:rPr>
              <a:t>Three PM2.5 plans due between now and Fall </a:t>
            </a:r>
            <a:r>
              <a:rPr lang="en-US" sz="2200" dirty="0" smtClean="0">
                <a:solidFill>
                  <a:schemeClr val="tx1"/>
                </a:solidFill>
              </a:rPr>
              <a:t>2017</a:t>
            </a:r>
            <a:endParaRPr lang="en-US" sz="2200" dirty="0">
              <a:solidFill>
                <a:schemeClr val="tx1"/>
              </a:solidFill>
            </a:endParaRPr>
          </a:p>
          <a:p>
            <a:pPr lvl="1"/>
            <a:r>
              <a:rPr lang="en-US" sz="1800" dirty="0" smtClean="0">
                <a:solidFill>
                  <a:schemeClr val="tx1"/>
                </a:solidFill>
              </a:rPr>
              <a:t>1997 </a:t>
            </a:r>
            <a:r>
              <a:rPr lang="en-US" sz="1800" dirty="0" smtClean="0">
                <a:solidFill>
                  <a:schemeClr val="tx1"/>
                </a:solidFill>
              </a:rPr>
              <a:t>PM2.5 </a:t>
            </a:r>
            <a:r>
              <a:rPr lang="en-US" sz="1800" dirty="0" smtClean="0">
                <a:solidFill>
                  <a:schemeClr val="tx1"/>
                </a:solidFill>
              </a:rPr>
              <a:t>Standard</a:t>
            </a:r>
            <a:endParaRPr lang="en-US" sz="1800" dirty="0" smtClean="0">
              <a:solidFill>
                <a:schemeClr val="tx1"/>
              </a:solidFill>
            </a:endParaRPr>
          </a:p>
          <a:p>
            <a:pPr lvl="1"/>
            <a:r>
              <a:rPr lang="en-US" sz="1800" dirty="0" smtClean="0">
                <a:solidFill>
                  <a:schemeClr val="tx1"/>
                </a:solidFill>
              </a:rPr>
              <a:t>2006 </a:t>
            </a:r>
            <a:r>
              <a:rPr lang="en-US" sz="1800" dirty="0" smtClean="0">
                <a:solidFill>
                  <a:schemeClr val="tx1"/>
                </a:solidFill>
              </a:rPr>
              <a:t>PM2.5 Standard</a:t>
            </a:r>
          </a:p>
          <a:p>
            <a:pPr lvl="1"/>
            <a:r>
              <a:rPr lang="en-US" sz="1800" dirty="0" smtClean="0">
                <a:solidFill>
                  <a:schemeClr val="tx1"/>
                </a:solidFill>
              </a:rPr>
              <a:t>2012 </a:t>
            </a:r>
            <a:r>
              <a:rPr lang="en-US" sz="1800" dirty="0" smtClean="0">
                <a:solidFill>
                  <a:schemeClr val="tx1"/>
                </a:solidFill>
              </a:rPr>
              <a:t>PM2.5 </a:t>
            </a:r>
            <a:r>
              <a:rPr lang="en-US" sz="1800" dirty="0" smtClean="0">
                <a:solidFill>
                  <a:schemeClr val="tx1"/>
                </a:solidFill>
              </a:rPr>
              <a:t>Standard</a:t>
            </a:r>
            <a:endParaRPr lang="en-US" sz="1800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District </a:t>
            </a:r>
            <a:r>
              <a:rPr lang="en-US" sz="2200" dirty="0">
                <a:solidFill>
                  <a:schemeClr val="tx1"/>
                </a:solidFill>
              </a:rPr>
              <a:t>must also adopt plan to address </a:t>
            </a:r>
            <a:r>
              <a:rPr lang="en-US" sz="2200" dirty="0" smtClean="0">
                <a:solidFill>
                  <a:schemeClr val="tx1"/>
                </a:solidFill>
              </a:rPr>
              <a:t>2015 Ozone Standard (70 ppb) – NOx strategy critical to address both PM2.5 and ozone standards</a:t>
            </a:r>
            <a:endParaRPr lang="en-US" sz="2200" dirty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Meeting new </a:t>
            </a:r>
            <a:r>
              <a:rPr lang="en-US" sz="2200" dirty="0" smtClean="0">
                <a:solidFill>
                  <a:schemeClr val="tx1"/>
                </a:solidFill>
              </a:rPr>
              <a:t>air quality standards </a:t>
            </a:r>
            <a:r>
              <a:rPr lang="en-US" sz="2200" dirty="0">
                <a:solidFill>
                  <a:schemeClr val="tx1"/>
                </a:solidFill>
              </a:rPr>
              <a:t>requires enormous reductions in </a:t>
            </a:r>
            <a:r>
              <a:rPr lang="en-US" sz="2200" dirty="0" smtClean="0">
                <a:solidFill>
                  <a:schemeClr val="tx1"/>
                </a:solidFill>
              </a:rPr>
              <a:t>emissions</a:t>
            </a:r>
            <a:r>
              <a:rPr lang="en-US" sz="2200" dirty="0">
                <a:solidFill>
                  <a:schemeClr val="tx1"/>
                </a:solidFill>
              </a:rPr>
              <a:t>, particularly from mobile </a:t>
            </a:r>
            <a:r>
              <a:rPr lang="en-US" sz="2200" dirty="0" smtClean="0">
                <a:solidFill>
                  <a:schemeClr val="tx1"/>
                </a:solidFill>
              </a:rPr>
              <a:t>sources, in short timeframe</a:t>
            </a:r>
          </a:p>
          <a:p>
            <a:r>
              <a:rPr lang="en-US" sz="2200" dirty="0" smtClean="0">
                <a:solidFill>
                  <a:schemeClr val="tx1"/>
                </a:solidFill>
              </a:rPr>
              <a:t>District </a:t>
            </a:r>
            <a:r>
              <a:rPr lang="en-US" sz="2200" dirty="0">
                <a:solidFill>
                  <a:schemeClr val="tx1"/>
                </a:solidFill>
              </a:rPr>
              <a:t>remains committed to leaving no stone unturned to find additional reductions from sources under our </a:t>
            </a:r>
            <a:r>
              <a:rPr lang="en-US" sz="2200" dirty="0" smtClean="0">
                <a:solidFill>
                  <a:schemeClr val="tx1"/>
                </a:solidFill>
              </a:rPr>
              <a:t>jurisdiction</a:t>
            </a:r>
          </a:p>
          <a:p>
            <a:r>
              <a:rPr lang="en-US" sz="2200" dirty="0" smtClean="0">
                <a:solidFill>
                  <a:schemeClr val="tx1"/>
                </a:solidFill>
              </a:rPr>
              <a:t>Failure to address federal mandates would subject Valley to devastating federal economic sanctions</a:t>
            </a:r>
            <a:endParaRPr lang="en-US" sz="2200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C57772-F409-470F-8432-931F4E6A068A}" type="slidenum">
              <a:rPr lang="en-US" b="1" smtClean="0"/>
              <a:pPr/>
              <a:t>3</a:t>
            </a:fld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3635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799"/>
            <a:ext cx="8839200" cy="4876801"/>
          </a:xfrm>
        </p:spPr>
        <p:txBody>
          <a:bodyPr/>
          <a:lstStyle/>
          <a:p>
            <a:pPr marL="228600" indent="-228600">
              <a:spcBef>
                <a:spcPts val="0"/>
              </a:spcBef>
            </a:pPr>
            <a:r>
              <a:rPr lang="en-US" sz="2500" dirty="0" smtClean="0">
                <a:solidFill>
                  <a:schemeClr val="tx1"/>
                </a:solidFill>
              </a:rPr>
              <a:t>Mobile sources emissions now make up 85% of the remaining NOx emissions</a:t>
            </a:r>
          </a:p>
          <a:p>
            <a:pPr marL="628650" lvl="1" indent="-228600">
              <a:spcBef>
                <a:spcPts val="0"/>
              </a:spcBef>
            </a:pPr>
            <a:r>
              <a:rPr lang="en-US" sz="2100" dirty="0" smtClean="0">
                <a:solidFill>
                  <a:schemeClr val="tx1"/>
                </a:solidFill>
              </a:rPr>
              <a:t>Primarily </a:t>
            </a:r>
            <a:r>
              <a:rPr lang="en-US" sz="2100" dirty="0">
                <a:solidFill>
                  <a:schemeClr val="tx1"/>
                </a:solidFill>
              </a:rPr>
              <a:t>under state and federal </a:t>
            </a:r>
            <a:r>
              <a:rPr lang="en-US" sz="2100" dirty="0" smtClean="0">
                <a:solidFill>
                  <a:schemeClr val="tx1"/>
                </a:solidFill>
              </a:rPr>
              <a:t>jurisdiction</a:t>
            </a:r>
          </a:p>
          <a:p>
            <a:pPr marL="228600" indent="-228600">
              <a:spcBef>
                <a:spcPts val="0"/>
              </a:spcBef>
            </a:pPr>
            <a:r>
              <a:rPr lang="en-US" sz="2500" dirty="0" smtClean="0">
                <a:solidFill>
                  <a:schemeClr val="tx1"/>
                </a:solidFill>
              </a:rPr>
              <a:t>Advancing development and </a:t>
            </a:r>
            <a:r>
              <a:rPr lang="en-US" sz="2500" dirty="0">
                <a:solidFill>
                  <a:schemeClr val="tx1"/>
                </a:solidFill>
              </a:rPr>
              <a:t>deployment of </a:t>
            </a:r>
            <a:r>
              <a:rPr lang="en-US" sz="2500" dirty="0" smtClean="0">
                <a:solidFill>
                  <a:schemeClr val="tx1"/>
                </a:solidFill>
              </a:rPr>
              <a:t>zero and near-zero emission technologies critical to attainment </a:t>
            </a:r>
            <a:r>
              <a:rPr lang="en-US" sz="2500" dirty="0">
                <a:solidFill>
                  <a:schemeClr val="tx1"/>
                </a:solidFill>
              </a:rPr>
              <a:t>strategy</a:t>
            </a:r>
          </a:p>
          <a:p>
            <a:pPr marL="228600" indent="-228600">
              <a:spcBef>
                <a:spcPts val="0"/>
              </a:spcBef>
            </a:pPr>
            <a:r>
              <a:rPr lang="en-US" sz="2500" dirty="0" smtClean="0">
                <a:solidFill>
                  <a:schemeClr val="tx1"/>
                </a:solidFill>
              </a:rPr>
              <a:t>Near-term electrification categories to pursue:</a:t>
            </a:r>
          </a:p>
          <a:p>
            <a:pPr marL="628650" lvl="1" indent="-228600">
              <a:spcBef>
                <a:spcPts val="0"/>
              </a:spcBef>
            </a:pPr>
            <a:r>
              <a:rPr lang="en-US" sz="2100" dirty="0" smtClean="0">
                <a:solidFill>
                  <a:schemeClr val="tx1"/>
                </a:solidFill>
              </a:rPr>
              <a:t>Demonstrated feasibility for light-duty and small off-road applications</a:t>
            </a:r>
          </a:p>
          <a:p>
            <a:pPr marL="628650" lvl="1" indent="-228600">
              <a:spcBef>
                <a:spcPts val="0"/>
              </a:spcBef>
            </a:pPr>
            <a:r>
              <a:rPr lang="en-US" sz="2100" dirty="0" smtClean="0">
                <a:solidFill>
                  <a:schemeClr val="tx1"/>
                </a:solidFill>
              </a:rPr>
              <a:t>Light duty (passenger vehicles)</a:t>
            </a:r>
          </a:p>
          <a:p>
            <a:pPr marL="628650" lvl="1" indent="-228600">
              <a:spcBef>
                <a:spcPts val="0"/>
              </a:spcBef>
            </a:pPr>
            <a:r>
              <a:rPr lang="en-US" sz="2100" dirty="0" smtClean="0">
                <a:solidFill>
                  <a:schemeClr val="tx1"/>
                </a:solidFill>
              </a:rPr>
              <a:t>Limited heavy duty (regional delivery, refuse trucks, urban transit)</a:t>
            </a:r>
          </a:p>
          <a:p>
            <a:pPr marL="228600" indent="-228600">
              <a:spcBef>
                <a:spcPts val="0"/>
              </a:spcBef>
            </a:pPr>
            <a:r>
              <a:rPr lang="en-US" sz="2500" dirty="0" smtClean="0">
                <a:solidFill>
                  <a:schemeClr val="tx1"/>
                </a:solidFill>
              </a:rPr>
              <a:t>Long-term electrification categories to pursue:</a:t>
            </a:r>
          </a:p>
          <a:p>
            <a:pPr marL="628650" lvl="1" indent="-228600">
              <a:spcBef>
                <a:spcPts val="0"/>
              </a:spcBef>
            </a:pPr>
            <a:r>
              <a:rPr lang="en-US" sz="2100" dirty="0" smtClean="0">
                <a:solidFill>
                  <a:schemeClr val="tx1"/>
                </a:solidFill>
              </a:rPr>
              <a:t>Range limitations exist for heavy duty electric vehicles (long haul, rural transit)</a:t>
            </a:r>
            <a:endParaRPr lang="en-US" sz="2100" dirty="0">
              <a:solidFill>
                <a:schemeClr val="tx1"/>
              </a:solidFill>
            </a:endParaRPr>
          </a:p>
          <a:p>
            <a:pPr marL="228600" lvl="0" indent="-228600">
              <a:spcBef>
                <a:spcPts val="0"/>
              </a:spcBef>
            </a:pPr>
            <a:endParaRPr lang="en-US" sz="1800" dirty="0">
              <a:solidFill>
                <a:schemeClr val="tx1"/>
              </a:solidFill>
            </a:endParaRPr>
          </a:p>
          <a:p>
            <a:pPr marL="228600" lvl="0" indent="-228600">
              <a:spcBef>
                <a:spcPts val="0"/>
              </a:spcBef>
            </a:pPr>
            <a:endParaRPr lang="en-US" sz="1800" dirty="0" smtClean="0">
              <a:solidFill>
                <a:schemeClr val="tx1"/>
              </a:solidFill>
            </a:endParaRPr>
          </a:p>
          <a:p>
            <a:pPr marL="228600" indent="-228600">
              <a:spcBef>
                <a:spcPts val="0"/>
              </a:spcBef>
            </a:pP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C57772-F409-470F-8432-931F4E6A068A}" type="slidenum">
              <a:rPr lang="en-US" smtClean="0">
                <a:solidFill>
                  <a:srgbClr val="000000"/>
                </a:solidFill>
              </a:rPr>
              <a:pPr/>
              <a:t>4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228599"/>
            <a:ext cx="9144000" cy="1142999"/>
          </a:xfrm>
        </p:spPr>
        <p:txBody>
          <a:bodyPr/>
          <a:lstStyle/>
          <a:p>
            <a:pPr algn="ctr"/>
            <a:r>
              <a:rPr lang="en-US" sz="3600" dirty="0" smtClean="0"/>
              <a:t>Need Massive </a:t>
            </a:r>
            <a:r>
              <a:rPr lang="en-US" sz="3600" dirty="0" smtClean="0"/>
              <a:t>Additional </a:t>
            </a:r>
            <a:r>
              <a:rPr lang="en-US" sz="3600" dirty="0" smtClean="0"/>
              <a:t>Mobile Source Emission </a:t>
            </a:r>
            <a:r>
              <a:rPr lang="en-US" sz="3600" dirty="0" smtClean="0"/>
              <a:t>Reductions to Reach Attainment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556237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610600" cy="4876799"/>
          </a:xfrm>
        </p:spPr>
        <p:txBody>
          <a:bodyPr/>
          <a:lstStyle/>
          <a:p>
            <a:pPr marL="228600" indent="-228600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Technology Advancement Program</a:t>
            </a:r>
          </a:p>
          <a:p>
            <a:pPr marL="628650" lvl="1" indent="-228600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Accelerate development and deployment of zero and near-zero technologies (e.g., electric yard tractor for IKEA distribution center)</a:t>
            </a:r>
          </a:p>
          <a:p>
            <a:pPr marL="228600" indent="-228600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Charge-up!</a:t>
            </a:r>
          </a:p>
          <a:p>
            <a:pPr marL="628650" lvl="1" indent="-228600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Purchase and install electric vehicle chargers for public use</a:t>
            </a:r>
          </a:p>
          <a:p>
            <a:pPr marL="228600" indent="-228600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Drive Clean</a:t>
            </a:r>
          </a:p>
          <a:p>
            <a:pPr marL="628650" lvl="1" indent="-228600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Purchase eligible new electric passenger vehicles</a:t>
            </a:r>
          </a:p>
          <a:p>
            <a:pPr marL="228600" indent="-228600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Enhanced Fleet Modernization Program</a:t>
            </a:r>
          </a:p>
          <a:p>
            <a:pPr marL="628650" lvl="1" indent="-228600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Replace high emitting vehicle with newer, more fuel efficient model, including electric vehicles</a:t>
            </a:r>
          </a:p>
          <a:p>
            <a:pPr marL="228600" indent="-228600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Funding for commercial scale charging infrastructure</a:t>
            </a:r>
          </a:p>
          <a:p>
            <a:pPr marL="228600" indent="-228600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Funding for electric school buses</a:t>
            </a:r>
          </a:p>
          <a:p>
            <a:pPr marL="228600" indent="-228600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Funding for electric transit buses</a:t>
            </a:r>
          </a:p>
          <a:p>
            <a:pPr marL="228600" indent="-228600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Funding for electric/hybrid trucks</a:t>
            </a:r>
            <a:endParaRPr lang="en-US" sz="2000" dirty="0" smtClean="0">
              <a:solidFill>
                <a:schemeClr val="tx1"/>
              </a:solidFill>
            </a:endParaRPr>
          </a:p>
          <a:p>
            <a:pPr marL="228600" indent="-228600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Plug in Electric Vehicle readiness planning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C57772-F409-470F-8432-931F4E6A068A}" type="slidenum">
              <a:rPr lang="en-US" smtClean="0">
                <a:solidFill>
                  <a:srgbClr val="000000"/>
                </a:solidFill>
              </a:rPr>
              <a:pPr/>
              <a:t>5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-76200"/>
            <a:ext cx="9144000" cy="1371600"/>
          </a:xfrm>
        </p:spPr>
        <p:txBody>
          <a:bodyPr/>
          <a:lstStyle/>
          <a:p>
            <a:pPr algn="ctr"/>
            <a:r>
              <a:rPr lang="en-US" sz="3200" dirty="0" smtClean="0"/>
              <a:t>District Programs to Incentivize and Accelerate </a:t>
            </a:r>
            <a:br>
              <a:rPr lang="en-US" sz="3200" dirty="0" smtClean="0"/>
            </a:br>
            <a:r>
              <a:rPr lang="en-US" sz="3200" dirty="0" smtClean="0"/>
              <a:t>Transportation Electrification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42025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474" y="1371600"/>
            <a:ext cx="8686800" cy="5029201"/>
          </a:xfrm>
        </p:spPr>
        <p:txBody>
          <a:bodyPr/>
          <a:lstStyle/>
          <a:p>
            <a:pPr marL="228600" indent="-228600">
              <a:spcBef>
                <a:spcPts val="0"/>
              </a:spcBef>
            </a:pPr>
            <a:r>
              <a:rPr lang="en-US" dirty="0" smtClean="0">
                <a:solidFill>
                  <a:schemeClr val="tx1"/>
                </a:solidFill>
              </a:rPr>
              <a:t>Promote and provide support </a:t>
            </a:r>
            <a:r>
              <a:rPr lang="en-US" dirty="0">
                <a:solidFill>
                  <a:schemeClr val="tx1"/>
                </a:solidFill>
              </a:rPr>
              <a:t>for </a:t>
            </a:r>
            <a:r>
              <a:rPr lang="en-US" dirty="0" smtClean="0">
                <a:solidFill>
                  <a:schemeClr val="tx1"/>
                </a:solidFill>
              </a:rPr>
              <a:t>development</a:t>
            </a:r>
            <a:r>
              <a:rPr lang="en-US" dirty="0">
                <a:solidFill>
                  <a:schemeClr val="tx1"/>
                </a:solidFill>
              </a:rPr>
              <a:t>, demonstration, and deployment of </a:t>
            </a:r>
            <a:r>
              <a:rPr lang="en-US" dirty="0" smtClean="0">
                <a:solidFill>
                  <a:schemeClr val="tx1"/>
                </a:solidFill>
              </a:rPr>
              <a:t>electric vehicles in various applications</a:t>
            </a:r>
          </a:p>
          <a:p>
            <a:pPr marL="228600" indent="-228600">
              <a:spcBef>
                <a:spcPts val="0"/>
              </a:spcBef>
            </a:pPr>
            <a:r>
              <a:rPr lang="en-US" dirty="0" smtClean="0">
                <a:solidFill>
                  <a:schemeClr val="tx1"/>
                </a:solidFill>
              </a:rPr>
              <a:t>Provide necessary infrastructure to support growth in electric vehicle usage</a:t>
            </a:r>
          </a:p>
          <a:p>
            <a:pPr marL="628650" lvl="1" indent="-228600">
              <a:spcBef>
                <a:spcPts val="0"/>
              </a:spcBef>
            </a:pPr>
            <a:r>
              <a:rPr lang="en-US" dirty="0" smtClean="0">
                <a:solidFill>
                  <a:schemeClr val="tx1"/>
                </a:solidFill>
              </a:rPr>
              <a:t>Ensure sufficient capacity to handle increased electricity usage (both passenger &amp; commercial)</a:t>
            </a:r>
          </a:p>
          <a:p>
            <a:pPr marL="628650" lvl="1" indent="-228600">
              <a:spcBef>
                <a:spcPts val="0"/>
              </a:spcBef>
            </a:pPr>
            <a:r>
              <a:rPr lang="en-US" dirty="0" smtClean="0">
                <a:solidFill>
                  <a:schemeClr val="tx1"/>
                </a:solidFill>
              </a:rPr>
              <a:t>Extend access to electricity in key areas to provide sufficient charging coverage</a:t>
            </a:r>
          </a:p>
          <a:p>
            <a:pPr marL="228600" indent="-228600">
              <a:spcBef>
                <a:spcPts val="0"/>
              </a:spcBef>
            </a:pPr>
            <a:r>
              <a:rPr lang="en-US" dirty="0" smtClean="0">
                <a:solidFill>
                  <a:schemeClr val="tx1"/>
                </a:solidFill>
              </a:rPr>
              <a:t>Cost effective electric rates</a:t>
            </a:r>
          </a:p>
          <a:p>
            <a:pPr marL="228600" indent="-228600">
              <a:spcBef>
                <a:spcPts val="0"/>
              </a:spcBef>
            </a:pPr>
            <a:endParaRPr lang="en-US" sz="2000" dirty="0" smtClean="0">
              <a:solidFill>
                <a:schemeClr val="tx1"/>
              </a:solidFill>
            </a:endParaRPr>
          </a:p>
          <a:p>
            <a:pPr marL="228600" indent="-228600">
              <a:spcBef>
                <a:spcPts val="0"/>
              </a:spcBef>
            </a:pPr>
            <a:endParaRPr lang="en-US" sz="2000" dirty="0">
              <a:solidFill>
                <a:schemeClr val="tx1"/>
              </a:solidFill>
            </a:endParaRPr>
          </a:p>
          <a:p>
            <a:pPr marL="228600" lvl="0" indent="-228600">
              <a:spcBef>
                <a:spcPts val="0"/>
              </a:spcBef>
            </a:pPr>
            <a:endParaRPr lang="en-US" sz="2000" dirty="0">
              <a:solidFill>
                <a:schemeClr val="tx1"/>
              </a:solidFill>
            </a:endParaRPr>
          </a:p>
          <a:p>
            <a:pPr marL="228600" lvl="0" indent="-228600">
              <a:spcBef>
                <a:spcPts val="0"/>
              </a:spcBef>
            </a:pPr>
            <a:endParaRPr lang="en-US" sz="2000" dirty="0" smtClean="0">
              <a:solidFill>
                <a:schemeClr val="tx1"/>
              </a:solidFill>
            </a:endParaRPr>
          </a:p>
          <a:p>
            <a:pPr marL="228600" indent="-228600">
              <a:spcBef>
                <a:spcPts val="0"/>
              </a:spcBef>
            </a:pP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C57772-F409-470F-8432-931F4E6A068A}" type="slidenum">
              <a:rPr lang="en-US" smtClean="0">
                <a:solidFill>
                  <a:srgbClr val="000000"/>
                </a:solidFill>
              </a:rPr>
              <a:pPr/>
              <a:t>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381000"/>
            <a:ext cx="9144000" cy="762000"/>
          </a:xfrm>
        </p:spPr>
        <p:txBody>
          <a:bodyPr/>
          <a:lstStyle/>
          <a:p>
            <a:pPr algn="ctr"/>
            <a:r>
              <a:rPr lang="en-US" sz="3200" dirty="0" smtClean="0"/>
              <a:t>Transformative Changes to Transportation Require Sustained Policy and Funding Support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141680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 Blue HAL Template #2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San Joaquin Valley Air Pollution District</Received_x0020_From>
    <Docket_x0020_Number xmlns="8eef3743-c7b3-4cbe-8837-b6e805be353c">17-IEPR-07</Docket_x0020_Number>
    <TaxCatchAll xmlns="8eef3743-c7b3-4cbe-8837-b6e805be353c">
      <Value>6</Value>
      <Value>18</Value>
      <Value>61</Value>
      <Value>126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2017-04-27 Workshop</TermName>
          <TermId xmlns="http://schemas.microsoft.com/office/infopath/2007/PartnerControls">2e4d0d6c-4aea-4db4-811a-3c3cd15a31de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Z5JXHV6S7NA6-3-109131</_dlc_DocId>
    <_dlc_DocIdUrl xmlns="8eef3743-c7b3-4cbe-8837-b6e805be353c">
      <Url>http://efilingspinternal/_layouts/DocIdRedir.aspx?ID=Z5JXHV6S7NA6-3-109131</Url>
      <Description>Z5JXHV6S7NA6-3-109131</Description>
    </_dlc_DocIdUrl>
  </documentManagement>
</p:properties>
</file>

<file path=customXml/itemProps1.xml><?xml version="1.0" encoding="utf-8"?>
<ds:datastoreItem xmlns:ds="http://schemas.openxmlformats.org/officeDocument/2006/customXml" ds:itemID="{7E121840-DC0A-40F9-BD7F-6D43841D7C87}"/>
</file>

<file path=customXml/itemProps2.xml><?xml version="1.0" encoding="utf-8"?>
<ds:datastoreItem xmlns:ds="http://schemas.openxmlformats.org/officeDocument/2006/customXml" ds:itemID="{5C72117C-F2F4-441C-967F-F59248C4CC31}"/>
</file>

<file path=customXml/itemProps3.xml><?xml version="1.0" encoding="utf-8"?>
<ds:datastoreItem xmlns:ds="http://schemas.openxmlformats.org/officeDocument/2006/customXml" ds:itemID="{1D268D49-2C39-45A4-AC0F-445DBA90B4C1}"/>
</file>

<file path=customXml/itemProps4.xml><?xml version="1.0" encoding="utf-8"?>
<ds:datastoreItem xmlns:ds="http://schemas.openxmlformats.org/officeDocument/2006/customXml" ds:itemID="{8252A395-BEF6-4B66-A55E-46F6C3DB2783}"/>
</file>

<file path=docProps/app.xml><?xml version="1.0" encoding="utf-8"?>
<Properties xmlns="http://schemas.openxmlformats.org/officeDocument/2006/extended-properties" xmlns:vt="http://schemas.openxmlformats.org/officeDocument/2006/docPropsVTypes">
  <Template>Standard Blue HAL Template #2</Template>
  <TotalTime>4836</TotalTime>
  <Words>508</Words>
  <Application>Microsoft Office PowerPoint</Application>
  <PresentationFormat>On-screen Show (4:3)</PresentationFormat>
  <Paragraphs>75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Standard Blue HAL Template #2</vt:lpstr>
      <vt:lpstr>Enormous Mobile Source Emission Reductions in Short Timeframe Needed to Meet Federal Clean Air Act Mandates</vt:lpstr>
      <vt:lpstr>Valley’s Attainment Challenges  Unmatched by Any Other Region</vt:lpstr>
      <vt:lpstr>Federal Clean Air Act Mandates</vt:lpstr>
      <vt:lpstr>Need Massive Additional Mobile Source Emission Reductions to Reach Attainment</vt:lpstr>
      <vt:lpstr>District Programs to Incentivize and Accelerate  Transportation Electrification</vt:lpstr>
      <vt:lpstr>Transformative Changes to Transportation Require Sustained Policy and Funding Support</vt:lpstr>
    </vt:vector>
  </TitlesOfParts>
  <Company>SJVAPCD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Enormous Mobile Source Emission Reductions in Short Timeframe Needed to Meet Federal Clean Air Act Mandates</dc:title>
  <dc:creator>Ana Reyes</dc:creator>
  <cp:lastModifiedBy>Chay Thao</cp:lastModifiedBy>
  <cp:revision>309</cp:revision>
  <cp:lastPrinted>2016-09-01T20:26:05Z</cp:lastPrinted>
  <dcterms:created xsi:type="dcterms:W3CDTF">2012-05-14T23:36:58Z</dcterms:created>
  <dcterms:modified xsi:type="dcterms:W3CDTF">2017-04-27T16:22:13Z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bc83be37-7841-4c8a-9cb6-d673b0dcceca</vt:lpwstr>
  </property>
  <property fmtid="{D5CDD505-2E9C-101B-9397-08002B2CF9AE}" pid="4" name="Subject_x0020_Areas">
    <vt:lpwstr>126;#IEPR 2017-04-27 Workshop|2e4d0d6c-4aea-4db4-811a-3c3cd15a31de;#61;#IEPR Presentations|51277923-a549-4352-9cc5-bcce892adf24</vt:lpwstr>
  </property>
  <property fmtid="{D5CDD505-2E9C-101B-9397-08002B2CF9AE}" pid="5" name="_CopySource">
    <vt:lpwstr>http://efilingspinternal/PendingDocuments/17-IEPR-07/20170427T093354_Enormous_Mobile_Source_Emission_Reductions_in_Short_Timeframe_N.pptx</vt:lpwstr>
  </property>
  <property fmtid="{D5CDD505-2E9C-101B-9397-08002B2CF9AE}" pid="6" name="Subject Areas">
    <vt:lpwstr>126;#IEPR 2017-04-27 Workshop|2e4d0d6c-4aea-4db4-811a-3c3cd15a31de;#61;#IEPR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2017500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