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787" r:id="rId2"/>
    <p:sldId id="4556" r:id="rId3"/>
    <p:sldId id="1034" r:id="rId4"/>
    <p:sldId id="1032" r:id="rId5"/>
    <p:sldId id="872" r:id="rId6"/>
    <p:sldId id="4558" r:id="rId7"/>
  </p:sldIdLst>
  <p:sldSz cx="12192000" cy="6858000"/>
  <p:notesSz cx="6858000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09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6021"/>
    <a:srgbClr val="0033CC"/>
    <a:srgbClr val="FFFFFF"/>
    <a:srgbClr val="A6A6A6"/>
    <a:srgbClr val="006699"/>
    <a:srgbClr val="009999"/>
    <a:srgbClr val="00CC99"/>
    <a:srgbClr val="006600"/>
    <a:srgbClr val="AEAEAE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790" autoAdjust="0"/>
    <p:restoredTop sz="95775" autoAdjust="0"/>
  </p:normalViewPr>
  <p:slideViewPr>
    <p:cSldViewPr>
      <p:cViewPr varScale="1">
        <p:scale>
          <a:sx n="109" d="100"/>
          <a:sy n="109" d="100"/>
        </p:scale>
        <p:origin x="480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23382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68" y="-96"/>
      </p:cViewPr>
      <p:guideLst>
        <p:guide orient="horz" pos="2909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1" cy="461804"/>
          </a:xfrm>
          <a:prstGeom prst="rect">
            <a:avLst/>
          </a:prstGeom>
        </p:spPr>
        <p:txBody>
          <a:bodyPr vert="horz" lIns="91940" tIns="45970" rIns="91940" bIns="45970" rtlCol="0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4" y="0"/>
            <a:ext cx="2971801" cy="461804"/>
          </a:xfrm>
          <a:prstGeom prst="rect">
            <a:avLst/>
          </a:prstGeom>
        </p:spPr>
        <p:txBody>
          <a:bodyPr vert="horz" lIns="91940" tIns="45970" rIns="91940" bIns="45970" rtlCol="0"/>
          <a:lstStyle>
            <a:lvl1pPr algn="r">
              <a:defRPr sz="1100"/>
            </a:lvl1pPr>
          </a:lstStyle>
          <a:p>
            <a:fld id="{DF957465-570A-4285-B7DE-49A69017CC2F}" type="datetimeFigureOut">
              <a:rPr lang="en-US" smtClean="0"/>
              <a:pPr/>
              <a:t>1/22/2021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2669"/>
            <a:ext cx="2971801" cy="461804"/>
          </a:xfrm>
          <a:prstGeom prst="rect">
            <a:avLst/>
          </a:prstGeom>
        </p:spPr>
        <p:txBody>
          <a:bodyPr vert="horz" lIns="91940" tIns="45970" rIns="91940" bIns="45970" rtlCol="0" anchor="b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4" y="8772669"/>
            <a:ext cx="2971801" cy="461804"/>
          </a:xfrm>
          <a:prstGeom prst="rect">
            <a:avLst/>
          </a:prstGeom>
        </p:spPr>
        <p:txBody>
          <a:bodyPr vert="horz" lIns="91940" tIns="45970" rIns="91940" bIns="45970" rtlCol="0" anchor="b"/>
          <a:lstStyle>
            <a:lvl1pPr algn="r">
              <a:defRPr sz="1100"/>
            </a:lvl1pPr>
          </a:lstStyle>
          <a:p>
            <a:fld id="{D1FEF7A1-659D-4DE9-A68A-557378D4D2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9854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1" cy="461804"/>
          </a:xfrm>
          <a:prstGeom prst="rect">
            <a:avLst/>
          </a:prstGeom>
        </p:spPr>
        <p:txBody>
          <a:bodyPr vert="horz" lIns="91940" tIns="45970" rIns="91940" bIns="45970" rtlCol="0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1" cy="461804"/>
          </a:xfrm>
          <a:prstGeom prst="rect">
            <a:avLst/>
          </a:prstGeom>
        </p:spPr>
        <p:txBody>
          <a:bodyPr vert="horz" lIns="91940" tIns="45970" rIns="91940" bIns="45970" rtlCol="0"/>
          <a:lstStyle>
            <a:lvl1pPr algn="r">
              <a:defRPr sz="1100"/>
            </a:lvl1pPr>
          </a:lstStyle>
          <a:p>
            <a:fld id="{611ECD35-C3EA-46BC-B5AD-699E2D69BB10}" type="datetimeFigureOut">
              <a:rPr lang="en-US" smtClean="0"/>
              <a:pPr/>
              <a:t>1/22/2021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0838" y="692150"/>
            <a:ext cx="6157912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940" tIns="45970" rIns="91940" bIns="4597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1" y="4387136"/>
            <a:ext cx="5486400" cy="4156234"/>
          </a:xfrm>
          <a:prstGeom prst="rect">
            <a:avLst/>
          </a:prstGeom>
        </p:spPr>
        <p:txBody>
          <a:bodyPr vert="horz" lIns="91940" tIns="45970" rIns="91940" bIns="4597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9"/>
            <a:ext cx="2971801" cy="461804"/>
          </a:xfrm>
          <a:prstGeom prst="rect">
            <a:avLst/>
          </a:prstGeom>
        </p:spPr>
        <p:txBody>
          <a:bodyPr vert="horz" lIns="91940" tIns="45970" rIns="91940" bIns="45970" rtlCol="0" anchor="b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4" y="8772669"/>
            <a:ext cx="2971801" cy="461804"/>
          </a:xfrm>
          <a:prstGeom prst="rect">
            <a:avLst/>
          </a:prstGeom>
        </p:spPr>
        <p:txBody>
          <a:bodyPr vert="horz" lIns="91940" tIns="45970" rIns="91940" bIns="45970" rtlCol="0" anchor="b"/>
          <a:lstStyle>
            <a:lvl1pPr algn="r">
              <a:defRPr sz="1100"/>
            </a:lvl1pPr>
          </a:lstStyle>
          <a:p>
            <a:fld id="{4266F31A-65CC-4066-9E40-F02CE0EEF93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140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5"/>
          <p:cNvSpPr txBox="1">
            <a:spLocks noGrp="1" noChangeArrowheads="1"/>
          </p:cNvSpPr>
          <p:nvPr/>
        </p:nvSpPr>
        <p:spPr bwMode="auto">
          <a:xfrm>
            <a:off x="3933267" y="8747145"/>
            <a:ext cx="3009532" cy="461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220" tIns="46112" rIns="92220" bIns="46112" anchor="b"/>
          <a:lstStyle/>
          <a:p>
            <a:pPr algn="r" defTabSz="920062" fontAlgn="auto">
              <a:spcBef>
                <a:spcPts val="0"/>
              </a:spcBef>
              <a:spcAft>
                <a:spcPts val="0"/>
              </a:spcAft>
            </a:pPr>
            <a:fld id="{040B257A-434C-47EC-A8F5-B674D5D763F0}" type="slidenum">
              <a:rPr lang="en-US" sz="1200">
                <a:solidFill>
                  <a:prstClr val="black"/>
                </a:solidFill>
                <a:latin typeface="Calibri" pitchFamily="34" charset="0"/>
              </a:rPr>
              <a:pPr algn="r" defTabSz="920062" fontAlgn="auto">
                <a:spcBef>
                  <a:spcPts val="0"/>
                </a:spcBef>
                <a:spcAft>
                  <a:spcPts val="0"/>
                </a:spcAft>
              </a:pPr>
              <a:t>3</a:t>
            </a:fld>
            <a:endParaRPr lang="en-US" sz="120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7988" y="720725"/>
            <a:ext cx="6130925" cy="3449638"/>
          </a:xfrm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3735" y="4398503"/>
            <a:ext cx="5096887" cy="4093115"/>
          </a:xfrm>
          <a:noFill/>
          <a:ln/>
        </p:spPr>
        <p:txBody>
          <a:bodyPr lIns="92220" tIns="46112" rIns="92220" bIns="46112"/>
          <a:lstStyle/>
          <a:p>
            <a:pPr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94459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5"/>
          <p:cNvSpPr txBox="1">
            <a:spLocks noGrp="1" noChangeArrowheads="1"/>
          </p:cNvSpPr>
          <p:nvPr/>
        </p:nvSpPr>
        <p:spPr bwMode="auto">
          <a:xfrm>
            <a:off x="3933267" y="8747145"/>
            <a:ext cx="3009532" cy="461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220" tIns="46112" rIns="92220" bIns="46112" anchor="b"/>
          <a:lstStyle/>
          <a:p>
            <a:pPr algn="r" defTabSz="920062" fontAlgn="auto">
              <a:spcBef>
                <a:spcPts val="0"/>
              </a:spcBef>
              <a:spcAft>
                <a:spcPts val="0"/>
              </a:spcAft>
            </a:pPr>
            <a:fld id="{040B257A-434C-47EC-A8F5-B674D5D763F0}" type="slidenum">
              <a:rPr lang="en-US" sz="1200">
                <a:solidFill>
                  <a:prstClr val="black"/>
                </a:solidFill>
                <a:latin typeface="Calibri" pitchFamily="34" charset="0"/>
              </a:rPr>
              <a:pPr algn="r" defTabSz="920062" fontAlgn="auto">
                <a:spcBef>
                  <a:spcPts val="0"/>
                </a:spcBef>
                <a:spcAft>
                  <a:spcPts val="0"/>
                </a:spcAft>
              </a:pPr>
              <a:t>4</a:t>
            </a:fld>
            <a:endParaRPr lang="en-US" sz="120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7988" y="720725"/>
            <a:ext cx="6130925" cy="3449638"/>
          </a:xfrm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3735" y="4398503"/>
            <a:ext cx="5096887" cy="4093115"/>
          </a:xfrm>
          <a:noFill/>
          <a:ln/>
        </p:spPr>
        <p:txBody>
          <a:bodyPr lIns="92220" tIns="46112" rIns="92220" bIns="46112"/>
          <a:lstStyle/>
          <a:p>
            <a:pPr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5210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66F31A-65CC-4066-9E40-F02CE0EEF93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873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2800" y="990601"/>
            <a:ext cx="103632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-117144"/>
            <a:ext cx="11582400" cy="789296"/>
          </a:xfrm>
        </p:spPr>
        <p:txBody>
          <a:bodyPr/>
          <a:lstStyle>
            <a:lvl1pPr algn="l">
              <a:defRPr sz="32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01600" y="725858"/>
            <a:ext cx="12003315" cy="5741879"/>
          </a:xfrm>
        </p:spPr>
        <p:txBody>
          <a:bodyPr/>
          <a:lstStyle>
            <a:lvl1pPr>
              <a:defRPr sz="2400" b="1" baseline="0">
                <a:solidFill>
                  <a:srgbClr val="002060"/>
                </a:solidFill>
              </a:defRPr>
            </a:lvl1pPr>
            <a:lvl2pPr marL="742950" indent="-285750">
              <a:buSzPct val="70000"/>
              <a:buFont typeface="Courier New" pitchFamily="49" charset="0"/>
              <a:buChar char="o"/>
              <a:defRPr sz="2000" b="1">
                <a:solidFill>
                  <a:srgbClr val="002060"/>
                </a:solidFill>
              </a:defRPr>
            </a:lvl2pPr>
            <a:lvl3pPr marL="1143000" indent="-228600">
              <a:spcBef>
                <a:spcPts val="1200"/>
              </a:spcBef>
              <a:buFont typeface="Wingdings" pitchFamily="2" charset="2"/>
              <a:buChar char="ü"/>
              <a:defRPr sz="1800" b="1">
                <a:solidFill>
                  <a:srgbClr val="002060"/>
                </a:solidFill>
              </a:defRPr>
            </a:lvl3pPr>
            <a:lvl4pPr>
              <a:defRPr sz="1600" b="1">
                <a:solidFill>
                  <a:srgbClr val="002060"/>
                </a:solidFill>
              </a:defRPr>
            </a:lvl4pPr>
            <a:lvl5pPr>
              <a:defRPr sz="1600" b="1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Click to Edit First Level Heading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Rectangle 35"/>
          <p:cNvSpPr>
            <a:spLocks noChangeArrowheads="1"/>
          </p:cNvSpPr>
          <p:nvPr userDrawn="1"/>
        </p:nvSpPr>
        <p:spPr bwMode="auto">
          <a:xfrm>
            <a:off x="0" y="6587134"/>
            <a:ext cx="4267200" cy="270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4216" tIns="42108" rIns="84216" bIns="42108"/>
          <a:lstStyle/>
          <a:p>
            <a:pPr algn="l" eaLnBrk="1" hangingPunct="1">
              <a:spcBef>
                <a:spcPct val="0"/>
              </a:spcBef>
            </a:pPr>
            <a:r>
              <a:rPr lang="en-US" sz="1200" b="0" baseline="0" dirty="0">
                <a:latin typeface="+mn-lt"/>
                <a:cs typeface="Arial" pitchFamily="34" charset="0"/>
              </a:rPr>
              <a:t>Advanced Power and Energy Program, UC Irvine</a:t>
            </a:r>
            <a:endParaRPr lang="en-US" sz="1200" b="0" dirty="0">
              <a:latin typeface="+mn-lt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9956800" y="6504802"/>
            <a:ext cx="101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BDB6233-4FE1-4E4E-9F61-2F23D583C04A}" type="slidenum">
              <a:rPr lang="en-US" sz="1200" smtClean="0"/>
              <a:pPr/>
              <a:t>‹#›</a:t>
            </a:fld>
            <a:r>
              <a:rPr lang="en-US" sz="1200" dirty="0"/>
              <a:t>/6</a:t>
            </a:r>
          </a:p>
        </p:txBody>
      </p:sp>
      <p:pic>
        <p:nvPicPr>
          <p:cNvPr id="2050" name="Picture 2" descr="U:\External Relations\APEP materials\LOGOS\APEPlogowithSpokesSymbolOnly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25200" y="6019800"/>
            <a:ext cx="979715" cy="792480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 userDrawn="1"/>
        </p:nvSpPr>
        <p:spPr>
          <a:xfrm>
            <a:off x="0" y="572056"/>
            <a:ext cx="10464800" cy="137160"/>
          </a:xfrm>
          <a:prstGeom prst="rect">
            <a:avLst/>
          </a:prstGeom>
          <a:gradFill flip="none" rotWithShape="1">
            <a:gsLst>
              <a:gs pos="85000">
                <a:srgbClr val="002060"/>
              </a:gs>
              <a:gs pos="80000">
                <a:srgbClr val="002060"/>
              </a:gs>
              <a:gs pos="60000">
                <a:srgbClr val="FFC000"/>
              </a:gs>
              <a:gs pos="45000">
                <a:schemeClr val="bg1"/>
              </a:gs>
            </a:gsLst>
            <a:lin ang="1350000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800"/>
          </a:p>
        </p:txBody>
      </p:sp>
      <p:sp>
        <p:nvSpPr>
          <p:cNvPr id="14" name="Rectangle 13"/>
          <p:cNvSpPr/>
          <p:nvPr userDrawn="1"/>
        </p:nvSpPr>
        <p:spPr>
          <a:xfrm>
            <a:off x="-36395" y="6524774"/>
            <a:ext cx="4112007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29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48500">
                <a:srgbClr val="7CA5D7"/>
              </a:gs>
              <a:gs pos="68000">
                <a:schemeClr val="bg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en-US" sz="1800" b="0" u="none">
              <a:solidFill>
                <a:prstClr val="white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-117144"/>
            <a:ext cx="11582400" cy="789296"/>
          </a:xfrm>
        </p:spPr>
        <p:txBody>
          <a:bodyPr/>
          <a:lstStyle>
            <a:lvl1pPr algn="l">
              <a:defRPr sz="32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01600" y="725858"/>
            <a:ext cx="12003315" cy="5741879"/>
          </a:xfrm>
        </p:spPr>
        <p:txBody>
          <a:bodyPr/>
          <a:lstStyle>
            <a:lvl1pPr>
              <a:defRPr sz="2400" b="1" baseline="0">
                <a:solidFill>
                  <a:srgbClr val="002060"/>
                </a:solidFill>
              </a:defRPr>
            </a:lvl1pPr>
            <a:lvl2pPr marL="742950" indent="-285750">
              <a:buSzPct val="70000"/>
              <a:buFont typeface="Courier New" pitchFamily="49" charset="0"/>
              <a:buChar char="o"/>
              <a:defRPr sz="2000" b="1">
                <a:solidFill>
                  <a:srgbClr val="002060"/>
                </a:solidFill>
              </a:defRPr>
            </a:lvl2pPr>
            <a:lvl3pPr marL="1143000" indent="-228600">
              <a:spcBef>
                <a:spcPts val="1200"/>
              </a:spcBef>
              <a:buFont typeface="Wingdings" pitchFamily="2" charset="2"/>
              <a:buChar char="ü"/>
              <a:defRPr sz="1800" b="1">
                <a:solidFill>
                  <a:srgbClr val="002060"/>
                </a:solidFill>
              </a:defRPr>
            </a:lvl3pPr>
            <a:lvl4pPr>
              <a:defRPr sz="1600" b="1">
                <a:solidFill>
                  <a:srgbClr val="002060"/>
                </a:solidFill>
              </a:defRPr>
            </a:lvl4pPr>
            <a:lvl5pPr>
              <a:defRPr sz="1600" b="1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Click to Edit First Level Heading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Rectangle 35"/>
          <p:cNvSpPr>
            <a:spLocks noChangeArrowheads="1"/>
          </p:cNvSpPr>
          <p:nvPr userDrawn="1"/>
        </p:nvSpPr>
        <p:spPr bwMode="auto">
          <a:xfrm>
            <a:off x="0" y="6587134"/>
            <a:ext cx="5588000" cy="270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4216" tIns="42108" rIns="84216" bIns="42108"/>
          <a:lstStyle/>
          <a:p>
            <a:pPr algn="l" eaLnBrk="1" hangingPunct="1">
              <a:spcBef>
                <a:spcPct val="0"/>
              </a:spcBef>
            </a:pPr>
            <a:r>
              <a:rPr lang="en-US" sz="1200" b="0" baseline="0" dirty="0">
                <a:latin typeface="+mn-lt"/>
                <a:cs typeface="Arial" pitchFamily="34" charset="0"/>
              </a:rPr>
              <a:t>National Fuel Cell Research Center, UC Irvine</a:t>
            </a:r>
            <a:endParaRPr lang="en-US" sz="1200" b="0" dirty="0">
              <a:latin typeface="+mn-lt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9956800" y="6504802"/>
            <a:ext cx="101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BDB6233-4FE1-4E4E-9F61-2F23D583C04A}" type="slidenum">
              <a:rPr lang="en-US" sz="1200" smtClean="0"/>
              <a:pPr/>
              <a:t>‹#›</a:t>
            </a:fld>
            <a:r>
              <a:rPr lang="en-US" sz="1200" dirty="0"/>
              <a:t>/6</a:t>
            </a:r>
          </a:p>
        </p:txBody>
      </p:sp>
      <p:sp>
        <p:nvSpPr>
          <p:cNvPr id="14" name="Rectangle 13"/>
          <p:cNvSpPr/>
          <p:nvPr userDrawn="1"/>
        </p:nvSpPr>
        <p:spPr>
          <a:xfrm>
            <a:off x="1" y="6524774"/>
            <a:ext cx="3398353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29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48500">
                <a:srgbClr val="7CA5D7"/>
              </a:gs>
              <a:gs pos="68000">
                <a:schemeClr val="bg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en-US" sz="1800" b="0" u="none">
              <a:solidFill>
                <a:prstClr val="white"/>
              </a:solidFill>
            </a:endParaRPr>
          </a:p>
        </p:txBody>
      </p:sp>
      <p:pic>
        <p:nvPicPr>
          <p:cNvPr id="9" name="Picture 58" descr="nfcrc_uci_h"/>
          <p:cNvPicPr>
            <a:picLocks noChangeArrowheads="1"/>
          </p:cNvPicPr>
          <p:nvPr userDrawn="1"/>
        </p:nvPicPr>
        <p:blipFill rotWithShape="1">
          <a:blip r:embed="rId2" cstate="print"/>
          <a:srcRect r="56319"/>
          <a:stretch/>
        </p:blipFill>
        <p:spPr bwMode="auto">
          <a:xfrm>
            <a:off x="11297607" y="6048102"/>
            <a:ext cx="825120" cy="761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 userDrawn="1"/>
        </p:nvSpPr>
        <p:spPr>
          <a:xfrm>
            <a:off x="3445" y="568273"/>
            <a:ext cx="10969356" cy="10807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29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48500">
                <a:srgbClr val="7CA5D7"/>
              </a:gs>
              <a:gs pos="68000">
                <a:schemeClr val="bg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en-US" sz="1800" b="0" u="none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624265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85770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0225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50800" y="6524625"/>
            <a:ext cx="6604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9D85A10-00F4-4240-B43E-95CE4AC0818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29675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7" r:id="rId3"/>
    <p:sldLayoutId id="2147483664" r:id="rId4"/>
    <p:sldLayoutId id="2147483665" r:id="rId5"/>
    <p:sldLayoutId id="2147483666" r:id="rId6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241"/>
            <a:ext cx="12183979" cy="5223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11644" y="-1"/>
            <a:ext cx="12379843" cy="5257801"/>
          </a:xfrm>
          <a:prstGeom prst="rect">
            <a:avLst/>
          </a:prstGeom>
          <a:solidFill>
            <a:srgbClr val="FFFFFF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2977" y="3399971"/>
            <a:ext cx="8610600" cy="1066800"/>
          </a:xfrm>
          <a:solidFill>
            <a:srgbClr val="FFFFFF">
              <a:alpha val="30196"/>
            </a:srgbClr>
          </a:solidFill>
          <a:effectLst>
            <a:softEdge rad="127000"/>
          </a:effectLst>
        </p:spPr>
        <p:txBody>
          <a:bodyPr wrap="square">
            <a:no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</a:rPr>
              <a:t>Research, Development &amp; Demonstration (RD&amp;D) Ideas for Diesel Back-up Generator Alternatives</a:t>
            </a:r>
            <a:br>
              <a:rPr lang="en-US" sz="4000" b="1" dirty="0">
                <a:solidFill>
                  <a:schemeClr val="tx2">
                    <a:lumMod val="75000"/>
                  </a:schemeClr>
                </a:solidFill>
              </a:rPr>
            </a:br>
            <a:br>
              <a:rPr lang="en-US" sz="28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3200" b="1" i="1" dirty="0">
                <a:solidFill>
                  <a:schemeClr val="tx2">
                    <a:lumMod val="75000"/>
                  </a:schemeClr>
                </a:solidFill>
              </a:rPr>
              <a:t>Joint California Agency Workshop</a:t>
            </a:r>
            <a:br>
              <a:rPr lang="en-US" sz="3200" b="1" i="1" dirty="0">
                <a:solidFill>
                  <a:schemeClr val="tx2">
                    <a:lumMod val="75000"/>
                  </a:schemeClr>
                </a:solidFill>
              </a:rPr>
            </a:br>
            <a:br>
              <a:rPr lang="en-US" sz="2800" b="1" i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2800" b="1" i="1" dirty="0">
                <a:solidFill>
                  <a:schemeClr val="tx2">
                    <a:lumMod val="75000"/>
                  </a:schemeClr>
                </a:solidFill>
              </a:rPr>
              <a:t>21 January 2021</a:t>
            </a:r>
            <a:br>
              <a:rPr lang="en-US" sz="2800" b="1" i="1" dirty="0">
                <a:solidFill>
                  <a:schemeClr val="tx2">
                    <a:lumMod val="75000"/>
                  </a:schemeClr>
                </a:solidFill>
              </a:rPr>
            </a:br>
            <a:br>
              <a:rPr lang="en-US" sz="2800" b="1" i="1" dirty="0">
                <a:solidFill>
                  <a:schemeClr val="tx2">
                    <a:lumMod val="75000"/>
                  </a:schemeClr>
                </a:solidFill>
              </a:rPr>
            </a:br>
            <a:br>
              <a:rPr lang="en-US" sz="2800" b="1" i="1" dirty="0">
                <a:solidFill>
                  <a:schemeClr val="tx2">
                    <a:lumMod val="75000"/>
                  </a:schemeClr>
                </a:solidFill>
              </a:rPr>
            </a:br>
            <a:br>
              <a:rPr lang="en-US" sz="2800" b="1" i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Jack Brouwer, Ph.D.</a:t>
            </a:r>
            <a:br>
              <a:rPr lang="en-US" sz="1800" dirty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Director</a:t>
            </a:r>
            <a:br>
              <a:rPr lang="en-US" sz="2800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en-US" sz="2800" b="1" i="1" dirty="0">
                <a:solidFill>
                  <a:schemeClr val="tx2">
                    <a:lumMod val="75000"/>
                  </a:schemeClr>
                </a:solidFill>
              </a:rPr>
            </a:br>
            <a:endParaRPr lang="en-US" sz="28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7" name="Picture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5460617"/>
            <a:ext cx="3657600" cy="1016383"/>
          </a:xfrm>
          <a:prstGeom prst="rect">
            <a:avLst/>
          </a:prstGeom>
          <a:noFill/>
        </p:spPr>
      </p:pic>
      <p:pic>
        <p:nvPicPr>
          <p:cNvPr id="7" name="Picture 5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40147" y="5330923"/>
            <a:ext cx="3166053" cy="1275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64299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1ADE3-F5F9-409D-A7C3-FAEFC7C17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Can data centers become 100% renewable &amp; zero emissions?</a:t>
            </a:r>
            <a:r>
              <a:rPr lang="en-US" sz="800" dirty="0">
                <a:solidFill>
                  <a:schemeClr val="bg1"/>
                </a:solidFill>
              </a:rPr>
              <a:t> Slide 2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1A1C3E-A231-4707-B987-93815E8966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Various configurations w/ batteries and/or hydrogen storage are considered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A07CB0-2DCC-447A-8A35-36F0C82E58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6112627" y="1247887"/>
            <a:ext cx="19232" cy="55475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82DCF1F-D4C9-48AD-9701-25573E3CBE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172200" y="1232206"/>
            <a:ext cx="0" cy="556324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9CF208E-2079-4FD5-8ABC-1A7D93B39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62000" y="3810000"/>
            <a:ext cx="1051560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Battery - Central Storage.&#10;Data Center powered directly from renewable generators when available. Excess of electricity stored in one centralized battery storage&#10;">
            <a:extLst>
              <a:ext uri="{FF2B5EF4-FFF2-40B4-BE49-F238E27FC236}">
                <a16:creationId xmlns:a16="http://schemas.microsoft.com/office/drawing/2014/main" id="{0CD62F51-FAB4-49EE-BD42-6B2ED28002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995" y="1123260"/>
            <a:ext cx="5742930" cy="2578832"/>
          </a:xfrm>
          <a:prstGeom prst="rect">
            <a:avLst/>
          </a:prstGeom>
        </p:spPr>
      </p:pic>
      <p:pic>
        <p:nvPicPr>
          <p:cNvPr id="16" name="Picture 15" descr="Battery – Distributed Storage&#10;Data Center powered directly from renewable generators when available. Excess of electricity stored distributed rack-size battery systems.">
            <a:extLst>
              <a:ext uri="{FF2B5EF4-FFF2-40B4-BE49-F238E27FC236}">
                <a16:creationId xmlns:a16="http://schemas.microsoft.com/office/drawing/2014/main" id="{669FF52C-A5B7-4460-8842-B8432127E1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2444" y="1217756"/>
            <a:ext cx="5572227" cy="2389839"/>
          </a:xfrm>
          <a:prstGeom prst="rect">
            <a:avLst/>
          </a:prstGeom>
        </p:spPr>
      </p:pic>
      <p:pic>
        <p:nvPicPr>
          <p:cNvPr id="17" name="Picture 16" descr="Pure Renewable Hydrogen. &#10;All renewable electricity  generation converted to hydrogen. Data Center powered from hydrogen.">
            <a:extLst>
              <a:ext uri="{FF2B5EF4-FFF2-40B4-BE49-F238E27FC236}">
                <a16:creationId xmlns:a16="http://schemas.microsoft.com/office/drawing/2014/main" id="{E03E217E-0550-4668-8438-8CA3F91366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974" y="3954089"/>
            <a:ext cx="5492972" cy="2542252"/>
          </a:xfrm>
          <a:prstGeom prst="rect">
            <a:avLst/>
          </a:prstGeom>
        </p:spPr>
      </p:pic>
      <p:pic>
        <p:nvPicPr>
          <p:cNvPr id="18" name="Picture 17" descr="Pure Renewable Hydrogen. &#10;All renewable electricity  generation converted to hydrogen. Data Center powered from hydrogen.">
            <a:extLst>
              <a:ext uri="{FF2B5EF4-FFF2-40B4-BE49-F238E27FC236}">
                <a16:creationId xmlns:a16="http://schemas.microsoft.com/office/drawing/2014/main" id="{D5A243C2-AF29-4B6D-AA1E-F29989C136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5320" y="3954089"/>
            <a:ext cx="5553937" cy="245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841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17144"/>
            <a:ext cx="12192000" cy="789296"/>
          </a:xfrm>
        </p:spPr>
        <p:txBody>
          <a:bodyPr/>
          <a:lstStyle/>
          <a:p>
            <a:r>
              <a:rPr lang="en-US" dirty="0"/>
              <a:t>Can data centers become 100% renewable &amp; zero emissions?</a:t>
            </a:r>
            <a:r>
              <a:rPr lang="en-US" dirty="0">
                <a:solidFill>
                  <a:schemeClr val="bg1"/>
                </a:solidFill>
              </a:rPr>
              <a:t> Slide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 Center designs can be optimized for smallest storage size, most direct renewable electricity use, or smallest installed capacity of renewable power</a:t>
            </a:r>
          </a:p>
        </p:txBody>
      </p:sp>
      <p:pic>
        <p:nvPicPr>
          <p:cNvPr id="18" name="Picture 17" descr="Graph depicting the relationship between energy storage requirements and the percentage penetration of wind and solar for a 50MW Wyoming facility.">
            <a:extLst>
              <a:ext uri="{FF2B5EF4-FFF2-40B4-BE49-F238E27FC236}">
                <a16:creationId xmlns:a16="http://schemas.microsoft.com/office/drawing/2014/main" id="{48F379D8-4F8F-49E7-92F1-0EBAF6975F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457" y="1447800"/>
            <a:ext cx="7925487" cy="4950381"/>
          </a:xfrm>
          <a:prstGeom prst="rect">
            <a:avLst/>
          </a:prstGeom>
        </p:spPr>
      </p:pic>
      <p:pic>
        <p:nvPicPr>
          <p:cNvPr id="17" name="Picture 16" descr="Graphical schematic of data center energy system. Graphical representation of generation and load profiles, no numerical detail.">
            <a:extLst>
              <a:ext uri="{FF2B5EF4-FFF2-40B4-BE49-F238E27FC236}">
                <a16:creationId xmlns:a16="http://schemas.microsoft.com/office/drawing/2014/main" id="{2F3F801D-4422-430D-8051-568E0EB362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2800" y="1676400"/>
            <a:ext cx="3292125" cy="406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9322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17144"/>
            <a:ext cx="12192000" cy="789296"/>
          </a:xfrm>
        </p:spPr>
        <p:txBody>
          <a:bodyPr/>
          <a:lstStyle/>
          <a:p>
            <a:r>
              <a:rPr lang="en-US" dirty="0"/>
              <a:t>Can data centers become 100% renewable &amp; zero emissions?</a:t>
            </a:r>
            <a:r>
              <a:rPr lang="en-US" dirty="0">
                <a:solidFill>
                  <a:schemeClr val="bg1"/>
                </a:solidFill>
              </a:rPr>
              <a:t> Slide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582721"/>
            <a:ext cx="12003315" cy="5741879"/>
          </a:xfrm>
        </p:spPr>
        <p:txBody>
          <a:bodyPr/>
          <a:lstStyle/>
          <a:p>
            <a:pPr marL="0" indent="0">
              <a:buNone/>
            </a:pPr>
            <a:r>
              <a:rPr lang="en-US" u="sng" dirty="0"/>
              <a:t>Excess P2G &amp; Battery Cases – Wyoming (smallest storage size optimal mix of solar/wind)</a:t>
            </a:r>
          </a:p>
          <a:p>
            <a:endParaRPr lang="en-US" dirty="0"/>
          </a:p>
        </p:txBody>
      </p:sp>
      <p:pic>
        <p:nvPicPr>
          <p:cNvPr id="4" name="Picture 3" descr="The graphic illustrates a table of data comparing hydrogen and battery cases. the table is overlain with a summary conclusion: &quot;Every Hydrogen case for 100% renewable w/ all storage is significantly cheaper&quot;. ">
            <a:extLst>
              <a:ext uri="{FF2B5EF4-FFF2-40B4-BE49-F238E27FC236}">
                <a16:creationId xmlns:a16="http://schemas.microsoft.com/office/drawing/2014/main" id="{D486F334-12CC-49A4-9A3C-CC61643938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629" y="-3629"/>
            <a:ext cx="10725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5327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Hydrogen Energy Storage economics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Hydrogen energy storage is cheaper than Li-ion batteries for long-term storage due to separate power/energy scaling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 descr="graph depicting energy storage system capital cost as a function of discharge time. The graph illustrates that hydrogen energy storage systems become more cost effective than lithium ion equivalents at durations in the range 15-20 hours.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1521092"/>
            <a:ext cx="7782265" cy="4946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599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5865C-B02D-4046-88B2-1DC786CF5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RD&amp;D ideas/concepts for consideration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E05A2-4D47-4787-A375-E803E8D27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600" y="685800"/>
            <a:ext cx="12003315" cy="5741879"/>
          </a:xfrm>
        </p:spPr>
        <p:txBody>
          <a:bodyPr/>
          <a:lstStyle/>
          <a:p>
            <a:r>
              <a:rPr lang="en-GB" dirty="0"/>
              <a:t>Pilots to demonstrate 100% renewable data centers (both primary and backup power with all storage required) – starting with containerized data center</a:t>
            </a:r>
          </a:p>
          <a:p>
            <a:r>
              <a:rPr lang="en-GB" dirty="0"/>
              <a:t>Pilot integrated solar, wind, battery &amp; fuel cell microgrids for data centers</a:t>
            </a:r>
          </a:p>
          <a:p>
            <a:r>
              <a:rPr lang="en-GB" dirty="0"/>
              <a:t>Alternative backup generation designs, e.g., use distributed generators for both primary and backup power generation (RD&amp;D in switchgear, controls, design for reliability)</a:t>
            </a:r>
          </a:p>
          <a:p>
            <a:r>
              <a:rPr lang="en-GB" dirty="0"/>
              <a:t>Integrated power and cooling for data centers, e.g., high temperature fuel cells with absorption chilling and/or dehumidification</a:t>
            </a:r>
          </a:p>
          <a:p>
            <a:r>
              <a:rPr lang="en-GB" dirty="0"/>
              <a:t>Alternative data center designs for distributed generation, e.g., Microsoft idea of “in-rack” generation (by fuel cell, flow battery, …) to eliminate need for back-up generation </a:t>
            </a:r>
          </a:p>
          <a:p>
            <a:r>
              <a:rPr lang="en-GB" dirty="0"/>
              <a:t>Hydrogen ecosystem – renewable H</a:t>
            </a:r>
            <a:r>
              <a:rPr lang="en-GB" baseline="-25000" dirty="0"/>
              <a:t>2</a:t>
            </a:r>
            <a:r>
              <a:rPr lang="en-GB" dirty="0"/>
              <a:t> &amp; O</a:t>
            </a:r>
            <a:r>
              <a:rPr lang="en-GB" baseline="-25000" dirty="0"/>
              <a:t>2</a:t>
            </a:r>
            <a:r>
              <a:rPr lang="en-GB" dirty="0"/>
              <a:t> from data centers shared with other uses (e.g., vehicles, forklifts, waste water treatment, ammonia plant)</a:t>
            </a:r>
          </a:p>
          <a:p>
            <a:r>
              <a:rPr lang="en-GB" dirty="0"/>
              <a:t>Reversible solid oxide cells plus solar/wind power using NG grid for long-term storage</a:t>
            </a:r>
          </a:p>
          <a:p>
            <a:r>
              <a:rPr lang="en-GB" dirty="0"/>
              <a:t>Renewable electrolysis &amp; biogenic hydrogen production demo’s for cost reduction</a:t>
            </a:r>
          </a:p>
          <a:p>
            <a:r>
              <a:rPr lang="en-GB" dirty="0"/>
              <a:t>Investigations into reliability and resiliency of pipeline delivery of fuel, e.g., could renewable hydrogen delivered via pipeline meet data center requirements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419031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376</Words>
  <Application>Microsoft Office PowerPoint</Application>
  <PresentationFormat>Widescreen</PresentationFormat>
  <Paragraphs>28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Courier New</vt:lpstr>
      <vt:lpstr>Wingdings</vt:lpstr>
      <vt:lpstr>1_Office Theme</vt:lpstr>
      <vt:lpstr>Research, Development &amp; Demonstration (RD&amp;D) Ideas for Diesel Back-up Generator Alternatives  Joint California Agency Workshop  21 January 2021    Jack Brouwer, Ph.D. Director  </vt:lpstr>
      <vt:lpstr>Can data centers become 100% renewable &amp; zero emissions? Slide 2</vt:lpstr>
      <vt:lpstr>Can data centers become 100% renewable &amp; zero emissions? Slide 3</vt:lpstr>
      <vt:lpstr>Can data centers become 100% renewable &amp; zero emissions? Slide 4</vt:lpstr>
      <vt:lpstr>Hydrogen Energy Storage economics</vt:lpstr>
      <vt:lpstr>RD&amp;D ideas/concepts for consideration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2021-01-23T04:00:33Z</dcterms:created>
  <dcterms:modified xsi:type="dcterms:W3CDTF">2021-01-23T04:01:03Z</dcterms:modified>
</cp:coreProperties>
</file>