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6"/>
  </p:sldMasterIdLst>
  <p:notesMasterIdLst>
    <p:notesMasterId r:id="rId21"/>
  </p:notesMasterIdLst>
  <p:handoutMasterIdLst>
    <p:handoutMasterId r:id="rId22"/>
  </p:handoutMasterIdLst>
  <p:sldIdLst>
    <p:sldId id="359" r:id="rId7"/>
    <p:sldId id="371" r:id="rId8"/>
    <p:sldId id="361" r:id="rId9"/>
    <p:sldId id="366" r:id="rId10"/>
    <p:sldId id="372" r:id="rId11"/>
    <p:sldId id="363" r:id="rId12"/>
    <p:sldId id="321" r:id="rId13"/>
    <p:sldId id="324" r:id="rId14"/>
    <p:sldId id="283" r:id="rId15"/>
    <p:sldId id="341" r:id="rId16"/>
    <p:sldId id="343" r:id="rId17"/>
    <p:sldId id="344" r:id="rId18"/>
    <p:sldId id="347" r:id="rId19"/>
    <p:sldId id="348" r:id="rId20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365831AD-4A91-4B63-9465-DCA39637E1D7}">
          <p14:sldIdLst>
            <p14:sldId id="359"/>
            <p14:sldId id="371"/>
            <p14:sldId id="361"/>
            <p14:sldId id="366"/>
            <p14:sldId id="372"/>
          </p14:sldIdLst>
        </p14:section>
        <p14:section name="Untitled Section" id="{62F7B3A7-7578-44BE-8BA9-0CC3284F90EA}">
          <p14:sldIdLst>
            <p14:sldId id="363"/>
            <p14:sldId id="321"/>
            <p14:sldId id="324"/>
            <p14:sldId id="283"/>
            <p14:sldId id="341"/>
            <p14:sldId id="343"/>
            <p14:sldId id="344"/>
            <p14:sldId id="347"/>
            <p14:sldId id="34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e, David" initials="LD" lastIdx="5" clrIdx="0">
    <p:extLst>
      <p:ext uri="{19B8F6BF-5375-455C-9EA6-DF929625EA0E}">
        <p15:presenceInfo xmlns:p15="http://schemas.microsoft.com/office/powerpoint/2012/main" userId="S-1-5-21-183723660-1033773904-1849977318-11972" providerId="AD"/>
      </p:ext>
    </p:extLst>
  </p:cmAuthor>
  <p:cmAuthor id="2" name="Singh, Abhishek" initials="SA" lastIdx="2" clrIdx="1">
    <p:extLst>
      <p:ext uri="{19B8F6BF-5375-455C-9EA6-DF929625EA0E}">
        <p15:presenceInfo xmlns:p15="http://schemas.microsoft.com/office/powerpoint/2012/main" userId="S-1-5-21-183723660-1033773904-1849977318-415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F758B"/>
    <a:srgbClr val="800080"/>
    <a:srgbClr val="963821"/>
    <a:srgbClr val="686868"/>
    <a:srgbClr val="727337"/>
    <a:srgbClr val="B8CBD6"/>
    <a:srgbClr val="6B823E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88" autoAdjust="0"/>
    <p:restoredTop sz="94607" autoAdjust="0"/>
  </p:normalViewPr>
  <p:slideViewPr>
    <p:cSldViewPr>
      <p:cViewPr varScale="1">
        <p:scale>
          <a:sx n="133" d="100"/>
          <a:sy n="133" d="100"/>
        </p:scale>
        <p:origin x="960" y="12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2748"/>
    </p:cViewPr>
  </p:sorterViewPr>
  <p:notesViewPr>
    <p:cSldViewPr>
      <p:cViewPr varScale="1">
        <p:scale>
          <a:sx n="84" d="100"/>
          <a:sy n="84" d="100"/>
        </p:scale>
        <p:origin x="-3180" y="-90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1.xml"/><Relationship Id="rId11" Type="http://schemas.openxmlformats.org/officeDocument/2006/relationships/slide" Target="slides/slide5.xml"/><Relationship Id="rId24" Type="http://schemas.openxmlformats.org/officeDocument/2006/relationships/presProps" Target="presProps.xml"/><Relationship Id="rId5" Type="http://schemas.openxmlformats.org/officeDocument/2006/relationships/customXml" Target="../customXml/item5.xml"/><Relationship Id="rId15" Type="http://schemas.openxmlformats.org/officeDocument/2006/relationships/slide" Target="slides/slide9.xml"/><Relationship Id="rId23" Type="http://schemas.openxmlformats.org/officeDocument/2006/relationships/commentAuthors" Target="commentAuthor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customXml" Target="../customXml/item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myfiles\home\asingh\profile\Desktop\Generator_Evaluation_50_percent_study_2015_2016-revised-ver4.5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LCR </a:t>
            </a:r>
            <a:r>
              <a:rPr lang="en-US" dirty="0" smtClean="0"/>
              <a:t>area </a:t>
            </a:r>
            <a:r>
              <a:rPr lang="en-US" dirty="0"/>
              <a:t>r</a:t>
            </a:r>
            <a:r>
              <a:rPr lang="en-US" dirty="0" smtClean="0"/>
              <a:t>etirement</a:t>
            </a:r>
            <a:r>
              <a:rPr lang="en-US" baseline="0" dirty="0" smtClean="0"/>
              <a:t> </a:t>
            </a:r>
            <a:r>
              <a:rPr lang="en-US" baseline="0" dirty="0"/>
              <a:t>as percent of </a:t>
            </a:r>
            <a:r>
              <a:rPr lang="en-US" baseline="0" dirty="0" smtClean="0"/>
              <a:t>total area </a:t>
            </a:r>
            <a:r>
              <a:rPr lang="en-US" baseline="0" dirty="0"/>
              <a:t>gas </a:t>
            </a:r>
            <a:r>
              <a:rPr lang="en-US" baseline="0" dirty="0" smtClean="0"/>
              <a:t>capacity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'Charts presentation.'!$F$1</c:f>
              <c:strCache>
                <c:ptCount val="1"/>
                <c:pt idx="0">
                  <c:v>Scenario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'Charts presentation.'!$E$2:$E$9</c:f>
              <c:strCache>
                <c:ptCount val="8"/>
                <c:pt idx="0">
                  <c:v>Big Creek/Ventura</c:v>
                </c:pt>
                <c:pt idx="1">
                  <c:v>Fresno</c:v>
                </c:pt>
                <c:pt idx="2">
                  <c:v>Greater Bay Area</c:v>
                </c:pt>
                <c:pt idx="3">
                  <c:v>Humboldt</c:v>
                </c:pt>
                <c:pt idx="4">
                  <c:v>Kern</c:v>
                </c:pt>
                <c:pt idx="5">
                  <c:v>Sierra</c:v>
                </c:pt>
                <c:pt idx="6">
                  <c:v>Stockton</c:v>
                </c:pt>
                <c:pt idx="7">
                  <c:v>System</c:v>
                </c:pt>
              </c:strCache>
            </c:strRef>
          </c:cat>
          <c:val>
            <c:numRef>
              <c:f>'Charts presentation.'!$F$2:$F$9</c:f>
              <c:numCache>
                <c:formatCode>0%</c:formatCode>
                <c:ptCount val="8"/>
                <c:pt idx="0">
                  <c:v>0.11777859068798882</c:v>
                </c:pt>
                <c:pt idx="1">
                  <c:v>0.8321245120085744</c:v>
                </c:pt>
                <c:pt idx="2">
                  <c:v>0.29934428954106918</c:v>
                </c:pt>
                <c:pt idx="3">
                  <c:v>0.49999999413772866</c:v>
                </c:pt>
                <c:pt idx="4">
                  <c:v>0.6231359169916233</c:v>
                </c:pt>
                <c:pt idx="5">
                  <c:v>0.89778272005673287</c:v>
                </c:pt>
                <c:pt idx="6">
                  <c:v>0.8556570191079953</c:v>
                </c:pt>
                <c:pt idx="7">
                  <c:v>0.71272288510336579</c:v>
                </c:pt>
              </c:numCache>
            </c:numRef>
          </c:val>
        </c:ser>
        <c:ser>
          <c:idx val="1"/>
          <c:order val="1"/>
          <c:tx>
            <c:strRef>
              <c:f>'Charts presentation.'!$G$1</c:f>
              <c:strCache>
                <c:ptCount val="1"/>
                <c:pt idx="0">
                  <c:v>Scenario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'Charts presentation.'!$E$2:$E$9</c:f>
              <c:strCache>
                <c:ptCount val="8"/>
                <c:pt idx="0">
                  <c:v>Big Creek/Ventura</c:v>
                </c:pt>
                <c:pt idx="1">
                  <c:v>Fresno</c:v>
                </c:pt>
                <c:pt idx="2">
                  <c:v>Greater Bay Area</c:v>
                </c:pt>
                <c:pt idx="3">
                  <c:v>Humboldt</c:v>
                </c:pt>
                <c:pt idx="4">
                  <c:v>Kern</c:v>
                </c:pt>
                <c:pt idx="5">
                  <c:v>Sierra</c:v>
                </c:pt>
                <c:pt idx="6">
                  <c:v>Stockton</c:v>
                </c:pt>
                <c:pt idx="7">
                  <c:v>System</c:v>
                </c:pt>
              </c:strCache>
            </c:strRef>
          </c:cat>
          <c:val>
            <c:numRef>
              <c:f>'Charts presentation.'!$G$2:$G$9</c:f>
              <c:numCache>
                <c:formatCode>0%</c:formatCode>
                <c:ptCount val="8"/>
                <c:pt idx="0">
                  <c:v>0.11777859068798882</c:v>
                </c:pt>
                <c:pt idx="1">
                  <c:v>0.93794228400870694</c:v>
                </c:pt>
                <c:pt idx="2">
                  <c:v>0.29934428954106918</c:v>
                </c:pt>
                <c:pt idx="3">
                  <c:v>0.49999999413772866</c:v>
                </c:pt>
                <c:pt idx="4">
                  <c:v>0.62313591699162429</c:v>
                </c:pt>
                <c:pt idx="5">
                  <c:v>0.98322061468037314</c:v>
                </c:pt>
                <c:pt idx="6">
                  <c:v>0.8556570191079953</c:v>
                </c:pt>
                <c:pt idx="7">
                  <c:v>0.91502077863373688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19521648"/>
        <c:axId val="219634856"/>
      </c:barChart>
      <c:catAx>
        <c:axId val="2195216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9634856"/>
        <c:crosses val="autoZero"/>
        <c:auto val="1"/>
        <c:lblAlgn val="ctr"/>
        <c:lblOffset val="100"/>
        <c:noMultiLvlLbl val="0"/>
      </c:catAx>
      <c:valAx>
        <c:axId val="2196348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95216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A568214-BA09-4030-8662-D647A966C241}" type="doc">
      <dgm:prSet loTypeId="urn:microsoft.com/office/officeart/2005/8/layout/vList5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9208FB47-2473-4F75-8209-98883B5A9E8C}">
      <dgm:prSet phldrT="[Text]"/>
      <dgm:spPr/>
      <dgm:t>
        <a:bodyPr/>
        <a:lstStyle/>
        <a:p>
          <a:r>
            <a:rPr lang="en-US" dirty="0" smtClean="0"/>
            <a:t>Growth of Renewables</a:t>
          </a:r>
          <a:endParaRPr lang="en-US" dirty="0"/>
        </a:p>
      </dgm:t>
    </dgm:pt>
    <dgm:pt modelId="{299C0210-8AE0-49DD-8D94-F61746D2ADA3}" type="parTrans" cxnId="{703994DE-F119-4FA8-B873-E7AF05A4F83C}">
      <dgm:prSet/>
      <dgm:spPr/>
      <dgm:t>
        <a:bodyPr/>
        <a:lstStyle/>
        <a:p>
          <a:endParaRPr lang="en-US"/>
        </a:p>
      </dgm:t>
    </dgm:pt>
    <dgm:pt modelId="{2AFC69C6-7B20-441F-A4F2-92441E0AE61F}" type="sibTrans" cxnId="{703994DE-F119-4FA8-B873-E7AF05A4F83C}">
      <dgm:prSet/>
      <dgm:spPr/>
      <dgm:t>
        <a:bodyPr/>
        <a:lstStyle/>
        <a:p>
          <a:endParaRPr lang="en-US"/>
        </a:p>
      </dgm:t>
    </dgm:pt>
    <dgm:pt modelId="{B46ED603-4BB1-4019-AB57-9EAC902332EB}">
      <dgm:prSet phldrT="[Text]" custT="1"/>
      <dgm:spPr/>
      <dgm:t>
        <a:bodyPr/>
        <a:lstStyle/>
        <a:p>
          <a:r>
            <a:rPr lang="en-US" sz="1800" dirty="0" smtClean="0"/>
            <a:t>Increased downward pressure of market revenues for gas resources</a:t>
          </a:r>
          <a:endParaRPr lang="en-US" sz="1800" dirty="0"/>
        </a:p>
      </dgm:t>
    </dgm:pt>
    <dgm:pt modelId="{53F34F20-6C4A-42A0-A37C-495E17A1BF6A}" type="parTrans" cxnId="{47532437-A5BE-4620-B4F0-97A7C062D597}">
      <dgm:prSet/>
      <dgm:spPr/>
      <dgm:t>
        <a:bodyPr/>
        <a:lstStyle/>
        <a:p>
          <a:endParaRPr lang="en-US"/>
        </a:p>
      </dgm:t>
    </dgm:pt>
    <dgm:pt modelId="{EC7E123B-091A-44D6-965E-774344CCAB7C}" type="sibTrans" cxnId="{47532437-A5BE-4620-B4F0-97A7C062D597}">
      <dgm:prSet/>
      <dgm:spPr/>
      <dgm:t>
        <a:bodyPr/>
        <a:lstStyle/>
        <a:p>
          <a:endParaRPr lang="en-US"/>
        </a:p>
      </dgm:t>
    </dgm:pt>
    <dgm:pt modelId="{C58A8BE8-C203-4049-890A-EC81B5E49502}">
      <dgm:prSet phldrT="[Text]"/>
      <dgm:spPr/>
      <dgm:t>
        <a:bodyPr/>
        <a:lstStyle/>
        <a:p>
          <a:r>
            <a:rPr lang="en-US" dirty="0" smtClean="0"/>
            <a:t>Long Term Contract Competition</a:t>
          </a:r>
          <a:endParaRPr lang="en-US" dirty="0"/>
        </a:p>
      </dgm:t>
    </dgm:pt>
    <dgm:pt modelId="{00FDBECB-8D87-4751-A204-228D8BC1CD3F}" type="parTrans" cxnId="{24A86778-4471-42C0-AF4C-8B8542E1E738}">
      <dgm:prSet/>
      <dgm:spPr/>
      <dgm:t>
        <a:bodyPr/>
        <a:lstStyle/>
        <a:p>
          <a:endParaRPr lang="en-US"/>
        </a:p>
      </dgm:t>
    </dgm:pt>
    <dgm:pt modelId="{7E4742E5-5082-4D60-AF47-85D80C2DB177}" type="sibTrans" cxnId="{24A86778-4471-42C0-AF4C-8B8542E1E738}">
      <dgm:prSet/>
      <dgm:spPr/>
      <dgm:t>
        <a:bodyPr/>
        <a:lstStyle/>
        <a:p>
          <a:endParaRPr lang="en-US"/>
        </a:p>
      </dgm:t>
    </dgm:pt>
    <dgm:pt modelId="{515C7CF6-2035-41C0-9654-07D73406E232}">
      <dgm:prSet phldrT="[Text]" custT="1"/>
      <dgm:spPr/>
      <dgm:t>
        <a:bodyPr/>
        <a:lstStyle/>
        <a:p>
          <a:r>
            <a:rPr lang="en-US" sz="1800" dirty="0" smtClean="0"/>
            <a:t>Existing generation competing for compensation</a:t>
          </a:r>
          <a:endParaRPr lang="en-US" sz="1800" dirty="0"/>
        </a:p>
      </dgm:t>
    </dgm:pt>
    <dgm:pt modelId="{F15EE6CF-4DE8-475E-A152-B3D09FA9E4E9}" type="parTrans" cxnId="{ED9857D2-5F19-4B45-B1F7-FCB21A653B96}">
      <dgm:prSet/>
      <dgm:spPr/>
      <dgm:t>
        <a:bodyPr/>
        <a:lstStyle/>
        <a:p>
          <a:endParaRPr lang="en-US"/>
        </a:p>
      </dgm:t>
    </dgm:pt>
    <dgm:pt modelId="{FCD9B037-E105-4BA4-BADA-ECE50D543912}" type="sibTrans" cxnId="{ED9857D2-5F19-4B45-B1F7-FCB21A653B96}">
      <dgm:prSet/>
      <dgm:spPr/>
      <dgm:t>
        <a:bodyPr/>
        <a:lstStyle/>
        <a:p>
          <a:endParaRPr lang="en-US"/>
        </a:p>
      </dgm:t>
    </dgm:pt>
    <dgm:pt modelId="{5A42E6CB-CEAF-4ADF-9552-5297664EE150}">
      <dgm:prSet phldrT="[Text]" custT="1"/>
      <dgm:spPr/>
      <dgm:t>
        <a:bodyPr/>
        <a:lstStyle/>
        <a:p>
          <a:r>
            <a:rPr lang="en-US" sz="1800" dirty="0" smtClean="0"/>
            <a:t>Not under long term contracts</a:t>
          </a:r>
          <a:endParaRPr lang="en-US" sz="1800" dirty="0"/>
        </a:p>
      </dgm:t>
    </dgm:pt>
    <dgm:pt modelId="{676256AA-CB95-4337-988B-A78458080219}" type="parTrans" cxnId="{3623BB20-50E5-43E1-8C68-FAF368DA81B8}">
      <dgm:prSet/>
      <dgm:spPr/>
      <dgm:t>
        <a:bodyPr/>
        <a:lstStyle/>
        <a:p>
          <a:endParaRPr lang="en-US"/>
        </a:p>
      </dgm:t>
    </dgm:pt>
    <dgm:pt modelId="{D562CFB9-8B54-4448-A0B9-691962B229D3}" type="sibTrans" cxnId="{3623BB20-50E5-43E1-8C68-FAF368DA81B8}">
      <dgm:prSet/>
      <dgm:spPr/>
      <dgm:t>
        <a:bodyPr/>
        <a:lstStyle/>
        <a:p>
          <a:endParaRPr lang="en-US"/>
        </a:p>
      </dgm:t>
    </dgm:pt>
    <dgm:pt modelId="{202E7A52-E320-47DE-8F5A-083CCBC1A8B3}">
      <dgm:prSet phldrT="[Text]"/>
      <dgm:spPr/>
      <dgm:t>
        <a:bodyPr/>
        <a:lstStyle/>
        <a:p>
          <a:r>
            <a:rPr lang="en-US" dirty="0" smtClean="0"/>
            <a:t>Gas Fleet “Shake Out”</a:t>
          </a:r>
          <a:endParaRPr lang="en-US" dirty="0"/>
        </a:p>
      </dgm:t>
    </dgm:pt>
    <dgm:pt modelId="{A096FB90-5EA1-4AE8-956F-2E4FDE2AE8E8}" type="parTrans" cxnId="{06FF6375-423D-4C5B-BC9F-5826C32EB162}">
      <dgm:prSet/>
      <dgm:spPr/>
      <dgm:t>
        <a:bodyPr/>
        <a:lstStyle/>
        <a:p>
          <a:endParaRPr lang="en-US"/>
        </a:p>
      </dgm:t>
    </dgm:pt>
    <dgm:pt modelId="{8B030DB3-849F-4C6A-A1B9-2AADA5F21BE4}" type="sibTrans" cxnId="{06FF6375-423D-4C5B-BC9F-5826C32EB162}">
      <dgm:prSet/>
      <dgm:spPr/>
      <dgm:t>
        <a:bodyPr/>
        <a:lstStyle/>
        <a:p>
          <a:endParaRPr lang="en-US"/>
        </a:p>
      </dgm:t>
    </dgm:pt>
    <dgm:pt modelId="{3965A018-5376-4C13-9532-E8F33061B5D9}">
      <dgm:prSet phldrT="[Text]" custT="1"/>
      <dgm:spPr/>
      <dgm:t>
        <a:bodyPr/>
        <a:lstStyle/>
        <a:p>
          <a:r>
            <a:rPr lang="en-US" sz="1600" dirty="0" smtClean="0"/>
            <a:t>Once-through-cooling generation retirement and other pressures</a:t>
          </a:r>
          <a:endParaRPr lang="en-US" sz="1600" dirty="0"/>
        </a:p>
      </dgm:t>
    </dgm:pt>
    <dgm:pt modelId="{063BB023-310D-49FF-9B82-0295B50ED732}" type="parTrans" cxnId="{29888F0B-E369-4F88-AAD2-425255635349}">
      <dgm:prSet/>
      <dgm:spPr/>
      <dgm:t>
        <a:bodyPr/>
        <a:lstStyle/>
        <a:p>
          <a:endParaRPr lang="en-US"/>
        </a:p>
      </dgm:t>
    </dgm:pt>
    <dgm:pt modelId="{F586D468-5F1D-48F3-A365-D6DB28F63A5A}" type="sibTrans" cxnId="{29888F0B-E369-4F88-AAD2-425255635349}">
      <dgm:prSet/>
      <dgm:spPr/>
      <dgm:t>
        <a:bodyPr/>
        <a:lstStyle/>
        <a:p>
          <a:endParaRPr lang="en-US"/>
        </a:p>
      </dgm:t>
    </dgm:pt>
    <dgm:pt modelId="{E3C6CBAD-6A75-40CB-B119-9190FAAF97CB}">
      <dgm:prSet phldrT="[Text]" custT="1"/>
      <dgm:spPr/>
      <dgm:t>
        <a:bodyPr/>
        <a:lstStyle/>
        <a:p>
          <a:r>
            <a:rPr lang="en-US" sz="1600" dirty="0" smtClean="0"/>
            <a:t>No central coordination of which units should retire and when</a:t>
          </a:r>
          <a:endParaRPr lang="en-US" sz="1600" dirty="0"/>
        </a:p>
      </dgm:t>
    </dgm:pt>
    <dgm:pt modelId="{BE3FDC48-C325-4B94-876E-810C503551C7}" type="parTrans" cxnId="{2E370511-3226-4E79-8AEE-431B5B4BB644}">
      <dgm:prSet/>
      <dgm:spPr/>
      <dgm:t>
        <a:bodyPr/>
        <a:lstStyle/>
        <a:p>
          <a:endParaRPr lang="en-US"/>
        </a:p>
      </dgm:t>
    </dgm:pt>
    <dgm:pt modelId="{43778B53-76F5-480F-8D5F-D4918731CFE6}" type="sibTrans" cxnId="{2E370511-3226-4E79-8AEE-431B5B4BB644}">
      <dgm:prSet/>
      <dgm:spPr/>
      <dgm:t>
        <a:bodyPr/>
        <a:lstStyle/>
        <a:p>
          <a:endParaRPr lang="en-US"/>
        </a:p>
      </dgm:t>
    </dgm:pt>
    <dgm:pt modelId="{CA191B91-56D8-49D5-B7E8-25F448394945}" type="pres">
      <dgm:prSet presAssocID="{FA568214-BA09-4030-8662-D647A966C24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74A6048-B2A1-4F94-9A1C-6A03919D57DB}" type="pres">
      <dgm:prSet presAssocID="{9208FB47-2473-4F75-8209-98883B5A9E8C}" presName="linNode" presStyleCnt="0"/>
      <dgm:spPr/>
    </dgm:pt>
    <dgm:pt modelId="{9D3A303D-7F9B-4A7E-979F-42A48C16C70A}" type="pres">
      <dgm:prSet presAssocID="{9208FB47-2473-4F75-8209-98883B5A9E8C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4EB742-D1CF-4BE2-94AD-A8D9FA315121}" type="pres">
      <dgm:prSet presAssocID="{9208FB47-2473-4F75-8209-98883B5A9E8C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546A067-866D-4CAF-AEF0-1FBA5B083BD3}" type="pres">
      <dgm:prSet presAssocID="{2AFC69C6-7B20-441F-A4F2-92441E0AE61F}" presName="sp" presStyleCnt="0"/>
      <dgm:spPr/>
    </dgm:pt>
    <dgm:pt modelId="{5AA5D1CF-CA4C-4662-84B6-BA646DE838E5}" type="pres">
      <dgm:prSet presAssocID="{C58A8BE8-C203-4049-890A-EC81B5E49502}" presName="linNode" presStyleCnt="0"/>
      <dgm:spPr/>
    </dgm:pt>
    <dgm:pt modelId="{C385A3F2-324B-4126-9BE9-0A379268EEDF}" type="pres">
      <dgm:prSet presAssocID="{C58A8BE8-C203-4049-890A-EC81B5E49502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40924DD-5BA1-4698-AD70-BB19B28198C8}" type="pres">
      <dgm:prSet presAssocID="{C58A8BE8-C203-4049-890A-EC81B5E49502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0F2EF73-A864-48D1-988C-46047F8A5637}" type="pres">
      <dgm:prSet presAssocID="{7E4742E5-5082-4D60-AF47-85D80C2DB177}" presName="sp" presStyleCnt="0"/>
      <dgm:spPr/>
    </dgm:pt>
    <dgm:pt modelId="{C8E7254E-FCD7-46A7-B79E-5E4A275A886E}" type="pres">
      <dgm:prSet presAssocID="{202E7A52-E320-47DE-8F5A-083CCBC1A8B3}" presName="linNode" presStyleCnt="0"/>
      <dgm:spPr/>
    </dgm:pt>
    <dgm:pt modelId="{81DE0E44-81F6-4D49-A259-A92103D95666}" type="pres">
      <dgm:prSet presAssocID="{202E7A52-E320-47DE-8F5A-083CCBC1A8B3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5435F4F-96B2-4738-892A-54E8ED95C61B}" type="pres">
      <dgm:prSet presAssocID="{202E7A52-E320-47DE-8F5A-083CCBC1A8B3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7532437-A5BE-4620-B4F0-97A7C062D597}" srcId="{9208FB47-2473-4F75-8209-98883B5A9E8C}" destId="{B46ED603-4BB1-4019-AB57-9EAC902332EB}" srcOrd="0" destOrd="0" parTransId="{53F34F20-6C4A-42A0-A37C-495E17A1BF6A}" sibTransId="{EC7E123B-091A-44D6-965E-774344CCAB7C}"/>
    <dgm:cxn modelId="{B1621786-99E9-4783-B79E-2F81F61A90FA}" type="presOf" srcId="{5A42E6CB-CEAF-4ADF-9552-5297664EE150}" destId="{340924DD-5BA1-4698-AD70-BB19B28198C8}" srcOrd="0" destOrd="1" presId="urn:microsoft.com/office/officeart/2005/8/layout/vList5"/>
    <dgm:cxn modelId="{3623BB20-50E5-43E1-8C68-FAF368DA81B8}" srcId="{C58A8BE8-C203-4049-890A-EC81B5E49502}" destId="{5A42E6CB-CEAF-4ADF-9552-5297664EE150}" srcOrd="1" destOrd="0" parTransId="{676256AA-CB95-4337-988B-A78458080219}" sibTransId="{D562CFB9-8B54-4448-A0B9-691962B229D3}"/>
    <dgm:cxn modelId="{FF8EF6A9-1D6C-4C22-9B2B-47FC72299939}" type="presOf" srcId="{FA568214-BA09-4030-8662-D647A966C241}" destId="{CA191B91-56D8-49D5-B7E8-25F448394945}" srcOrd="0" destOrd="0" presId="urn:microsoft.com/office/officeart/2005/8/layout/vList5"/>
    <dgm:cxn modelId="{AC92DC02-4BE3-4B28-A96A-59B62B690B81}" type="presOf" srcId="{202E7A52-E320-47DE-8F5A-083CCBC1A8B3}" destId="{81DE0E44-81F6-4D49-A259-A92103D95666}" srcOrd="0" destOrd="0" presId="urn:microsoft.com/office/officeart/2005/8/layout/vList5"/>
    <dgm:cxn modelId="{5A7EFEB7-FD2D-429C-9976-642BAC17A3E7}" type="presOf" srcId="{9208FB47-2473-4F75-8209-98883B5A9E8C}" destId="{9D3A303D-7F9B-4A7E-979F-42A48C16C70A}" srcOrd="0" destOrd="0" presId="urn:microsoft.com/office/officeart/2005/8/layout/vList5"/>
    <dgm:cxn modelId="{779D0408-425D-4461-A653-6CCC1B834234}" type="presOf" srcId="{3965A018-5376-4C13-9532-E8F33061B5D9}" destId="{E5435F4F-96B2-4738-892A-54E8ED95C61B}" srcOrd="0" destOrd="0" presId="urn:microsoft.com/office/officeart/2005/8/layout/vList5"/>
    <dgm:cxn modelId="{5690EA5B-A839-42CA-9F8B-0BE499AA550F}" type="presOf" srcId="{B46ED603-4BB1-4019-AB57-9EAC902332EB}" destId="{A24EB742-D1CF-4BE2-94AD-A8D9FA315121}" srcOrd="0" destOrd="0" presId="urn:microsoft.com/office/officeart/2005/8/layout/vList5"/>
    <dgm:cxn modelId="{BB259654-D93C-4F7A-A4C8-C460F770B47F}" type="presOf" srcId="{C58A8BE8-C203-4049-890A-EC81B5E49502}" destId="{C385A3F2-324B-4126-9BE9-0A379268EEDF}" srcOrd="0" destOrd="0" presId="urn:microsoft.com/office/officeart/2005/8/layout/vList5"/>
    <dgm:cxn modelId="{29888F0B-E369-4F88-AAD2-425255635349}" srcId="{202E7A52-E320-47DE-8F5A-083CCBC1A8B3}" destId="{3965A018-5376-4C13-9532-E8F33061B5D9}" srcOrd="0" destOrd="0" parTransId="{063BB023-310D-49FF-9B82-0295B50ED732}" sibTransId="{F586D468-5F1D-48F3-A365-D6DB28F63A5A}"/>
    <dgm:cxn modelId="{2E370511-3226-4E79-8AEE-431B5B4BB644}" srcId="{202E7A52-E320-47DE-8F5A-083CCBC1A8B3}" destId="{E3C6CBAD-6A75-40CB-B119-9190FAAF97CB}" srcOrd="1" destOrd="0" parTransId="{BE3FDC48-C325-4B94-876E-810C503551C7}" sibTransId="{43778B53-76F5-480F-8D5F-D4918731CFE6}"/>
    <dgm:cxn modelId="{06FF6375-423D-4C5B-BC9F-5826C32EB162}" srcId="{FA568214-BA09-4030-8662-D647A966C241}" destId="{202E7A52-E320-47DE-8F5A-083CCBC1A8B3}" srcOrd="2" destOrd="0" parTransId="{A096FB90-5EA1-4AE8-956F-2E4FDE2AE8E8}" sibTransId="{8B030DB3-849F-4C6A-A1B9-2AADA5F21BE4}"/>
    <dgm:cxn modelId="{703994DE-F119-4FA8-B873-E7AF05A4F83C}" srcId="{FA568214-BA09-4030-8662-D647A966C241}" destId="{9208FB47-2473-4F75-8209-98883B5A9E8C}" srcOrd="0" destOrd="0" parTransId="{299C0210-8AE0-49DD-8D94-F61746D2ADA3}" sibTransId="{2AFC69C6-7B20-441F-A4F2-92441E0AE61F}"/>
    <dgm:cxn modelId="{C3CEF35F-D7C2-4BB3-8632-4E77EEA10160}" type="presOf" srcId="{E3C6CBAD-6A75-40CB-B119-9190FAAF97CB}" destId="{E5435F4F-96B2-4738-892A-54E8ED95C61B}" srcOrd="0" destOrd="1" presId="urn:microsoft.com/office/officeart/2005/8/layout/vList5"/>
    <dgm:cxn modelId="{A20DB8E5-9AFD-4C38-9FDC-F794FBF4F486}" type="presOf" srcId="{515C7CF6-2035-41C0-9654-07D73406E232}" destId="{340924DD-5BA1-4698-AD70-BB19B28198C8}" srcOrd="0" destOrd="0" presId="urn:microsoft.com/office/officeart/2005/8/layout/vList5"/>
    <dgm:cxn modelId="{ED9857D2-5F19-4B45-B1F7-FCB21A653B96}" srcId="{C58A8BE8-C203-4049-890A-EC81B5E49502}" destId="{515C7CF6-2035-41C0-9654-07D73406E232}" srcOrd="0" destOrd="0" parTransId="{F15EE6CF-4DE8-475E-A152-B3D09FA9E4E9}" sibTransId="{FCD9B037-E105-4BA4-BADA-ECE50D543912}"/>
    <dgm:cxn modelId="{24A86778-4471-42C0-AF4C-8B8542E1E738}" srcId="{FA568214-BA09-4030-8662-D647A966C241}" destId="{C58A8BE8-C203-4049-890A-EC81B5E49502}" srcOrd="1" destOrd="0" parTransId="{00FDBECB-8D87-4751-A204-228D8BC1CD3F}" sibTransId="{7E4742E5-5082-4D60-AF47-85D80C2DB177}"/>
    <dgm:cxn modelId="{073055B4-4539-45CA-819E-38E917E6ABD7}" type="presParOf" srcId="{CA191B91-56D8-49D5-B7E8-25F448394945}" destId="{C74A6048-B2A1-4F94-9A1C-6A03919D57DB}" srcOrd="0" destOrd="0" presId="urn:microsoft.com/office/officeart/2005/8/layout/vList5"/>
    <dgm:cxn modelId="{AAE9CD25-CC79-45E9-A856-FC086504C8C9}" type="presParOf" srcId="{C74A6048-B2A1-4F94-9A1C-6A03919D57DB}" destId="{9D3A303D-7F9B-4A7E-979F-42A48C16C70A}" srcOrd="0" destOrd="0" presId="urn:microsoft.com/office/officeart/2005/8/layout/vList5"/>
    <dgm:cxn modelId="{A20CC66B-74DA-47D8-86A1-FCFDF86B0AFE}" type="presParOf" srcId="{C74A6048-B2A1-4F94-9A1C-6A03919D57DB}" destId="{A24EB742-D1CF-4BE2-94AD-A8D9FA315121}" srcOrd="1" destOrd="0" presId="urn:microsoft.com/office/officeart/2005/8/layout/vList5"/>
    <dgm:cxn modelId="{59659A16-957C-4022-B80D-45B61AF1BBC2}" type="presParOf" srcId="{CA191B91-56D8-49D5-B7E8-25F448394945}" destId="{E546A067-866D-4CAF-AEF0-1FBA5B083BD3}" srcOrd="1" destOrd="0" presId="urn:microsoft.com/office/officeart/2005/8/layout/vList5"/>
    <dgm:cxn modelId="{2914F951-100D-40D5-8523-13A0D70D0448}" type="presParOf" srcId="{CA191B91-56D8-49D5-B7E8-25F448394945}" destId="{5AA5D1CF-CA4C-4662-84B6-BA646DE838E5}" srcOrd="2" destOrd="0" presId="urn:microsoft.com/office/officeart/2005/8/layout/vList5"/>
    <dgm:cxn modelId="{4F0EE834-127E-4F58-9765-0CF46CFA3749}" type="presParOf" srcId="{5AA5D1CF-CA4C-4662-84B6-BA646DE838E5}" destId="{C385A3F2-324B-4126-9BE9-0A379268EEDF}" srcOrd="0" destOrd="0" presId="urn:microsoft.com/office/officeart/2005/8/layout/vList5"/>
    <dgm:cxn modelId="{0F63A2C6-1D63-4832-A17B-B117EDC35CA9}" type="presParOf" srcId="{5AA5D1CF-CA4C-4662-84B6-BA646DE838E5}" destId="{340924DD-5BA1-4698-AD70-BB19B28198C8}" srcOrd="1" destOrd="0" presId="urn:microsoft.com/office/officeart/2005/8/layout/vList5"/>
    <dgm:cxn modelId="{4D0028C6-D875-4D33-8A3A-F7621A436E79}" type="presParOf" srcId="{CA191B91-56D8-49D5-B7E8-25F448394945}" destId="{30F2EF73-A864-48D1-988C-46047F8A5637}" srcOrd="3" destOrd="0" presId="urn:microsoft.com/office/officeart/2005/8/layout/vList5"/>
    <dgm:cxn modelId="{7E59A753-3731-4F93-8680-126FE6C6DD10}" type="presParOf" srcId="{CA191B91-56D8-49D5-B7E8-25F448394945}" destId="{C8E7254E-FCD7-46A7-B79E-5E4A275A886E}" srcOrd="4" destOrd="0" presId="urn:microsoft.com/office/officeart/2005/8/layout/vList5"/>
    <dgm:cxn modelId="{76A6786C-7EEA-482C-836E-1CB59ECD7159}" type="presParOf" srcId="{C8E7254E-FCD7-46A7-B79E-5E4A275A886E}" destId="{81DE0E44-81F6-4D49-A259-A92103D95666}" srcOrd="0" destOrd="0" presId="urn:microsoft.com/office/officeart/2005/8/layout/vList5"/>
    <dgm:cxn modelId="{4BC13146-3A0C-4281-BE8E-22EE398B697C}" type="presParOf" srcId="{C8E7254E-FCD7-46A7-B79E-5E4A275A886E}" destId="{E5435F4F-96B2-4738-892A-54E8ED95C61B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09D8B30-1AB2-4897-A6EE-813E2D77EB00}" type="doc">
      <dgm:prSet loTypeId="urn:microsoft.com/office/officeart/2005/8/layout/hList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3D876CF1-465F-40DB-82C2-F7D2EC0CC19D}">
      <dgm:prSet phldrT="[Text]"/>
      <dgm:spPr/>
      <dgm:t>
        <a:bodyPr/>
        <a:lstStyle/>
        <a:p>
          <a:r>
            <a:rPr lang="en-US" dirty="0" smtClean="0"/>
            <a:t>System Resources</a:t>
          </a:r>
          <a:endParaRPr lang="en-US" dirty="0"/>
        </a:p>
      </dgm:t>
    </dgm:pt>
    <dgm:pt modelId="{4FB96C41-438D-4D33-82E4-3A9E7FBA69FF}" type="parTrans" cxnId="{978F2088-E063-454A-89AC-641151026EF5}">
      <dgm:prSet/>
      <dgm:spPr/>
      <dgm:t>
        <a:bodyPr/>
        <a:lstStyle/>
        <a:p>
          <a:endParaRPr lang="en-US"/>
        </a:p>
      </dgm:t>
    </dgm:pt>
    <dgm:pt modelId="{5FE62ACA-CA11-447E-96A2-C348845206D5}" type="sibTrans" cxnId="{978F2088-E063-454A-89AC-641151026EF5}">
      <dgm:prSet/>
      <dgm:spPr/>
      <dgm:t>
        <a:bodyPr/>
        <a:lstStyle/>
        <a:p>
          <a:endParaRPr lang="en-US"/>
        </a:p>
      </dgm:t>
    </dgm:pt>
    <dgm:pt modelId="{80B9BAA0-15F2-4D89-8DFD-D1280D840269}">
      <dgm:prSet phldrT="[Text]"/>
      <dgm:spPr/>
      <dgm:t>
        <a:bodyPr/>
        <a:lstStyle/>
        <a:p>
          <a:r>
            <a:rPr lang="en-US" dirty="0" smtClean="0"/>
            <a:t>Loss of ramping capability</a:t>
          </a:r>
          <a:endParaRPr lang="en-US" dirty="0"/>
        </a:p>
      </dgm:t>
    </dgm:pt>
    <dgm:pt modelId="{64E55A13-D174-4417-A0FD-5060FB49228B}" type="parTrans" cxnId="{EB7E5B4D-2EE9-4459-B432-B6287C0B915C}">
      <dgm:prSet/>
      <dgm:spPr/>
      <dgm:t>
        <a:bodyPr/>
        <a:lstStyle/>
        <a:p>
          <a:endParaRPr lang="en-US"/>
        </a:p>
      </dgm:t>
    </dgm:pt>
    <dgm:pt modelId="{D4151F35-2DC5-4349-897C-EB9AA9458607}" type="sibTrans" cxnId="{EB7E5B4D-2EE9-4459-B432-B6287C0B915C}">
      <dgm:prSet/>
      <dgm:spPr/>
      <dgm:t>
        <a:bodyPr/>
        <a:lstStyle/>
        <a:p>
          <a:endParaRPr lang="en-US"/>
        </a:p>
      </dgm:t>
    </dgm:pt>
    <dgm:pt modelId="{62B4811F-AD70-4E8E-AF1E-187D4461222E}">
      <dgm:prSet phldrT="[Text]"/>
      <dgm:spPr/>
      <dgm:t>
        <a:bodyPr/>
        <a:lstStyle/>
        <a:p>
          <a:r>
            <a:rPr lang="en-US" dirty="0" smtClean="0"/>
            <a:t>Maintaining sufficient capacity for the post solar peak</a:t>
          </a:r>
          <a:endParaRPr lang="en-US" dirty="0"/>
        </a:p>
      </dgm:t>
    </dgm:pt>
    <dgm:pt modelId="{97B85AA8-5AB6-452A-8BFD-DF95DA34F506}" type="parTrans" cxnId="{6314C484-0E30-4B7F-9D9A-B218346D85AF}">
      <dgm:prSet/>
      <dgm:spPr/>
      <dgm:t>
        <a:bodyPr/>
        <a:lstStyle/>
        <a:p>
          <a:endParaRPr lang="en-US"/>
        </a:p>
      </dgm:t>
    </dgm:pt>
    <dgm:pt modelId="{84CC3AD4-B06B-4F8D-BE6D-CA82AF872FCF}" type="sibTrans" cxnId="{6314C484-0E30-4B7F-9D9A-B218346D85AF}">
      <dgm:prSet/>
      <dgm:spPr/>
      <dgm:t>
        <a:bodyPr/>
        <a:lstStyle/>
        <a:p>
          <a:endParaRPr lang="en-US"/>
        </a:p>
      </dgm:t>
    </dgm:pt>
    <dgm:pt modelId="{1546BF1C-B3CC-4018-8568-66DF32971909}">
      <dgm:prSet phldrT="[Text]"/>
      <dgm:spPr/>
      <dgm:t>
        <a:bodyPr/>
        <a:lstStyle/>
        <a:p>
          <a:r>
            <a:rPr lang="en-US" dirty="0" smtClean="0"/>
            <a:t>Transmission Grid</a:t>
          </a:r>
          <a:endParaRPr lang="en-US" dirty="0"/>
        </a:p>
      </dgm:t>
    </dgm:pt>
    <dgm:pt modelId="{3C739FFC-49F9-4C5F-A5E1-051381B9B4D3}" type="parTrans" cxnId="{CD397400-0252-488D-8ACC-23EB349A3FBE}">
      <dgm:prSet/>
      <dgm:spPr/>
      <dgm:t>
        <a:bodyPr/>
        <a:lstStyle/>
        <a:p>
          <a:endParaRPr lang="en-US"/>
        </a:p>
      </dgm:t>
    </dgm:pt>
    <dgm:pt modelId="{4DAC6354-7D34-4273-BB1A-E0146088E551}" type="sibTrans" cxnId="{CD397400-0252-488D-8ACC-23EB349A3FBE}">
      <dgm:prSet/>
      <dgm:spPr/>
      <dgm:t>
        <a:bodyPr/>
        <a:lstStyle/>
        <a:p>
          <a:endParaRPr lang="en-US"/>
        </a:p>
      </dgm:t>
    </dgm:pt>
    <dgm:pt modelId="{CB9AD8A5-602D-44F6-9796-A3661CE3D259}">
      <dgm:prSet phldrT="[Text]"/>
      <dgm:spPr/>
      <dgm:t>
        <a:bodyPr/>
        <a:lstStyle/>
        <a:p>
          <a:r>
            <a:rPr lang="en-US" dirty="0" smtClean="0"/>
            <a:t>Maintain local capacity area needs</a:t>
          </a:r>
          <a:endParaRPr lang="en-US" dirty="0"/>
        </a:p>
      </dgm:t>
    </dgm:pt>
    <dgm:pt modelId="{0DDD0A3D-7E76-4EB8-8E85-001E0498AD3C}" type="parTrans" cxnId="{7ED7C07A-D559-4141-B194-7772CB2607BD}">
      <dgm:prSet/>
      <dgm:spPr/>
      <dgm:t>
        <a:bodyPr/>
        <a:lstStyle/>
        <a:p>
          <a:endParaRPr lang="en-US"/>
        </a:p>
      </dgm:t>
    </dgm:pt>
    <dgm:pt modelId="{6AA85395-5483-4066-8EF7-98D09DB3A5EC}" type="sibTrans" cxnId="{7ED7C07A-D559-4141-B194-7772CB2607BD}">
      <dgm:prSet/>
      <dgm:spPr/>
      <dgm:t>
        <a:bodyPr/>
        <a:lstStyle/>
        <a:p>
          <a:endParaRPr lang="en-US"/>
        </a:p>
      </dgm:t>
    </dgm:pt>
    <dgm:pt modelId="{F736CBBB-85B8-45B2-88DB-BC48CEFA06B5}">
      <dgm:prSet phldrT="[Text]"/>
      <dgm:spPr/>
      <dgm:t>
        <a:bodyPr/>
        <a:lstStyle/>
        <a:p>
          <a:r>
            <a:rPr lang="en-US" dirty="0" smtClean="0"/>
            <a:t>Loss of peaking capacity</a:t>
          </a:r>
          <a:endParaRPr lang="en-US" dirty="0"/>
        </a:p>
      </dgm:t>
    </dgm:pt>
    <dgm:pt modelId="{966D3DF3-367A-4D5D-952F-C44FFC873049}" type="parTrans" cxnId="{070E2642-8740-4409-87B3-EE556CB73046}">
      <dgm:prSet/>
      <dgm:spPr/>
      <dgm:t>
        <a:bodyPr/>
        <a:lstStyle/>
        <a:p>
          <a:endParaRPr lang="en-US"/>
        </a:p>
      </dgm:t>
    </dgm:pt>
    <dgm:pt modelId="{85276593-53FE-4009-A6B4-B6E6C457579C}" type="sibTrans" cxnId="{070E2642-8740-4409-87B3-EE556CB73046}">
      <dgm:prSet/>
      <dgm:spPr/>
      <dgm:t>
        <a:bodyPr/>
        <a:lstStyle/>
        <a:p>
          <a:endParaRPr lang="en-US"/>
        </a:p>
      </dgm:t>
    </dgm:pt>
    <dgm:pt modelId="{0CAA2BE3-888E-42DC-9EDE-0E5B4C7C0A08}">
      <dgm:prSet phldrT="[Text]"/>
      <dgm:spPr/>
      <dgm:t>
        <a:bodyPr/>
        <a:lstStyle/>
        <a:p>
          <a:r>
            <a:rPr lang="en-US" dirty="0" smtClean="0"/>
            <a:t>Possibly new reliability requirement areas </a:t>
          </a:r>
          <a:endParaRPr lang="en-US" dirty="0"/>
        </a:p>
      </dgm:t>
    </dgm:pt>
    <dgm:pt modelId="{02ED8F7B-48BF-4166-9918-AD6369ACA788}" type="parTrans" cxnId="{88D75A79-B13B-414F-BF6A-D7103F6AA932}">
      <dgm:prSet/>
      <dgm:spPr/>
      <dgm:t>
        <a:bodyPr/>
        <a:lstStyle/>
        <a:p>
          <a:endParaRPr lang="en-US"/>
        </a:p>
      </dgm:t>
    </dgm:pt>
    <dgm:pt modelId="{11BE451F-1332-4C27-AEE3-062487252C88}" type="sibTrans" cxnId="{88D75A79-B13B-414F-BF6A-D7103F6AA932}">
      <dgm:prSet/>
      <dgm:spPr/>
      <dgm:t>
        <a:bodyPr/>
        <a:lstStyle/>
        <a:p>
          <a:endParaRPr lang="en-US"/>
        </a:p>
      </dgm:t>
    </dgm:pt>
    <dgm:pt modelId="{5908F249-DA70-44EC-AD4A-AA004061470A}">
      <dgm:prSet phldrT="[Text]"/>
      <dgm:spPr/>
      <dgm:t>
        <a:bodyPr/>
        <a:lstStyle/>
        <a:p>
          <a:r>
            <a:rPr lang="en-US" dirty="0" smtClean="0"/>
            <a:t>Impact on remedial action schemes and path ratings</a:t>
          </a:r>
          <a:endParaRPr lang="en-US" dirty="0"/>
        </a:p>
      </dgm:t>
    </dgm:pt>
    <dgm:pt modelId="{D972021A-6410-405E-89CB-2C38C8537C06}" type="parTrans" cxnId="{1455B493-BAD2-4BE5-BD56-169599838449}">
      <dgm:prSet/>
      <dgm:spPr/>
      <dgm:t>
        <a:bodyPr/>
        <a:lstStyle/>
        <a:p>
          <a:endParaRPr lang="en-US"/>
        </a:p>
      </dgm:t>
    </dgm:pt>
    <dgm:pt modelId="{8D28D6DF-5E1E-4DA4-926D-45B608EECECB}" type="sibTrans" cxnId="{1455B493-BAD2-4BE5-BD56-169599838449}">
      <dgm:prSet/>
      <dgm:spPr/>
      <dgm:t>
        <a:bodyPr/>
        <a:lstStyle/>
        <a:p>
          <a:endParaRPr lang="en-US"/>
        </a:p>
      </dgm:t>
    </dgm:pt>
    <dgm:pt modelId="{7F4AADB4-2820-4BC4-9A86-3D0260B9848B}" type="pres">
      <dgm:prSet presAssocID="{609D8B30-1AB2-4897-A6EE-813E2D77EB0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5913A02-A85B-493B-85C5-AD53DBBDCB65}" type="pres">
      <dgm:prSet presAssocID="{3D876CF1-465F-40DB-82C2-F7D2EC0CC19D}" presName="composite" presStyleCnt="0"/>
      <dgm:spPr/>
    </dgm:pt>
    <dgm:pt modelId="{E24903E1-BD8B-4679-88B1-FB41AB600C7C}" type="pres">
      <dgm:prSet presAssocID="{3D876CF1-465F-40DB-82C2-F7D2EC0CC19D}" presName="parTx" presStyleLbl="alignNode1" presStyleIdx="0" presStyleCnt="2" custLinFactNeighborX="-53502" custLinFactNeighborY="-200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D5C33CF-0F57-4AE5-AF6A-A17F5F936443}" type="pres">
      <dgm:prSet presAssocID="{3D876CF1-465F-40DB-82C2-F7D2EC0CC19D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8E8E7D-FE66-4897-9589-8FCFEC1EA457}" type="pres">
      <dgm:prSet presAssocID="{5FE62ACA-CA11-447E-96A2-C348845206D5}" presName="space" presStyleCnt="0"/>
      <dgm:spPr/>
    </dgm:pt>
    <dgm:pt modelId="{8672554D-C236-46A2-B098-428C8B3CDD73}" type="pres">
      <dgm:prSet presAssocID="{1546BF1C-B3CC-4018-8568-66DF32971909}" presName="composite" presStyleCnt="0"/>
      <dgm:spPr/>
    </dgm:pt>
    <dgm:pt modelId="{B75E4B2C-11C3-42AD-BF10-811824E97A6B}" type="pres">
      <dgm:prSet presAssocID="{1546BF1C-B3CC-4018-8568-66DF32971909}" presName="parTx" presStyleLbl="alignNode1" presStyleIdx="1" presStyleCnt="2" custLinFactNeighborX="-575" custLinFactNeighborY="-1550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60E2685-BDBC-45CB-ABAC-77D088563C47}" type="pres">
      <dgm:prSet presAssocID="{1546BF1C-B3CC-4018-8568-66DF32971909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F2FF017-4D60-4EC7-8469-2D9CC63744F8}" type="presOf" srcId="{1546BF1C-B3CC-4018-8568-66DF32971909}" destId="{B75E4B2C-11C3-42AD-BF10-811824E97A6B}" srcOrd="0" destOrd="0" presId="urn:microsoft.com/office/officeart/2005/8/layout/hList1"/>
    <dgm:cxn modelId="{1E679CBD-102F-4374-A155-FA727F045772}" type="presOf" srcId="{F736CBBB-85B8-45B2-88DB-BC48CEFA06B5}" destId="{AD5C33CF-0F57-4AE5-AF6A-A17F5F936443}" srcOrd="0" destOrd="1" presId="urn:microsoft.com/office/officeart/2005/8/layout/hList1"/>
    <dgm:cxn modelId="{61A2CD9E-DCD5-4C6D-8422-AFA72E9478E6}" type="presOf" srcId="{0CAA2BE3-888E-42DC-9EDE-0E5B4C7C0A08}" destId="{960E2685-BDBC-45CB-ABAC-77D088563C47}" srcOrd="0" destOrd="1" presId="urn:microsoft.com/office/officeart/2005/8/layout/hList1"/>
    <dgm:cxn modelId="{F4F228FE-AFB7-4136-997B-93AFB90D0DC7}" type="presOf" srcId="{609D8B30-1AB2-4897-A6EE-813E2D77EB00}" destId="{7F4AADB4-2820-4BC4-9A86-3D0260B9848B}" srcOrd="0" destOrd="0" presId="urn:microsoft.com/office/officeart/2005/8/layout/hList1"/>
    <dgm:cxn modelId="{5D818BAA-B68E-4B8A-9322-EAC478723795}" type="presOf" srcId="{CB9AD8A5-602D-44F6-9796-A3661CE3D259}" destId="{960E2685-BDBC-45CB-ABAC-77D088563C47}" srcOrd="0" destOrd="0" presId="urn:microsoft.com/office/officeart/2005/8/layout/hList1"/>
    <dgm:cxn modelId="{1455B493-BAD2-4BE5-BD56-169599838449}" srcId="{1546BF1C-B3CC-4018-8568-66DF32971909}" destId="{5908F249-DA70-44EC-AD4A-AA004061470A}" srcOrd="2" destOrd="0" parTransId="{D972021A-6410-405E-89CB-2C38C8537C06}" sibTransId="{8D28D6DF-5E1E-4DA4-926D-45B608EECECB}"/>
    <dgm:cxn modelId="{88D75A79-B13B-414F-BF6A-D7103F6AA932}" srcId="{1546BF1C-B3CC-4018-8568-66DF32971909}" destId="{0CAA2BE3-888E-42DC-9EDE-0E5B4C7C0A08}" srcOrd="1" destOrd="0" parTransId="{02ED8F7B-48BF-4166-9918-AD6369ACA788}" sibTransId="{11BE451F-1332-4C27-AEE3-062487252C88}"/>
    <dgm:cxn modelId="{13D2FAAC-32AC-4841-87CF-73BD70C2F187}" type="presOf" srcId="{80B9BAA0-15F2-4D89-8DFD-D1280D840269}" destId="{AD5C33CF-0F57-4AE5-AF6A-A17F5F936443}" srcOrd="0" destOrd="0" presId="urn:microsoft.com/office/officeart/2005/8/layout/hList1"/>
    <dgm:cxn modelId="{6314C484-0E30-4B7F-9D9A-B218346D85AF}" srcId="{3D876CF1-465F-40DB-82C2-F7D2EC0CC19D}" destId="{62B4811F-AD70-4E8E-AF1E-187D4461222E}" srcOrd="2" destOrd="0" parTransId="{97B85AA8-5AB6-452A-8BFD-DF95DA34F506}" sibTransId="{84CC3AD4-B06B-4F8D-BE6D-CA82AF872FCF}"/>
    <dgm:cxn modelId="{7ED7C07A-D559-4141-B194-7772CB2607BD}" srcId="{1546BF1C-B3CC-4018-8568-66DF32971909}" destId="{CB9AD8A5-602D-44F6-9796-A3661CE3D259}" srcOrd="0" destOrd="0" parTransId="{0DDD0A3D-7E76-4EB8-8E85-001E0498AD3C}" sibTransId="{6AA85395-5483-4066-8EF7-98D09DB3A5EC}"/>
    <dgm:cxn modelId="{EB7E5B4D-2EE9-4459-B432-B6287C0B915C}" srcId="{3D876CF1-465F-40DB-82C2-F7D2EC0CC19D}" destId="{80B9BAA0-15F2-4D89-8DFD-D1280D840269}" srcOrd="0" destOrd="0" parTransId="{64E55A13-D174-4417-A0FD-5060FB49228B}" sibTransId="{D4151F35-2DC5-4349-897C-EB9AA9458607}"/>
    <dgm:cxn modelId="{25E349A5-5021-47D9-9290-8302403DEC3E}" type="presOf" srcId="{62B4811F-AD70-4E8E-AF1E-187D4461222E}" destId="{AD5C33CF-0F57-4AE5-AF6A-A17F5F936443}" srcOrd="0" destOrd="2" presId="urn:microsoft.com/office/officeart/2005/8/layout/hList1"/>
    <dgm:cxn modelId="{94958FDA-FC74-4FD5-9014-959A32F2663D}" type="presOf" srcId="{5908F249-DA70-44EC-AD4A-AA004061470A}" destId="{960E2685-BDBC-45CB-ABAC-77D088563C47}" srcOrd="0" destOrd="2" presId="urn:microsoft.com/office/officeart/2005/8/layout/hList1"/>
    <dgm:cxn modelId="{CD397400-0252-488D-8ACC-23EB349A3FBE}" srcId="{609D8B30-1AB2-4897-A6EE-813E2D77EB00}" destId="{1546BF1C-B3CC-4018-8568-66DF32971909}" srcOrd="1" destOrd="0" parTransId="{3C739FFC-49F9-4C5F-A5E1-051381B9B4D3}" sibTransId="{4DAC6354-7D34-4273-BB1A-E0146088E551}"/>
    <dgm:cxn modelId="{070E2642-8740-4409-87B3-EE556CB73046}" srcId="{3D876CF1-465F-40DB-82C2-F7D2EC0CC19D}" destId="{F736CBBB-85B8-45B2-88DB-BC48CEFA06B5}" srcOrd="1" destOrd="0" parTransId="{966D3DF3-367A-4D5D-952F-C44FFC873049}" sibTransId="{85276593-53FE-4009-A6B4-B6E6C457579C}"/>
    <dgm:cxn modelId="{978F2088-E063-454A-89AC-641151026EF5}" srcId="{609D8B30-1AB2-4897-A6EE-813E2D77EB00}" destId="{3D876CF1-465F-40DB-82C2-F7D2EC0CC19D}" srcOrd="0" destOrd="0" parTransId="{4FB96C41-438D-4D33-82E4-3A9E7FBA69FF}" sibTransId="{5FE62ACA-CA11-447E-96A2-C348845206D5}"/>
    <dgm:cxn modelId="{3139B302-C555-40FB-AAE7-225EC76FD9B3}" type="presOf" srcId="{3D876CF1-465F-40DB-82C2-F7D2EC0CC19D}" destId="{E24903E1-BD8B-4679-88B1-FB41AB600C7C}" srcOrd="0" destOrd="0" presId="urn:microsoft.com/office/officeart/2005/8/layout/hList1"/>
    <dgm:cxn modelId="{046134C9-135E-4241-9603-EDD66CBDCC11}" type="presParOf" srcId="{7F4AADB4-2820-4BC4-9A86-3D0260B9848B}" destId="{45913A02-A85B-493B-85C5-AD53DBBDCB65}" srcOrd="0" destOrd="0" presId="urn:microsoft.com/office/officeart/2005/8/layout/hList1"/>
    <dgm:cxn modelId="{6D8022B1-6F1A-4633-AB2D-01BE777C0941}" type="presParOf" srcId="{45913A02-A85B-493B-85C5-AD53DBBDCB65}" destId="{E24903E1-BD8B-4679-88B1-FB41AB600C7C}" srcOrd="0" destOrd="0" presId="urn:microsoft.com/office/officeart/2005/8/layout/hList1"/>
    <dgm:cxn modelId="{725F6732-5251-424F-B4D0-96D9CB78380F}" type="presParOf" srcId="{45913A02-A85B-493B-85C5-AD53DBBDCB65}" destId="{AD5C33CF-0F57-4AE5-AF6A-A17F5F936443}" srcOrd="1" destOrd="0" presId="urn:microsoft.com/office/officeart/2005/8/layout/hList1"/>
    <dgm:cxn modelId="{4893199F-935C-4A5C-94D9-A50D09516F26}" type="presParOf" srcId="{7F4AADB4-2820-4BC4-9A86-3D0260B9848B}" destId="{758E8E7D-FE66-4897-9589-8FCFEC1EA457}" srcOrd="1" destOrd="0" presId="urn:microsoft.com/office/officeart/2005/8/layout/hList1"/>
    <dgm:cxn modelId="{796DA3A7-48DD-4740-B14E-1FF5584AAE62}" type="presParOf" srcId="{7F4AADB4-2820-4BC4-9A86-3D0260B9848B}" destId="{8672554D-C236-46A2-B098-428C8B3CDD73}" srcOrd="2" destOrd="0" presId="urn:microsoft.com/office/officeart/2005/8/layout/hList1"/>
    <dgm:cxn modelId="{13280699-ECCE-40C7-BB2E-8AB2482093F0}" type="presParOf" srcId="{8672554D-C236-46A2-B098-428C8B3CDD73}" destId="{B75E4B2C-11C3-42AD-BF10-811824E97A6B}" srcOrd="0" destOrd="0" presId="urn:microsoft.com/office/officeart/2005/8/layout/hList1"/>
    <dgm:cxn modelId="{569388E4-81D8-4DBA-A6D9-ED4BB870D3B4}" type="presParOf" srcId="{8672554D-C236-46A2-B098-428C8B3CDD73}" destId="{960E2685-BDBC-45CB-ABAC-77D088563C47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6C8E434D-9DFF-4A94-BB35-63E56E1A7C42}" type="datetimeFigureOut">
              <a:rPr lang="en-US"/>
              <a:pPr>
                <a:defRPr/>
              </a:pPr>
              <a:t>4/21/2017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B65802B2-FA03-4E91-B37A-5B0A943D46F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420208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E2EFB319-A7F6-4D8A-8199-D750857B4FAB}" type="datetimeFigureOut">
              <a:rPr lang="en-US"/>
              <a:pPr>
                <a:defRPr/>
              </a:pPr>
              <a:t>4/21/2017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16425"/>
            <a:ext cx="5607050" cy="41830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9DBBF2A6-D751-4799-831F-BF648C59C8D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86254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BBF2A6-D751-4799-831F-BF648C59C8DB}" type="slidenum">
              <a:rPr lang="en-US" altLang="en-US" smtClean="0"/>
              <a:pPr>
                <a:defRPr/>
              </a:pPr>
              <a:t>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532215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BBF2A6-D751-4799-831F-BF648C59C8DB}" type="slidenum">
              <a:rPr lang="en-US" altLang="en-US" smtClean="0"/>
              <a:pPr>
                <a:defRPr/>
              </a:pPr>
              <a:t>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887075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1BB94ED-9D4E-4A90-B1B0-DA862CD28D99}" type="slidenum">
              <a:rPr lang="en-US" altLang="en-US" smtClean="0"/>
              <a:pPr/>
              <a:t>9</a:t>
            </a:fld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8525294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BBF2A6-D751-4799-831F-BF648C59C8DB}" type="slidenum">
              <a:rPr lang="en-US" altLang="en-US" smtClean="0"/>
              <a:pPr>
                <a:defRPr/>
              </a:pPr>
              <a:t>10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959038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BBF2A6-D751-4799-831F-BF648C59C8DB}" type="slidenum">
              <a:rPr lang="en-US" altLang="en-US" smtClean="0"/>
              <a:pPr>
                <a:defRPr/>
              </a:pPr>
              <a:t>11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474188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BBF2A6-D751-4799-831F-BF648C59C8DB}" type="slidenum">
              <a:rPr lang="en-US" altLang="en-US" smtClean="0"/>
              <a:pPr>
                <a:defRPr/>
              </a:pPr>
              <a:t>12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514413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BBF2A6-D751-4799-831F-BF648C59C8DB}" type="slidenum">
              <a:rPr lang="en-US" altLang="en-US" smtClean="0"/>
              <a:pPr>
                <a:defRPr/>
              </a:pPr>
              <a:t>13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959113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BBF2A6-D751-4799-831F-BF648C59C8DB}" type="slidenum">
              <a:rPr lang="en-US" altLang="en-US" smtClean="0"/>
              <a:pPr>
                <a:defRPr/>
              </a:pPr>
              <a:t>14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653281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Slide bkgrnd-Titlefooter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62513"/>
            <a:ext cx="9144000" cy="199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97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76400"/>
            <a:ext cx="7772400" cy="993775"/>
          </a:xfrm>
          <a:prstGeom prst="rect">
            <a:avLst/>
          </a:prstGeom>
        </p:spPr>
        <p:txBody>
          <a:bodyPr/>
          <a:lstStyle>
            <a:lvl1pPr algn="l">
              <a:defRPr sz="3600">
                <a:solidFill>
                  <a:srgbClr val="4F758B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2743200"/>
            <a:ext cx="7772400" cy="22098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8205110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l">
              <a:defRPr sz="2600">
                <a:solidFill>
                  <a:srgbClr val="4F758B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34340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Page </a:t>
            </a:r>
            <a:fld id="{F6F12A53-DC8B-4A91-B152-96DE429D6B0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795718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>
                <a:solidFill>
                  <a:srgbClr val="4F758B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310024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4F758B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4196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4196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693274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4F758B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07879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4F758B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187934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214326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solidFill>
                  <a:srgbClr val="4F758B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608656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739550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4F758B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882248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5146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3600" b="0" cap="none" baseline="0">
                <a:solidFill>
                  <a:srgbClr val="4F758B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59976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5" descr="Slide bkgrnd-header-board.jpg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00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solidFill>
                  <a:srgbClr val="686868"/>
                </a:solidFill>
              </a:defRPr>
            </a:lvl1pPr>
          </a:lstStyle>
          <a:p>
            <a:pPr>
              <a:defRPr/>
            </a:pPr>
            <a:r>
              <a:rPr lang="en-US" altLang="en-US"/>
              <a:t>Page </a:t>
            </a:r>
            <a:fld id="{E36976CA-42DB-4D4C-8940-2F77553BA58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pic>
        <p:nvPicPr>
          <p:cNvPr id="1028" name="Picture 1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86463"/>
            <a:ext cx="9144000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5205" r:id="rId1"/>
    <p:sldLayoutId id="2147485204" r:id="rId2"/>
    <p:sldLayoutId id="2147485206" r:id="rId3"/>
    <p:sldLayoutId id="2147485207" r:id="rId4"/>
    <p:sldLayoutId id="2147485208" r:id="rId5"/>
    <p:sldLayoutId id="2147485209" r:id="rId6"/>
    <p:sldLayoutId id="2147485210" r:id="rId7"/>
    <p:sldLayoutId id="2147485211" r:id="rId8"/>
    <p:sldLayoutId id="2147485212" r:id="rId9"/>
    <p:sldLayoutId id="2147485213" r:id="rId10"/>
    <p:sldLayoutId id="2147485217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ctr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3200" dirty="0"/>
              <a:t>Economic Early Retirement of Gas Fired </a:t>
            </a:r>
            <a:r>
              <a:rPr lang="en-US" sz="3200" dirty="0" smtClean="0"/>
              <a:t>Generation – Managing the Risk</a:t>
            </a:r>
            <a:endParaRPr lang="en-US" altLang="en-US" sz="3200" dirty="0" smtClean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spcBef>
                <a:spcPts val="0"/>
              </a:spcBef>
              <a:spcAft>
                <a:spcPct val="10000"/>
              </a:spcAft>
              <a:defRPr/>
            </a:pPr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eaLnBrk="1" hangingPunct="1">
              <a:spcBef>
                <a:spcPts val="0"/>
              </a:spcBef>
              <a:spcAft>
                <a:spcPct val="10000"/>
              </a:spcAft>
              <a:defRPr/>
            </a:pP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Neil Millar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eaLnBrk="1" hangingPunct="1">
              <a:spcBef>
                <a:spcPts val="0"/>
              </a:spcBef>
              <a:spcAft>
                <a:spcPct val="10000"/>
              </a:spcAft>
              <a:defRPr/>
            </a:pP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Executive Director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Infrastructure Development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eaLnBrk="1" hangingPunct="1">
              <a:spcBef>
                <a:spcPts val="0"/>
              </a:spcBef>
              <a:spcAft>
                <a:spcPct val="10000"/>
              </a:spcAft>
              <a:defRPr/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CEC IEPR Workshop</a:t>
            </a:r>
          </a:p>
          <a:p>
            <a:pPr eaLnBrk="1" hangingPunct="1">
              <a:spcBef>
                <a:spcPts val="0"/>
              </a:spcBef>
              <a:spcAft>
                <a:spcPct val="10000"/>
              </a:spcAft>
              <a:defRPr/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April 24, 2017</a:t>
            </a:r>
          </a:p>
          <a:p>
            <a:pPr eaLnBrk="1" hangingPunct="1">
              <a:spcBef>
                <a:spcPts val="0"/>
              </a:spcBef>
              <a:spcAft>
                <a:spcPct val="10000"/>
              </a:spcAft>
              <a:defRPr/>
            </a:pP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9244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9828" y="228600"/>
            <a:ext cx="8229600" cy="1020762"/>
          </a:xfrm>
        </p:spPr>
        <p:txBody>
          <a:bodyPr/>
          <a:lstStyle/>
          <a:p>
            <a:r>
              <a:rPr lang="en-US" dirty="0" smtClean="0"/>
              <a:t>What is the risk of retirement of gas units? </a:t>
            </a:r>
            <a:endParaRPr lang="en-US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4242601116"/>
              </p:ext>
            </p:extLst>
          </p:nvPr>
        </p:nvGraphicFramePr>
        <p:xfrm>
          <a:off x="457200" y="9906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57200" y="5257800"/>
            <a:ext cx="7696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What level of retirement provides comprehensive reliable service, and are the “right” sources leaving?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294299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28600" y="338470"/>
            <a:ext cx="5105400" cy="563562"/>
          </a:xfrm>
        </p:spPr>
        <p:txBody>
          <a:bodyPr/>
          <a:lstStyle/>
          <a:p>
            <a:r>
              <a:rPr lang="en-US" sz="2800" dirty="0" smtClean="0"/>
              <a:t>Increases renewable resource mix putting downward pressure on energy prices</a:t>
            </a:r>
            <a:endParaRPr lang="en-US" sz="2800" dirty="0"/>
          </a:p>
        </p:txBody>
      </p:sp>
      <p:sp>
        <p:nvSpPr>
          <p:cNvPr id="2" name="TextBox 1"/>
          <p:cNvSpPr txBox="1"/>
          <p:nvPr/>
        </p:nvSpPr>
        <p:spPr>
          <a:xfrm>
            <a:off x="7772400" y="6400800"/>
            <a:ext cx="109196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smtClean="0"/>
              <a:t>December </a:t>
            </a:r>
            <a:r>
              <a:rPr lang="en-US" sz="1000" dirty="0" smtClean="0"/>
              <a:t>2016</a:t>
            </a:r>
            <a:endParaRPr lang="en-US" sz="1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1" y="2174588"/>
            <a:ext cx="7924800" cy="409362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1523" y="457200"/>
            <a:ext cx="3488415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715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310640"/>
            <a:ext cx="7126224" cy="4709160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 smtClean="0"/>
              <a:t>Slide </a:t>
            </a:r>
            <a:fld id="{9A2506FF-C98C-45B7-A863-F192EBDBBE5F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457200" y="304800"/>
            <a:ext cx="86106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Non-summer months – net load pattern changes significantly starting in </a:t>
            </a:r>
            <a:r>
              <a:rPr lang="en-US" sz="28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2014, creating new challenges</a:t>
            </a:r>
            <a:endParaRPr kumimoji="0" lang="en-US" sz="2600" b="0" i="0" u="none" strike="noStrike" kern="1200" cap="none" spc="0" normalizeH="0" baseline="0" noProof="0" dirty="0" smtClean="0">
              <a:ln>
                <a:noFill/>
              </a:ln>
              <a:solidFill>
                <a:srgbClr val="4F758B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19777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4305" y="67140"/>
            <a:ext cx="8229600" cy="1143000"/>
          </a:xfrm>
        </p:spPr>
        <p:txBody>
          <a:bodyPr/>
          <a:lstStyle/>
          <a:p>
            <a:r>
              <a:rPr lang="en-US" dirty="0" smtClean="0"/>
              <a:t>Managing the consequences of gas-fired generation retiring before expected end of physical life</a:t>
            </a:r>
            <a:endParaRPr lang="en-US" dirty="0"/>
          </a:p>
        </p:txBody>
      </p:sp>
      <p:graphicFrame>
        <p:nvGraphicFramePr>
          <p:cNvPr id="8" name="Diagram 7"/>
          <p:cNvGraphicFramePr/>
          <p:nvPr>
            <p:extLst/>
          </p:nvPr>
        </p:nvGraphicFramePr>
        <p:xfrm>
          <a:off x="1066800" y="1228897"/>
          <a:ext cx="6781800" cy="4648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41795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20762"/>
          </a:xfrm>
        </p:spPr>
        <p:txBody>
          <a:bodyPr/>
          <a:lstStyle/>
          <a:p>
            <a:r>
              <a:rPr lang="en-US" dirty="0" smtClean="0"/>
              <a:t>The ISO conducted a preliminary study in conjunction with the 2016-2017 transmission plan process: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8229600" cy="50292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  <a:p>
            <a:pPr>
              <a:spcAft>
                <a:spcPts val="1200"/>
              </a:spcAft>
            </a:pPr>
            <a:r>
              <a:rPr lang="en-US" dirty="0" smtClean="0"/>
              <a:t>Examined system-wide resource needs as well as transmission grid needs - outside of existing local capacity areas - considering a single 50% RPS scenario</a:t>
            </a:r>
          </a:p>
          <a:p>
            <a:pPr>
              <a:spcAft>
                <a:spcPts val="1200"/>
              </a:spcAft>
            </a:pPr>
            <a:r>
              <a:rPr lang="en-US" dirty="0" smtClean="0"/>
              <a:t>In exploring new transmission grid impacts, beyond known local capacity requirements, we looked for pockets of somewhat similarly-situation generators that could be at risk of early retirement</a:t>
            </a:r>
          </a:p>
          <a:p>
            <a:pPr>
              <a:spcAft>
                <a:spcPts val="1200"/>
              </a:spcAft>
            </a:pPr>
            <a:r>
              <a:rPr lang="en-US" dirty="0" smtClean="0"/>
              <a:t>Details and assumptions are available under the 2016-2017 Transmission Plan page on the ISO website</a:t>
            </a:r>
          </a:p>
          <a:p>
            <a:pPr>
              <a:spcAft>
                <a:spcPts val="1200"/>
              </a:spcAft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Slide </a:t>
            </a:r>
            <a:fld id="{366DA616-1369-4B8E-9F06-DC75986AC905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342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1"/>
            <a:ext cx="8229600" cy="1143000"/>
          </a:xfrm>
        </p:spPr>
        <p:txBody>
          <a:bodyPr/>
          <a:lstStyle/>
          <a:p>
            <a:r>
              <a:rPr lang="en-US" dirty="0" smtClean="0"/>
              <a:t>Study</a:t>
            </a:r>
            <a:r>
              <a:rPr lang="en-US" dirty="0" smtClean="0">
                <a:latin typeface="Arial Narrow" panose="020B0606020202030204" pitchFamily="34" charset="0"/>
              </a:rPr>
              <a:t> Scope</a:t>
            </a:r>
            <a:endParaRPr lang="en-US" dirty="0">
              <a:latin typeface="Arial Narrow" panose="020B0606020202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295400"/>
            <a:ext cx="8229600" cy="4343400"/>
          </a:xfrm>
        </p:spPr>
        <p:txBody>
          <a:bodyPr/>
          <a:lstStyle/>
          <a:p>
            <a:pPr>
              <a:spcAft>
                <a:spcPts val="1200"/>
              </a:spcAft>
            </a:pPr>
            <a:r>
              <a:rPr lang="en-US" dirty="0"/>
              <a:t>Identify the incremental path flow impacts (congestion from </a:t>
            </a:r>
            <a:r>
              <a:rPr lang="en-US" dirty="0" smtClean="0"/>
              <a:t>production cost modeling) </a:t>
            </a:r>
            <a:r>
              <a:rPr lang="en-US" dirty="0"/>
              <a:t>of the retirement scenarios on California transfer paths. </a:t>
            </a:r>
          </a:p>
          <a:p>
            <a:pPr>
              <a:spcAft>
                <a:spcPts val="1200"/>
              </a:spcAft>
            </a:pPr>
            <a:r>
              <a:rPr lang="en-US" dirty="0"/>
              <a:t>Identify high level potential path flow impacts on the California transfer paths and the associated </a:t>
            </a:r>
            <a:r>
              <a:rPr lang="en-US" dirty="0" smtClean="0"/>
              <a:t>Remedial Action Schemes using </a:t>
            </a:r>
            <a:r>
              <a:rPr lang="en-US" dirty="0"/>
              <a:t>power flow analysis. </a:t>
            </a:r>
          </a:p>
          <a:p>
            <a:pPr>
              <a:spcAft>
                <a:spcPts val="1200"/>
              </a:spcAft>
            </a:pPr>
            <a:r>
              <a:rPr lang="en-US" dirty="0"/>
              <a:t>Identify potential system level impacts  on ancillary services and flexibility requirements.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Page </a:t>
            </a:r>
            <a:fld id="{F6F12A53-DC8B-4A91-B152-96DE429D6B05}" type="slidenum">
              <a:rPr lang="en-US" altLang="en-US" smtClean="0"/>
              <a:pPr>
                <a:defRPr/>
              </a:pPr>
              <a:t>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8866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6295" y="381000"/>
            <a:ext cx="8229600" cy="1143000"/>
          </a:xfrm>
        </p:spPr>
        <p:txBody>
          <a:bodyPr/>
          <a:lstStyle/>
          <a:p>
            <a:r>
              <a:rPr lang="en-US" altLang="en-US" dirty="0" smtClean="0"/>
              <a:t>Transmission grid analysis </a:t>
            </a:r>
            <a:r>
              <a:rPr lang="en-US" altLang="en-US" dirty="0"/>
              <a:t>- t</a:t>
            </a:r>
            <a:r>
              <a:rPr lang="en-US" dirty="0"/>
              <a:t>wo scenarios and a Midway-area sensitivity were studied</a:t>
            </a:r>
            <a:br>
              <a:rPr lang="en-US" dirty="0"/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Page </a:t>
            </a:r>
            <a:fld id="{F6F12A53-DC8B-4A91-B152-96DE429D6B05}" type="slidenum">
              <a:rPr lang="en-US" altLang="en-US" smtClean="0"/>
              <a:pPr>
                <a:defRPr/>
              </a:pPr>
              <a:t>8</a:t>
            </a:fld>
            <a:endParaRPr lang="en-US" altLang="en-US"/>
          </a:p>
        </p:txBody>
      </p:sp>
      <p:sp>
        <p:nvSpPr>
          <p:cNvPr id="9" name="TextBox 8"/>
          <p:cNvSpPr txBox="1"/>
          <p:nvPr/>
        </p:nvSpPr>
        <p:spPr>
          <a:xfrm>
            <a:off x="6553200" y="2286000"/>
            <a:ext cx="2514600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+mn-lt"/>
              </a:rPr>
              <a:t>Total Estimated Retirement</a:t>
            </a:r>
          </a:p>
          <a:p>
            <a:endParaRPr lang="en-US" dirty="0">
              <a:latin typeface="+mn-lt"/>
            </a:endParaRPr>
          </a:p>
          <a:p>
            <a:r>
              <a:rPr lang="en-US" dirty="0" smtClean="0">
                <a:latin typeface="+mn-lt"/>
              </a:rPr>
              <a:t>Scenario 1 = 8265 MW</a:t>
            </a:r>
          </a:p>
          <a:p>
            <a:endParaRPr lang="en-US" dirty="0">
              <a:latin typeface="+mn-lt"/>
            </a:endParaRPr>
          </a:p>
          <a:p>
            <a:r>
              <a:rPr lang="en-US" dirty="0" smtClean="0">
                <a:latin typeface="+mn-lt"/>
              </a:rPr>
              <a:t>Scenario 2 = 9658 MW</a:t>
            </a:r>
          </a:p>
          <a:p>
            <a:endParaRPr lang="en-US" dirty="0">
              <a:latin typeface="+mn-lt"/>
            </a:endParaRPr>
          </a:p>
          <a:p>
            <a:r>
              <a:rPr lang="en-US" dirty="0" smtClean="0">
                <a:latin typeface="+mn-lt"/>
              </a:rPr>
              <a:t>Midway area sensitivity = 2600 MW</a:t>
            </a:r>
          </a:p>
          <a:p>
            <a:endParaRPr lang="en-US" sz="1600" dirty="0"/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98766881"/>
              </p:ext>
            </p:extLst>
          </p:nvPr>
        </p:nvGraphicFramePr>
        <p:xfrm>
          <a:off x="152400" y="1600200"/>
          <a:ext cx="6400800" cy="4419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902939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 bwMode="auto">
          <a:xfrm>
            <a:off x="480934" y="304799"/>
            <a:ext cx="8458200" cy="115674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Summary</a:t>
            </a:r>
            <a:r>
              <a:rPr lang="en-US" altLang="en-US" dirty="0" smtClean="0">
                <a:latin typeface="+mn-lt"/>
              </a:rPr>
              <a:t> of Transmission Grid Analysis Findings</a:t>
            </a:r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 bwMode="auto">
          <a:xfrm>
            <a:off x="457200" y="1066800"/>
            <a:ext cx="8229600" cy="54102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>
              <a:defRPr/>
            </a:pPr>
            <a:r>
              <a:rPr lang="en-US" altLang="en-US" sz="2000" dirty="0" smtClean="0"/>
              <a:t>Lower </a:t>
            </a:r>
            <a:r>
              <a:rPr lang="en-US" altLang="en-US" sz="2000" dirty="0"/>
              <a:t>Path 26 (PG&amp;E – SCE) </a:t>
            </a:r>
            <a:r>
              <a:rPr lang="en-US" altLang="en-US" sz="2000" dirty="0" smtClean="0"/>
              <a:t>flows </a:t>
            </a:r>
            <a:r>
              <a:rPr lang="en-US" altLang="en-US" sz="2000" dirty="0"/>
              <a:t>due to potential generation retirement </a:t>
            </a:r>
            <a:r>
              <a:rPr lang="en-US" altLang="en-US" sz="2000" dirty="0" smtClean="0"/>
              <a:t>north of Path 26 and in the Midway area and potential loss of generators participating in remedial action schemes that support north to south flows</a:t>
            </a:r>
          </a:p>
          <a:p>
            <a:pPr>
              <a:defRPr/>
            </a:pPr>
            <a:endParaRPr lang="en-US" altLang="en-US" sz="800" dirty="0"/>
          </a:p>
          <a:p>
            <a:pPr>
              <a:defRPr/>
            </a:pPr>
            <a:r>
              <a:rPr lang="en-US" altLang="en-US" sz="2000" dirty="0" smtClean="0"/>
              <a:t>Manageable </a:t>
            </a:r>
            <a:r>
              <a:rPr lang="en-US" altLang="en-US" sz="2000" dirty="0"/>
              <a:t>p</a:t>
            </a:r>
            <a:r>
              <a:rPr lang="en-US" altLang="en-US" sz="2000" dirty="0" smtClean="0"/>
              <a:t>otential </a:t>
            </a:r>
            <a:r>
              <a:rPr lang="en-US" altLang="en-US" sz="2000" dirty="0"/>
              <a:t>thermal loading concerns for a 230 kV line under </a:t>
            </a:r>
            <a:r>
              <a:rPr lang="en-US" altLang="en-US" sz="2000" dirty="0" smtClean="0"/>
              <a:t>overlapping P6 contingency </a:t>
            </a:r>
            <a:r>
              <a:rPr lang="en-US" altLang="en-US" sz="2000" dirty="0"/>
              <a:t>condition in the LA </a:t>
            </a:r>
            <a:r>
              <a:rPr lang="en-US" altLang="en-US" sz="2000" dirty="0" smtClean="0"/>
              <a:t>Basin:</a:t>
            </a:r>
            <a:endParaRPr lang="en-US" altLang="en-US" sz="2000" dirty="0"/>
          </a:p>
          <a:p>
            <a:pPr lvl="1">
              <a:buFont typeface="Wingdings" panose="05000000000000000000" pitchFamily="2" charset="2"/>
              <a:buChar char="§"/>
              <a:defRPr/>
            </a:pPr>
            <a:r>
              <a:rPr lang="en-US" altLang="en-US" sz="1800" dirty="0" smtClean="0"/>
              <a:t>Can be mitigated by existing “fast</a:t>
            </a:r>
            <a:r>
              <a:rPr lang="en-US" altLang="en-US" sz="1800" dirty="0"/>
              <a:t>” (i.e., 20-minute) demand </a:t>
            </a:r>
            <a:r>
              <a:rPr lang="en-US" altLang="en-US" sz="1800" dirty="0" smtClean="0"/>
              <a:t>response, </a:t>
            </a:r>
            <a:r>
              <a:rPr lang="en-US" altLang="en-US" sz="1800" dirty="0"/>
              <a:t>or </a:t>
            </a:r>
            <a:r>
              <a:rPr lang="en-US" altLang="en-US" sz="1800" dirty="0" smtClean="0"/>
              <a:t>small </a:t>
            </a:r>
            <a:r>
              <a:rPr lang="en-US" altLang="en-US" sz="1800" dirty="0"/>
              <a:t>transmission </a:t>
            </a:r>
            <a:r>
              <a:rPr lang="en-US" altLang="en-US" sz="1800" dirty="0" smtClean="0"/>
              <a:t>upgrades (i.e., line series reactors)</a:t>
            </a:r>
            <a:endParaRPr lang="en-US" altLang="en-US" sz="1800" dirty="0"/>
          </a:p>
          <a:p>
            <a:pPr>
              <a:defRPr/>
            </a:pPr>
            <a:endParaRPr lang="en-US" altLang="en-US" sz="800" dirty="0"/>
          </a:p>
          <a:p>
            <a:pPr>
              <a:defRPr/>
            </a:pPr>
            <a:r>
              <a:rPr lang="en-US" altLang="en-US" sz="2000" dirty="0" smtClean="0"/>
              <a:t>Potential </a:t>
            </a:r>
            <a:r>
              <a:rPr lang="en-US" altLang="en-US" sz="2000" dirty="0"/>
              <a:t>thermal loading concerns on a previously identified 500 kV line connecting LADWP and </a:t>
            </a:r>
            <a:r>
              <a:rPr lang="en-US" altLang="en-US" sz="2000" dirty="0" smtClean="0"/>
              <a:t>the ISO under </a:t>
            </a:r>
            <a:r>
              <a:rPr lang="en-US" altLang="en-US" sz="2000" dirty="0"/>
              <a:t>contingency </a:t>
            </a:r>
            <a:r>
              <a:rPr lang="en-US" altLang="en-US" sz="2000" dirty="0" smtClean="0"/>
              <a:t>conditions – the Victorville-Lugo line:</a:t>
            </a:r>
            <a:endParaRPr lang="en-US" altLang="en-US" sz="2000" dirty="0"/>
          </a:p>
          <a:p>
            <a:pPr lvl="1">
              <a:buFont typeface="Wingdings" panose="05000000000000000000" pitchFamily="2" charset="2"/>
              <a:buChar char="§"/>
              <a:defRPr/>
            </a:pPr>
            <a:r>
              <a:rPr lang="en-US" altLang="en-US" sz="1800" dirty="0" smtClean="0"/>
              <a:t>Can be mitigated by previously </a:t>
            </a:r>
            <a:r>
              <a:rPr lang="en-US" altLang="en-US" sz="1800" dirty="0"/>
              <a:t>identified transmission upgrades for LADWP and SCE-owned facilities </a:t>
            </a:r>
            <a:endParaRPr lang="en-US" altLang="en-US" sz="1800" dirty="0" smtClean="0"/>
          </a:p>
          <a:p>
            <a:pPr>
              <a:buFont typeface="Wingdings" panose="05000000000000000000" pitchFamily="2" charset="2"/>
              <a:buChar char="§"/>
              <a:defRPr/>
            </a:pPr>
            <a:endParaRPr lang="en-US" altLang="en-US" sz="800" dirty="0" smtClean="0"/>
          </a:p>
          <a:p>
            <a:pPr>
              <a:buFont typeface="Wingdings" panose="05000000000000000000" pitchFamily="2" charset="2"/>
              <a:buChar char="§"/>
              <a:defRPr/>
            </a:pPr>
            <a:r>
              <a:rPr lang="en-US" altLang="en-US" sz="2000" dirty="0" smtClean="0"/>
              <a:t>Grid impacts manageable overall as long as local capacity needs are respected</a:t>
            </a:r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mtClean="0">
                <a:solidFill>
                  <a:srgbClr val="686868"/>
                </a:solidFill>
                <a:latin typeface="Arial Narrow" panose="020B0606020202030204" pitchFamily="34" charset="0"/>
              </a:rPr>
              <a:t>Page </a:t>
            </a:r>
            <a:fld id="{5D3B1716-084B-48BB-BEAF-C34BFFEFB5E2}" type="slidenum">
              <a:rPr lang="en-US" altLang="en-US" smtClean="0">
                <a:solidFill>
                  <a:srgbClr val="686868"/>
                </a:solidFill>
                <a:latin typeface="Arial Narrow" panose="020B0606020202030204" pitchFamily="34" charset="0"/>
              </a:rPr>
              <a:pPr/>
              <a:t>9</a:t>
            </a:fld>
            <a:endParaRPr lang="en-US" altLang="en-US" smtClean="0">
              <a:solidFill>
                <a:srgbClr val="686868"/>
              </a:solidFill>
              <a:latin typeface="Arial Narrow" panose="020B0606020202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The system-wide resource study simulated six retirement cases:</a:t>
            </a:r>
          </a:p>
        </p:txBody>
      </p:sp>
      <p:sp>
        <p:nvSpPr>
          <p:cNvPr id="21507" name="Content Placeholder 5"/>
          <p:cNvSpPr>
            <a:spLocks noGrp="1"/>
          </p:cNvSpPr>
          <p:nvPr>
            <p:ph idx="1"/>
          </p:nvPr>
        </p:nvSpPr>
        <p:spPr bwMode="auto">
          <a:xfrm>
            <a:off x="457200" y="3657600"/>
            <a:ext cx="8229600" cy="2286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z="2200" dirty="0" smtClean="0"/>
              <a:t>The candidates for retirement assessment </a:t>
            </a:r>
          </a:p>
          <a:p>
            <a:pPr lvl="1"/>
            <a:r>
              <a:rPr lang="en-US" altLang="en-US" sz="2200" dirty="0" smtClean="0"/>
              <a:t>Were selected through a screening using the transmission model</a:t>
            </a:r>
          </a:p>
          <a:p>
            <a:pPr lvl="1"/>
            <a:r>
              <a:rPr lang="en-US" altLang="en-US" sz="2200" dirty="0" smtClean="0"/>
              <a:t>Met local capacity requirements and transmission constraints 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2970325"/>
              </p:ext>
            </p:extLst>
          </p:nvPr>
        </p:nvGraphicFramePr>
        <p:xfrm>
          <a:off x="1409700" y="1828800"/>
          <a:ext cx="6362700" cy="1477962"/>
        </p:xfrm>
        <a:graphic>
          <a:graphicData uri="http://schemas.openxmlformats.org/drawingml/2006/table">
            <a:tbl>
              <a:tblPr/>
              <a:tblGrid>
                <a:gridCol w="1524702"/>
                <a:gridCol w="806333"/>
                <a:gridCol w="806333"/>
                <a:gridCol w="806333"/>
                <a:gridCol w="806333"/>
                <a:gridCol w="806333"/>
                <a:gridCol w="806333"/>
              </a:tblGrid>
              <a:tr h="422277">
                <a:tc>
                  <a:txBody>
                    <a:bodyPr/>
                    <a:lstStyle/>
                    <a:p>
                      <a:pPr marL="111125" indent="0" algn="l" fontAlgn="ctr"/>
                      <a:r>
                        <a:rPr lang="en-US" sz="13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Retirement by </a:t>
                      </a:r>
                      <a:r>
                        <a:rPr lang="en-US" sz="1300" b="0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Technology </a:t>
                      </a:r>
                      <a:r>
                        <a:rPr lang="en-US" sz="13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(MW)</a:t>
                      </a:r>
                    </a:p>
                  </a:txBody>
                  <a:tcPr marL="8796" marR="8796" marT="8797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Case 1</a:t>
                      </a:r>
                    </a:p>
                  </a:txBody>
                  <a:tcPr marL="8796" marR="8796" marT="8797" marB="0" anchor="ctr">
                    <a:lnL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Case 2</a:t>
                      </a:r>
                    </a:p>
                  </a:txBody>
                  <a:tcPr marL="8796" marR="8796" marT="8797" marB="0" anchor="ctr">
                    <a:lnL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Case 3</a:t>
                      </a:r>
                    </a:p>
                  </a:txBody>
                  <a:tcPr marL="8796" marR="8796" marT="8797" marB="0" anchor="ctr">
                    <a:lnL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Case 4</a:t>
                      </a:r>
                    </a:p>
                  </a:txBody>
                  <a:tcPr marL="8796" marR="8796" marT="8797" marB="0" anchor="ctr">
                    <a:lnL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Case 5</a:t>
                      </a:r>
                    </a:p>
                  </a:txBody>
                  <a:tcPr marL="8796" marR="8796" marT="8797" marB="0" anchor="ctr">
                    <a:lnL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Case 6</a:t>
                      </a:r>
                    </a:p>
                  </a:txBody>
                  <a:tcPr marL="8796" marR="8796" marT="8797" marB="0" anchor="ctr">
                    <a:lnL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11137">
                <a:tc>
                  <a:txBody>
                    <a:bodyPr/>
                    <a:lstStyle/>
                    <a:p>
                      <a:pPr marL="176213" indent="0" algn="l" fontAlgn="b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CCGT</a:t>
                      </a:r>
                    </a:p>
                  </a:txBody>
                  <a:tcPr marL="8796" marR="8796" marT="8797" marB="0" anchor="b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-3,739</a:t>
                      </a:r>
                    </a:p>
                  </a:txBody>
                  <a:tcPr marL="8796" marR="105557" marT="8797" marB="0" anchor="b">
                    <a:lnL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-4,325</a:t>
                      </a:r>
                    </a:p>
                  </a:txBody>
                  <a:tcPr marL="8796" marR="105557" marT="8797" marB="0" anchor="b">
                    <a:lnL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-4,325</a:t>
                      </a:r>
                    </a:p>
                  </a:txBody>
                  <a:tcPr marL="8796" marR="105557" marT="8797" marB="0" anchor="b">
                    <a:lnL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-5,107</a:t>
                      </a:r>
                    </a:p>
                  </a:txBody>
                  <a:tcPr marL="8796" marR="105557" marT="8797" marB="0" anchor="b">
                    <a:lnL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-5,107</a:t>
                      </a:r>
                    </a:p>
                  </a:txBody>
                  <a:tcPr marL="8796" marR="105557" marT="8797" marB="0" anchor="b">
                    <a:lnL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-5,107</a:t>
                      </a:r>
                    </a:p>
                  </a:txBody>
                  <a:tcPr marL="8796" marR="105557" marT="8797" marB="0" anchor="b">
                    <a:lnL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</a:tr>
              <a:tr h="211137">
                <a:tc>
                  <a:txBody>
                    <a:bodyPr/>
                    <a:lstStyle/>
                    <a:p>
                      <a:pPr marL="176213" indent="0" algn="l" fontAlgn="b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CHP</a:t>
                      </a:r>
                    </a:p>
                  </a:txBody>
                  <a:tcPr marL="8796" marR="8796" marT="8797" marB="0" anchor="b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-219</a:t>
                      </a:r>
                    </a:p>
                  </a:txBody>
                  <a:tcPr marL="8796" marR="105557" marT="8797" marB="0" anchor="b">
                    <a:lnL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-286</a:t>
                      </a:r>
                    </a:p>
                  </a:txBody>
                  <a:tcPr marL="8796" marR="105557" marT="8797" marB="0" anchor="b">
                    <a:lnL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-751</a:t>
                      </a:r>
                    </a:p>
                  </a:txBody>
                  <a:tcPr marL="8796" marR="105557" marT="8797" marB="0" anchor="b">
                    <a:lnL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-751</a:t>
                      </a:r>
                    </a:p>
                  </a:txBody>
                  <a:tcPr marL="8796" marR="105557" marT="8797" marB="0" anchor="b">
                    <a:lnL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-840</a:t>
                      </a:r>
                    </a:p>
                  </a:txBody>
                  <a:tcPr marL="8796" marR="105557" marT="8797" marB="0" anchor="b">
                    <a:lnL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-1,138</a:t>
                      </a:r>
                    </a:p>
                  </a:txBody>
                  <a:tcPr marL="8796" marR="105557" marT="8797" marB="0" anchor="b">
                    <a:lnL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137">
                <a:tc>
                  <a:txBody>
                    <a:bodyPr/>
                    <a:lstStyle/>
                    <a:p>
                      <a:pPr marL="176213" indent="0" algn="l" fontAlgn="b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GT</a:t>
                      </a:r>
                    </a:p>
                  </a:txBody>
                  <a:tcPr marL="8796" marR="8796" marT="8797" marB="0" anchor="b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8796" marR="105557" marT="8797" marB="0" anchor="b">
                    <a:lnL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-200</a:t>
                      </a:r>
                    </a:p>
                  </a:txBody>
                  <a:tcPr marL="8796" marR="105557" marT="8797" marB="0" anchor="b">
                    <a:lnL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  <a:r>
                        <a:rPr lang="en-US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250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796" marR="105557" marT="8797" marB="0" anchor="b">
                    <a:lnL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  <a:r>
                        <a:rPr lang="en-US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250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796" marR="105557" marT="8797" marB="0" anchor="b">
                    <a:lnL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-939</a:t>
                      </a:r>
                    </a:p>
                  </a:txBody>
                  <a:tcPr marL="8796" marR="105557" marT="8797" marB="0" anchor="b">
                    <a:lnL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-1,632</a:t>
                      </a:r>
                    </a:p>
                  </a:txBody>
                  <a:tcPr marL="8796" marR="105557" marT="8797" marB="0" anchor="b">
                    <a:lnL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</a:tr>
              <a:tr h="211137">
                <a:tc>
                  <a:txBody>
                    <a:bodyPr/>
                    <a:lstStyle/>
                    <a:p>
                      <a:pPr marL="176213" indent="0" algn="l" fontAlgn="b"/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</a:t>
                      </a:r>
                    </a:p>
                  </a:txBody>
                  <a:tcPr marL="8796" marR="8796" marT="8797" marB="0" anchor="b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8796" marR="105557" marT="8797" marB="0" anchor="b">
                    <a:lnL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8796" marR="105557" marT="8797" marB="0" anchor="b">
                    <a:lnL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8796" marR="105557" marT="8797" marB="0" anchor="b">
                    <a:lnL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8796" marR="105557" marT="8797" marB="0" anchor="b">
                    <a:lnL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-10</a:t>
                      </a:r>
                    </a:p>
                  </a:txBody>
                  <a:tcPr marL="8796" marR="105557" marT="8797" marB="0" anchor="b">
                    <a:lnL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-10</a:t>
                      </a:r>
                    </a:p>
                  </a:txBody>
                  <a:tcPr marL="8796" marR="105557" marT="8797" marB="0" anchor="b">
                    <a:lnL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137">
                <a:tc>
                  <a:txBody>
                    <a:bodyPr/>
                    <a:lstStyle/>
                    <a:p>
                      <a:pPr marL="176213" indent="0" algn="l" fontAlgn="b"/>
                      <a:r>
                        <a:rPr lang="en-US" sz="13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</a:t>
                      </a:r>
                      <a:endParaRPr 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796" marR="8796" marT="8797" marB="0" anchor="b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-3,958</a:t>
                      </a:r>
                    </a:p>
                  </a:txBody>
                  <a:tcPr marL="8796" marR="105557" marT="8797" marB="0" anchor="b">
                    <a:lnL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-4,811</a:t>
                      </a:r>
                    </a:p>
                  </a:txBody>
                  <a:tcPr marL="8796" marR="105557" marT="8797" marB="0" anchor="b">
                    <a:lnL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-5,325</a:t>
                      </a:r>
                    </a:p>
                  </a:txBody>
                  <a:tcPr marL="8796" marR="105557" marT="8797" marB="0" anchor="b">
                    <a:lnL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-6,107</a:t>
                      </a:r>
                    </a:p>
                  </a:txBody>
                  <a:tcPr marL="8796" marR="105557" marT="8797" marB="0" anchor="b">
                    <a:lnL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-6,895</a:t>
                      </a:r>
                    </a:p>
                  </a:txBody>
                  <a:tcPr marL="8796" marR="105557" marT="8797" marB="0" anchor="b">
                    <a:lnL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-7,886</a:t>
                      </a:r>
                    </a:p>
                  </a:txBody>
                  <a:tcPr marL="8796" marR="105557" marT="8797" marB="0" anchor="b">
                    <a:lnL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3164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z="2600" dirty="0" smtClean="0"/>
              <a:t>Total load-following and reserve shortfalls by case</a:t>
            </a:r>
          </a:p>
        </p:txBody>
      </p:sp>
      <p:pic>
        <p:nvPicPr>
          <p:cNvPr id="23555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63" y="1646238"/>
            <a:ext cx="7864475" cy="436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0693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z="2600" dirty="0" smtClean="0"/>
              <a:t>Total number of hours with load-following and reserve shortfalls by case</a:t>
            </a:r>
          </a:p>
        </p:txBody>
      </p:sp>
      <p:pic>
        <p:nvPicPr>
          <p:cNvPr id="24579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63" y="1646238"/>
            <a:ext cx="7864475" cy="436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851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/>
              <a:t>Summary of </a:t>
            </a:r>
            <a:r>
              <a:rPr lang="en-US" altLang="en-US" dirty="0" smtClean="0"/>
              <a:t>System Resource Findings</a:t>
            </a:r>
          </a:p>
        </p:txBody>
      </p:sp>
      <p:sp>
        <p:nvSpPr>
          <p:cNvPr id="27651" name="Content Placeholder 3"/>
          <p:cNvSpPr>
            <a:spLocks noGrp="1"/>
          </p:cNvSpPr>
          <p:nvPr>
            <p:ph idx="1"/>
          </p:nvPr>
        </p:nvSpPr>
        <p:spPr bwMode="auto">
          <a:xfrm>
            <a:off x="436605" y="1066800"/>
            <a:ext cx="8229600" cy="4343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z="2200" dirty="0" smtClean="0"/>
              <a:t>Unlimited renewable curtailment masks the need for flexible capacity during downward ramping in the morning and upward ramping in the afternoon</a:t>
            </a:r>
          </a:p>
          <a:p>
            <a:endParaRPr lang="en-US" altLang="en-US" sz="1000" dirty="0" smtClean="0"/>
          </a:p>
          <a:p>
            <a:r>
              <a:rPr lang="en-US" altLang="en-US" sz="2200" dirty="0" smtClean="0"/>
              <a:t>The shortfalls in load-following and reserves reflect capacity  insufficiencies</a:t>
            </a:r>
          </a:p>
          <a:p>
            <a:endParaRPr lang="en-US" altLang="en-US" sz="1000" dirty="0" smtClean="0"/>
          </a:p>
          <a:p>
            <a:r>
              <a:rPr lang="en-US" altLang="en-US" sz="2200" dirty="0" smtClean="0"/>
              <a:t>Capacity insufficiencies occur in early evening after sunset, which is the new peak (net) load time</a:t>
            </a:r>
          </a:p>
          <a:p>
            <a:endParaRPr lang="en-US" altLang="en-US" sz="1000" dirty="0" smtClean="0"/>
          </a:p>
          <a:p>
            <a:r>
              <a:rPr lang="en-US" altLang="en-US" sz="2200" dirty="0" smtClean="0"/>
              <a:t>Capacity sufficiency issues start to emerge between 4,000 to </a:t>
            </a:r>
            <a:r>
              <a:rPr lang="en-US" altLang="en-US" sz="2200" dirty="0"/>
              <a:t>6</a:t>
            </a:r>
            <a:r>
              <a:rPr lang="en-US" altLang="en-US" sz="2200" dirty="0" smtClean="0"/>
              <a:t>,000 MW of retirement, considering some uncertainties in forecasts.</a:t>
            </a:r>
          </a:p>
        </p:txBody>
      </p:sp>
    </p:spTree>
    <p:extLst>
      <p:ext uri="{BB962C8B-B14F-4D97-AF65-F5344CB8AC3E}">
        <p14:creationId xmlns:p14="http://schemas.microsoft.com/office/powerpoint/2010/main" val="1312691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dirty="0" smtClean="0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3558126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92D05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LongProperties xmlns="http://schemas.microsoft.com/office/2006/metadata/longProperties">
  <LongProp xmlns="" name="CSMeta2010Field"><![CDATA[5b9b8664-7bf6-469b-b319-ae547e53be10;2016-12-01 11:04:09;AUTOCLASSIFIED;Automatically Updated Record Series:2016-12-01 11:04:09|False||AUTOCLASSIFIED|2016-12-01 11:04:09|UNDEFINED|b096d808-b59a-41b7-a526-eb1052d792f3;Automatically Updated Document Type:2016-12-01 11:04:09|False||AUTOCLASSIFIED|2016-12-01 11:04:09|UNDEFINED|ac604266-3e65-44a5-b5f6-c47baa21cbec;Automatically Updated Topic:2016-12-01 11:04:09|False||AUTOCLASSIFIED|2016-12-01 11:04:09|UNDEFINED|6b7a63be-9612-4100-8d72-8fcf8db72869;False]]></LongProp>
</LongProperti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PersistId xmlns="8eef3743-c7b3-4cbe-8837-b6e805be353c" xsi:nil="true"/>
    <TaxCatchAll xmlns="8eef3743-c7b3-4cbe-8837-b6e805be353c">
      <Value>61</Value>
      <Value>6</Value>
      <Value>7</Value>
      <Value>127</Value>
      <Value>3</Value>
    </TaxCatchAll>
    <_dlc_DocId xmlns="8eef3743-c7b3-4cbe-8837-b6e805be353c">Z5JXHV6S7NA6-3-109054</_dlc_DocId>
    <_dlc_DocIdUrl xmlns="8eef3743-c7b3-4cbe-8837-b6e805be353c">
      <Url>http://efilingspinternal/_layouts/DocIdRedir.aspx?ID=Z5JXHV6S7NA6-3-109054</Url>
      <Description>Z5JXHV6S7NA6-3-109054</Description>
    </_dlc_DocIdUrl>
    <Received_x0020_From xmlns="8eef3743-c7b3-4cbe-8837-b6e805be353c">California ISO</Received_x0020_From>
    <Docket_x0020_Number xmlns="8eef3743-c7b3-4cbe-8837-b6e805be353c">17-IEPR-14</Docket_x0020_Number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</TermName>
          <TermId xmlns="http://schemas.microsoft.com/office/infopath/2007/PartnerControls">5fee9918-69d5-40f5-9767-4e66d03898ce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2017-04-24 Joint Agency Workshop</TermName>
          <TermId xmlns="http://schemas.microsoft.com/office/infopath/2007/PartnerControls">8ba6ec77-39a7-4d6c-bec0-1468b13b2895</TermId>
        </TermInfo>
        <TermInfo xmlns="http://schemas.microsoft.com/office/infopath/2007/PartnerControls">
          <TermName xmlns="http://schemas.microsoft.com/office/infopath/2007/PartnerControls">IEPR Presentations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5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08ACAA30-9304-4AD3-BA76-D563A3B021F0}"/>
</file>

<file path=customXml/itemProps2.xml><?xml version="1.0" encoding="utf-8"?>
<ds:datastoreItem xmlns:ds="http://schemas.openxmlformats.org/officeDocument/2006/customXml" ds:itemID="{D798E03B-1833-4272-88A8-0717486ED5A8}"/>
</file>

<file path=customXml/itemProps3.xml><?xml version="1.0" encoding="utf-8"?>
<ds:datastoreItem xmlns:ds="http://schemas.openxmlformats.org/officeDocument/2006/customXml" ds:itemID="{D5261164-F85C-4B14-B180-D0332243F670}"/>
</file>

<file path=customXml/itemProps4.xml><?xml version="1.0" encoding="utf-8"?>
<ds:datastoreItem xmlns:ds="http://schemas.openxmlformats.org/officeDocument/2006/customXml" ds:itemID="{BC5C355E-B89D-4CA5-9F22-59B752A729F9}"/>
</file>

<file path=customXml/itemProps5.xml><?xml version="1.0" encoding="utf-8"?>
<ds:datastoreItem xmlns:ds="http://schemas.openxmlformats.org/officeDocument/2006/customXml" ds:itemID="{684FAEF0-4B10-4C10-BA8D-883F980A5606}"/>
</file>

<file path=docProps/app.xml><?xml version="1.0" encoding="utf-8"?>
<Properties xmlns="http://schemas.openxmlformats.org/officeDocument/2006/extended-properties" xmlns:vt="http://schemas.openxmlformats.org/officeDocument/2006/docPropsVTypes">
  <TotalTime>15665</TotalTime>
  <Words>724</Words>
  <Application>Microsoft Office PowerPoint</Application>
  <PresentationFormat>On-screen Show (4:3)</PresentationFormat>
  <Paragraphs>126</Paragraphs>
  <Slides>14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Arial Narrow</vt:lpstr>
      <vt:lpstr>Calibri</vt:lpstr>
      <vt:lpstr>Wingdings</vt:lpstr>
      <vt:lpstr>Office Theme</vt:lpstr>
      <vt:lpstr>Economic Early Retirement of Gas Fired Generation – Managing the Risk</vt:lpstr>
      <vt:lpstr>What is the risk of retirement of gas units? </vt:lpstr>
      <vt:lpstr>Increases renewable resource mix putting downward pressure on energy prices</vt:lpstr>
      <vt:lpstr>PowerPoint Presentation</vt:lpstr>
      <vt:lpstr>Managing the consequences of gas-fired generation retiring before expected end of physical life</vt:lpstr>
      <vt:lpstr>The ISO conducted a preliminary study in conjunction with the 2016-2017 transmission plan process:</vt:lpstr>
      <vt:lpstr>Study Scope</vt:lpstr>
      <vt:lpstr>Transmission grid analysis - two scenarios and a Midway-area sensitivity were studied </vt:lpstr>
      <vt:lpstr>Summary of Transmission Grid Analysis Findings</vt:lpstr>
      <vt:lpstr>The system-wide resource study simulated six retirement cases:</vt:lpstr>
      <vt:lpstr>Total load-following and reserve shortfalls by case</vt:lpstr>
      <vt:lpstr>Total number of hours with load-following and reserve shortfalls by case</vt:lpstr>
      <vt:lpstr>Summary of System Resource Findings</vt:lpstr>
      <vt:lpstr>Questions?</vt:lpstr>
    </vt:vector>
  </TitlesOfParts>
  <Company>CAISO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Economic Early Retirement of Gas Fired Generation – Managing the Risk</dc:title>
  <dc:creator>sgibbs</dc:creator>
  <cp:lastModifiedBy>Millar, Neil</cp:lastModifiedBy>
  <cp:revision>960</cp:revision>
  <dcterms:created xsi:type="dcterms:W3CDTF">2010-09-13T18:06:33Z</dcterms:created>
  <dcterms:modified xsi:type="dcterms:W3CDTF">2017-04-21T14:20:28Z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AISO Keywords">
    <vt:lpwstr/>
  </property>
  <property fmtid="{D5CDD505-2E9C-101B-9397-08002B2CF9AE}" pid="3" name="Document Version">
    <vt:lpwstr>0.1</vt:lpwstr>
  </property>
  <property fmtid="{D5CDD505-2E9C-101B-9397-08002B2CF9AE}" pid="4" name="Last Date Reviewed">
    <vt:lpwstr>2011-01-06T00:00:00Z</vt:lpwstr>
  </property>
  <property fmtid="{D5CDD505-2E9C-101B-9397-08002B2CF9AE}" pid="5" name="Information Classification">
    <vt:lpwstr>CAISO CONFIDENTIAL</vt:lpwstr>
  </property>
  <property fmtid="{D5CDD505-2E9C-101B-9397-08002B2CF9AE}" pid="6" name="Topics">
    <vt:lpwstr>Writing Resources and Corporate Branding</vt:lpwstr>
  </property>
  <property fmtid="{D5CDD505-2E9C-101B-9397-08002B2CF9AE}" pid="7" name="Order">
    <vt:r8>7800</vt:r8>
  </property>
  <property fmtid="{D5CDD505-2E9C-101B-9397-08002B2CF9AE}" pid="8" name="display_urn:schemas-microsoft-com:office:office#Editor">
    <vt:lpwstr>Osborne, Kristina</vt:lpwstr>
  </property>
  <property fmtid="{D5CDD505-2E9C-101B-9397-08002B2CF9AE}" pid="9" name="xd_Signature">
    <vt:lpwstr/>
  </property>
  <property fmtid="{D5CDD505-2E9C-101B-9397-08002B2CF9AE}" pid="10" name="Policy Number">
    <vt:lpwstr/>
  </property>
  <property fmtid="{D5CDD505-2E9C-101B-9397-08002B2CF9AE}" pid="11" name="TemplateUrl">
    <vt:lpwstr/>
  </property>
  <property fmtid="{D5CDD505-2E9C-101B-9397-08002B2CF9AE}" pid="12" name="xd_ProgID">
    <vt:lpwstr/>
  </property>
  <property fmtid="{D5CDD505-2E9C-101B-9397-08002B2CF9AE}" pid="13" name="PublishingStartDate">
    <vt:lpwstr/>
  </property>
  <property fmtid="{D5CDD505-2E9C-101B-9397-08002B2CF9AE}" pid="14" name="PublishingExpirationDate">
    <vt:lpwstr/>
  </property>
  <property fmtid="{D5CDD505-2E9C-101B-9397-08002B2CF9AE}" pid="15" name="display_urn:schemas-microsoft-com:office:office#Author">
    <vt:lpwstr>Osborne, Kristina</vt:lpwstr>
  </property>
  <property fmtid="{D5CDD505-2E9C-101B-9397-08002B2CF9AE}" pid="16" name="Retired Date">
    <vt:lpwstr/>
  </property>
  <property fmtid="{D5CDD505-2E9C-101B-9397-08002B2CF9AE}" pid="17" name="AutoClassRecordSeries">
    <vt:lpwstr>84;#Operations:OPR13-265 - Gen and Trans Planning, Const and Interconnection Proj Records and Operating Agreements|d46a4a1d-ea2e-4c73-b69a-0ca21e5b3074</vt:lpwstr>
  </property>
  <property fmtid="{D5CDD505-2E9C-101B-9397-08002B2CF9AE}" pid="18" name="AutoClassDocumentType">
    <vt:lpwstr>8;#Presentation|a1424ed9-fff5-4025-ab54-3e7f15b19bb9</vt:lpwstr>
  </property>
  <property fmtid="{D5CDD505-2E9C-101B-9397-08002B2CF9AE}" pid="19" name="AutoClassTopic">
    <vt:lpwstr/>
  </property>
  <property fmtid="{D5CDD505-2E9C-101B-9397-08002B2CF9AE}" pid="20" name="_dlc_DocId">
    <vt:lpwstr>XWK2E22ZZR56-44-10216</vt:lpwstr>
  </property>
  <property fmtid="{D5CDD505-2E9C-101B-9397-08002B2CF9AE}" pid="21" name="_dlc_DocIdItemGuid">
    <vt:lpwstr>e18cc7e4-2e1a-4020-9fe2-2c6caa8db7e6</vt:lpwstr>
  </property>
  <property fmtid="{D5CDD505-2E9C-101B-9397-08002B2CF9AE}" pid="22" name="_dlc_DocIdUrl">
    <vt:lpwstr>https://records.oa.caiso.com/sites/MID/ID/RTN/_layouts/15/DocIdRedir.aspx?ID=XWK2E22ZZR56-44-10216, XWK2E22ZZR56-44-10216</vt:lpwstr>
  </property>
  <property fmtid="{D5CDD505-2E9C-101B-9397-08002B2CF9AE}" pid="23" name="display_urn:schemas-microsoft-com:office:office#Doc_x0020_Owner">
    <vt:lpwstr>Le, David</vt:lpwstr>
  </property>
  <property fmtid="{D5CDD505-2E9C-101B-9397-08002B2CF9AE}" pid="24" name="ContentTypeId">
    <vt:lpwstr>0x01010060CCC58EB6DDD042AF64737FFB4292D8</vt:lpwstr>
  </property>
  <property fmtid="{D5CDD505-2E9C-101B-9397-08002B2CF9AE}" pid="25" name="RLPreviousUrl">
    <vt:lpwstr>/sites/MID/ID/RTN/Records/TPP/TPP 2016 - 2017/Stakeholder Meetings/Stakeholder Meeting 4/Special Study-Risks of  Early Economic Retirement of Gas-Fired Generation.pptx</vt:lpwstr>
  </property>
  <property fmtid="{D5CDD505-2E9C-101B-9397-08002B2CF9AE}" pid="26" name="Subject_x0020_Areas">
    <vt:lpwstr>127;#IEPR 2017-04-24 Joint Agency Workshop|8ba6ec77-39a7-4d6c-bec0-1468b13b2895;#61;#IEPR Presentations|51277923-a549-4352-9cc5-bcce892adf24</vt:lpwstr>
  </property>
  <property fmtid="{D5CDD505-2E9C-101B-9397-08002B2CF9AE}" pid="27" name="_CopySource">
    <vt:lpwstr>http://efilingspinternal/PendingDocuments/17-IEPR-14/20170421T082114_Economic_Early_Retirement_of_Gas_Fired_Generation_–_Managing_th.pptx</vt:lpwstr>
  </property>
  <property fmtid="{D5CDD505-2E9C-101B-9397-08002B2CF9AE}" pid="28" name="Subject Areas">
    <vt:lpwstr>127;#IEPR 2017-04-24 Joint Agency Workshop|8ba6ec77-39a7-4d6c-bec0-1468b13b2895;#61;#IEPR Presentations|51277923-a549-4352-9cc5-bcce892adf24</vt:lpwstr>
  </property>
  <property fmtid="{D5CDD505-2E9C-101B-9397-08002B2CF9AE}" pid="29" name="Submission Type">
    <vt:lpwstr>6;#Document|6786e4f6-aafd-416d-a977-1b2d5f456edf</vt:lpwstr>
  </property>
  <property fmtid="{D5CDD505-2E9C-101B-9397-08002B2CF9AE}" pid="30" name="Submitter Role">
    <vt:lpwstr>7;#Public|5fee9918-69d5-40f5-9767-4e66d03898ce</vt:lpwstr>
  </property>
  <property fmtid="{D5CDD505-2E9C-101B-9397-08002B2CF9AE}" pid="31" name="Document Type">
    <vt:lpwstr>3;#Document|f3c81208-9d0f-49cc-afc5-e227f36ec0e7</vt:lpwstr>
  </property>
  <property fmtid="{D5CDD505-2E9C-101B-9397-08002B2CF9AE}" pid="32" name="_SourceUrl">
    <vt:lpwstr/>
  </property>
  <property fmtid="{D5CDD505-2E9C-101B-9397-08002B2CF9AE}" pid="33" name="_SharedFileIndex">
    <vt:lpwstr/>
  </property>
</Properties>
</file>