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gif" ContentType="image/gif"/>
  <Override PartName="/ppt/diagrams/data1.xml" ContentType="application/vnd.openxmlformats-officedocument.drawingml.diagramData+xml"/>
  <Override PartName="/ppt/presentation.xml" ContentType="application/vnd.openxmlformats-officedocument.presentationml.presentation.main+xml"/>
  <Override PartName="/ppt/slides/slide31.xml" ContentType="application/vnd.openxmlformats-officedocument.presentationml.slide+xml"/>
  <Override PartName="/ppt/slides/slide9.xml" ContentType="application/vnd.openxmlformats-officedocument.presentationml.slide+xml"/>
  <Override PartName="/ppt/slides/slide32.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35.xml" ContentType="application/vnd.openxmlformats-officedocument.presentationml.slide+xml"/>
  <Override PartName="/ppt/slides/slide13.xml" ContentType="application/vnd.openxmlformats-officedocument.presentationml.slide+xml"/>
  <Override PartName="/ppt/slides/slide15.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16.xml" ContentType="application/vnd.openxmlformats-officedocument.presentationml.slide+xml"/>
  <Override PartName="/ppt/slides/slide14.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3.xml" ContentType="application/vnd.openxmlformats-officedocument.presentationml.slide+xml"/>
  <Override PartName="/ppt/notesSlides/notesSlide9.xml" ContentType="application/vnd.openxmlformats-officedocument.presentationml.notesSlide+xml"/>
  <Override PartName="/ppt/slideMasters/slideMaster1.xml" ContentType="application/vnd.openxmlformats-officedocument.presentationml.slideMaster+xml"/>
  <Override PartName="/ppt/notesSlides/notesSlide8.xml" ContentType="application/vnd.openxmlformats-officedocument.presentationml.notesSlide+xml"/>
  <Override PartName="/ppt/notesSlides/notesSlide14.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6.xml" ContentType="application/vnd.openxmlformats-officedocument.presentationml.notesSlide+xml"/>
  <Override PartName="/ppt/notesSlides/notesSlide11.xml" ContentType="application/vnd.openxmlformats-officedocument.presentationml.notesSlide+xml"/>
  <Override PartName="/ppt/notesSlides/notesSlide15.xml" ContentType="application/vnd.openxmlformats-officedocument.presentationml.notesSlide+xml"/>
  <Override PartName="/ppt/notesSlides/notesSlide10.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7.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handoutMasters/handoutMaster1.xml" ContentType="application/vnd.openxmlformats-officedocument.presentationml.handoutMaster+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5.xml" ContentType="application/vnd.openxmlformats-officedocument.customXmlProperties+xml"/>
  <Override PartName="/customXml/itemProps4.xml" ContentType="application/vnd.openxmlformats-officedocument.customXmlProperties+xml"/>
  <Override PartName="/customXml/itemProps3.xml" ContentType="application/vnd.openxmlformats-officedocument.customXmlProperties+xml"/>
  <Override PartName="/customXml/itemProps6.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3"/>
  </p:sldMasterIdLst>
  <p:notesMasterIdLst>
    <p:notesMasterId r:id="rId39"/>
  </p:notesMasterIdLst>
  <p:handoutMasterIdLst>
    <p:handoutMasterId r:id="rId40"/>
  </p:handoutMasterIdLst>
  <p:sldIdLst>
    <p:sldId id="281" r:id="rId4"/>
    <p:sldId id="324" r:id="rId5"/>
    <p:sldId id="310" r:id="rId6"/>
    <p:sldId id="282" r:id="rId7"/>
    <p:sldId id="297" r:id="rId8"/>
    <p:sldId id="298" r:id="rId9"/>
    <p:sldId id="261" r:id="rId10"/>
    <p:sldId id="314" r:id="rId11"/>
    <p:sldId id="325" r:id="rId12"/>
    <p:sldId id="331" r:id="rId13"/>
    <p:sldId id="321" r:id="rId14"/>
    <p:sldId id="285" r:id="rId15"/>
    <p:sldId id="280" r:id="rId16"/>
    <p:sldId id="287" r:id="rId17"/>
    <p:sldId id="288" r:id="rId18"/>
    <p:sldId id="326" r:id="rId19"/>
    <p:sldId id="306" r:id="rId20"/>
    <p:sldId id="304" r:id="rId21"/>
    <p:sldId id="323" r:id="rId22"/>
    <p:sldId id="312" r:id="rId23"/>
    <p:sldId id="313" r:id="rId24"/>
    <p:sldId id="332" r:id="rId25"/>
    <p:sldId id="322" r:id="rId26"/>
    <p:sldId id="295" r:id="rId27"/>
    <p:sldId id="299" r:id="rId28"/>
    <p:sldId id="308" r:id="rId29"/>
    <p:sldId id="309" r:id="rId30"/>
    <p:sldId id="327" r:id="rId31"/>
    <p:sldId id="315" r:id="rId32"/>
    <p:sldId id="316" r:id="rId33"/>
    <p:sldId id="293" r:id="rId34"/>
    <p:sldId id="319" r:id="rId35"/>
    <p:sldId id="330" r:id="rId36"/>
    <p:sldId id="333" r:id="rId37"/>
    <p:sldId id="329" r:id="rId38"/>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F758B"/>
    <a:srgbClr val="686868"/>
    <a:srgbClr val="963821"/>
    <a:srgbClr val="727337"/>
    <a:srgbClr val="B8CBD6"/>
    <a:srgbClr val="6B823E"/>
    <a:srgbClr val="FFFFF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snapVertSplitter="1" vertBarState="minimized" horzBarState="maximized">
    <p:restoredLeft sz="7419" autoAdjust="0"/>
    <p:restoredTop sz="94582" autoAdjust="0"/>
  </p:normalViewPr>
  <p:slideViewPr>
    <p:cSldViewPr>
      <p:cViewPr varScale="1">
        <p:scale>
          <a:sx n="113" d="100"/>
          <a:sy n="113" d="100"/>
        </p:scale>
        <p:origin x="2256" y="96"/>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00" d="100"/>
        <a:sy n="100" d="100"/>
      </p:scale>
      <p:origin x="0" y="-3264"/>
    </p:cViewPr>
  </p:sorterViewPr>
  <p:notesViewPr>
    <p:cSldViewPr>
      <p:cViewPr varScale="1">
        <p:scale>
          <a:sx n="84" d="100"/>
          <a:sy n="84" d="100"/>
        </p:scale>
        <p:origin x="-3180" y="-90"/>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47" Type="http://schemas.openxmlformats.org/officeDocument/2006/relationships/customXml" Target="../customXml/item5.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handoutMaster" Target="handoutMasters/handoutMaster1.xml"/><Relationship Id="rId45" Type="http://schemas.openxmlformats.org/officeDocument/2006/relationships/customXml" Target="../customXml/item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 Id="rId48" Type="http://schemas.openxmlformats.org/officeDocument/2006/relationships/customXml" Target="../customXml/item6.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customXml" Target="../customXml/item4.xml"/><Relationship Id="rId20" Type="http://schemas.openxmlformats.org/officeDocument/2006/relationships/slide" Target="slides/slide17.xml"/><Relationship Id="rId41"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image" Target="../media/image6.pn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image" Target="../media/image6.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BCCD01-76A4-46C4-8F07-FAD07295B90E}" type="doc">
      <dgm:prSet loTypeId="urn:microsoft.com/office/officeart/2005/8/layout/vList4" loCatId="picture" qsTypeId="urn:microsoft.com/office/officeart/2005/8/quickstyle/simple1" qsCatId="simple" csTypeId="urn:microsoft.com/office/officeart/2005/8/colors/accent1_2" csCatId="accent1" phldr="1"/>
      <dgm:spPr/>
      <dgm:t>
        <a:bodyPr/>
        <a:lstStyle/>
        <a:p>
          <a:endParaRPr lang="en-US"/>
        </a:p>
      </dgm:t>
    </dgm:pt>
    <dgm:pt modelId="{2257DFC2-0B4D-4143-9DCA-04A3FB3719A2}">
      <dgm:prSet phldrT="[Text]"/>
      <dgm:spPr>
        <a:solidFill>
          <a:srgbClr val="6EAA2E"/>
        </a:solidFill>
      </dgm:spPr>
      <dgm:t>
        <a:bodyPr anchor="ctr"/>
        <a:lstStyle/>
        <a:p>
          <a:r>
            <a:rPr lang="en-US" dirty="0" smtClean="0"/>
            <a:t>Wind</a:t>
          </a:r>
          <a:endParaRPr lang="en-US" dirty="0"/>
        </a:p>
      </dgm:t>
    </dgm:pt>
    <dgm:pt modelId="{3A5848C6-9F02-4CC4-A804-3CA3A559F21D}" type="parTrans" cxnId="{F3E4F899-DCE3-40EF-B7F8-B58B058E5C03}">
      <dgm:prSet/>
      <dgm:spPr/>
      <dgm:t>
        <a:bodyPr/>
        <a:lstStyle/>
        <a:p>
          <a:endParaRPr lang="en-US"/>
        </a:p>
      </dgm:t>
    </dgm:pt>
    <dgm:pt modelId="{8013C85F-DD7D-49FC-B089-D2D79D49CA6F}" type="sibTrans" cxnId="{F3E4F899-DCE3-40EF-B7F8-B58B058E5C03}">
      <dgm:prSet/>
      <dgm:spPr/>
      <dgm:t>
        <a:bodyPr/>
        <a:lstStyle/>
        <a:p>
          <a:endParaRPr lang="en-US"/>
        </a:p>
      </dgm:t>
    </dgm:pt>
    <dgm:pt modelId="{B64C7AD8-C9C2-4A02-94C2-C768F8A43347}">
      <dgm:prSet phldrT="[Text]"/>
      <dgm:spPr>
        <a:solidFill>
          <a:srgbClr val="6EAA2E"/>
        </a:solidFill>
      </dgm:spPr>
      <dgm:t>
        <a:bodyPr anchor="ctr"/>
        <a:lstStyle/>
        <a:p>
          <a:pPr marL="228600" indent="-171450"/>
          <a:r>
            <a:rPr lang="en-US" dirty="0" smtClean="0"/>
            <a:t>Unpredictable Output </a:t>
          </a:r>
          <a:endParaRPr lang="en-US" dirty="0"/>
        </a:p>
      </dgm:t>
    </dgm:pt>
    <dgm:pt modelId="{FDEF7657-C6AA-439D-8DC3-D9564A8C480D}" type="parTrans" cxnId="{649170CF-B9F7-4D5E-855D-EDD600DC39D6}">
      <dgm:prSet/>
      <dgm:spPr/>
      <dgm:t>
        <a:bodyPr/>
        <a:lstStyle/>
        <a:p>
          <a:endParaRPr lang="en-US"/>
        </a:p>
      </dgm:t>
    </dgm:pt>
    <dgm:pt modelId="{37AE4DEA-D590-43D6-8087-AF5C7B16DB4F}" type="sibTrans" cxnId="{649170CF-B9F7-4D5E-855D-EDD600DC39D6}">
      <dgm:prSet/>
      <dgm:spPr/>
      <dgm:t>
        <a:bodyPr/>
        <a:lstStyle/>
        <a:p>
          <a:endParaRPr lang="en-US"/>
        </a:p>
      </dgm:t>
    </dgm:pt>
    <dgm:pt modelId="{86F9E10C-56C9-4405-84D9-82FBD7792B8F}">
      <dgm:prSet phldrT="[Text]"/>
      <dgm:spPr>
        <a:solidFill>
          <a:srgbClr val="6EAA2E"/>
        </a:solidFill>
      </dgm:spPr>
      <dgm:t>
        <a:bodyPr anchor="ctr"/>
        <a:lstStyle/>
        <a:p>
          <a:pPr marL="228600" indent="-171450"/>
          <a:r>
            <a:rPr lang="en-US" dirty="0" smtClean="0">
              <a:solidFill>
                <a:srgbClr val="FFFFFF"/>
              </a:solidFill>
            </a:rPr>
            <a:t>4,773 MW Peak – April 24, 2016</a:t>
          </a:r>
          <a:endParaRPr lang="en-US" dirty="0">
            <a:solidFill>
              <a:srgbClr val="FFFFFF"/>
            </a:solidFill>
          </a:endParaRPr>
        </a:p>
      </dgm:t>
    </dgm:pt>
    <dgm:pt modelId="{C95DCAB5-7969-47B2-8AFC-AEE79D094F9B}" type="parTrans" cxnId="{585F948F-1C7B-4A68-A083-F2B704B08633}">
      <dgm:prSet/>
      <dgm:spPr/>
      <dgm:t>
        <a:bodyPr/>
        <a:lstStyle/>
        <a:p>
          <a:endParaRPr lang="en-US"/>
        </a:p>
      </dgm:t>
    </dgm:pt>
    <dgm:pt modelId="{AABACA8C-9CB3-473A-9382-B1AFE2474FE5}" type="sibTrans" cxnId="{585F948F-1C7B-4A68-A083-F2B704B08633}">
      <dgm:prSet/>
      <dgm:spPr/>
      <dgm:t>
        <a:bodyPr/>
        <a:lstStyle/>
        <a:p>
          <a:endParaRPr lang="en-US"/>
        </a:p>
      </dgm:t>
    </dgm:pt>
    <dgm:pt modelId="{41EBDF23-C311-4CC4-8CCB-8341BA08823B}">
      <dgm:prSet phldrT="[Text]"/>
      <dgm:spPr>
        <a:solidFill>
          <a:srgbClr val="257125"/>
        </a:solidFill>
      </dgm:spPr>
      <dgm:t>
        <a:bodyPr anchor="ctr"/>
        <a:lstStyle/>
        <a:p>
          <a:r>
            <a:rPr lang="en-US" dirty="0" smtClean="0"/>
            <a:t>Solar Thermal / Photo Voltaic</a:t>
          </a:r>
          <a:endParaRPr lang="en-US" dirty="0"/>
        </a:p>
      </dgm:t>
    </dgm:pt>
    <dgm:pt modelId="{40D72D17-1DEF-4E31-B53F-EBF0C52EB7D3}" type="parTrans" cxnId="{21B8485D-7D67-4667-B455-DEF2CA6728D6}">
      <dgm:prSet/>
      <dgm:spPr/>
      <dgm:t>
        <a:bodyPr/>
        <a:lstStyle/>
        <a:p>
          <a:endParaRPr lang="en-US"/>
        </a:p>
      </dgm:t>
    </dgm:pt>
    <dgm:pt modelId="{30A9FC31-4C1A-48C6-852D-8C7840DFB890}" type="sibTrans" cxnId="{21B8485D-7D67-4667-B455-DEF2CA6728D6}">
      <dgm:prSet/>
      <dgm:spPr/>
      <dgm:t>
        <a:bodyPr/>
        <a:lstStyle/>
        <a:p>
          <a:endParaRPr lang="en-US"/>
        </a:p>
      </dgm:t>
    </dgm:pt>
    <dgm:pt modelId="{D9BBF2B2-14F7-414C-B04C-C66EC2DE1318}">
      <dgm:prSet phldrT="[Text]"/>
      <dgm:spPr>
        <a:solidFill>
          <a:srgbClr val="257125"/>
        </a:solidFill>
      </dgm:spPr>
      <dgm:t>
        <a:bodyPr anchor="ctr"/>
        <a:lstStyle/>
        <a:p>
          <a:pPr marL="228600" indent="-171450"/>
          <a:r>
            <a:rPr lang="en-US" dirty="0" smtClean="0"/>
            <a:t>Semi – Predictable Output </a:t>
          </a:r>
          <a:endParaRPr lang="en-US" dirty="0"/>
        </a:p>
      </dgm:t>
    </dgm:pt>
    <dgm:pt modelId="{74827378-1816-479A-9574-8A3F795E5164}" type="parTrans" cxnId="{9FBA1B5B-3E10-42F8-B4CA-168177BD6BF0}">
      <dgm:prSet/>
      <dgm:spPr/>
      <dgm:t>
        <a:bodyPr/>
        <a:lstStyle/>
        <a:p>
          <a:endParaRPr lang="en-US"/>
        </a:p>
      </dgm:t>
    </dgm:pt>
    <dgm:pt modelId="{AD38C97D-81EC-4F22-890C-3F48F9F64C16}" type="sibTrans" cxnId="{9FBA1B5B-3E10-42F8-B4CA-168177BD6BF0}">
      <dgm:prSet/>
      <dgm:spPr/>
      <dgm:t>
        <a:bodyPr/>
        <a:lstStyle/>
        <a:p>
          <a:endParaRPr lang="en-US"/>
        </a:p>
      </dgm:t>
    </dgm:pt>
    <dgm:pt modelId="{39F3E3B1-D0F5-4FAB-85F4-15020F886334}">
      <dgm:prSet phldrT="[Text]"/>
      <dgm:spPr>
        <a:solidFill>
          <a:srgbClr val="257125"/>
        </a:solidFill>
      </dgm:spPr>
      <dgm:t>
        <a:bodyPr anchor="ctr"/>
        <a:lstStyle/>
        <a:p>
          <a:pPr marL="228600" indent="-171450"/>
          <a:r>
            <a:rPr lang="en-US" dirty="0" smtClean="0"/>
            <a:t>9,868 MW Peak – April 21, 2017 </a:t>
          </a:r>
          <a:endParaRPr lang="en-US" dirty="0"/>
        </a:p>
      </dgm:t>
    </dgm:pt>
    <dgm:pt modelId="{EEE63EE2-EFD3-4A41-9DA6-D37A0EF9B2E8}" type="parTrans" cxnId="{9A43F39C-1751-4190-858C-C674999F17DA}">
      <dgm:prSet/>
      <dgm:spPr/>
      <dgm:t>
        <a:bodyPr/>
        <a:lstStyle/>
        <a:p>
          <a:endParaRPr lang="en-US"/>
        </a:p>
      </dgm:t>
    </dgm:pt>
    <dgm:pt modelId="{20AA9F8E-A8D1-4092-9139-8F22BCDA54F5}" type="sibTrans" cxnId="{9A43F39C-1751-4190-858C-C674999F17DA}">
      <dgm:prSet/>
      <dgm:spPr/>
      <dgm:t>
        <a:bodyPr/>
        <a:lstStyle/>
        <a:p>
          <a:endParaRPr lang="en-US"/>
        </a:p>
      </dgm:t>
    </dgm:pt>
    <dgm:pt modelId="{DB60F76F-2483-4B28-A8DF-D47B347976C1}">
      <dgm:prSet phldrT="[Text]"/>
      <dgm:spPr>
        <a:solidFill>
          <a:srgbClr val="174517"/>
        </a:solidFill>
      </dgm:spPr>
      <dgm:t>
        <a:bodyPr anchor="ctr"/>
        <a:lstStyle/>
        <a:p>
          <a:r>
            <a:rPr lang="en-US" dirty="0" smtClean="0"/>
            <a:t>Roof Top Solar</a:t>
          </a:r>
          <a:endParaRPr lang="en-US" dirty="0"/>
        </a:p>
      </dgm:t>
    </dgm:pt>
    <dgm:pt modelId="{D7E4010D-4FED-483A-AEE3-7C4CDAD71E6D}" type="parTrans" cxnId="{4B0E2E3E-F3D5-4375-9D82-9AA04DA6C153}">
      <dgm:prSet/>
      <dgm:spPr/>
      <dgm:t>
        <a:bodyPr/>
        <a:lstStyle/>
        <a:p>
          <a:endParaRPr lang="en-US"/>
        </a:p>
      </dgm:t>
    </dgm:pt>
    <dgm:pt modelId="{0A9FEE1C-EBF1-471D-A00B-5A9946F06D8A}" type="sibTrans" cxnId="{4B0E2E3E-F3D5-4375-9D82-9AA04DA6C153}">
      <dgm:prSet/>
      <dgm:spPr/>
      <dgm:t>
        <a:bodyPr/>
        <a:lstStyle/>
        <a:p>
          <a:endParaRPr lang="en-US"/>
        </a:p>
      </dgm:t>
    </dgm:pt>
    <dgm:pt modelId="{D8B65D26-BF10-42DA-8F3B-70A140037D07}">
      <dgm:prSet phldrT="[Text]"/>
      <dgm:spPr>
        <a:solidFill>
          <a:srgbClr val="174517"/>
        </a:solidFill>
      </dgm:spPr>
      <dgm:t>
        <a:bodyPr anchor="ctr"/>
        <a:lstStyle/>
        <a:p>
          <a:pPr marL="228600" indent="-171450"/>
          <a:r>
            <a:rPr lang="en-US" dirty="0" smtClean="0"/>
            <a:t>Semi – Predictable Output</a:t>
          </a:r>
          <a:endParaRPr lang="en-US" dirty="0"/>
        </a:p>
      </dgm:t>
    </dgm:pt>
    <dgm:pt modelId="{E8EF2212-9A91-4CD3-A4EC-DB4C1FF7D7AA}" type="parTrans" cxnId="{CC6ED6CD-838E-42EA-A38F-ABB9E530386F}">
      <dgm:prSet/>
      <dgm:spPr/>
      <dgm:t>
        <a:bodyPr/>
        <a:lstStyle/>
        <a:p>
          <a:endParaRPr lang="en-US"/>
        </a:p>
      </dgm:t>
    </dgm:pt>
    <dgm:pt modelId="{AA4A6FC4-D832-4BFB-A3AB-FB63F195FC9F}" type="sibTrans" cxnId="{CC6ED6CD-838E-42EA-A38F-ABB9E530386F}">
      <dgm:prSet/>
      <dgm:spPr/>
      <dgm:t>
        <a:bodyPr/>
        <a:lstStyle/>
        <a:p>
          <a:endParaRPr lang="en-US"/>
        </a:p>
      </dgm:t>
    </dgm:pt>
    <dgm:pt modelId="{90DEA2AB-581D-4E8D-9B8B-E47C45357DA5}">
      <dgm:prSet phldrT="[Text]"/>
      <dgm:spPr>
        <a:solidFill>
          <a:srgbClr val="174517"/>
        </a:solidFill>
      </dgm:spPr>
      <dgm:t>
        <a:bodyPr anchor="ctr"/>
        <a:lstStyle/>
        <a:p>
          <a:pPr marL="228600" indent="-171450"/>
          <a:r>
            <a:rPr lang="en-US" dirty="0" smtClean="0"/>
            <a:t>Behind the meter – Residential</a:t>
          </a:r>
          <a:endParaRPr lang="en-US" dirty="0"/>
        </a:p>
      </dgm:t>
    </dgm:pt>
    <dgm:pt modelId="{50AA5A25-04A6-47F4-9C05-9993820BD2BE}" type="parTrans" cxnId="{87EB9822-78FB-4C18-A28A-85FE7A92FFEA}">
      <dgm:prSet/>
      <dgm:spPr/>
      <dgm:t>
        <a:bodyPr/>
        <a:lstStyle/>
        <a:p>
          <a:endParaRPr lang="en-US"/>
        </a:p>
      </dgm:t>
    </dgm:pt>
    <dgm:pt modelId="{D0F930A7-A1E6-4C16-8574-D5707F0E56FB}" type="sibTrans" cxnId="{87EB9822-78FB-4C18-A28A-85FE7A92FFEA}">
      <dgm:prSet/>
      <dgm:spPr/>
      <dgm:t>
        <a:bodyPr/>
        <a:lstStyle/>
        <a:p>
          <a:endParaRPr lang="en-US"/>
        </a:p>
      </dgm:t>
    </dgm:pt>
    <dgm:pt modelId="{0EA3B0B7-872F-448D-9FDD-2E81B1FDDF31}">
      <dgm:prSet phldrT="[Text]"/>
      <dgm:spPr>
        <a:solidFill>
          <a:srgbClr val="257125"/>
        </a:solidFill>
      </dgm:spPr>
      <dgm:t>
        <a:bodyPr anchor="ctr"/>
        <a:lstStyle/>
        <a:p>
          <a:pPr marL="228600" indent="-171450"/>
          <a:r>
            <a:rPr lang="en-US" dirty="0" smtClean="0">
              <a:solidFill>
                <a:srgbClr val="FFFFFF"/>
              </a:solidFill>
              <a:latin typeface="Vivaldi" panose="03020602050506090804" pitchFamily="66" charset="0"/>
            </a:rPr>
            <a:t>≈ </a:t>
          </a:r>
          <a:r>
            <a:rPr lang="en-US" dirty="0" smtClean="0">
              <a:solidFill>
                <a:srgbClr val="FFFFFF"/>
              </a:solidFill>
            </a:rPr>
            <a:t>10,000 MW Installed Capacity</a:t>
          </a:r>
          <a:endParaRPr lang="en-US" dirty="0">
            <a:solidFill>
              <a:srgbClr val="FFFFFF"/>
            </a:solidFill>
          </a:endParaRPr>
        </a:p>
      </dgm:t>
    </dgm:pt>
    <dgm:pt modelId="{18C3F640-EA16-4D99-AD95-768B5F40F915}" type="parTrans" cxnId="{514DF34B-2BEE-4F90-AB36-84F6110E7597}">
      <dgm:prSet/>
      <dgm:spPr/>
      <dgm:t>
        <a:bodyPr/>
        <a:lstStyle/>
        <a:p>
          <a:endParaRPr lang="en-US"/>
        </a:p>
      </dgm:t>
    </dgm:pt>
    <dgm:pt modelId="{93D6AC76-38EF-4C2B-958F-08528097002D}" type="sibTrans" cxnId="{514DF34B-2BEE-4F90-AB36-84F6110E7597}">
      <dgm:prSet/>
      <dgm:spPr/>
      <dgm:t>
        <a:bodyPr/>
        <a:lstStyle/>
        <a:p>
          <a:endParaRPr lang="en-US"/>
        </a:p>
      </dgm:t>
    </dgm:pt>
    <dgm:pt modelId="{7661DC16-6863-4642-8D92-A59DED464417}">
      <dgm:prSet phldrT="[Text]"/>
      <dgm:spPr>
        <a:solidFill>
          <a:srgbClr val="174517"/>
        </a:solidFill>
      </dgm:spPr>
      <dgm:t>
        <a:bodyPr anchor="ctr"/>
        <a:lstStyle/>
        <a:p>
          <a:pPr marL="228600" indent="-171450"/>
          <a:r>
            <a:rPr lang="en-US" dirty="0" smtClean="0"/>
            <a:t>5,000+ MW Estimated Capacity</a:t>
          </a:r>
          <a:endParaRPr lang="en-US" dirty="0"/>
        </a:p>
      </dgm:t>
    </dgm:pt>
    <dgm:pt modelId="{456A364D-1847-4B58-BE5E-796877956D63}" type="parTrans" cxnId="{124D2370-8666-455B-85C3-51DEF73C3693}">
      <dgm:prSet/>
      <dgm:spPr/>
      <dgm:t>
        <a:bodyPr/>
        <a:lstStyle/>
        <a:p>
          <a:endParaRPr lang="en-US"/>
        </a:p>
      </dgm:t>
    </dgm:pt>
    <dgm:pt modelId="{339CD030-31CC-4E10-A094-8F8314162400}" type="sibTrans" cxnId="{124D2370-8666-455B-85C3-51DEF73C3693}">
      <dgm:prSet/>
      <dgm:spPr/>
      <dgm:t>
        <a:bodyPr/>
        <a:lstStyle/>
        <a:p>
          <a:endParaRPr lang="en-US"/>
        </a:p>
      </dgm:t>
    </dgm:pt>
    <dgm:pt modelId="{620FE75C-4115-4BE9-8AF0-A17F555E214F}">
      <dgm:prSet phldrT="[Text]"/>
      <dgm:spPr>
        <a:solidFill>
          <a:srgbClr val="6EAA2E"/>
        </a:solidFill>
      </dgm:spPr>
      <dgm:t>
        <a:bodyPr anchor="ctr"/>
        <a:lstStyle/>
        <a:p>
          <a:pPr marL="228600" indent="-171450"/>
          <a:r>
            <a:rPr lang="en-US" dirty="0" smtClean="0">
              <a:solidFill>
                <a:srgbClr val="FFFFFF"/>
              </a:solidFill>
            </a:rPr>
            <a:t>6,087 MW </a:t>
          </a:r>
          <a:r>
            <a:rPr lang="en-US" dirty="0" smtClean="0"/>
            <a:t>Installed Capacity </a:t>
          </a:r>
          <a:endParaRPr lang="en-US" dirty="0"/>
        </a:p>
      </dgm:t>
    </dgm:pt>
    <dgm:pt modelId="{7F0C5A21-6758-4453-8B8D-61DD6ADE14BC}" type="parTrans" cxnId="{907C367C-4DFB-45E3-97E6-F29390CB070E}">
      <dgm:prSet/>
      <dgm:spPr/>
      <dgm:t>
        <a:bodyPr/>
        <a:lstStyle/>
        <a:p>
          <a:endParaRPr lang="en-US"/>
        </a:p>
      </dgm:t>
    </dgm:pt>
    <dgm:pt modelId="{754A769A-BE29-41DB-8E7D-1DAA4520A527}" type="sibTrans" cxnId="{907C367C-4DFB-45E3-97E6-F29390CB070E}">
      <dgm:prSet/>
      <dgm:spPr/>
      <dgm:t>
        <a:bodyPr/>
        <a:lstStyle/>
        <a:p>
          <a:endParaRPr lang="en-US"/>
        </a:p>
      </dgm:t>
    </dgm:pt>
    <dgm:pt modelId="{6AF535AB-2A46-487B-8AAC-22A188899848}" type="pres">
      <dgm:prSet presAssocID="{47BCCD01-76A4-46C4-8F07-FAD07295B90E}" presName="linear" presStyleCnt="0">
        <dgm:presLayoutVars>
          <dgm:dir/>
          <dgm:resizeHandles val="exact"/>
        </dgm:presLayoutVars>
      </dgm:prSet>
      <dgm:spPr/>
      <dgm:t>
        <a:bodyPr/>
        <a:lstStyle/>
        <a:p>
          <a:endParaRPr lang="en-US"/>
        </a:p>
      </dgm:t>
    </dgm:pt>
    <dgm:pt modelId="{1916D47F-DB6A-4C65-9D8D-B97A17DEF5F1}" type="pres">
      <dgm:prSet presAssocID="{2257DFC2-0B4D-4143-9DCA-04A3FB3719A2}" presName="comp" presStyleCnt="0"/>
      <dgm:spPr/>
    </dgm:pt>
    <dgm:pt modelId="{D9FA5696-6A39-4E4D-AA4A-CAC5C8D59DDD}" type="pres">
      <dgm:prSet presAssocID="{2257DFC2-0B4D-4143-9DCA-04A3FB3719A2}" presName="box" presStyleLbl="node1" presStyleIdx="0" presStyleCnt="3" custLinFactNeighborY="-667"/>
      <dgm:spPr/>
      <dgm:t>
        <a:bodyPr/>
        <a:lstStyle/>
        <a:p>
          <a:endParaRPr lang="en-US"/>
        </a:p>
      </dgm:t>
    </dgm:pt>
    <dgm:pt modelId="{F74C1209-44B5-40E5-ACCD-768C3A3C51A7}" type="pres">
      <dgm:prSet presAssocID="{2257DFC2-0B4D-4143-9DCA-04A3FB3719A2}" presName="img" presStyleLbl="fgImgPlace1" presStyleIdx="0" presStyleCnt="3" custScaleY="92440" custLinFactNeighborX="-5607" custLinFactNeighborY="-1501"/>
      <dgm:spPr>
        <a:blipFill rotWithShape="1">
          <a:blip xmlns:r="http://schemas.openxmlformats.org/officeDocument/2006/relationships" r:embed="rId1"/>
          <a:stretch>
            <a:fillRect/>
          </a:stretch>
        </a:blipFill>
      </dgm:spPr>
      <dgm:t>
        <a:bodyPr/>
        <a:lstStyle/>
        <a:p>
          <a:endParaRPr lang="en-US"/>
        </a:p>
      </dgm:t>
    </dgm:pt>
    <dgm:pt modelId="{2D7C8E87-D1BC-4836-ACC1-34F59F80741C}" type="pres">
      <dgm:prSet presAssocID="{2257DFC2-0B4D-4143-9DCA-04A3FB3719A2}" presName="text" presStyleLbl="node1" presStyleIdx="0" presStyleCnt="3">
        <dgm:presLayoutVars>
          <dgm:bulletEnabled val="1"/>
        </dgm:presLayoutVars>
      </dgm:prSet>
      <dgm:spPr/>
      <dgm:t>
        <a:bodyPr/>
        <a:lstStyle/>
        <a:p>
          <a:endParaRPr lang="en-US"/>
        </a:p>
      </dgm:t>
    </dgm:pt>
    <dgm:pt modelId="{0A3A9DC3-8065-4030-AB45-42E46EB42B1D}" type="pres">
      <dgm:prSet presAssocID="{8013C85F-DD7D-49FC-B089-D2D79D49CA6F}" presName="spacer" presStyleCnt="0"/>
      <dgm:spPr/>
    </dgm:pt>
    <dgm:pt modelId="{D4197B78-79A6-422D-A9CB-EE85D588567A}" type="pres">
      <dgm:prSet presAssocID="{41EBDF23-C311-4CC4-8CCB-8341BA08823B}" presName="comp" presStyleCnt="0"/>
      <dgm:spPr/>
    </dgm:pt>
    <dgm:pt modelId="{A245EB11-1E8D-4D8F-A421-7EB31238EEE1}" type="pres">
      <dgm:prSet presAssocID="{41EBDF23-C311-4CC4-8CCB-8341BA08823B}" presName="box" presStyleLbl="node1" presStyleIdx="1" presStyleCnt="3"/>
      <dgm:spPr/>
      <dgm:t>
        <a:bodyPr/>
        <a:lstStyle/>
        <a:p>
          <a:endParaRPr lang="en-US"/>
        </a:p>
      </dgm:t>
    </dgm:pt>
    <dgm:pt modelId="{681152E1-8EAB-4670-A3B6-DAF9CC9E8FAA}" type="pres">
      <dgm:prSet presAssocID="{41EBDF23-C311-4CC4-8CCB-8341BA08823B}" presName="img" presStyleLbl="fgImgPlace1" presStyleIdx="1" presStyleCnt="3" custLinFactNeighborX="-6616"/>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9000" r="-9000"/>
          </a:stretch>
        </a:blipFill>
      </dgm:spPr>
      <dgm:t>
        <a:bodyPr/>
        <a:lstStyle/>
        <a:p>
          <a:endParaRPr lang="en-US"/>
        </a:p>
      </dgm:t>
    </dgm:pt>
    <dgm:pt modelId="{20BD5FFA-4B9D-43A7-A9CA-4312A65AB591}" type="pres">
      <dgm:prSet presAssocID="{41EBDF23-C311-4CC4-8CCB-8341BA08823B}" presName="text" presStyleLbl="node1" presStyleIdx="1" presStyleCnt="3">
        <dgm:presLayoutVars>
          <dgm:bulletEnabled val="1"/>
        </dgm:presLayoutVars>
      </dgm:prSet>
      <dgm:spPr/>
      <dgm:t>
        <a:bodyPr/>
        <a:lstStyle/>
        <a:p>
          <a:endParaRPr lang="en-US"/>
        </a:p>
      </dgm:t>
    </dgm:pt>
    <dgm:pt modelId="{28D43862-9D5B-4D98-A834-D70E0B01863F}" type="pres">
      <dgm:prSet presAssocID="{30A9FC31-4C1A-48C6-852D-8C7840DFB890}" presName="spacer" presStyleCnt="0"/>
      <dgm:spPr/>
    </dgm:pt>
    <dgm:pt modelId="{96D05FD2-670B-4049-9D13-1DFC857FE5AF}" type="pres">
      <dgm:prSet presAssocID="{DB60F76F-2483-4B28-A8DF-D47B347976C1}" presName="comp" presStyleCnt="0"/>
      <dgm:spPr/>
    </dgm:pt>
    <dgm:pt modelId="{66F40CFB-0B8C-418E-BDFC-29F8B6DDEA17}" type="pres">
      <dgm:prSet presAssocID="{DB60F76F-2483-4B28-A8DF-D47B347976C1}" presName="box" presStyleLbl="node1" presStyleIdx="2" presStyleCnt="3" custLinFactNeighborX="-1660" custLinFactNeighborY="3504"/>
      <dgm:spPr/>
      <dgm:t>
        <a:bodyPr/>
        <a:lstStyle/>
        <a:p>
          <a:endParaRPr lang="en-US"/>
        </a:p>
      </dgm:t>
    </dgm:pt>
    <dgm:pt modelId="{20F3862C-FD95-458A-8E6A-0CF4CEBD0549}" type="pres">
      <dgm:prSet presAssocID="{DB60F76F-2483-4B28-A8DF-D47B347976C1}" presName="img" presStyleLbl="fgImgPlace1" presStyleIdx="2" presStyleCnt="3" custLinFactNeighborX="-6616"/>
      <dgm:spPr>
        <a:blipFill rotWithShape="1">
          <a:blip xmlns:r="http://schemas.openxmlformats.org/officeDocument/2006/relationships" r:embed="rId3"/>
          <a:stretch>
            <a:fillRect/>
          </a:stretch>
        </a:blipFill>
      </dgm:spPr>
      <dgm:t>
        <a:bodyPr/>
        <a:lstStyle/>
        <a:p>
          <a:endParaRPr lang="en-US"/>
        </a:p>
      </dgm:t>
    </dgm:pt>
    <dgm:pt modelId="{2AD3A81B-DDB9-46C6-B598-54AE5B6BE4AD}" type="pres">
      <dgm:prSet presAssocID="{DB60F76F-2483-4B28-A8DF-D47B347976C1}" presName="text" presStyleLbl="node1" presStyleIdx="2" presStyleCnt="3">
        <dgm:presLayoutVars>
          <dgm:bulletEnabled val="1"/>
        </dgm:presLayoutVars>
      </dgm:prSet>
      <dgm:spPr/>
      <dgm:t>
        <a:bodyPr/>
        <a:lstStyle/>
        <a:p>
          <a:endParaRPr lang="en-US"/>
        </a:p>
      </dgm:t>
    </dgm:pt>
  </dgm:ptLst>
  <dgm:cxnLst>
    <dgm:cxn modelId="{9A43F39C-1751-4190-858C-C674999F17DA}" srcId="{41EBDF23-C311-4CC4-8CCB-8341BA08823B}" destId="{39F3E3B1-D0F5-4FAB-85F4-15020F886334}" srcOrd="1" destOrd="0" parTransId="{EEE63EE2-EFD3-4A41-9DA6-D37A0EF9B2E8}" sibTransId="{20AA9F8E-A8D1-4092-9139-8F22BCDA54F5}"/>
    <dgm:cxn modelId="{8BC5AC4A-200D-44BA-9CEB-AC02559B9230}" type="presOf" srcId="{47BCCD01-76A4-46C4-8F07-FAD07295B90E}" destId="{6AF535AB-2A46-487B-8AAC-22A188899848}" srcOrd="0" destOrd="0" presId="urn:microsoft.com/office/officeart/2005/8/layout/vList4"/>
    <dgm:cxn modelId="{C1A568F9-E48C-4B63-837E-52ADA96FDDC2}" type="presOf" srcId="{90DEA2AB-581D-4E8D-9B8B-E47C45357DA5}" destId="{66F40CFB-0B8C-418E-BDFC-29F8B6DDEA17}" srcOrd="0" destOrd="2" presId="urn:microsoft.com/office/officeart/2005/8/layout/vList4"/>
    <dgm:cxn modelId="{CA57A4DF-D8A9-40D0-A7DD-6FE7C6FB3FEA}" type="presOf" srcId="{B64C7AD8-C9C2-4A02-94C2-C768F8A43347}" destId="{D9FA5696-6A39-4E4D-AA4A-CAC5C8D59DDD}" srcOrd="0" destOrd="1" presId="urn:microsoft.com/office/officeart/2005/8/layout/vList4"/>
    <dgm:cxn modelId="{9117DB95-3694-4D4D-A684-9049E4A014CA}" type="presOf" srcId="{620FE75C-4115-4BE9-8AF0-A17F555E214F}" destId="{D9FA5696-6A39-4E4D-AA4A-CAC5C8D59DDD}" srcOrd="0" destOrd="3" presId="urn:microsoft.com/office/officeart/2005/8/layout/vList4"/>
    <dgm:cxn modelId="{65D89A5B-D39C-442E-94DE-5D6A4AFDA652}" type="presOf" srcId="{DB60F76F-2483-4B28-A8DF-D47B347976C1}" destId="{2AD3A81B-DDB9-46C6-B598-54AE5B6BE4AD}" srcOrd="1" destOrd="0" presId="urn:microsoft.com/office/officeart/2005/8/layout/vList4"/>
    <dgm:cxn modelId="{310F5050-47D9-4A49-BFEF-AE2E8F0FD1A7}" type="presOf" srcId="{D9BBF2B2-14F7-414C-B04C-C66EC2DE1318}" destId="{A245EB11-1E8D-4D8F-A421-7EB31238EEE1}" srcOrd="0" destOrd="1" presId="urn:microsoft.com/office/officeart/2005/8/layout/vList4"/>
    <dgm:cxn modelId="{290C6979-2193-488A-9F37-B8B6931E69BF}" type="presOf" srcId="{0EA3B0B7-872F-448D-9FDD-2E81B1FDDF31}" destId="{20BD5FFA-4B9D-43A7-A9CA-4312A65AB591}" srcOrd="1" destOrd="3" presId="urn:microsoft.com/office/officeart/2005/8/layout/vList4"/>
    <dgm:cxn modelId="{907C367C-4DFB-45E3-97E6-F29390CB070E}" srcId="{2257DFC2-0B4D-4143-9DCA-04A3FB3719A2}" destId="{620FE75C-4115-4BE9-8AF0-A17F555E214F}" srcOrd="2" destOrd="0" parTransId="{7F0C5A21-6758-4453-8B8D-61DD6ADE14BC}" sibTransId="{754A769A-BE29-41DB-8E7D-1DAA4520A527}"/>
    <dgm:cxn modelId="{43B35B88-BCA6-447D-95AC-D7F0AEB152A0}" type="presOf" srcId="{39F3E3B1-D0F5-4FAB-85F4-15020F886334}" destId="{A245EB11-1E8D-4D8F-A421-7EB31238EEE1}" srcOrd="0" destOrd="2" presId="urn:microsoft.com/office/officeart/2005/8/layout/vList4"/>
    <dgm:cxn modelId="{E482A4E8-6402-4C8C-BF76-DD1375473D97}" type="presOf" srcId="{2257DFC2-0B4D-4143-9DCA-04A3FB3719A2}" destId="{2D7C8E87-D1BC-4836-ACC1-34F59F80741C}" srcOrd="1" destOrd="0" presId="urn:microsoft.com/office/officeart/2005/8/layout/vList4"/>
    <dgm:cxn modelId="{9FBA1B5B-3E10-42F8-B4CA-168177BD6BF0}" srcId="{41EBDF23-C311-4CC4-8CCB-8341BA08823B}" destId="{D9BBF2B2-14F7-414C-B04C-C66EC2DE1318}" srcOrd="0" destOrd="0" parTransId="{74827378-1816-479A-9574-8A3F795E5164}" sibTransId="{AD38C97D-81EC-4F22-890C-3F48F9F64C16}"/>
    <dgm:cxn modelId="{4D0793E1-7FC8-41EF-A63A-F76CF9A0F74F}" type="presOf" srcId="{620FE75C-4115-4BE9-8AF0-A17F555E214F}" destId="{2D7C8E87-D1BC-4836-ACC1-34F59F80741C}" srcOrd="1" destOrd="3" presId="urn:microsoft.com/office/officeart/2005/8/layout/vList4"/>
    <dgm:cxn modelId="{B664A5B8-9A17-4C7F-8BB6-A4EE38555AA9}" type="presOf" srcId="{2257DFC2-0B4D-4143-9DCA-04A3FB3719A2}" destId="{D9FA5696-6A39-4E4D-AA4A-CAC5C8D59DDD}" srcOrd="0" destOrd="0" presId="urn:microsoft.com/office/officeart/2005/8/layout/vList4"/>
    <dgm:cxn modelId="{C91184FD-A13E-4345-9651-D5AE434C5106}" type="presOf" srcId="{7661DC16-6863-4642-8D92-A59DED464417}" destId="{66F40CFB-0B8C-418E-BDFC-29F8B6DDEA17}" srcOrd="0" destOrd="3" presId="urn:microsoft.com/office/officeart/2005/8/layout/vList4"/>
    <dgm:cxn modelId="{CDF5068E-24C7-4D35-8633-9193D760875E}" type="presOf" srcId="{D9BBF2B2-14F7-414C-B04C-C66EC2DE1318}" destId="{20BD5FFA-4B9D-43A7-A9CA-4312A65AB591}" srcOrd="1" destOrd="1" presId="urn:microsoft.com/office/officeart/2005/8/layout/vList4"/>
    <dgm:cxn modelId="{A3D5AD26-58DD-4890-8248-46AEC6691664}" type="presOf" srcId="{90DEA2AB-581D-4E8D-9B8B-E47C45357DA5}" destId="{2AD3A81B-DDB9-46C6-B598-54AE5B6BE4AD}" srcOrd="1" destOrd="2" presId="urn:microsoft.com/office/officeart/2005/8/layout/vList4"/>
    <dgm:cxn modelId="{21B6BF98-AADC-4D9E-880A-62CA3A4096E8}" type="presOf" srcId="{41EBDF23-C311-4CC4-8CCB-8341BA08823B}" destId="{A245EB11-1E8D-4D8F-A421-7EB31238EEE1}" srcOrd="0" destOrd="0" presId="urn:microsoft.com/office/officeart/2005/8/layout/vList4"/>
    <dgm:cxn modelId="{58BA7CBB-D439-4959-92E2-70CE2F248765}" type="presOf" srcId="{41EBDF23-C311-4CC4-8CCB-8341BA08823B}" destId="{20BD5FFA-4B9D-43A7-A9CA-4312A65AB591}" srcOrd="1" destOrd="0" presId="urn:microsoft.com/office/officeart/2005/8/layout/vList4"/>
    <dgm:cxn modelId="{9BEF7E67-54E3-48DA-8DB5-30E5D5CE9CE5}" type="presOf" srcId="{39F3E3B1-D0F5-4FAB-85F4-15020F886334}" destId="{20BD5FFA-4B9D-43A7-A9CA-4312A65AB591}" srcOrd="1" destOrd="2" presId="urn:microsoft.com/office/officeart/2005/8/layout/vList4"/>
    <dgm:cxn modelId="{F3E4F899-DCE3-40EF-B7F8-B58B058E5C03}" srcId="{47BCCD01-76A4-46C4-8F07-FAD07295B90E}" destId="{2257DFC2-0B4D-4143-9DCA-04A3FB3719A2}" srcOrd="0" destOrd="0" parTransId="{3A5848C6-9F02-4CC4-A804-3CA3A559F21D}" sibTransId="{8013C85F-DD7D-49FC-B089-D2D79D49CA6F}"/>
    <dgm:cxn modelId="{CDDC2251-1A52-453C-ADCA-A55376CD7764}" type="presOf" srcId="{DB60F76F-2483-4B28-A8DF-D47B347976C1}" destId="{66F40CFB-0B8C-418E-BDFC-29F8B6DDEA17}" srcOrd="0" destOrd="0" presId="urn:microsoft.com/office/officeart/2005/8/layout/vList4"/>
    <dgm:cxn modelId="{B6A4964A-5013-459C-919B-49D4A101BC46}" type="presOf" srcId="{D8B65D26-BF10-42DA-8F3B-70A140037D07}" destId="{2AD3A81B-DDB9-46C6-B598-54AE5B6BE4AD}" srcOrd="1" destOrd="1" presId="urn:microsoft.com/office/officeart/2005/8/layout/vList4"/>
    <dgm:cxn modelId="{585F948F-1C7B-4A68-A083-F2B704B08633}" srcId="{2257DFC2-0B4D-4143-9DCA-04A3FB3719A2}" destId="{86F9E10C-56C9-4405-84D9-82FBD7792B8F}" srcOrd="1" destOrd="0" parTransId="{C95DCAB5-7969-47B2-8AFC-AEE79D094F9B}" sibTransId="{AABACA8C-9CB3-473A-9382-B1AFE2474FE5}"/>
    <dgm:cxn modelId="{649170CF-B9F7-4D5E-855D-EDD600DC39D6}" srcId="{2257DFC2-0B4D-4143-9DCA-04A3FB3719A2}" destId="{B64C7AD8-C9C2-4A02-94C2-C768F8A43347}" srcOrd="0" destOrd="0" parTransId="{FDEF7657-C6AA-439D-8DC3-D9564A8C480D}" sibTransId="{37AE4DEA-D590-43D6-8087-AF5C7B16DB4F}"/>
    <dgm:cxn modelId="{4B0E2E3E-F3D5-4375-9D82-9AA04DA6C153}" srcId="{47BCCD01-76A4-46C4-8F07-FAD07295B90E}" destId="{DB60F76F-2483-4B28-A8DF-D47B347976C1}" srcOrd="2" destOrd="0" parTransId="{D7E4010D-4FED-483A-AEE3-7C4CDAD71E6D}" sibTransId="{0A9FEE1C-EBF1-471D-A00B-5A9946F06D8A}"/>
    <dgm:cxn modelId="{1FE306DB-ACD4-4D8B-AFAF-96AA2765D07D}" type="presOf" srcId="{86F9E10C-56C9-4405-84D9-82FBD7792B8F}" destId="{2D7C8E87-D1BC-4836-ACC1-34F59F80741C}" srcOrd="1" destOrd="2" presId="urn:microsoft.com/office/officeart/2005/8/layout/vList4"/>
    <dgm:cxn modelId="{514DF34B-2BEE-4F90-AB36-84F6110E7597}" srcId="{41EBDF23-C311-4CC4-8CCB-8341BA08823B}" destId="{0EA3B0B7-872F-448D-9FDD-2E81B1FDDF31}" srcOrd="2" destOrd="0" parTransId="{18C3F640-EA16-4D99-AD95-768B5F40F915}" sibTransId="{93D6AC76-38EF-4C2B-958F-08528097002D}"/>
    <dgm:cxn modelId="{21B8485D-7D67-4667-B455-DEF2CA6728D6}" srcId="{47BCCD01-76A4-46C4-8F07-FAD07295B90E}" destId="{41EBDF23-C311-4CC4-8CCB-8341BA08823B}" srcOrd="1" destOrd="0" parTransId="{40D72D17-1DEF-4E31-B53F-EBF0C52EB7D3}" sibTransId="{30A9FC31-4C1A-48C6-852D-8C7840DFB890}"/>
    <dgm:cxn modelId="{0A55AC7D-2551-4D2E-8930-39FEC7252DEC}" type="presOf" srcId="{B64C7AD8-C9C2-4A02-94C2-C768F8A43347}" destId="{2D7C8E87-D1BC-4836-ACC1-34F59F80741C}" srcOrd="1" destOrd="1" presId="urn:microsoft.com/office/officeart/2005/8/layout/vList4"/>
    <dgm:cxn modelId="{124D2370-8666-455B-85C3-51DEF73C3693}" srcId="{DB60F76F-2483-4B28-A8DF-D47B347976C1}" destId="{7661DC16-6863-4642-8D92-A59DED464417}" srcOrd="2" destOrd="0" parTransId="{456A364D-1847-4B58-BE5E-796877956D63}" sibTransId="{339CD030-31CC-4E10-A094-8F8314162400}"/>
    <dgm:cxn modelId="{87EB9822-78FB-4C18-A28A-85FE7A92FFEA}" srcId="{DB60F76F-2483-4B28-A8DF-D47B347976C1}" destId="{90DEA2AB-581D-4E8D-9B8B-E47C45357DA5}" srcOrd="1" destOrd="0" parTransId="{50AA5A25-04A6-47F4-9C05-9993820BD2BE}" sibTransId="{D0F930A7-A1E6-4C16-8574-D5707F0E56FB}"/>
    <dgm:cxn modelId="{CC6ED6CD-838E-42EA-A38F-ABB9E530386F}" srcId="{DB60F76F-2483-4B28-A8DF-D47B347976C1}" destId="{D8B65D26-BF10-42DA-8F3B-70A140037D07}" srcOrd="0" destOrd="0" parTransId="{E8EF2212-9A91-4CD3-A4EC-DB4C1FF7D7AA}" sibTransId="{AA4A6FC4-D832-4BFB-A3AB-FB63F195FC9F}"/>
    <dgm:cxn modelId="{C672C118-96AE-4E3B-B187-8CC7E84DDF03}" type="presOf" srcId="{0EA3B0B7-872F-448D-9FDD-2E81B1FDDF31}" destId="{A245EB11-1E8D-4D8F-A421-7EB31238EEE1}" srcOrd="0" destOrd="3" presId="urn:microsoft.com/office/officeart/2005/8/layout/vList4"/>
    <dgm:cxn modelId="{84D101B5-A9B0-4A4A-BCF4-62A54AD8EE1E}" type="presOf" srcId="{D8B65D26-BF10-42DA-8F3B-70A140037D07}" destId="{66F40CFB-0B8C-418E-BDFC-29F8B6DDEA17}" srcOrd="0" destOrd="1" presId="urn:microsoft.com/office/officeart/2005/8/layout/vList4"/>
    <dgm:cxn modelId="{24ED063B-644E-4401-AF64-05A675DB5D5F}" type="presOf" srcId="{86F9E10C-56C9-4405-84D9-82FBD7792B8F}" destId="{D9FA5696-6A39-4E4D-AA4A-CAC5C8D59DDD}" srcOrd="0" destOrd="2" presId="urn:microsoft.com/office/officeart/2005/8/layout/vList4"/>
    <dgm:cxn modelId="{88D3C2AE-30EE-49E2-B5FA-B1F9C7246FCD}" type="presOf" srcId="{7661DC16-6863-4642-8D92-A59DED464417}" destId="{2AD3A81B-DDB9-46C6-B598-54AE5B6BE4AD}" srcOrd="1" destOrd="3" presId="urn:microsoft.com/office/officeart/2005/8/layout/vList4"/>
    <dgm:cxn modelId="{7F34C4BB-36F6-421C-8C58-50CE6BBD6629}" type="presParOf" srcId="{6AF535AB-2A46-487B-8AAC-22A188899848}" destId="{1916D47F-DB6A-4C65-9D8D-B97A17DEF5F1}" srcOrd="0" destOrd="0" presId="urn:microsoft.com/office/officeart/2005/8/layout/vList4"/>
    <dgm:cxn modelId="{59927B36-6EF4-4E64-81FD-5C9BD5D80FDC}" type="presParOf" srcId="{1916D47F-DB6A-4C65-9D8D-B97A17DEF5F1}" destId="{D9FA5696-6A39-4E4D-AA4A-CAC5C8D59DDD}" srcOrd="0" destOrd="0" presId="urn:microsoft.com/office/officeart/2005/8/layout/vList4"/>
    <dgm:cxn modelId="{D60CA202-F239-47FD-AD4C-0639FAFFDA27}" type="presParOf" srcId="{1916D47F-DB6A-4C65-9D8D-B97A17DEF5F1}" destId="{F74C1209-44B5-40E5-ACCD-768C3A3C51A7}" srcOrd="1" destOrd="0" presId="urn:microsoft.com/office/officeart/2005/8/layout/vList4"/>
    <dgm:cxn modelId="{F2561337-AFFA-427B-A4DA-2D5E2837789F}" type="presParOf" srcId="{1916D47F-DB6A-4C65-9D8D-B97A17DEF5F1}" destId="{2D7C8E87-D1BC-4836-ACC1-34F59F80741C}" srcOrd="2" destOrd="0" presId="urn:microsoft.com/office/officeart/2005/8/layout/vList4"/>
    <dgm:cxn modelId="{8B04091E-0FB5-4877-9BD3-1914477B9D88}" type="presParOf" srcId="{6AF535AB-2A46-487B-8AAC-22A188899848}" destId="{0A3A9DC3-8065-4030-AB45-42E46EB42B1D}" srcOrd="1" destOrd="0" presId="urn:microsoft.com/office/officeart/2005/8/layout/vList4"/>
    <dgm:cxn modelId="{B69453E5-EC5D-4C8E-A51D-4896267E00B6}" type="presParOf" srcId="{6AF535AB-2A46-487B-8AAC-22A188899848}" destId="{D4197B78-79A6-422D-A9CB-EE85D588567A}" srcOrd="2" destOrd="0" presId="urn:microsoft.com/office/officeart/2005/8/layout/vList4"/>
    <dgm:cxn modelId="{3BF1CBBD-B96D-4C42-942B-88B9E642CD8B}" type="presParOf" srcId="{D4197B78-79A6-422D-A9CB-EE85D588567A}" destId="{A245EB11-1E8D-4D8F-A421-7EB31238EEE1}" srcOrd="0" destOrd="0" presId="urn:microsoft.com/office/officeart/2005/8/layout/vList4"/>
    <dgm:cxn modelId="{CA1CD64C-74B1-48CF-B440-A09611E712D8}" type="presParOf" srcId="{D4197B78-79A6-422D-A9CB-EE85D588567A}" destId="{681152E1-8EAB-4670-A3B6-DAF9CC9E8FAA}" srcOrd="1" destOrd="0" presId="urn:microsoft.com/office/officeart/2005/8/layout/vList4"/>
    <dgm:cxn modelId="{87DC30ED-7A25-40FB-A8E5-C84DC7DB1E87}" type="presParOf" srcId="{D4197B78-79A6-422D-A9CB-EE85D588567A}" destId="{20BD5FFA-4B9D-43A7-A9CA-4312A65AB591}" srcOrd="2" destOrd="0" presId="urn:microsoft.com/office/officeart/2005/8/layout/vList4"/>
    <dgm:cxn modelId="{2149C038-5336-4EB9-9284-FBB2293E5881}" type="presParOf" srcId="{6AF535AB-2A46-487B-8AAC-22A188899848}" destId="{28D43862-9D5B-4D98-A834-D70E0B01863F}" srcOrd="3" destOrd="0" presId="urn:microsoft.com/office/officeart/2005/8/layout/vList4"/>
    <dgm:cxn modelId="{F0208849-D46B-457E-B3A7-36A013C20ED7}" type="presParOf" srcId="{6AF535AB-2A46-487B-8AAC-22A188899848}" destId="{96D05FD2-670B-4049-9D13-1DFC857FE5AF}" srcOrd="4" destOrd="0" presId="urn:microsoft.com/office/officeart/2005/8/layout/vList4"/>
    <dgm:cxn modelId="{200A2C97-D89A-4656-85F3-2F14B7FD35CA}" type="presParOf" srcId="{96D05FD2-670B-4049-9D13-1DFC857FE5AF}" destId="{66F40CFB-0B8C-418E-BDFC-29F8B6DDEA17}" srcOrd="0" destOrd="0" presId="urn:microsoft.com/office/officeart/2005/8/layout/vList4"/>
    <dgm:cxn modelId="{C8EB4994-6C08-4C4A-B4D5-97952EFDF7FE}" type="presParOf" srcId="{96D05FD2-670B-4049-9D13-1DFC857FE5AF}" destId="{20F3862C-FD95-458A-8E6A-0CF4CEBD0549}" srcOrd="1" destOrd="0" presId="urn:microsoft.com/office/officeart/2005/8/layout/vList4"/>
    <dgm:cxn modelId="{CB5094B0-0EAF-4685-8FAB-123C15714ED1}" type="presParOf" srcId="{96D05FD2-670B-4049-9D13-1DFC857FE5AF}" destId="{2AD3A81B-DDB9-46C6-B598-54AE5B6BE4AD}"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FA5696-6A39-4E4D-AA4A-CAC5C8D59DDD}">
      <dsp:nvSpPr>
        <dsp:cNvPr id="0" name=""/>
        <dsp:cNvSpPr/>
      </dsp:nvSpPr>
      <dsp:spPr>
        <a:xfrm>
          <a:off x="0" y="0"/>
          <a:ext cx="5939049" cy="1711263"/>
        </a:xfrm>
        <a:prstGeom prst="roundRect">
          <a:avLst>
            <a:gd name="adj" fmla="val 10000"/>
          </a:avLst>
        </a:prstGeom>
        <a:solidFill>
          <a:srgbClr val="6EAA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kern="1200" dirty="0" smtClean="0"/>
            <a:t>Wind</a:t>
          </a:r>
          <a:endParaRPr lang="en-US" sz="2600" kern="1200" dirty="0"/>
        </a:p>
        <a:p>
          <a:pPr marL="228600" lvl="1" indent="-171450" algn="l" defTabSz="889000">
            <a:lnSpc>
              <a:spcPct val="90000"/>
            </a:lnSpc>
            <a:spcBef>
              <a:spcPct val="0"/>
            </a:spcBef>
            <a:spcAft>
              <a:spcPct val="15000"/>
            </a:spcAft>
            <a:buChar char="••"/>
          </a:pPr>
          <a:r>
            <a:rPr lang="en-US" sz="2000" kern="1200" dirty="0" smtClean="0"/>
            <a:t>Unpredictable Output </a:t>
          </a:r>
          <a:endParaRPr lang="en-US" sz="2000" kern="1200" dirty="0"/>
        </a:p>
        <a:p>
          <a:pPr marL="228600" lvl="1" indent="-171450" algn="l" defTabSz="889000">
            <a:lnSpc>
              <a:spcPct val="90000"/>
            </a:lnSpc>
            <a:spcBef>
              <a:spcPct val="0"/>
            </a:spcBef>
            <a:spcAft>
              <a:spcPct val="15000"/>
            </a:spcAft>
            <a:buChar char="••"/>
          </a:pPr>
          <a:r>
            <a:rPr lang="en-US" sz="2000" kern="1200" dirty="0" smtClean="0">
              <a:solidFill>
                <a:srgbClr val="FFFFFF"/>
              </a:solidFill>
            </a:rPr>
            <a:t>4,773 MW Peak – April 24, 2016</a:t>
          </a:r>
          <a:endParaRPr lang="en-US" sz="2000" kern="1200" dirty="0">
            <a:solidFill>
              <a:srgbClr val="FFFFFF"/>
            </a:solidFill>
          </a:endParaRPr>
        </a:p>
        <a:p>
          <a:pPr marL="228600" lvl="1" indent="-171450" algn="l" defTabSz="889000">
            <a:lnSpc>
              <a:spcPct val="90000"/>
            </a:lnSpc>
            <a:spcBef>
              <a:spcPct val="0"/>
            </a:spcBef>
            <a:spcAft>
              <a:spcPct val="15000"/>
            </a:spcAft>
            <a:buChar char="••"/>
          </a:pPr>
          <a:r>
            <a:rPr lang="en-US" sz="2000" kern="1200" dirty="0" smtClean="0">
              <a:solidFill>
                <a:srgbClr val="FFFFFF"/>
              </a:solidFill>
            </a:rPr>
            <a:t>6,087 MW </a:t>
          </a:r>
          <a:r>
            <a:rPr lang="en-US" sz="2000" kern="1200" dirty="0" smtClean="0"/>
            <a:t>Installed Capacity </a:t>
          </a:r>
          <a:endParaRPr lang="en-US" sz="2000" kern="1200" dirty="0"/>
        </a:p>
      </dsp:txBody>
      <dsp:txXfrm>
        <a:off x="1358936" y="0"/>
        <a:ext cx="4580112" cy="1711263"/>
      </dsp:txXfrm>
    </dsp:sp>
    <dsp:sp modelId="{F74C1209-44B5-40E5-ACCD-768C3A3C51A7}">
      <dsp:nvSpPr>
        <dsp:cNvPr id="0" name=""/>
        <dsp:cNvSpPr/>
      </dsp:nvSpPr>
      <dsp:spPr>
        <a:xfrm>
          <a:off x="104525" y="202326"/>
          <a:ext cx="1187809" cy="1265513"/>
        </a:xfrm>
        <a:prstGeom prst="roundRect">
          <a:avLst>
            <a:gd name="adj" fmla="val 1000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245EB11-1E8D-4D8F-A421-7EB31238EEE1}">
      <dsp:nvSpPr>
        <dsp:cNvPr id="0" name=""/>
        <dsp:cNvSpPr/>
      </dsp:nvSpPr>
      <dsp:spPr>
        <a:xfrm>
          <a:off x="0" y="1882389"/>
          <a:ext cx="5939049" cy="1711263"/>
        </a:xfrm>
        <a:prstGeom prst="roundRect">
          <a:avLst>
            <a:gd name="adj" fmla="val 10000"/>
          </a:avLst>
        </a:prstGeom>
        <a:solidFill>
          <a:srgbClr val="257125"/>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kern="1200" dirty="0" smtClean="0"/>
            <a:t>Solar Thermal / Photo Voltaic</a:t>
          </a:r>
          <a:endParaRPr lang="en-US" sz="2600" kern="1200" dirty="0"/>
        </a:p>
        <a:p>
          <a:pPr marL="228600" lvl="1" indent="-171450" algn="l" defTabSz="889000">
            <a:lnSpc>
              <a:spcPct val="90000"/>
            </a:lnSpc>
            <a:spcBef>
              <a:spcPct val="0"/>
            </a:spcBef>
            <a:spcAft>
              <a:spcPct val="15000"/>
            </a:spcAft>
            <a:buChar char="••"/>
          </a:pPr>
          <a:r>
            <a:rPr lang="en-US" sz="2000" kern="1200" dirty="0" smtClean="0"/>
            <a:t>Semi – Predictable Output </a:t>
          </a:r>
          <a:endParaRPr lang="en-US" sz="2000" kern="1200" dirty="0"/>
        </a:p>
        <a:p>
          <a:pPr marL="228600" lvl="1" indent="-171450" algn="l" defTabSz="889000">
            <a:lnSpc>
              <a:spcPct val="90000"/>
            </a:lnSpc>
            <a:spcBef>
              <a:spcPct val="0"/>
            </a:spcBef>
            <a:spcAft>
              <a:spcPct val="15000"/>
            </a:spcAft>
            <a:buChar char="••"/>
          </a:pPr>
          <a:r>
            <a:rPr lang="en-US" sz="2000" kern="1200" dirty="0" smtClean="0"/>
            <a:t>9,868 MW Peak – April 21, 2017 </a:t>
          </a:r>
          <a:endParaRPr lang="en-US" sz="2000" kern="1200" dirty="0"/>
        </a:p>
        <a:p>
          <a:pPr marL="228600" lvl="1" indent="-171450" algn="l" defTabSz="889000">
            <a:lnSpc>
              <a:spcPct val="90000"/>
            </a:lnSpc>
            <a:spcBef>
              <a:spcPct val="0"/>
            </a:spcBef>
            <a:spcAft>
              <a:spcPct val="15000"/>
            </a:spcAft>
            <a:buChar char="••"/>
          </a:pPr>
          <a:r>
            <a:rPr lang="en-US" sz="2000" kern="1200" dirty="0" smtClean="0">
              <a:solidFill>
                <a:srgbClr val="FFFFFF"/>
              </a:solidFill>
              <a:latin typeface="Vivaldi" panose="03020602050506090804" pitchFamily="66" charset="0"/>
            </a:rPr>
            <a:t>≈ </a:t>
          </a:r>
          <a:r>
            <a:rPr lang="en-US" sz="2000" kern="1200" dirty="0" smtClean="0">
              <a:solidFill>
                <a:srgbClr val="FFFFFF"/>
              </a:solidFill>
            </a:rPr>
            <a:t>10,000 MW Installed Capacity</a:t>
          </a:r>
          <a:endParaRPr lang="en-US" sz="2000" kern="1200" dirty="0">
            <a:solidFill>
              <a:srgbClr val="FFFFFF"/>
            </a:solidFill>
          </a:endParaRPr>
        </a:p>
      </dsp:txBody>
      <dsp:txXfrm>
        <a:off x="1358936" y="1882389"/>
        <a:ext cx="4580112" cy="1711263"/>
      </dsp:txXfrm>
    </dsp:sp>
    <dsp:sp modelId="{681152E1-8EAB-4670-A3B6-DAF9CC9E8FAA}">
      <dsp:nvSpPr>
        <dsp:cNvPr id="0" name=""/>
        <dsp:cNvSpPr/>
      </dsp:nvSpPr>
      <dsp:spPr>
        <a:xfrm>
          <a:off x="92540" y="2053516"/>
          <a:ext cx="1187809" cy="1369010"/>
        </a:xfrm>
        <a:prstGeom prst="roundRect">
          <a:avLst>
            <a:gd name="adj" fmla="val 10000"/>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9000" r="-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6F40CFB-0B8C-418E-BDFC-29F8B6DDEA17}">
      <dsp:nvSpPr>
        <dsp:cNvPr id="0" name=""/>
        <dsp:cNvSpPr/>
      </dsp:nvSpPr>
      <dsp:spPr>
        <a:xfrm>
          <a:off x="0" y="3764779"/>
          <a:ext cx="5939049" cy="1711263"/>
        </a:xfrm>
        <a:prstGeom prst="roundRect">
          <a:avLst>
            <a:gd name="adj" fmla="val 10000"/>
          </a:avLst>
        </a:prstGeom>
        <a:solidFill>
          <a:srgbClr val="17451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kern="1200" dirty="0" smtClean="0"/>
            <a:t>Roof Top Solar</a:t>
          </a:r>
          <a:endParaRPr lang="en-US" sz="2600" kern="1200" dirty="0"/>
        </a:p>
        <a:p>
          <a:pPr marL="228600" lvl="1" indent="-171450" algn="l" defTabSz="889000">
            <a:lnSpc>
              <a:spcPct val="90000"/>
            </a:lnSpc>
            <a:spcBef>
              <a:spcPct val="0"/>
            </a:spcBef>
            <a:spcAft>
              <a:spcPct val="15000"/>
            </a:spcAft>
            <a:buChar char="••"/>
          </a:pPr>
          <a:r>
            <a:rPr lang="en-US" sz="2000" kern="1200" dirty="0" smtClean="0"/>
            <a:t>Semi – Predictable Output</a:t>
          </a:r>
          <a:endParaRPr lang="en-US" sz="2000" kern="1200" dirty="0"/>
        </a:p>
        <a:p>
          <a:pPr marL="228600" lvl="1" indent="-171450" algn="l" defTabSz="889000">
            <a:lnSpc>
              <a:spcPct val="90000"/>
            </a:lnSpc>
            <a:spcBef>
              <a:spcPct val="0"/>
            </a:spcBef>
            <a:spcAft>
              <a:spcPct val="15000"/>
            </a:spcAft>
            <a:buChar char="••"/>
          </a:pPr>
          <a:r>
            <a:rPr lang="en-US" sz="2000" kern="1200" dirty="0" smtClean="0"/>
            <a:t>Behind the meter – Residential</a:t>
          </a:r>
          <a:endParaRPr lang="en-US" sz="2000" kern="1200" dirty="0"/>
        </a:p>
        <a:p>
          <a:pPr marL="228600" lvl="1" indent="-171450" algn="l" defTabSz="889000">
            <a:lnSpc>
              <a:spcPct val="90000"/>
            </a:lnSpc>
            <a:spcBef>
              <a:spcPct val="0"/>
            </a:spcBef>
            <a:spcAft>
              <a:spcPct val="15000"/>
            </a:spcAft>
            <a:buChar char="••"/>
          </a:pPr>
          <a:r>
            <a:rPr lang="en-US" sz="2000" kern="1200" dirty="0" smtClean="0"/>
            <a:t>5,000+ MW Estimated Capacity</a:t>
          </a:r>
          <a:endParaRPr lang="en-US" sz="2000" kern="1200" dirty="0"/>
        </a:p>
      </dsp:txBody>
      <dsp:txXfrm>
        <a:off x="1358936" y="3764779"/>
        <a:ext cx="4580112" cy="1711263"/>
      </dsp:txXfrm>
    </dsp:sp>
    <dsp:sp modelId="{20F3862C-FD95-458A-8E6A-0CF4CEBD0549}">
      <dsp:nvSpPr>
        <dsp:cNvPr id="0" name=""/>
        <dsp:cNvSpPr/>
      </dsp:nvSpPr>
      <dsp:spPr>
        <a:xfrm>
          <a:off x="92540" y="3935905"/>
          <a:ext cx="1187809" cy="1369010"/>
        </a:xfrm>
        <a:prstGeom prst="roundRect">
          <a:avLst>
            <a:gd name="adj" fmla="val 10000"/>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3177" tIns="46589" rIns="93177" bIns="46589"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sz="quarter" idx="1"/>
          </p:nvPr>
        </p:nvSpPr>
        <p:spPr>
          <a:xfrm>
            <a:off x="3970338" y="0"/>
            <a:ext cx="3038475" cy="465138"/>
          </a:xfrm>
          <a:prstGeom prst="rect">
            <a:avLst/>
          </a:prstGeom>
        </p:spPr>
        <p:txBody>
          <a:bodyPr vert="horz" lIns="93177" tIns="46589" rIns="93177" bIns="46589" rtlCol="0"/>
          <a:lstStyle>
            <a:lvl1pPr algn="r" eaLnBrk="1" hangingPunct="1">
              <a:defRPr sz="1200">
                <a:latin typeface="Arial" charset="0"/>
              </a:defRPr>
            </a:lvl1pPr>
          </a:lstStyle>
          <a:p>
            <a:pPr>
              <a:defRPr/>
            </a:pPr>
            <a:fld id="{50DB6BB2-093B-41D3-80AB-C56384B590B4}" type="datetimeFigureOut">
              <a:rPr lang="en-US"/>
              <a:pPr>
                <a:defRPr/>
              </a:pPr>
              <a:t>5/10/2017</a:t>
            </a:fld>
            <a:endParaRPr lang="en-US"/>
          </a:p>
        </p:txBody>
      </p:sp>
      <p:sp>
        <p:nvSpPr>
          <p:cNvPr id="4" name="Footer Placeholder 3"/>
          <p:cNvSpPr>
            <a:spLocks noGrp="1"/>
          </p:cNvSpPr>
          <p:nvPr>
            <p:ph type="ftr" sz="quarter" idx="2"/>
          </p:nvPr>
        </p:nvSpPr>
        <p:spPr>
          <a:xfrm>
            <a:off x="0" y="8829675"/>
            <a:ext cx="3038475" cy="465138"/>
          </a:xfrm>
          <a:prstGeom prst="rect">
            <a:avLst/>
          </a:prstGeom>
        </p:spPr>
        <p:txBody>
          <a:bodyPr vert="horz" lIns="93177" tIns="46589" rIns="93177" bIns="46589" rtlCol="0" anchor="b"/>
          <a:lstStyle>
            <a:lvl1pPr algn="l" eaLnBrk="1" hangingPunct="1">
              <a:defRPr sz="1200">
                <a:latin typeface="Arial" charset="0"/>
              </a:defRPr>
            </a:lvl1pPr>
          </a:lstStyle>
          <a:p>
            <a:pPr>
              <a:defRPr/>
            </a:pPr>
            <a:endParaRPr lang="en-US"/>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wrap="square" lIns="93177" tIns="46589" rIns="93177" bIns="46589" numCol="1" anchor="b" anchorCtr="0" compatLnSpc="1">
            <a:prstTxWarp prst="textNoShape">
              <a:avLst/>
            </a:prstTxWarp>
          </a:bodyPr>
          <a:lstStyle>
            <a:lvl1pPr algn="r" eaLnBrk="1" hangingPunct="1">
              <a:defRPr sz="1200"/>
            </a:lvl1pPr>
          </a:lstStyle>
          <a:p>
            <a:fld id="{631CFDFF-4183-4ACD-A50D-82202B02C120}" type="slidenum">
              <a:rPr lang="en-US" altLang="en-US"/>
              <a:pPr/>
              <a:t>‹#›</a:t>
            </a:fld>
            <a:endParaRPr lang="en-US" altLang="en-US"/>
          </a:p>
        </p:txBody>
      </p:sp>
    </p:spTree>
    <p:extLst>
      <p:ext uri="{BB962C8B-B14F-4D97-AF65-F5344CB8AC3E}">
        <p14:creationId xmlns:p14="http://schemas.microsoft.com/office/powerpoint/2010/main" val="8892224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idx="1"/>
          </p:nvPr>
        </p:nvSpPr>
        <p:spPr>
          <a:xfrm>
            <a:off x="3970338" y="0"/>
            <a:ext cx="3038475" cy="465138"/>
          </a:xfrm>
          <a:prstGeom prst="rect">
            <a:avLst/>
          </a:prstGeom>
        </p:spPr>
        <p:txBody>
          <a:bodyPr vert="horz" lIns="91440" tIns="45720" rIns="91440" bIns="45720" rtlCol="0"/>
          <a:lstStyle>
            <a:lvl1pPr algn="r" eaLnBrk="1" hangingPunct="1">
              <a:defRPr sz="1200">
                <a:latin typeface="Arial" charset="0"/>
              </a:defRPr>
            </a:lvl1pPr>
          </a:lstStyle>
          <a:p>
            <a:pPr>
              <a:defRPr/>
            </a:pPr>
            <a:fld id="{449105C9-BB34-48FE-BAF9-3AE514611FC0}" type="datetimeFigureOut">
              <a:rPr lang="en-US"/>
              <a:pPr>
                <a:defRPr/>
              </a:pPr>
              <a:t>5/10/2017</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701675" y="4416425"/>
            <a:ext cx="5607050" cy="41830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829675"/>
            <a:ext cx="3038475" cy="465138"/>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DBBA16C7-CDC5-4224-A290-4C3986DA1597}" type="slidenum">
              <a:rPr lang="en-US" altLang="en-US"/>
              <a:pPr/>
              <a:t>‹#›</a:t>
            </a:fld>
            <a:endParaRPr lang="en-US" altLang="en-US"/>
          </a:p>
        </p:txBody>
      </p:sp>
    </p:spTree>
    <p:extLst>
      <p:ext uri="{BB962C8B-B14F-4D97-AF65-F5344CB8AC3E}">
        <p14:creationId xmlns:p14="http://schemas.microsoft.com/office/powerpoint/2010/main" val="23785882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a:t>
            </a:r>
            <a:r>
              <a:rPr lang="en-US" baseline="0" dirty="0" smtClean="0"/>
              <a:t> year, peak solar production of over 6,200MW exceeded the peak wind production of 4768MW.  </a:t>
            </a:r>
            <a:r>
              <a:rPr lang="en-US" dirty="0" smtClean="0"/>
              <a:t>In</a:t>
            </a:r>
            <a:r>
              <a:rPr lang="en-US" baseline="0" dirty="0" smtClean="0"/>
              <a:t> addition to the grid connected renewables, we are also have about 2500MW of roof-top solar capacity which is growing by 300-500MW and increasing in pace due to the low cost of solar panels relative to retail rates that are as high as $0.34 / kwh.</a:t>
            </a:r>
            <a:endParaRPr lang="en-US" dirty="0"/>
          </a:p>
        </p:txBody>
      </p:sp>
      <p:sp>
        <p:nvSpPr>
          <p:cNvPr id="4" name="Slide Number Placeholder 3"/>
          <p:cNvSpPr>
            <a:spLocks noGrp="1"/>
          </p:cNvSpPr>
          <p:nvPr>
            <p:ph type="sldNum" sz="quarter" idx="10"/>
          </p:nvPr>
        </p:nvSpPr>
        <p:spPr/>
        <p:txBody>
          <a:bodyPr/>
          <a:lstStyle/>
          <a:p>
            <a:pPr>
              <a:defRPr/>
            </a:pPr>
            <a:fld id="{A0F59CA6-182A-4FC7-95CE-41106CE7335C}" type="slidenum">
              <a:rPr lang="en-US" smtClean="0"/>
              <a:pPr>
                <a:defRPr/>
              </a:pPr>
              <a:t>4</a:t>
            </a:fld>
            <a:endParaRPr lang="en-US"/>
          </a:p>
        </p:txBody>
      </p:sp>
    </p:spTree>
    <p:extLst>
      <p:ext uri="{BB962C8B-B14F-4D97-AF65-F5344CB8AC3E}">
        <p14:creationId xmlns:p14="http://schemas.microsoft.com/office/powerpoint/2010/main" val="2380665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xfrm>
            <a:off x="1335088" y="1125538"/>
            <a:ext cx="4049712" cy="30368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28663" indent="-279400">
              <a:defRPr>
                <a:solidFill>
                  <a:schemeClr val="tx1"/>
                </a:solidFill>
                <a:latin typeface="Arial" panose="020B0604020202020204" pitchFamily="34" charset="0"/>
              </a:defRPr>
            </a:lvl2pPr>
            <a:lvl3pPr marL="1122363" indent="-223838">
              <a:defRPr>
                <a:solidFill>
                  <a:schemeClr val="tx1"/>
                </a:solidFill>
                <a:latin typeface="Arial" panose="020B0604020202020204" pitchFamily="34" charset="0"/>
              </a:defRPr>
            </a:lvl3pPr>
            <a:lvl4pPr marL="1571625" indent="-223838">
              <a:defRPr>
                <a:solidFill>
                  <a:schemeClr val="tx1"/>
                </a:solidFill>
                <a:latin typeface="Arial" panose="020B0604020202020204" pitchFamily="34" charset="0"/>
              </a:defRPr>
            </a:lvl4pPr>
            <a:lvl5pPr marL="2019300" indent="-223838">
              <a:defRPr>
                <a:solidFill>
                  <a:schemeClr val="tx1"/>
                </a:solidFill>
                <a:latin typeface="Arial" panose="020B0604020202020204" pitchFamily="34" charset="0"/>
              </a:defRPr>
            </a:lvl5pPr>
            <a:lvl6pPr marL="2476500" indent="-223838" eaLnBrk="0" fontAlgn="base" hangingPunct="0">
              <a:spcBef>
                <a:spcPct val="0"/>
              </a:spcBef>
              <a:spcAft>
                <a:spcPct val="0"/>
              </a:spcAft>
              <a:defRPr>
                <a:solidFill>
                  <a:schemeClr val="tx1"/>
                </a:solidFill>
                <a:latin typeface="Arial" panose="020B0604020202020204" pitchFamily="34" charset="0"/>
              </a:defRPr>
            </a:lvl6pPr>
            <a:lvl7pPr marL="2933700" indent="-223838" eaLnBrk="0" fontAlgn="base" hangingPunct="0">
              <a:spcBef>
                <a:spcPct val="0"/>
              </a:spcBef>
              <a:spcAft>
                <a:spcPct val="0"/>
              </a:spcAft>
              <a:defRPr>
                <a:solidFill>
                  <a:schemeClr val="tx1"/>
                </a:solidFill>
                <a:latin typeface="Arial" panose="020B0604020202020204" pitchFamily="34" charset="0"/>
              </a:defRPr>
            </a:lvl7pPr>
            <a:lvl8pPr marL="3390900" indent="-223838" eaLnBrk="0" fontAlgn="base" hangingPunct="0">
              <a:spcBef>
                <a:spcPct val="0"/>
              </a:spcBef>
              <a:spcAft>
                <a:spcPct val="0"/>
              </a:spcAft>
              <a:defRPr>
                <a:solidFill>
                  <a:schemeClr val="tx1"/>
                </a:solidFill>
                <a:latin typeface="Arial" panose="020B0604020202020204" pitchFamily="34" charset="0"/>
              </a:defRPr>
            </a:lvl8pPr>
            <a:lvl9pPr marL="3848100" indent="-223838" eaLnBrk="0" fontAlgn="base" hangingPunct="0">
              <a:spcBef>
                <a:spcPct val="0"/>
              </a:spcBef>
              <a:spcAft>
                <a:spcPct val="0"/>
              </a:spcAft>
              <a:defRPr>
                <a:solidFill>
                  <a:schemeClr val="tx1"/>
                </a:solidFill>
                <a:latin typeface="Arial" panose="020B0604020202020204" pitchFamily="34" charset="0"/>
              </a:defRPr>
            </a:lvl9pPr>
          </a:lstStyle>
          <a:p>
            <a:fld id="{3DA552AA-D16C-4998-99E1-8871FFA397F8}" type="slidenum">
              <a:rPr lang="en-US" altLang="en-US" smtClean="0">
                <a:solidFill>
                  <a:srgbClr val="000000"/>
                </a:solidFill>
                <a:latin typeface="Calibri" panose="020F0502020204030204" pitchFamily="34" charset="0"/>
              </a:rPr>
              <a:pPr/>
              <a:t>5</a:t>
            </a:fld>
            <a:endParaRPr lang="en-US" altLang="en-US" smtClean="0">
              <a:solidFill>
                <a:srgbClr val="000000"/>
              </a:solidFill>
              <a:latin typeface="Calibri" panose="020F0502020204030204" pitchFamily="34" charset="0"/>
            </a:endParaRPr>
          </a:p>
        </p:txBody>
      </p:sp>
      <p:sp>
        <p:nvSpPr>
          <p:cNvPr id="18437" name="Date Placeholder 1"/>
          <p:cNvSpPr>
            <a:spLocks noGrp="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mtClean="0"/>
              <a:t>5/2/2016</a:t>
            </a:r>
          </a:p>
        </p:txBody>
      </p:sp>
    </p:spTree>
    <p:extLst>
      <p:ext uri="{BB962C8B-B14F-4D97-AF65-F5344CB8AC3E}">
        <p14:creationId xmlns:p14="http://schemas.microsoft.com/office/powerpoint/2010/main" val="39575122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BBA16C7-CDC5-4224-A290-4C3986DA1597}" type="slidenum">
              <a:rPr lang="en-US" altLang="en-US" smtClean="0"/>
              <a:pPr/>
              <a:t>7</a:t>
            </a:fld>
            <a:endParaRPr lang="en-US" altLang="en-US"/>
          </a:p>
        </p:txBody>
      </p:sp>
    </p:spTree>
    <p:extLst>
      <p:ext uri="{BB962C8B-B14F-4D97-AF65-F5344CB8AC3E}">
        <p14:creationId xmlns:p14="http://schemas.microsoft.com/office/powerpoint/2010/main" val="19810607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260EE10-75B0-4191-92DD-75E101AB6A4C}" type="slidenum">
              <a:rPr lang="en-US" altLang="en-US" smtClean="0"/>
              <a:pPr/>
              <a:t>8</a:t>
            </a:fld>
            <a:endParaRPr lang="en-US" altLang="en-US" smtClean="0"/>
          </a:p>
        </p:txBody>
      </p:sp>
    </p:spTree>
    <p:extLst>
      <p:ext uri="{BB962C8B-B14F-4D97-AF65-F5344CB8AC3E}">
        <p14:creationId xmlns:p14="http://schemas.microsoft.com/office/powerpoint/2010/main" val="2551299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BBA16C7-CDC5-4224-A290-4C3986DA1597}" type="slidenum">
              <a:rPr lang="en-US" altLang="en-US" smtClean="0"/>
              <a:pPr/>
              <a:t>11</a:t>
            </a:fld>
            <a:endParaRPr lang="en-US" altLang="en-US"/>
          </a:p>
        </p:txBody>
      </p:sp>
    </p:spTree>
    <p:extLst>
      <p:ext uri="{BB962C8B-B14F-4D97-AF65-F5344CB8AC3E}">
        <p14:creationId xmlns:p14="http://schemas.microsoft.com/office/powerpoint/2010/main" val="5143057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40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E3A2DDA-8DF9-47B4-80DA-C24882DA9FB1}" type="slidenum">
              <a:rPr lang="en-US" altLang="en-US" smtClean="0"/>
              <a:pPr/>
              <a:t>12</a:t>
            </a:fld>
            <a:endParaRPr lang="en-US" altLang="en-US" smtClean="0"/>
          </a:p>
        </p:txBody>
      </p:sp>
      <p:sp>
        <p:nvSpPr>
          <p:cNvPr id="44037" name="Footer Placeholder 1"/>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mtClean="0"/>
          </a:p>
        </p:txBody>
      </p:sp>
    </p:spTree>
    <p:extLst>
      <p:ext uri="{BB962C8B-B14F-4D97-AF65-F5344CB8AC3E}">
        <p14:creationId xmlns:p14="http://schemas.microsoft.com/office/powerpoint/2010/main" val="25650539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53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84D905A8-066C-4D02-84DC-5A9687ED899C}" type="slidenum">
              <a:rPr lang="en-US" altLang="en-US">
                <a:solidFill>
                  <a:srgbClr val="000000"/>
                </a:solidFill>
                <a:latin typeface="Calibri" pitchFamily="34" charset="0"/>
              </a:rPr>
              <a:pPr/>
              <a:t>14</a:t>
            </a:fld>
            <a:endParaRPr lang="en-US" altLang="en-US">
              <a:solidFill>
                <a:srgbClr val="000000"/>
              </a:solidFill>
              <a:latin typeface="Calibri" pitchFamily="34" charset="0"/>
            </a:endParaRPr>
          </a:p>
        </p:txBody>
      </p:sp>
    </p:spTree>
    <p:extLst>
      <p:ext uri="{BB962C8B-B14F-4D97-AF65-F5344CB8AC3E}">
        <p14:creationId xmlns:p14="http://schemas.microsoft.com/office/powerpoint/2010/main" val="35541396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0F59CA6-182A-4FC7-95CE-41106CE7335C}" type="slidenum">
              <a:rPr lang="en-US" smtClean="0"/>
              <a:pPr>
                <a:defRPr/>
              </a:pPr>
              <a:t>15</a:t>
            </a:fld>
            <a:endParaRPr lang="en-US"/>
          </a:p>
        </p:txBody>
      </p:sp>
    </p:spTree>
    <p:extLst>
      <p:ext uri="{BB962C8B-B14F-4D97-AF65-F5344CB8AC3E}">
        <p14:creationId xmlns:p14="http://schemas.microsoft.com/office/powerpoint/2010/main" val="10690766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7A4554B-72B4-4F56-9C19-674A29F95DD6}" type="slidenum">
              <a:rPr lang="en-US" smtClean="0">
                <a:solidFill>
                  <a:prstClr val="black"/>
                </a:solidFill>
              </a:rPr>
              <a:pPr>
                <a:defRPr/>
              </a:pPr>
              <a:t>18</a:t>
            </a:fld>
            <a:endParaRPr lang="en-US" dirty="0">
              <a:solidFill>
                <a:prstClr val="black"/>
              </a:solidFill>
            </a:endParaRPr>
          </a:p>
        </p:txBody>
      </p:sp>
    </p:spTree>
    <p:extLst>
      <p:ext uri="{BB962C8B-B14F-4D97-AF65-F5344CB8AC3E}">
        <p14:creationId xmlns:p14="http://schemas.microsoft.com/office/powerpoint/2010/main" val="37124368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smtClean="0"/>
              <a:t>Avoided curtailments in 2016 likely due to EIM.</a:t>
            </a:r>
          </a:p>
          <a:p>
            <a:endParaRPr lang="en-US" dirty="0"/>
          </a:p>
        </p:txBody>
      </p:sp>
      <p:sp>
        <p:nvSpPr>
          <p:cNvPr id="4" name="Slide Number Placeholder 3"/>
          <p:cNvSpPr>
            <a:spLocks noGrp="1"/>
          </p:cNvSpPr>
          <p:nvPr>
            <p:ph type="sldNum" sz="quarter" idx="10"/>
          </p:nvPr>
        </p:nvSpPr>
        <p:spPr/>
        <p:txBody>
          <a:bodyPr/>
          <a:lstStyle/>
          <a:p>
            <a:fld id="{DBBA16C7-CDC5-4224-A290-4C3986DA1597}" type="slidenum">
              <a:rPr lang="en-US" altLang="en-US" smtClean="0"/>
              <a:pPr/>
              <a:t>19</a:t>
            </a:fld>
            <a:endParaRPr lang="en-US" altLang="en-US"/>
          </a:p>
        </p:txBody>
      </p:sp>
    </p:spTree>
    <p:extLst>
      <p:ext uri="{BB962C8B-B14F-4D97-AF65-F5344CB8AC3E}">
        <p14:creationId xmlns:p14="http://schemas.microsoft.com/office/powerpoint/2010/main" val="49135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p:cNvSpPr>
          <p:nvPr>
            <p:ph type="sldImg"/>
          </p:nvPr>
        </p:nvSpPr>
        <p:spPr bwMode="auto">
          <a:noFill/>
          <a:ln>
            <a:solidFill>
              <a:srgbClr val="000000"/>
            </a:solidFill>
            <a:miter lim="800000"/>
            <a:headEnd/>
            <a:tailEnd/>
          </a:ln>
        </p:spPr>
      </p:sp>
      <p:sp>
        <p:nvSpPr>
          <p:cNvPr id="22530"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253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9581F5F-D493-480E-AF28-94EF6059AA2B}" type="slidenum">
              <a:rPr lang="en-US" smtClean="0"/>
              <a:pPr/>
              <a:t>22</a:t>
            </a:fld>
            <a:endParaRPr lang="en-US" smtClean="0"/>
          </a:p>
        </p:txBody>
      </p:sp>
    </p:spTree>
    <p:extLst>
      <p:ext uri="{BB962C8B-B14F-4D97-AF65-F5344CB8AC3E}">
        <p14:creationId xmlns:p14="http://schemas.microsoft.com/office/powerpoint/2010/main" val="4172320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260EE10-75B0-4191-92DD-75E101AB6A4C}" type="slidenum">
              <a:rPr lang="en-US" altLang="en-US" smtClean="0"/>
              <a:pPr/>
              <a:t>29</a:t>
            </a:fld>
            <a:endParaRPr lang="en-US" altLang="en-US" smtClean="0"/>
          </a:p>
        </p:txBody>
      </p:sp>
    </p:spTree>
    <p:extLst>
      <p:ext uri="{BB962C8B-B14F-4D97-AF65-F5344CB8AC3E}">
        <p14:creationId xmlns:p14="http://schemas.microsoft.com/office/powerpoint/2010/main" val="5868476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For</a:t>
            </a:r>
            <a:r>
              <a:rPr lang="en-US" baseline="0" dirty="0" smtClean="0"/>
              <a:t> the first two days the transfer for the new APS and PSE areas were increased.   We observe bi-directional transfers that reflect the economic opportunities.</a:t>
            </a:r>
            <a:endParaRPr lang="en-US" dirty="0"/>
          </a:p>
        </p:txBody>
      </p:sp>
      <p:sp>
        <p:nvSpPr>
          <p:cNvPr id="4" name="Slide Number Placeholder 3"/>
          <p:cNvSpPr>
            <a:spLocks noGrp="1"/>
          </p:cNvSpPr>
          <p:nvPr>
            <p:ph type="sldNum" sz="quarter" idx="10"/>
          </p:nvPr>
        </p:nvSpPr>
        <p:spPr/>
        <p:txBody>
          <a:bodyPr/>
          <a:lstStyle/>
          <a:p>
            <a:pPr>
              <a:defRPr/>
            </a:pPr>
            <a:fld id="{3E06B062-FF01-4182-8A52-A13B3E27ECE3}" type="slidenum">
              <a:rPr lang="en-US" smtClean="0"/>
              <a:pPr>
                <a:defRPr/>
              </a:pPr>
              <a:t>31</a:t>
            </a:fld>
            <a:endParaRPr lang="en-US" dirty="0"/>
          </a:p>
        </p:txBody>
      </p:sp>
    </p:spTree>
    <p:extLst>
      <p:ext uri="{BB962C8B-B14F-4D97-AF65-F5344CB8AC3E}">
        <p14:creationId xmlns:p14="http://schemas.microsoft.com/office/powerpoint/2010/main" val="14947348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40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E3A2DDA-8DF9-47B4-80DA-C24882DA9FB1}" type="slidenum">
              <a:rPr lang="en-US" altLang="en-US" smtClean="0"/>
              <a:pPr/>
              <a:t>32</a:t>
            </a:fld>
            <a:endParaRPr lang="en-US" altLang="en-US" smtClean="0"/>
          </a:p>
        </p:txBody>
      </p:sp>
      <p:sp>
        <p:nvSpPr>
          <p:cNvPr id="44037" name="Footer Placeholder 1"/>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mtClean="0"/>
          </a:p>
        </p:txBody>
      </p:sp>
    </p:spTree>
    <p:extLst>
      <p:ext uri="{BB962C8B-B14F-4D97-AF65-F5344CB8AC3E}">
        <p14:creationId xmlns:p14="http://schemas.microsoft.com/office/powerpoint/2010/main" val="24228045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260EE10-75B0-4191-92DD-75E101AB6A4C}" type="slidenum">
              <a:rPr lang="en-US" altLang="en-US" smtClean="0"/>
              <a:pPr/>
              <a:t>33</a:t>
            </a:fld>
            <a:endParaRPr lang="en-US" altLang="en-US" smtClean="0"/>
          </a:p>
        </p:txBody>
      </p:sp>
    </p:spTree>
    <p:extLst>
      <p:ext uri="{BB962C8B-B14F-4D97-AF65-F5344CB8AC3E}">
        <p14:creationId xmlns:p14="http://schemas.microsoft.com/office/powerpoint/2010/main" val="25881445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p:cNvSpPr>
          <p:nvPr>
            <p:ph type="sldImg"/>
          </p:nvPr>
        </p:nvSpPr>
        <p:spPr bwMode="auto">
          <a:noFill/>
          <a:ln>
            <a:solidFill>
              <a:srgbClr val="000000"/>
            </a:solidFill>
            <a:miter lim="800000"/>
            <a:headEnd/>
            <a:tailEnd/>
          </a:ln>
        </p:spPr>
      </p:sp>
      <p:sp>
        <p:nvSpPr>
          <p:cNvPr id="27650"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765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26DBB13-6368-4ADD-898E-15FEEB5FE3C3}" type="slidenum">
              <a:rPr lang="en-US" smtClean="0"/>
              <a:pPr/>
              <a:t>34</a:t>
            </a:fld>
            <a:endParaRPr lang="en-US" smtClean="0"/>
          </a:p>
        </p:txBody>
      </p:sp>
    </p:spTree>
    <p:extLst>
      <p:ext uri="{BB962C8B-B14F-4D97-AF65-F5344CB8AC3E}">
        <p14:creationId xmlns:p14="http://schemas.microsoft.com/office/powerpoint/2010/main" val="11169230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7" descr="Slide bkgrnd-Titlefooter2.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4862513"/>
            <a:ext cx="9144000" cy="199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5"/>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91440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1676400"/>
            <a:ext cx="7772400" cy="993775"/>
          </a:xfrm>
          <a:prstGeom prst="rect">
            <a:avLst/>
          </a:prstGeom>
        </p:spPr>
        <p:txBody>
          <a:bodyPr/>
          <a:lstStyle>
            <a:lvl1pPr algn="l">
              <a:defRPr sz="3600">
                <a:solidFill>
                  <a:srgbClr val="4F758B"/>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2743200"/>
            <a:ext cx="7772400" cy="2209800"/>
          </a:xfrm>
          <a:prstGeom prst="rect">
            <a:avLst/>
          </a:prstGeom>
        </p:spPr>
        <p:txBody>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TextBox 1"/>
          <p:cNvSpPr txBox="1">
            <a:spLocks noChangeArrowheads="1"/>
          </p:cNvSpPr>
          <p:nvPr userDrawn="1"/>
        </p:nvSpPr>
        <p:spPr bwMode="auto">
          <a:xfrm>
            <a:off x="3810000" y="6474768"/>
            <a:ext cx="190500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900" kern="1200" dirty="0" smtClean="0">
                <a:solidFill>
                  <a:schemeClr val="bg1">
                    <a:lumMod val="65000"/>
                  </a:schemeClr>
                </a:solidFill>
                <a:effectLst/>
                <a:latin typeface="Arial" panose="020B0604020202020204" pitchFamily="34" charset="0"/>
                <a:ea typeface="+mn-ea"/>
                <a:cs typeface="+mn-cs"/>
              </a:rPr>
              <a:t>2017 CAISO - Public</a:t>
            </a:r>
            <a:endParaRPr lang="en-US" sz="900" kern="1200" dirty="0">
              <a:solidFill>
                <a:schemeClr val="bg1">
                  <a:lumMod val="65000"/>
                </a:schemeClr>
              </a:solidFill>
              <a:effectLst/>
              <a:latin typeface="Arial" panose="020B0604020202020204" pitchFamily="34" charset="0"/>
              <a:ea typeface="+mn-ea"/>
              <a:cs typeface="+mn-cs"/>
            </a:endParaRPr>
          </a:p>
        </p:txBody>
      </p:sp>
    </p:spTree>
    <p:extLst>
      <p:ext uri="{BB962C8B-B14F-4D97-AF65-F5344CB8AC3E}">
        <p14:creationId xmlns:p14="http://schemas.microsoft.com/office/powerpoint/2010/main" val="986685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lgn="l">
              <a:defRPr sz="2600">
                <a:solidFill>
                  <a:srgbClr val="4F758B"/>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57200" y="1600201"/>
            <a:ext cx="8229600" cy="4343400"/>
          </a:xfrm>
          <a:prstGeom prst="rect">
            <a:avLst/>
          </a:prstGeom>
        </p:spPr>
        <p:txBody>
          <a:bodyPr/>
          <a:lstStyle>
            <a:lvl1pPr>
              <a:defRPr sz="2400"/>
            </a:lvl1pPr>
            <a:lvl2pPr>
              <a:defRPr sz="2400"/>
            </a:lvl2pPr>
            <a:lvl3pPr>
              <a:defRPr sz="2400"/>
            </a:lvl3pPr>
            <a:lvl4pPr>
              <a:defRPr sz="2400"/>
            </a:lvl4pPr>
            <a:lvl5pP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Slide Number Placeholder 5"/>
          <p:cNvSpPr>
            <a:spLocks noGrp="1"/>
          </p:cNvSpPr>
          <p:nvPr>
            <p:ph type="sldNum" sz="quarter" idx="10"/>
          </p:nvPr>
        </p:nvSpPr>
        <p:spPr/>
        <p:txBody>
          <a:bodyPr/>
          <a:lstStyle>
            <a:lvl1pPr>
              <a:defRPr/>
            </a:lvl1pPr>
          </a:lstStyle>
          <a:p>
            <a:r>
              <a:rPr lang="en-US" altLang="en-US"/>
              <a:t>Page </a:t>
            </a:r>
            <a:fld id="{E188C49E-526C-4CA2-87C2-E99663D5313E}" type="slidenum">
              <a:rPr lang="en-US" altLang="en-US"/>
              <a:pPr/>
              <a:t>‹#›</a:t>
            </a:fld>
            <a:endParaRPr lang="en-US" altLang="en-US"/>
          </a:p>
        </p:txBody>
      </p:sp>
    </p:spTree>
    <p:extLst>
      <p:ext uri="{BB962C8B-B14F-4D97-AF65-F5344CB8AC3E}">
        <p14:creationId xmlns:p14="http://schemas.microsoft.com/office/powerpoint/2010/main" val="826044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solidFill>
                  <a:srgbClr val="4F758B"/>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293361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lgn="l">
              <a:defRPr>
                <a:solidFill>
                  <a:srgbClr val="4F758B"/>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457200" y="1600201"/>
            <a:ext cx="4038600" cy="44196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1"/>
            <a:ext cx="4038600" cy="44196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585877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lgn="l">
              <a:defRPr>
                <a:solidFill>
                  <a:srgbClr val="4F758B"/>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200823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lgn="l">
              <a:defRPr>
                <a:solidFill>
                  <a:srgbClr val="4F758B"/>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831014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43752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solidFill>
                  <a:srgbClr val="4F758B"/>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7492343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935463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lgn="l">
              <a:defRPr>
                <a:solidFill>
                  <a:srgbClr val="4F758B"/>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19636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5" descr="Slide bkgrnd-header-board.jpg"/>
          <p:cNvPicPr>
            <a:picLocks noChangeAspect="1"/>
          </p:cNvPicPr>
          <p:nvPr userDrawn="1"/>
        </p:nvPicPr>
        <p:blipFill>
          <a:blip r:embed="rId12">
            <a:extLst>
              <a:ext uri="{28A0092B-C50C-407E-A947-70E740481C1C}">
                <a14:useLocalDpi xmlns:a14="http://schemas.microsoft.com/office/drawing/2010/main" val="0"/>
              </a:ext>
            </a:extLst>
          </a:blip>
          <a:srcRect/>
          <a:stretch>
            <a:fillRect/>
          </a:stretch>
        </p:blipFill>
        <p:spPr bwMode="auto">
          <a:xfrm>
            <a:off x="0" y="0"/>
            <a:ext cx="9144000" cy="100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lgn="r" eaLnBrk="1" hangingPunct="1">
              <a:defRPr sz="1000">
                <a:solidFill>
                  <a:srgbClr val="686868"/>
                </a:solidFill>
              </a:defRPr>
            </a:lvl1pPr>
          </a:lstStyle>
          <a:p>
            <a:r>
              <a:rPr lang="en-US" altLang="en-US"/>
              <a:t>Page </a:t>
            </a:r>
            <a:fld id="{08221C61-D8E7-408F-9FD3-E2914F976291}" type="slidenum">
              <a:rPr lang="en-US" altLang="en-US"/>
              <a:pPr/>
              <a:t>‹#›</a:t>
            </a:fld>
            <a:endParaRPr lang="en-US" altLang="en-US"/>
          </a:p>
        </p:txBody>
      </p:sp>
      <p:pic>
        <p:nvPicPr>
          <p:cNvPr id="1028" name="Picture 1"/>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5986463"/>
            <a:ext cx="9144000" cy="87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
          <p:cNvSpPr txBox="1">
            <a:spLocks noChangeArrowheads="1"/>
          </p:cNvSpPr>
          <p:nvPr userDrawn="1"/>
        </p:nvSpPr>
        <p:spPr bwMode="auto">
          <a:xfrm>
            <a:off x="3810000" y="6477000"/>
            <a:ext cx="190500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900" kern="1200" dirty="0" smtClean="0">
                <a:solidFill>
                  <a:schemeClr val="bg1">
                    <a:lumMod val="65000"/>
                  </a:schemeClr>
                </a:solidFill>
                <a:effectLst/>
                <a:latin typeface="Arial" panose="020B0604020202020204" pitchFamily="34" charset="0"/>
                <a:ea typeface="+mn-ea"/>
                <a:cs typeface="+mn-cs"/>
              </a:rPr>
              <a:t>2017 CAISO - Public</a:t>
            </a:r>
            <a:endParaRPr lang="en-US" sz="900" kern="1200" dirty="0">
              <a:solidFill>
                <a:schemeClr val="bg1">
                  <a:lumMod val="65000"/>
                </a:schemeClr>
              </a:solidFill>
              <a:effectLst/>
              <a:latin typeface="Arial" panose="020B0604020202020204" pitchFamily="34" charset="0"/>
              <a:ea typeface="+mn-ea"/>
              <a:cs typeface="+mn-cs"/>
            </a:endParaRPr>
          </a:p>
        </p:txBody>
      </p:sp>
      <p:sp>
        <p:nvSpPr>
          <p:cNvPr id="6" name="Slide Number Placeholder 5"/>
          <p:cNvSpPr txBox="1">
            <a:spLocks/>
          </p:cNvSpPr>
          <p:nvPr userDrawn="1"/>
        </p:nvSpPr>
        <p:spPr>
          <a:xfrm>
            <a:off x="8305800" y="6432550"/>
            <a:ext cx="685800" cy="273050"/>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r>
              <a:rPr lang="en-US" altLang="en-US" sz="900" dirty="0" smtClean="0">
                <a:solidFill>
                  <a:schemeClr val="bg1">
                    <a:lumMod val="65000"/>
                  </a:schemeClr>
                </a:solidFill>
              </a:rPr>
              <a:t>Page </a:t>
            </a:r>
            <a:fld id="{E188C49E-526C-4CA2-87C2-E99663D5313E}" type="slidenum">
              <a:rPr lang="en-US" altLang="en-US" sz="900" smtClean="0">
                <a:solidFill>
                  <a:schemeClr val="bg1">
                    <a:lumMod val="65000"/>
                  </a:schemeClr>
                </a:solidFill>
              </a:rPr>
              <a:pPr/>
              <a:t>‹#›</a:t>
            </a:fld>
            <a:endParaRPr lang="en-US" altLang="en-US" sz="900" dirty="0">
              <a:solidFill>
                <a:schemeClr val="bg1">
                  <a:lumMod val="65000"/>
                </a:schemeClr>
              </a:solidFill>
            </a:endParaRPr>
          </a:p>
        </p:txBody>
      </p:sp>
    </p:spTree>
  </p:cSld>
  <p:clrMap bg1="lt1" tx1="dk1" bg2="lt2" tx2="dk2" accent1="accent1" accent2="accent2" accent3="accent3" accent4="accent4" accent5="accent5" accent6="accent6" hlink="hlink" folHlink="folHlink"/>
  <p:sldLayoutIdLst>
    <p:sldLayoutId id="2147484635" r:id="rId1"/>
    <p:sldLayoutId id="2147484634" r:id="rId2"/>
    <p:sldLayoutId id="2147484636" r:id="rId3"/>
    <p:sldLayoutId id="2147484637" r:id="rId4"/>
    <p:sldLayoutId id="2147484638" r:id="rId5"/>
    <p:sldLayoutId id="2147484639" r:id="rId6"/>
    <p:sldLayoutId id="2147484640" r:id="rId7"/>
    <p:sldLayoutId id="2147484641" r:id="rId8"/>
    <p:sldLayoutId id="2147484642" r:id="rId9"/>
    <p:sldLayoutId id="2147484643" r:id="rId10"/>
  </p:sldLayoutIdLst>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Arial" charset="0"/>
        </a:defRPr>
      </a:lvl2pPr>
      <a:lvl3pPr algn="ctr" rtl="0" eaLnBrk="1" fontAlgn="base" hangingPunct="1">
        <a:spcBef>
          <a:spcPct val="0"/>
        </a:spcBef>
        <a:spcAft>
          <a:spcPct val="0"/>
        </a:spcAft>
        <a:defRPr sz="4400">
          <a:solidFill>
            <a:schemeClr val="tx1"/>
          </a:solidFill>
          <a:latin typeface="Arial" charset="0"/>
        </a:defRPr>
      </a:lvl3pPr>
      <a:lvl4pPr algn="ctr" rtl="0" eaLnBrk="1" fontAlgn="base" hangingPunct="1">
        <a:spcBef>
          <a:spcPct val="0"/>
        </a:spcBef>
        <a:spcAft>
          <a:spcPct val="0"/>
        </a:spcAft>
        <a:defRPr sz="4400">
          <a:solidFill>
            <a:schemeClr val="tx1"/>
          </a:solidFill>
          <a:latin typeface="Arial" charset="0"/>
        </a:defRPr>
      </a:lvl4pPr>
      <a:lvl5pPr algn="ctr" rtl="0" eaLnBrk="1" fontAlgn="base" hangingPunct="1">
        <a:spcBef>
          <a:spcPct val="0"/>
        </a:spcBef>
        <a:spcAft>
          <a:spcPct val="0"/>
        </a:spcAft>
        <a:defRPr sz="4400">
          <a:solidFill>
            <a:schemeClr val="tx1"/>
          </a:solidFill>
          <a:latin typeface="Arial"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8.emf"/></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28.emf"/><Relationship Id="rId13" Type="http://schemas.openxmlformats.org/officeDocument/2006/relationships/image" Target="../media/image33.emf"/><Relationship Id="rId3" Type="http://schemas.openxmlformats.org/officeDocument/2006/relationships/image" Target="../media/image23.emf"/><Relationship Id="rId7" Type="http://schemas.openxmlformats.org/officeDocument/2006/relationships/image" Target="../media/image27.emf"/><Relationship Id="rId12" Type="http://schemas.openxmlformats.org/officeDocument/2006/relationships/image" Target="../media/image32.emf"/><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26.emf"/><Relationship Id="rId11" Type="http://schemas.openxmlformats.org/officeDocument/2006/relationships/image" Target="../media/image31.emf"/><Relationship Id="rId5" Type="http://schemas.openxmlformats.org/officeDocument/2006/relationships/image" Target="../media/image25.emf"/><Relationship Id="rId10" Type="http://schemas.openxmlformats.org/officeDocument/2006/relationships/image" Target="../media/image30.emf"/><Relationship Id="rId4" Type="http://schemas.openxmlformats.org/officeDocument/2006/relationships/image" Target="../media/image24.emf"/><Relationship Id="rId9" Type="http://schemas.openxmlformats.org/officeDocument/2006/relationships/image" Target="../media/image29.emf"/><Relationship Id="rId14" Type="http://schemas.openxmlformats.org/officeDocument/2006/relationships/image" Target="../media/image34.emf"/></Relationships>
</file>

<file path=ppt/slides/_rels/slide2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5.emf"/></Relationships>
</file>

<file path=ppt/slides/_rels/slide34.x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Renewable Integration </a:t>
            </a:r>
            <a:endParaRPr lang="en-US" dirty="0"/>
          </a:p>
        </p:txBody>
      </p:sp>
      <p:sp>
        <p:nvSpPr>
          <p:cNvPr id="3" name="TextBox 2"/>
          <p:cNvSpPr txBox="1"/>
          <p:nvPr/>
        </p:nvSpPr>
        <p:spPr>
          <a:xfrm>
            <a:off x="838200" y="3124200"/>
            <a:ext cx="6553200" cy="646331"/>
          </a:xfrm>
          <a:prstGeom prst="rect">
            <a:avLst/>
          </a:prstGeom>
          <a:noFill/>
        </p:spPr>
        <p:txBody>
          <a:bodyPr wrap="square" rtlCol="0">
            <a:spAutoFit/>
          </a:bodyPr>
          <a:lstStyle/>
          <a:p>
            <a:r>
              <a:rPr lang="en-US" dirty="0" smtClean="0">
                <a:solidFill>
                  <a:schemeClr val="tx1">
                    <a:lumMod val="50000"/>
                    <a:lumOff val="50000"/>
                  </a:schemeClr>
                </a:solidFill>
              </a:rPr>
              <a:t>Mark Rothleder</a:t>
            </a:r>
            <a:endParaRPr lang="en-US" dirty="0">
              <a:solidFill>
                <a:schemeClr val="tx1">
                  <a:lumMod val="50000"/>
                  <a:lumOff val="50000"/>
                </a:schemeClr>
              </a:solidFill>
            </a:endParaRPr>
          </a:p>
          <a:p>
            <a:r>
              <a:rPr lang="en-US" dirty="0" smtClean="0">
                <a:solidFill>
                  <a:schemeClr val="tx1">
                    <a:lumMod val="50000"/>
                    <a:lumOff val="50000"/>
                  </a:schemeClr>
                </a:solidFill>
              </a:rPr>
              <a:t>Vice President, </a:t>
            </a:r>
            <a:r>
              <a:rPr lang="en-US" dirty="0">
                <a:solidFill>
                  <a:schemeClr val="tx1">
                    <a:lumMod val="50000"/>
                    <a:lumOff val="50000"/>
                  </a:schemeClr>
                </a:solidFill>
              </a:rPr>
              <a:t>Market Quality and Renewable Integration</a:t>
            </a:r>
          </a:p>
        </p:txBody>
      </p:sp>
      <p:sp>
        <p:nvSpPr>
          <p:cNvPr id="4" name="TextBox 3"/>
          <p:cNvSpPr txBox="1"/>
          <p:nvPr/>
        </p:nvSpPr>
        <p:spPr>
          <a:xfrm>
            <a:off x="838200" y="4038600"/>
            <a:ext cx="4572000" cy="923330"/>
          </a:xfrm>
          <a:prstGeom prst="rect">
            <a:avLst/>
          </a:prstGeom>
          <a:noFill/>
        </p:spPr>
        <p:txBody>
          <a:bodyPr wrap="square" rtlCol="0">
            <a:spAutoFit/>
          </a:bodyPr>
          <a:lstStyle/>
          <a:p>
            <a:r>
              <a:rPr lang="en-US" dirty="0" smtClean="0">
                <a:solidFill>
                  <a:schemeClr val="tx1">
                    <a:lumMod val="50000"/>
                    <a:lumOff val="50000"/>
                  </a:schemeClr>
                </a:solidFill>
              </a:rPr>
              <a:t>California Energy Commission</a:t>
            </a:r>
          </a:p>
          <a:p>
            <a:r>
              <a:rPr lang="en-US" dirty="0" smtClean="0">
                <a:solidFill>
                  <a:schemeClr val="tx1">
                    <a:lumMod val="50000"/>
                    <a:lumOff val="50000"/>
                  </a:schemeClr>
                </a:solidFill>
              </a:rPr>
              <a:t>IEPR Workshop</a:t>
            </a:r>
          </a:p>
          <a:p>
            <a:r>
              <a:rPr lang="en-US" dirty="0" smtClean="0">
                <a:solidFill>
                  <a:schemeClr val="tx1">
                    <a:lumMod val="50000"/>
                    <a:lumOff val="50000"/>
                  </a:schemeClr>
                </a:solidFill>
              </a:rPr>
              <a:t>May 12, 2017</a:t>
            </a:r>
            <a:endParaRPr lang="en-US" dirty="0">
              <a:solidFill>
                <a:schemeClr val="tx1">
                  <a:lumMod val="50000"/>
                  <a:lumOff val="50000"/>
                </a:schemeClr>
              </a:solidFill>
            </a:endParaRPr>
          </a:p>
        </p:txBody>
      </p:sp>
    </p:spTree>
    <p:extLst>
      <p:ext uri="{BB962C8B-B14F-4D97-AF65-F5344CB8AC3E}">
        <p14:creationId xmlns:p14="http://schemas.microsoft.com/office/powerpoint/2010/main" val="22405721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Status</a:t>
            </a:r>
            <a:endParaRPr lang="en-US" dirty="0"/>
          </a:p>
        </p:txBody>
      </p:sp>
    </p:spTree>
    <p:extLst>
      <p:ext uri="{BB962C8B-B14F-4D97-AF65-F5344CB8AC3E}">
        <p14:creationId xmlns:p14="http://schemas.microsoft.com/office/powerpoint/2010/main" val="16138652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10600" cy="1143000"/>
          </a:xfrm>
        </p:spPr>
        <p:txBody>
          <a:bodyPr/>
          <a:lstStyle/>
          <a:p>
            <a:r>
              <a:rPr lang="en-US" sz="3200" dirty="0" smtClean="0"/>
              <a:t>Industry in the midst of unprecedented change </a:t>
            </a:r>
            <a:br>
              <a:rPr lang="en-US" sz="3200" dirty="0" smtClean="0"/>
            </a:br>
            <a:r>
              <a:rPr lang="en-US" sz="2800" i="1" dirty="0" smtClean="0"/>
              <a:t>- Driven by fast-growing mix of interrelated issues</a:t>
            </a:r>
            <a:endParaRPr lang="en-US" sz="2800" i="1" dirty="0"/>
          </a:p>
        </p:txBody>
      </p:sp>
      <p:pic>
        <p:nvPicPr>
          <p:cNvPr id="3" name="Picture 2"/>
          <p:cNvPicPr>
            <a:picLocks noChangeAspect="1"/>
          </p:cNvPicPr>
          <p:nvPr/>
        </p:nvPicPr>
        <p:blipFill>
          <a:blip r:embed="rId2">
            <a:clrChange>
              <a:clrFrom>
                <a:srgbClr val="000000">
                  <a:alpha val="0"/>
                </a:srgbClr>
              </a:clrFrom>
              <a:clrTo>
                <a:srgbClr val="000000">
                  <a:alpha val="0"/>
                </a:srgbClr>
              </a:clrTo>
            </a:clrChange>
            <a:extLst>
              <a:ext uri="{28A0092B-C50C-407E-A947-70E740481C1C}">
                <a14:useLocalDpi xmlns:a14="http://schemas.microsoft.com/office/drawing/2010/main" val="0"/>
              </a:ext>
            </a:extLst>
          </a:blip>
          <a:stretch>
            <a:fillRect/>
          </a:stretch>
        </p:blipFill>
        <p:spPr>
          <a:xfrm>
            <a:off x="2819400" y="1981200"/>
            <a:ext cx="3505200" cy="3505200"/>
          </a:xfrm>
          <a:prstGeom prst="rect">
            <a:avLst/>
          </a:prstGeom>
        </p:spPr>
      </p:pic>
      <p:sp>
        <p:nvSpPr>
          <p:cNvPr id="6" name="TextBox 5"/>
          <p:cNvSpPr txBox="1"/>
          <p:nvPr/>
        </p:nvSpPr>
        <p:spPr>
          <a:xfrm>
            <a:off x="6702728" y="2895600"/>
            <a:ext cx="1897680" cy="646331"/>
          </a:xfrm>
          <a:prstGeom prst="rect">
            <a:avLst/>
          </a:prstGeom>
          <a:solidFill>
            <a:schemeClr val="accent3">
              <a:lumMod val="40000"/>
              <a:lumOff val="60000"/>
            </a:schemeClr>
          </a:solidFill>
          <a:ln>
            <a:solidFill>
              <a:schemeClr val="accent3">
                <a:lumMod val="40000"/>
                <a:lumOff val="60000"/>
              </a:schemeClr>
            </a:solidFill>
          </a:ln>
          <a:scene3d>
            <a:camera prst="orthographicFront"/>
            <a:lightRig rig="threePt" dir="t"/>
          </a:scene3d>
          <a:sp3d>
            <a:bevelT/>
          </a:sp3d>
        </p:spPr>
        <p:txBody>
          <a:bodyPr wrap="square" rtlCol="0">
            <a:spAutoFit/>
          </a:bodyPr>
          <a:lstStyle/>
          <a:p>
            <a:pPr algn="ctr"/>
            <a:r>
              <a:rPr lang="en-US" dirty="0" smtClean="0"/>
              <a:t>Community Choice</a:t>
            </a:r>
            <a:endParaRPr lang="en-US" dirty="0"/>
          </a:p>
        </p:txBody>
      </p:sp>
      <p:sp>
        <p:nvSpPr>
          <p:cNvPr id="9" name="TextBox 8"/>
          <p:cNvSpPr txBox="1"/>
          <p:nvPr/>
        </p:nvSpPr>
        <p:spPr>
          <a:xfrm>
            <a:off x="3603133" y="1438715"/>
            <a:ext cx="1897680" cy="646331"/>
          </a:xfrm>
          <a:prstGeom prst="rect">
            <a:avLst/>
          </a:prstGeom>
          <a:solidFill>
            <a:schemeClr val="accent3">
              <a:lumMod val="40000"/>
              <a:lumOff val="60000"/>
            </a:schemeClr>
          </a:solidFill>
          <a:ln>
            <a:solidFill>
              <a:schemeClr val="accent3">
                <a:lumMod val="40000"/>
                <a:lumOff val="60000"/>
              </a:schemeClr>
            </a:solidFill>
          </a:ln>
          <a:scene3d>
            <a:camera prst="orthographicFront"/>
            <a:lightRig rig="threePt" dir="t"/>
          </a:scene3d>
          <a:sp3d>
            <a:bevelT/>
          </a:sp3d>
        </p:spPr>
        <p:txBody>
          <a:bodyPr wrap="square" rtlCol="0">
            <a:spAutoFit/>
          </a:bodyPr>
          <a:lstStyle/>
          <a:p>
            <a:pPr algn="ctr"/>
            <a:r>
              <a:rPr lang="en-US" dirty="0" smtClean="0"/>
              <a:t>Federal Election Impacts</a:t>
            </a:r>
            <a:endParaRPr lang="en-US" dirty="0"/>
          </a:p>
        </p:txBody>
      </p:sp>
      <p:sp>
        <p:nvSpPr>
          <p:cNvPr id="11" name="TextBox 10"/>
          <p:cNvSpPr txBox="1"/>
          <p:nvPr/>
        </p:nvSpPr>
        <p:spPr>
          <a:xfrm>
            <a:off x="533400" y="3886200"/>
            <a:ext cx="1905000" cy="646331"/>
          </a:xfrm>
          <a:prstGeom prst="rect">
            <a:avLst/>
          </a:prstGeom>
          <a:solidFill>
            <a:schemeClr val="accent3">
              <a:lumMod val="40000"/>
              <a:lumOff val="60000"/>
            </a:schemeClr>
          </a:solidFill>
          <a:ln>
            <a:solidFill>
              <a:schemeClr val="accent3">
                <a:lumMod val="40000"/>
                <a:lumOff val="60000"/>
              </a:schemeClr>
            </a:solidFill>
          </a:ln>
          <a:scene3d>
            <a:camera prst="orthographicFront"/>
            <a:lightRig rig="threePt" dir="t"/>
          </a:scene3d>
          <a:sp3d>
            <a:bevelT/>
          </a:sp3d>
        </p:spPr>
        <p:txBody>
          <a:bodyPr wrap="square" rtlCol="0">
            <a:spAutoFit/>
          </a:bodyPr>
          <a:lstStyle/>
          <a:p>
            <a:pPr algn="ctr"/>
            <a:r>
              <a:rPr lang="en-US" dirty="0" smtClean="0"/>
              <a:t>Grid Modernization</a:t>
            </a:r>
            <a:endParaRPr lang="en-US" dirty="0"/>
          </a:p>
        </p:txBody>
      </p:sp>
      <p:sp>
        <p:nvSpPr>
          <p:cNvPr id="12" name="TextBox 11"/>
          <p:cNvSpPr txBox="1"/>
          <p:nvPr/>
        </p:nvSpPr>
        <p:spPr>
          <a:xfrm>
            <a:off x="6321728" y="4876800"/>
            <a:ext cx="1905000" cy="646331"/>
          </a:xfrm>
          <a:prstGeom prst="rect">
            <a:avLst/>
          </a:prstGeom>
          <a:solidFill>
            <a:schemeClr val="accent3">
              <a:lumMod val="40000"/>
              <a:lumOff val="60000"/>
            </a:schemeClr>
          </a:solidFill>
          <a:ln>
            <a:solidFill>
              <a:schemeClr val="accent3">
                <a:lumMod val="40000"/>
                <a:lumOff val="60000"/>
              </a:schemeClr>
            </a:solidFill>
          </a:ln>
          <a:scene3d>
            <a:camera prst="orthographicFront"/>
            <a:lightRig rig="threePt" dir="t"/>
          </a:scene3d>
          <a:sp3d>
            <a:bevelT/>
          </a:sp3d>
        </p:spPr>
        <p:txBody>
          <a:bodyPr wrap="square" rtlCol="0">
            <a:spAutoFit/>
          </a:bodyPr>
          <a:lstStyle/>
          <a:p>
            <a:pPr algn="ctr"/>
            <a:r>
              <a:rPr lang="en-US" dirty="0" smtClean="0"/>
              <a:t>Fossil Plant Retirements</a:t>
            </a:r>
            <a:endParaRPr lang="en-US" dirty="0"/>
          </a:p>
        </p:txBody>
      </p:sp>
      <p:sp>
        <p:nvSpPr>
          <p:cNvPr id="13" name="TextBox 12"/>
          <p:cNvSpPr txBox="1"/>
          <p:nvPr/>
        </p:nvSpPr>
        <p:spPr>
          <a:xfrm>
            <a:off x="6702728" y="3886200"/>
            <a:ext cx="1907872" cy="646331"/>
          </a:xfrm>
          <a:prstGeom prst="rect">
            <a:avLst/>
          </a:prstGeom>
          <a:solidFill>
            <a:schemeClr val="accent3">
              <a:lumMod val="40000"/>
              <a:lumOff val="60000"/>
            </a:schemeClr>
          </a:solidFill>
          <a:ln>
            <a:solidFill>
              <a:schemeClr val="accent3">
                <a:lumMod val="40000"/>
                <a:lumOff val="60000"/>
              </a:schemeClr>
            </a:solidFill>
          </a:ln>
          <a:scene3d>
            <a:camera prst="orthographicFront"/>
            <a:lightRig rig="threePt" dir="t"/>
          </a:scene3d>
          <a:sp3d>
            <a:bevelT/>
          </a:sp3d>
        </p:spPr>
        <p:txBody>
          <a:bodyPr wrap="square" rtlCol="0">
            <a:spAutoFit/>
          </a:bodyPr>
          <a:lstStyle/>
          <a:p>
            <a:pPr algn="ctr"/>
            <a:r>
              <a:rPr lang="en-US" dirty="0" smtClean="0"/>
              <a:t>Regional Collaboration </a:t>
            </a:r>
            <a:endParaRPr lang="en-US" dirty="0"/>
          </a:p>
        </p:txBody>
      </p:sp>
      <p:sp>
        <p:nvSpPr>
          <p:cNvPr id="16" name="TextBox 15"/>
          <p:cNvSpPr txBox="1"/>
          <p:nvPr/>
        </p:nvSpPr>
        <p:spPr>
          <a:xfrm>
            <a:off x="1066800" y="4876800"/>
            <a:ext cx="1905000" cy="646331"/>
          </a:xfrm>
          <a:prstGeom prst="rect">
            <a:avLst/>
          </a:prstGeom>
          <a:solidFill>
            <a:schemeClr val="accent3">
              <a:lumMod val="40000"/>
              <a:lumOff val="60000"/>
            </a:schemeClr>
          </a:solidFill>
          <a:ln>
            <a:solidFill>
              <a:schemeClr val="accent3">
                <a:lumMod val="40000"/>
                <a:lumOff val="60000"/>
              </a:schemeClr>
            </a:solidFill>
          </a:ln>
          <a:scene3d>
            <a:camera prst="orthographicFront"/>
            <a:lightRig rig="threePt" dir="t"/>
          </a:scene3d>
          <a:sp3d>
            <a:bevelT/>
          </a:sp3d>
        </p:spPr>
        <p:txBody>
          <a:bodyPr wrap="square" rtlCol="0">
            <a:spAutoFit/>
          </a:bodyPr>
          <a:lstStyle/>
          <a:p>
            <a:pPr algn="ctr"/>
            <a:r>
              <a:rPr lang="en-US" dirty="0" smtClean="0"/>
              <a:t>Consumer-owned Power</a:t>
            </a:r>
            <a:endParaRPr lang="en-US" dirty="0"/>
          </a:p>
        </p:txBody>
      </p:sp>
      <p:sp>
        <p:nvSpPr>
          <p:cNvPr id="17" name="TextBox 16"/>
          <p:cNvSpPr txBox="1"/>
          <p:nvPr/>
        </p:nvSpPr>
        <p:spPr>
          <a:xfrm>
            <a:off x="3396747" y="5410200"/>
            <a:ext cx="2310452" cy="923330"/>
          </a:xfrm>
          <a:prstGeom prst="rect">
            <a:avLst/>
          </a:prstGeom>
          <a:solidFill>
            <a:schemeClr val="accent3">
              <a:lumMod val="40000"/>
              <a:lumOff val="60000"/>
            </a:schemeClr>
          </a:solidFill>
          <a:ln>
            <a:solidFill>
              <a:schemeClr val="accent3">
                <a:lumMod val="40000"/>
                <a:lumOff val="60000"/>
              </a:schemeClr>
            </a:solidFill>
          </a:ln>
          <a:scene3d>
            <a:camera prst="orthographicFront"/>
            <a:lightRig rig="threePt" dir="t"/>
          </a:scene3d>
          <a:sp3d>
            <a:bevelT/>
          </a:sp3d>
        </p:spPr>
        <p:txBody>
          <a:bodyPr wrap="square" rtlCol="0">
            <a:spAutoFit/>
          </a:bodyPr>
          <a:lstStyle/>
          <a:p>
            <a:pPr algn="ctr"/>
            <a:r>
              <a:rPr lang="en-US" dirty="0" smtClean="0"/>
              <a:t>Transmission &amp; Distribution Systems Interface</a:t>
            </a:r>
            <a:endParaRPr lang="en-US" dirty="0"/>
          </a:p>
        </p:txBody>
      </p:sp>
      <p:sp>
        <p:nvSpPr>
          <p:cNvPr id="18" name="TextBox 17"/>
          <p:cNvSpPr txBox="1"/>
          <p:nvPr/>
        </p:nvSpPr>
        <p:spPr>
          <a:xfrm>
            <a:off x="990600" y="1981200"/>
            <a:ext cx="1897680" cy="646331"/>
          </a:xfrm>
          <a:prstGeom prst="rect">
            <a:avLst/>
          </a:prstGeom>
          <a:solidFill>
            <a:schemeClr val="accent3">
              <a:lumMod val="40000"/>
              <a:lumOff val="60000"/>
            </a:schemeClr>
          </a:solidFill>
          <a:ln>
            <a:solidFill>
              <a:schemeClr val="accent3">
                <a:lumMod val="40000"/>
                <a:lumOff val="60000"/>
              </a:schemeClr>
            </a:solidFill>
          </a:ln>
          <a:scene3d>
            <a:camera prst="orthographicFront"/>
            <a:lightRig rig="threePt" dir="t"/>
          </a:scene3d>
          <a:sp3d>
            <a:bevelT/>
          </a:sp3d>
        </p:spPr>
        <p:txBody>
          <a:bodyPr wrap="square" rtlCol="0">
            <a:spAutoFit/>
          </a:bodyPr>
          <a:lstStyle/>
          <a:p>
            <a:pPr algn="ctr"/>
            <a:r>
              <a:rPr lang="en-US" dirty="0" smtClean="0"/>
              <a:t>Existing </a:t>
            </a:r>
            <a:r>
              <a:rPr lang="en-US" dirty="0"/>
              <a:t>50% goal</a:t>
            </a:r>
          </a:p>
        </p:txBody>
      </p:sp>
      <p:sp>
        <p:nvSpPr>
          <p:cNvPr id="19" name="TextBox 18"/>
          <p:cNvSpPr txBox="1"/>
          <p:nvPr/>
        </p:nvSpPr>
        <p:spPr>
          <a:xfrm>
            <a:off x="533400" y="2895600"/>
            <a:ext cx="1897680" cy="646331"/>
          </a:xfrm>
          <a:prstGeom prst="rect">
            <a:avLst/>
          </a:prstGeom>
          <a:solidFill>
            <a:schemeClr val="accent3">
              <a:lumMod val="40000"/>
              <a:lumOff val="60000"/>
            </a:schemeClr>
          </a:solidFill>
          <a:ln>
            <a:solidFill>
              <a:schemeClr val="accent3">
                <a:lumMod val="40000"/>
                <a:lumOff val="60000"/>
              </a:schemeClr>
            </a:solidFill>
          </a:ln>
          <a:scene3d>
            <a:camera prst="orthographicFront"/>
            <a:lightRig rig="threePt" dir="t"/>
          </a:scene3d>
          <a:sp3d>
            <a:bevelT/>
          </a:sp3d>
        </p:spPr>
        <p:txBody>
          <a:bodyPr wrap="square" rtlCol="0">
            <a:spAutoFit/>
          </a:bodyPr>
          <a:lstStyle/>
          <a:p>
            <a:pPr algn="ctr"/>
            <a:r>
              <a:rPr lang="en-US" dirty="0" smtClean="0"/>
              <a:t>NEW</a:t>
            </a:r>
          </a:p>
          <a:p>
            <a:pPr algn="ctr"/>
            <a:r>
              <a:rPr lang="en-US" dirty="0" smtClean="0"/>
              <a:t>100% goal</a:t>
            </a:r>
            <a:endParaRPr lang="en-US" dirty="0"/>
          </a:p>
        </p:txBody>
      </p:sp>
      <p:sp>
        <p:nvSpPr>
          <p:cNvPr id="20" name="TextBox 19"/>
          <p:cNvSpPr txBox="1"/>
          <p:nvPr/>
        </p:nvSpPr>
        <p:spPr>
          <a:xfrm>
            <a:off x="6321728" y="1981200"/>
            <a:ext cx="1897680" cy="646331"/>
          </a:xfrm>
          <a:prstGeom prst="rect">
            <a:avLst/>
          </a:prstGeom>
          <a:solidFill>
            <a:schemeClr val="accent3">
              <a:lumMod val="40000"/>
              <a:lumOff val="60000"/>
            </a:schemeClr>
          </a:solidFill>
          <a:ln>
            <a:solidFill>
              <a:schemeClr val="accent3">
                <a:lumMod val="40000"/>
                <a:lumOff val="60000"/>
              </a:schemeClr>
            </a:solidFill>
          </a:ln>
          <a:scene3d>
            <a:camera prst="orthographicFront"/>
            <a:lightRig rig="threePt" dir="t"/>
          </a:scene3d>
          <a:sp3d>
            <a:bevelT/>
          </a:sp3d>
        </p:spPr>
        <p:txBody>
          <a:bodyPr wrap="square" rtlCol="0">
            <a:spAutoFit/>
          </a:bodyPr>
          <a:lstStyle/>
          <a:p>
            <a:pPr algn="ctr"/>
            <a:r>
              <a:rPr lang="en-US" dirty="0" smtClean="0"/>
              <a:t>Gas Storage Challenges</a:t>
            </a:r>
            <a:endParaRPr lang="en-US" dirty="0"/>
          </a:p>
        </p:txBody>
      </p:sp>
    </p:spTree>
    <p:extLst>
      <p:ext uri="{BB962C8B-B14F-4D97-AF65-F5344CB8AC3E}">
        <p14:creationId xmlns:p14="http://schemas.microsoft.com/office/powerpoint/2010/main" val="42855487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2127284178"/>
              </p:ext>
            </p:extLst>
          </p:nvPr>
        </p:nvGraphicFramePr>
        <p:xfrm>
          <a:off x="271250" y="772357"/>
          <a:ext cx="5939049" cy="54760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1"/>
          <p:cNvSpPr>
            <a:spLocks noGrp="1"/>
          </p:cNvSpPr>
          <p:nvPr>
            <p:ph type="title"/>
          </p:nvPr>
        </p:nvSpPr>
        <p:spPr bwMode="auto">
          <a:xfrm>
            <a:off x="200025" y="152400"/>
            <a:ext cx="6943725"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sz="3200" dirty="0" smtClean="0"/>
              <a:t>Power </a:t>
            </a:r>
            <a:r>
              <a:rPr lang="en-US" sz="3200" dirty="0"/>
              <a:t>i</a:t>
            </a:r>
            <a:r>
              <a:rPr lang="en-US" sz="3200" dirty="0" smtClean="0"/>
              <a:t>ndustry transformation</a:t>
            </a:r>
          </a:p>
        </p:txBody>
      </p:sp>
      <p:sp>
        <p:nvSpPr>
          <p:cNvPr id="9" name="TextBox 8"/>
          <p:cNvSpPr txBox="1"/>
          <p:nvPr/>
        </p:nvSpPr>
        <p:spPr>
          <a:xfrm>
            <a:off x="6248400" y="2819401"/>
            <a:ext cx="2663366" cy="3200876"/>
          </a:xfrm>
          <a:prstGeom prst="rect">
            <a:avLst/>
          </a:prstGeom>
          <a:noFill/>
        </p:spPr>
        <p:txBody>
          <a:bodyPr wrap="square" rtlCol="0">
            <a:spAutoFit/>
          </a:bodyPr>
          <a:lstStyle/>
          <a:p>
            <a:pPr>
              <a:spcAft>
                <a:spcPts val="1200"/>
              </a:spcAft>
              <a:buClr>
                <a:schemeClr val="accent2">
                  <a:lumMod val="50000"/>
                </a:schemeClr>
              </a:buClr>
            </a:pPr>
            <a:r>
              <a:rPr lang="en-US" b="1" dirty="0" smtClean="0">
                <a:latin typeface="+mn-lt"/>
              </a:rPr>
              <a:t>Goals:</a:t>
            </a:r>
          </a:p>
          <a:p>
            <a:pPr marL="285750" indent="-285750">
              <a:spcAft>
                <a:spcPts val="1200"/>
              </a:spcAft>
              <a:buClr>
                <a:schemeClr val="accent2">
                  <a:lumMod val="50000"/>
                </a:schemeClr>
              </a:buClr>
              <a:buFont typeface="Wingdings" panose="05000000000000000000" pitchFamily="2" charset="2"/>
              <a:buChar char="ü"/>
            </a:pPr>
            <a:r>
              <a:rPr lang="en-US" dirty="0" smtClean="0">
                <a:latin typeface="+mn-lt"/>
              </a:rPr>
              <a:t>Higher </a:t>
            </a:r>
            <a:r>
              <a:rPr lang="en-US" dirty="0">
                <a:latin typeface="+mn-lt"/>
              </a:rPr>
              <a:t>expectation of reliability</a:t>
            </a:r>
          </a:p>
          <a:p>
            <a:pPr marL="285750" indent="-285750">
              <a:spcAft>
                <a:spcPts val="1200"/>
              </a:spcAft>
              <a:buClr>
                <a:schemeClr val="accent2">
                  <a:lumMod val="50000"/>
                </a:schemeClr>
              </a:buClr>
              <a:buFont typeface="Wingdings" panose="05000000000000000000" pitchFamily="2" charset="2"/>
              <a:buChar char="ü"/>
            </a:pPr>
            <a:r>
              <a:rPr lang="en-US" dirty="0">
                <a:latin typeface="+mn-lt"/>
              </a:rPr>
              <a:t>Higher expectation of security</a:t>
            </a:r>
          </a:p>
          <a:p>
            <a:pPr marL="285750" indent="-285750">
              <a:spcAft>
                <a:spcPts val="1200"/>
              </a:spcAft>
              <a:buClr>
                <a:schemeClr val="accent2">
                  <a:lumMod val="50000"/>
                </a:schemeClr>
              </a:buClr>
              <a:buFont typeface="Wingdings" panose="05000000000000000000" pitchFamily="2" charset="2"/>
              <a:buChar char="ü"/>
            </a:pPr>
            <a:r>
              <a:rPr lang="en-US" dirty="0">
                <a:latin typeface="+mn-lt"/>
              </a:rPr>
              <a:t>Smart </a:t>
            </a:r>
            <a:r>
              <a:rPr lang="en-US" dirty="0" smtClean="0">
                <a:latin typeface="+mn-lt"/>
              </a:rPr>
              <a:t>Grid</a:t>
            </a:r>
            <a:endParaRPr lang="en-US" dirty="0">
              <a:latin typeface="+mn-lt"/>
            </a:endParaRPr>
          </a:p>
          <a:p>
            <a:pPr marL="285750" indent="-285750">
              <a:buClr>
                <a:schemeClr val="accent2">
                  <a:lumMod val="50000"/>
                </a:schemeClr>
              </a:buClr>
              <a:buFont typeface="Wingdings" panose="05000000000000000000" pitchFamily="2" charset="2"/>
              <a:buChar char="ü"/>
            </a:pPr>
            <a:r>
              <a:rPr lang="en-US" dirty="0">
                <a:latin typeface="+mn-lt"/>
              </a:rPr>
              <a:t>Situational awareness through </a:t>
            </a:r>
            <a:r>
              <a:rPr lang="en-US" dirty="0" smtClean="0">
                <a:latin typeface="+mn-lt"/>
              </a:rPr>
              <a:t>Visualization</a:t>
            </a:r>
            <a:endParaRPr lang="en-US" dirty="0">
              <a:latin typeface="+mn-lt"/>
            </a:endParaRPr>
          </a:p>
        </p:txBody>
      </p:sp>
      <p:sp>
        <p:nvSpPr>
          <p:cNvPr id="7" name="TextBox 6"/>
          <p:cNvSpPr txBox="1"/>
          <p:nvPr/>
        </p:nvSpPr>
        <p:spPr>
          <a:xfrm>
            <a:off x="6248400" y="962026"/>
            <a:ext cx="2815766" cy="1938992"/>
          </a:xfrm>
          <a:prstGeom prst="rect">
            <a:avLst/>
          </a:prstGeom>
          <a:noFill/>
        </p:spPr>
        <p:txBody>
          <a:bodyPr wrap="square" rtlCol="0">
            <a:spAutoFit/>
          </a:bodyPr>
          <a:lstStyle/>
          <a:p>
            <a:pPr>
              <a:spcAft>
                <a:spcPts val="1200"/>
              </a:spcAft>
              <a:buClr>
                <a:schemeClr val="accent2">
                  <a:lumMod val="50000"/>
                </a:schemeClr>
              </a:buClr>
            </a:pPr>
            <a:r>
              <a:rPr lang="en-US" b="1" dirty="0" smtClean="0">
                <a:latin typeface="+mn-lt"/>
              </a:rPr>
              <a:t>Main Drivers:</a:t>
            </a:r>
          </a:p>
          <a:p>
            <a:pPr marL="285750" indent="-285750">
              <a:spcAft>
                <a:spcPts val="1200"/>
              </a:spcAft>
              <a:buClr>
                <a:schemeClr val="accent2">
                  <a:lumMod val="50000"/>
                </a:schemeClr>
              </a:buClr>
              <a:buFont typeface="Wingdings" panose="05000000000000000000" pitchFamily="2" charset="2"/>
              <a:buChar char="ü"/>
            </a:pPr>
            <a:r>
              <a:rPr lang="en-US" dirty="0" smtClean="0">
                <a:latin typeface="+mn-lt"/>
              </a:rPr>
              <a:t>California RPS</a:t>
            </a:r>
            <a:endParaRPr lang="en-US" dirty="0">
              <a:latin typeface="+mn-lt"/>
            </a:endParaRPr>
          </a:p>
          <a:p>
            <a:pPr marL="285750" indent="-285750">
              <a:spcAft>
                <a:spcPts val="1200"/>
              </a:spcAft>
              <a:buClr>
                <a:schemeClr val="accent2">
                  <a:lumMod val="50000"/>
                </a:schemeClr>
              </a:buClr>
              <a:buFont typeface="Wingdings" panose="05000000000000000000" pitchFamily="2" charset="2"/>
              <a:buChar char="ü"/>
            </a:pPr>
            <a:r>
              <a:rPr lang="en-US" dirty="0" smtClean="0">
                <a:latin typeface="+mn-lt"/>
              </a:rPr>
              <a:t>GHG </a:t>
            </a:r>
            <a:r>
              <a:rPr lang="en-US" dirty="0">
                <a:latin typeface="+mn-lt"/>
              </a:rPr>
              <a:t>r</a:t>
            </a:r>
            <a:r>
              <a:rPr lang="en-US" dirty="0" smtClean="0">
                <a:latin typeface="+mn-lt"/>
              </a:rPr>
              <a:t>eduction</a:t>
            </a:r>
            <a:endParaRPr lang="en-US" dirty="0">
              <a:latin typeface="+mn-lt"/>
            </a:endParaRPr>
          </a:p>
          <a:p>
            <a:pPr marL="285750" indent="-285750">
              <a:spcAft>
                <a:spcPts val="1200"/>
              </a:spcAft>
              <a:buClr>
                <a:schemeClr val="accent2">
                  <a:lumMod val="50000"/>
                </a:schemeClr>
              </a:buClr>
              <a:buFont typeface="Wingdings" panose="05000000000000000000" pitchFamily="2" charset="2"/>
              <a:buChar char="ü"/>
            </a:pPr>
            <a:r>
              <a:rPr lang="en-US" dirty="0" smtClean="0">
                <a:latin typeface="+mn-lt"/>
              </a:rPr>
              <a:t>Once-through-Cooled plants retirement</a:t>
            </a:r>
            <a:endParaRPr lang="en-US" dirty="0">
              <a:latin typeface="+mn-lt"/>
            </a:endParaRPr>
          </a:p>
        </p:txBody>
      </p:sp>
      <p:sp>
        <p:nvSpPr>
          <p:cNvPr id="2" name="TextBox 1"/>
          <p:cNvSpPr txBox="1"/>
          <p:nvPr/>
        </p:nvSpPr>
        <p:spPr>
          <a:xfrm>
            <a:off x="304800" y="4306759"/>
            <a:ext cx="5867400" cy="292388"/>
          </a:xfrm>
          <a:prstGeom prst="rect">
            <a:avLst/>
          </a:prstGeom>
          <a:noFill/>
        </p:spPr>
        <p:txBody>
          <a:bodyPr wrap="square" rtlCol="0">
            <a:spAutoFit/>
          </a:bodyPr>
          <a:lstStyle/>
          <a:p>
            <a:r>
              <a:rPr lang="en-US" sz="1300" dirty="0" smtClean="0"/>
              <a:t>* Simultaneous wind and solar has exceeded 13,000MW on April 23, 2017</a:t>
            </a:r>
            <a:endParaRPr lang="en-US" sz="1300" dirty="0"/>
          </a:p>
        </p:txBody>
      </p:sp>
    </p:spTree>
    <p:extLst>
      <p:ext uri="{BB962C8B-B14F-4D97-AF65-F5344CB8AC3E}">
        <p14:creationId xmlns:p14="http://schemas.microsoft.com/office/powerpoint/2010/main" val="2124602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Content Placeholder 5"/>
          <p:cNvPicPr>
            <a:picLocks noGrp="1" noChangeAspect="1"/>
          </p:cNvPicPr>
          <p:nvPr>
            <p:ph idx="1"/>
          </p:nvPr>
        </p:nvPicPr>
        <p:blipFill rotWithShape="1">
          <a:blip r:embed="rId3">
            <a:extLst>
              <a:ext uri="{28A0092B-C50C-407E-A947-70E740481C1C}">
                <a14:useLocalDpi xmlns:a14="http://schemas.microsoft.com/office/drawing/2010/main" val="0"/>
              </a:ext>
            </a:extLst>
          </a:blip>
          <a:srcRect b="13033"/>
          <a:stretch/>
        </p:blipFill>
        <p:spPr bwMode="auto">
          <a:xfrm>
            <a:off x="685800" y="1371600"/>
            <a:ext cx="7467600" cy="488750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extBox 2"/>
          <p:cNvSpPr txBox="1">
            <a:spLocks noChangeArrowheads="1"/>
          </p:cNvSpPr>
          <p:nvPr/>
        </p:nvSpPr>
        <p:spPr bwMode="auto">
          <a:xfrm>
            <a:off x="182916" y="68263"/>
            <a:ext cx="8884883"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2700" dirty="0" smtClean="0">
                <a:solidFill>
                  <a:srgbClr val="4F758B"/>
                </a:solidFill>
                <a:cs typeface="Arial" panose="020B0604020202020204" pitchFamily="34" charset="0"/>
              </a:rPr>
              <a:t>Approximately 4,000 </a:t>
            </a:r>
            <a:r>
              <a:rPr lang="en-US" altLang="en-US" sz="2700" dirty="0">
                <a:solidFill>
                  <a:srgbClr val="4F758B"/>
                </a:solidFill>
                <a:cs typeface="Arial" panose="020B0604020202020204" pitchFamily="34" charset="0"/>
              </a:rPr>
              <a:t>MW of additional transmission-connected renewables by 2020 </a:t>
            </a:r>
            <a:r>
              <a:rPr lang="en-US" altLang="en-US" sz="2700" dirty="0" smtClean="0">
                <a:solidFill>
                  <a:srgbClr val="4F758B"/>
                </a:solidFill>
                <a:cs typeface="Arial" panose="020B0604020202020204" pitchFamily="34" charset="0"/>
              </a:rPr>
              <a:t>and an additional 10,000 to 15,000 MW by 2030</a:t>
            </a:r>
            <a:endParaRPr lang="en-US" altLang="en-US" sz="2700" dirty="0">
              <a:solidFill>
                <a:srgbClr val="4F758B"/>
              </a:solidFill>
              <a:cs typeface="Arial" panose="020B0604020202020204" pitchFamily="34" charset="0"/>
            </a:endParaRPr>
          </a:p>
        </p:txBody>
      </p:sp>
      <p:sp>
        <p:nvSpPr>
          <p:cNvPr id="2" name="TextBox 1"/>
          <p:cNvSpPr txBox="1"/>
          <p:nvPr/>
        </p:nvSpPr>
        <p:spPr>
          <a:xfrm>
            <a:off x="3581400" y="5867400"/>
            <a:ext cx="4495800" cy="523220"/>
          </a:xfrm>
          <a:prstGeom prst="rect">
            <a:avLst/>
          </a:prstGeom>
          <a:noFill/>
        </p:spPr>
        <p:txBody>
          <a:bodyPr wrap="square" rtlCol="0">
            <a:spAutoFit/>
          </a:bodyPr>
          <a:lstStyle/>
          <a:p>
            <a:r>
              <a:rPr lang="en-US" sz="700" dirty="0" smtClean="0"/>
              <a:t>*All online resources that are not in test mode are included in the 2016 YTD amounts, including those yet to achieve full commercial operation.</a:t>
            </a:r>
          </a:p>
          <a:p>
            <a:r>
              <a:rPr lang="en-US" sz="700" dirty="0" smtClean="0"/>
              <a:t>**Approximate</a:t>
            </a:r>
          </a:p>
          <a:p>
            <a:r>
              <a:rPr lang="en-US" sz="700" dirty="0" smtClean="0"/>
              <a:t>(IOU data through 2017 and RPS Calculator data 2018-2020)</a:t>
            </a:r>
            <a:endParaRPr lang="en-US" sz="700" dirty="0"/>
          </a:p>
        </p:txBody>
      </p:sp>
    </p:spTree>
    <p:extLst>
      <p:ext uri="{BB962C8B-B14F-4D97-AF65-F5344CB8AC3E}">
        <p14:creationId xmlns:p14="http://schemas.microsoft.com/office/powerpoint/2010/main" val="20362893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305800" cy="715962"/>
          </a:xfrm>
        </p:spPr>
        <p:txBody>
          <a:bodyPr/>
          <a:lstStyle/>
          <a:p>
            <a:r>
              <a:rPr lang="en-US" sz="3200" dirty="0" smtClean="0"/>
              <a:t>Behind the meter solar PV build-out through 2020</a:t>
            </a:r>
            <a:endParaRPr lang="en-US" sz="3200" dirty="0"/>
          </a:p>
        </p:txBody>
      </p:sp>
      <p:pic>
        <p:nvPicPr>
          <p:cNvPr id="3" name="Picture 2"/>
          <p:cNvPicPr>
            <a:picLocks noChangeAspect="1"/>
          </p:cNvPicPr>
          <p:nvPr/>
        </p:nvPicPr>
        <p:blipFill rotWithShape="1">
          <a:blip r:embed="rId2">
            <a:clrChange>
              <a:clrFrom>
                <a:srgbClr val="FFFFFF"/>
              </a:clrFrom>
              <a:clrTo>
                <a:srgbClr val="FFFFFF">
                  <a:alpha val="0"/>
                </a:srgbClr>
              </a:clrTo>
            </a:clrChange>
          </a:blip>
          <a:srcRect l="866" t="8126" r="1238" b="1985"/>
          <a:stretch/>
        </p:blipFill>
        <p:spPr>
          <a:xfrm>
            <a:off x="457200" y="1237501"/>
            <a:ext cx="8203883" cy="5087099"/>
          </a:xfrm>
          <a:prstGeom prst="rect">
            <a:avLst/>
          </a:prstGeom>
        </p:spPr>
      </p:pic>
    </p:spTree>
    <p:extLst>
      <p:ext uri="{BB962C8B-B14F-4D97-AF65-F5344CB8AC3E}">
        <p14:creationId xmlns:p14="http://schemas.microsoft.com/office/powerpoint/2010/main" val="6091711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bwMode="auto">
          <a:xfrm>
            <a:off x="76200" y="143482"/>
            <a:ext cx="8991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3000" dirty="0" smtClean="0"/>
              <a:t>Actual net-load and 3-hour ramps are approximately four years ahead of ISO’s original estimate</a:t>
            </a:r>
          </a:p>
        </p:txBody>
      </p:sp>
      <p:sp>
        <p:nvSpPr>
          <p:cNvPr id="5" name="AutoShape 3"/>
          <p:cNvSpPr>
            <a:spLocks noChangeAspect="1" noChangeArrowheads="1" noTextEdit="1"/>
          </p:cNvSpPr>
          <p:nvPr/>
        </p:nvSpPr>
        <p:spPr bwMode="auto">
          <a:xfrm>
            <a:off x="457200" y="1219200"/>
            <a:ext cx="8354580" cy="5356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15" name="Group 14"/>
          <p:cNvGrpSpPr/>
          <p:nvPr/>
        </p:nvGrpSpPr>
        <p:grpSpPr>
          <a:xfrm>
            <a:off x="457200" y="1316398"/>
            <a:ext cx="7341592" cy="5084401"/>
            <a:chOff x="457200" y="1316399"/>
            <a:chExt cx="6745693" cy="4598936"/>
          </a:xfrm>
        </p:grpSpPr>
        <p:pic>
          <p:nvPicPr>
            <p:cNvPr id="1029" name="Picture 5"/>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6469"/>
            <a:stretch/>
          </p:blipFill>
          <p:spPr bwMode="auto">
            <a:xfrm>
              <a:off x="457200" y="1642533"/>
              <a:ext cx="6745693" cy="4272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7"/>
            <p:cNvSpPr>
              <a:spLocks noChangeArrowheads="1"/>
            </p:cNvSpPr>
            <p:nvPr/>
          </p:nvSpPr>
          <p:spPr bwMode="auto">
            <a:xfrm>
              <a:off x="3067015" y="1316399"/>
              <a:ext cx="2097015" cy="313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700" b="0" i="0" u="none" strike="noStrike" cap="none" normalizeH="0" baseline="0" dirty="0" smtClean="0">
                  <a:ln>
                    <a:noFill/>
                  </a:ln>
                  <a:solidFill>
                    <a:srgbClr val="000000"/>
                  </a:solidFill>
                  <a:effectLst/>
                  <a:latin typeface="Arial" panose="020B0604020202020204" pitchFamily="34" charset="0"/>
                </a:rPr>
                <a:t>Typical Spring Day</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4" name="Down Arrow 3"/>
            <p:cNvSpPr/>
            <p:nvPr/>
          </p:nvSpPr>
          <p:spPr>
            <a:xfrm>
              <a:off x="4493674" y="2421253"/>
              <a:ext cx="228694" cy="2132971"/>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4097982" y="4605774"/>
              <a:ext cx="1066800" cy="646331"/>
            </a:xfrm>
            <a:prstGeom prst="rect">
              <a:avLst/>
            </a:prstGeom>
            <a:noFill/>
          </p:spPr>
          <p:txBody>
            <a:bodyPr wrap="square" rtlCol="0">
              <a:spAutoFit/>
            </a:bodyPr>
            <a:lstStyle/>
            <a:p>
              <a:pPr algn="ctr"/>
              <a:r>
                <a:rPr lang="en-US" dirty="0" smtClean="0"/>
                <a:t>Deeper </a:t>
              </a:r>
            </a:p>
            <a:p>
              <a:pPr algn="ctr"/>
              <a:r>
                <a:rPr lang="en-US" dirty="0" smtClean="0"/>
                <a:t>belly</a:t>
              </a:r>
              <a:endParaRPr lang="en-US" dirty="0"/>
            </a:p>
          </p:txBody>
        </p:sp>
        <p:sp>
          <p:nvSpPr>
            <p:cNvPr id="31" name="TextBox 30"/>
            <p:cNvSpPr txBox="1"/>
            <p:nvPr/>
          </p:nvSpPr>
          <p:spPr>
            <a:xfrm>
              <a:off x="5288238" y="1710952"/>
              <a:ext cx="1808896" cy="732838"/>
            </a:xfrm>
            <a:prstGeom prst="rect">
              <a:avLst/>
            </a:prstGeom>
            <a:noFill/>
          </p:spPr>
          <p:txBody>
            <a:bodyPr wrap="square" rtlCol="0">
              <a:spAutoFit/>
            </a:bodyPr>
            <a:lstStyle/>
            <a:p>
              <a:pPr algn="ctr"/>
              <a:r>
                <a:rPr lang="en-US" dirty="0" smtClean="0"/>
                <a:t>Steeper Ramps</a:t>
              </a:r>
              <a:endParaRPr lang="en-US" dirty="0"/>
            </a:p>
          </p:txBody>
        </p:sp>
        <p:sp>
          <p:nvSpPr>
            <p:cNvPr id="30" name="Down Arrow 29"/>
            <p:cNvSpPr/>
            <p:nvPr/>
          </p:nvSpPr>
          <p:spPr>
            <a:xfrm rot="12139146">
              <a:off x="5616177" y="1863755"/>
              <a:ext cx="256492" cy="2529302"/>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Oval Callout 32"/>
          <p:cNvSpPr/>
          <p:nvPr/>
        </p:nvSpPr>
        <p:spPr>
          <a:xfrm>
            <a:off x="5410200" y="5105400"/>
            <a:ext cx="1828800" cy="685800"/>
          </a:xfrm>
          <a:prstGeom prst="wedgeEllipseCallout">
            <a:avLst>
              <a:gd name="adj1" fmla="val -62500"/>
              <a:gd name="adj2" fmla="val -140894"/>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p:cNvSpPr txBox="1"/>
          <p:nvPr/>
        </p:nvSpPr>
        <p:spPr>
          <a:xfrm>
            <a:off x="5486400" y="5257800"/>
            <a:ext cx="1676400" cy="415498"/>
          </a:xfrm>
          <a:prstGeom prst="rect">
            <a:avLst/>
          </a:prstGeom>
          <a:noFill/>
        </p:spPr>
        <p:txBody>
          <a:bodyPr wrap="square" rtlCol="0" anchor="ctr">
            <a:spAutoFit/>
          </a:bodyPr>
          <a:lstStyle/>
          <a:p>
            <a:pPr algn="ctr"/>
            <a:r>
              <a:rPr lang="en-US" sz="1050" dirty="0" smtClean="0"/>
              <a:t>Net Load of 9,187 MW on April 23, 2017</a:t>
            </a:r>
            <a:endParaRPr lang="en-US" sz="1050" dirty="0"/>
          </a:p>
        </p:txBody>
      </p:sp>
      <p:sp>
        <p:nvSpPr>
          <p:cNvPr id="2" name="Oval Callout 1"/>
          <p:cNvSpPr/>
          <p:nvPr/>
        </p:nvSpPr>
        <p:spPr>
          <a:xfrm>
            <a:off x="7162800" y="4572000"/>
            <a:ext cx="1828800" cy="914400"/>
          </a:xfrm>
          <a:prstGeom prst="wedgeEllipseCallout">
            <a:avLst>
              <a:gd name="adj1" fmla="val -84259"/>
              <a:gd name="adj2" fmla="val -245832"/>
            </a:avLst>
          </a:prstGeom>
          <a:solidFill>
            <a:schemeClr val="accent3">
              <a:lumMod val="60000"/>
              <a:lumOff val="4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7391400" y="4724400"/>
            <a:ext cx="1447800" cy="577081"/>
          </a:xfrm>
          <a:prstGeom prst="rect">
            <a:avLst/>
          </a:prstGeom>
          <a:noFill/>
        </p:spPr>
        <p:txBody>
          <a:bodyPr wrap="square" rtlCol="0" anchor="ctr">
            <a:spAutoFit/>
          </a:bodyPr>
          <a:lstStyle/>
          <a:p>
            <a:pPr algn="ctr"/>
            <a:r>
              <a:rPr lang="en-US" sz="1050" dirty="0" smtClean="0"/>
              <a:t>Actual 3-hour ramp</a:t>
            </a:r>
          </a:p>
          <a:p>
            <a:pPr algn="ctr"/>
            <a:r>
              <a:rPr lang="en-US" sz="1050" dirty="0" smtClean="0"/>
              <a:t>of 12,960 MW on December 18, 2016</a:t>
            </a:r>
            <a:endParaRPr lang="en-US" sz="1050" dirty="0"/>
          </a:p>
        </p:txBody>
      </p:sp>
    </p:spTree>
    <p:extLst>
      <p:ext uri="{BB962C8B-B14F-4D97-AF65-F5344CB8AC3E}">
        <p14:creationId xmlns:p14="http://schemas.microsoft.com/office/powerpoint/2010/main" val="9312292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8229600" cy="914400"/>
          </a:xfrm>
        </p:spPr>
        <p:txBody>
          <a:bodyPr/>
          <a:lstStyle/>
          <a:p>
            <a:r>
              <a:rPr lang="en-US" sz="3200" dirty="0" smtClean="0"/>
              <a:t>Greenhouse gas reductions are occurring as renewables increase</a:t>
            </a:r>
            <a:endParaRPr lang="en-US" sz="3200" dirty="0"/>
          </a:p>
        </p:txBody>
      </p:sp>
      <p:sp>
        <p:nvSpPr>
          <p:cNvPr id="13" name="Right Arrow 12"/>
          <p:cNvSpPr/>
          <p:nvPr/>
        </p:nvSpPr>
        <p:spPr>
          <a:xfrm>
            <a:off x="1828800" y="2057400"/>
            <a:ext cx="257221" cy="45719"/>
          </a:xfrm>
          <a:prstGeom prst="right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rotWithShape="1">
          <a:blip r:embed="rId3"/>
          <a:srcRect l="3502" t="4375" r="1619" b="3431"/>
          <a:stretch/>
        </p:blipFill>
        <p:spPr>
          <a:xfrm>
            <a:off x="304800" y="1981200"/>
            <a:ext cx="8601850" cy="3343275"/>
          </a:xfrm>
          <a:prstGeom prst="rect">
            <a:avLst/>
          </a:prstGeom>
        </p:spPr>
      </p:pic>
    </p:spTree>
    <p:extLst>
      <p:ext uri="{BB962C8B-B14F-4D97-AF65-F5344CB8AC3E}">
        <p14:creationId xmlns:p14="http://schemas.microsoft.com/office/powerpoint/2010/main" val="3310928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Opportunities</a:t>
            </a:r>
            <a:endParaRPr lang="en-US" dirty="0"/>
          </a:p>
        </p:txBody>
      </p:sp>
    </p:spTree>
    <p:extLst>
      <p:ext uri="{BB962C8B-B14F-4D97-AF65-F5344CB8AC3E}">
        <p14:creationId xmlns:p14="http://schemas.microsoft.com/office/powerpoint/2010/main" val="37320546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noGrp="1"/>
          </p:cNvSpPr>
          <p:nvPr>
            <p:ph type="title"/>
          </p:nvPr>
        </p:nvSpPr>
        <p:spPr bwMode="auto">
          <a:xfrm>
            <a:off x="152400" y="160278"/>
            <a:ext cx="8839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3200" dirty="0" smtClean="0">
                <a:solidFill>
                  <a:srgbClr val="4F758B"/>
                </a:solidFill>
                <a:cs typeface="Arial" panose="020B0604020202020204" pitchFamily="34" charset="0"/>
              </a:rPr>
              <a:t>The success of integrating renewables leads to new grid opportunities</a:t>
            </a:r>
            <a:endParaRPr lang="en-US" altLang="en-US" sz="3200" dirty="0">
              <a:solidFill>
                <a:srgbClr val="4F758B"/>
              </a:solidFill>
              <a:cs typeface="Arial" panose="020B0604020202020204" pitchFamily="34" charset="0"/>
            </a:endParaRPr>
          </a:p>
        </p:txBody>
      </p:sp>
      <p:pic>
        <p:nvPicPr>
          <p:cNvPr id="3" name="Picture 2"/>
          <p:cNvPicPr>
            <a:picLocks noChangeAspect="1"/>
          </p:cNvPicPr>
          <p:nvPr/>
        </p:nvPicPr>
        <p:blipFill rotWithShape="1">
          <a:blip r:embed="rId2">
            <a:clrChange>
              <a:clrFrom>
                <a:srgbClr val="FFFFFF"/>
              </a:clrFrom>
              <a:clrTo>
                <a:srgbClr val="FFFFFF">
                  <a:alpha val="0"/>
                </a:srgbClr>
              </a:clrTo>
            </a:clrChange>
          </a:blip>
          <a:srcRect l="2055" t="1602" r="1055" b="2294"/>
          <a:stretch/>
        </p:blipFill>
        <p:spPr>
          <a:xfrm>
            <a:off x="381000" y="1447800"/>
            <a:ext cx="7924800" cy="4953000"/>
          </a:xfrm>
          <a:prstGeom prst="rect">
            <a:avLst/>
          </a:prstGeom>
        </p:spPr>
      </p:pic>
      <p:cxnSp>
        <p:nvCxnSpPr>
          <p:cNvPr id="13" name="Straight Connector 12"/>
          <p:cNvCxnSpPr/>
          <p:nvPr/>
        </p:nvCxnSpPr>
        <p:spPr>
          <a:xfrm>
            <a:off x="5237019" y="2286233"/>
            <a:ext cx="0" cy="3725234"/>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6248400" y="1219200"/>
            <a:ext cx="2514600" cy="830997"/>
          </a:xfrm>
          <a:prstGeom prst="rect">
            <a:avLst/>
          </a:prstGeom>
          <a:solidFill>
            <a:schemeClr val="bg1"/>
          </a:solidFill>
          <a:ln>
            <a:noFill/>
          </a:ln>
        </p:spPr>
        <p:txBody>
          <a:bodyPr wrap="square" rtlCol="0">
            <a:spAutoFit/>
          </a:bodyPr>
          <a:lstStyle/>
          <a:p>
            <a:r>
              <a:rPr lang="en-US" sz="1200" b="1" dirty="0" smtClean="0"/>
              <a:t>Maximum % of Load Served </a:t>
            </a:r>
          </a:p>
          <a:p>
            <a:pPr marL="119063" indent="-119063">
              <a:buFont typeface="Arial" panose="020B0604020202020204" pitchFamily="34" charset="0"/>
              <a:buChar char="•"/>
            </a:pPr>
            <a:r>
              <a:rPr lang="en-US" sz="1200" b="1" dirty="0" smtClean="0"/>
              <a:t>58% by wind and solar</a:t>
            </a:r>
          </a:p>
          <a:p>
            <a:pPr marL="119063" indent="-119063">
              <a:buFont typeface="Arial" panose="020B0604020202020204" pitchFamily="34" charset="0"/>
              <a:buChar char="•"/>
            </a:pPr>
            <a:r>
              <a:rPr lang="en-US" sz="1200" b="1" dirty="0" smtClean="0"/>
              <a:t>65% by renewable resources</a:t>
            </a:r>
          </a:p>
          <a:p>
            <a:pPr marL="119063" indent="-119063">
              <a:buFont typeface="Arial" panose="020B0604020202020204" pitchFamily="34" charset="0"/>
              <a:buChar char="•"/>
            </a:pPr>
            <a:r>
              <a:rPr lang="en-US" sz="1200" b="1" dirty="0" smtClean="0"/>
              <a:t>83% by carbon free resources</a:t>
            </a:r>
          </a:p>
        </p:txBody>
      </p:sp>
      <p:cxnSp>
        <p:nvCxnSpPr>
          <p:cNvPr id="7" name="Straight Arrow Connector 6"/>
          <p:cNvCxnSpPr>
            <a:stCxn id="4" idx="1"/>
          </p:cNvCxnSpPr>
          <p:nvPr/>
        </p:nvCxnSpPr>
        <p:spPr>
          <a:xfrm flipH="1">
            <a:off x="5257800" y="1653750"/>
            <a:ext cx="838200" cy="632250"/>
          </a:xfrm>
          <a:prstGeom prst="straightConnector1">
            <a:avLst/>
          </a:prstGeom>
          <a:ln w="317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 name="Left Brace 3"/>
          <p:cNvSpPr/>
          <p:nvPr/>
        </p:nvSpPr>
        <p:spPr>
          <a:xfrm>
            <a:off x="6096000" y="1291798"/>
            <a:ext cx="228600" cy="685800"/>
          </a:xfrm>
          <a:prstGeom prst="leftBrace">
            <a:avLst>
              <a:gd name="adj1" fmla="val 56481"/>
              <a:gd name="adj2" fmla="val 52778"/>
            </a:avLst>
          </a:prstGeom>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41951014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228600"/>
            <a:ext cx="7848600" cy="1077218"/>
          </a:xfrm>
          <a:prstGeom prst="rect">
            <a:avLst/>
          </a:prstGeom>
          <a:noFill/>
        </p:spPr>
        <p:txBody>
          <a:bodyPr wrap="square" rtlCol="0">
            <a:spAutoFit/>
          </a:bodyPr>
          <a:lstStyle/>
          <a:p>
            <a:r>
              <a:rPr lang="en-US" altLang="en-US" sz="3200" dirty="0" smtClean="0">
                <a:solidFill>
                  <a:srgbClr val="4F758B"/>
                </a:solidFill>
                <a:latin typeface="Arial"/>
                <a:ea typeface="+mj-ea"/>
                <a:cs typeface="+mj-cs"/>
              </a:rPr>
              <a:t>Opportunity 1: Manage </a:t>
            </a:r>
            <a:r>
              <a:rPr lang="en-US" altLang="en-US" sz="3200" dirty="0">
                <a:solidFill>
                  <a:srgbClr val="4F758B"/>
                </a:solidFill>
                <a:latin typeface="Arial"/>
                <a:ea typeface="+mj-ea"/>
                <a:cs typeface="+mj-cs"/>
              </a:rPr>
              <a:t>o</a:t>
            </a:r>
            <a:r>
              <a:rPr lang="en-US" altLang="en-US" sz="3200" dirty="0" smtClean="0">
                <a:solidFill>
                  <a:srgbClr val="4F758B"/>
                </a:solidFill>
                <a:latin typeface="Arial"/>
                <a:ea typeface="+mj-ea"/>
                <a:cs typeface="+mj-cs"/>
              </a:rPr>
              <a:t>versupply and minimize curtailment</a:t>
            </a:r>
            <a:endParaRPr lang="en-US" sz="3200" dirty="0"/>
          </a:p>
        </p:txBody>
      </p:sp>
      <p:pic>
        <p:nvPicPr>
          <p:cNvPr id="2" name="Picture 1"/>
          <p:cNvPicPr>
            <a:picLocks noChangeAspect="1"/>
          </p:cNvPicPr>
          <p:nvPr/>
        </p:nvPicPr>
        <p:blipFill rotWithShape="1">
          <a:blip r:embed="rId3"/>
          <a:srcRect r="2511" b="9874"/>
          <a:stretch/>
        </p:blipFill>
        <p:spPr>
          <a:xfrm>
            <a:off x="304800" y="1600200"/>
            <a:ext cx="8607039" cy="4095750"/>
          </a:xfrm>
          <a:prstGeom prst="rect">
            <a:avLst/>
          </a:prstGeom>
        </p:spPr>
      </p:pic>
    </p:spTree>
    <p:extLst>
      <p:ext uri="{BB962C8B-B14F-4D97-AF65-F5344CB8AC3E}">
        <p14:creationId xmlns:p14="http://schemas.microsoft.com/office/powerpoint/2010/main" val="22720036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itle 1"/>
          <p:cNvSpPr>
            <a:spLocks noGrp="1"/>
          </p:cNvSpPr>
          <p:nvPr>
            <p:ph type="title"/>
          </p:nvPr>
        </p:nvSpPr>
        <p:spPr bwMode="auto">
          <a:xfrm>
            <a:off x="171449" y="190500"/>
            <a:ext cx="8886826"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3200" dirty="0" smtClean="0"/>
              <a:t>Opportunity 2:  </a:t>
            </a:r>
            <a:r>
              <a:rPr lang="en-US" altLang="en-US" sz="3200" dirty="0"/>
              <a:t>N</a:t>
            </a:r>
            <a:r>
              <a:rPr lang="en-US" altLang="en-US" sz="3200" dirty="0" smtClean="0"/>
              <a:t>ew price patterns incentivize innovation in responsive demand and storage</a:t>
            </a:r>
            <a:endParaRPr lang="en-US" altLang="en-US" sz="3200" dirty="0"/>
          </a:p>
        </p:txBody>
      </p:sp>
      <p:grpSp>
        <p:nvGrpSpPr>
          <p:cNvPr id="2" name="Group 1"/>
          <p:cNvGrpSpPr/>
          <p:nvPr/>
        </p:nvGrpSpPr>
        <p:grpSpPr>
          <a:xfrm>
            <a:off x="533400" y="1447800"/>
            <a:ext cx="8058150" cy="4724400"/>
            <a:chOff x="790575" y="1523999"/>
            <a:chExt cx="7677150" cy="4629151"/>
          </a:xfrm>
        </p:grpSpPr>
        <p:pic>
          <p:nvPicPr>
            <p:cNvPr id="43010" name="Picture 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091" t="2578" r="644" b="2252"/>
            <a:stretch/>
          </p:blipFill>
          <p:spPr bwMode="auto">
            <a:xfrm>
              <a:off x="790575" y="1523999"/>
              <a:ext cx="7677150" cy="4629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bwMode="auto">
            <a:xfrm>
              <a:off x="6477000" y="1879605"/>
              <a:ext cx="1987550" cy="1016000"/>
            </a:xfrm>
            <a:prstGeom prst="rect">
              <a:avLst/>
            </a:prstGeom>
            <a:solidFill>
              <a:schemeClr val="accent5">
                <a:alpha val="60000"/>
              </a:schemeClr>
            </a:solidFill>
          </p:spPr>
          <p:txBody>
            <a:bodyPr>
              <a:spAutoFit/>
            </a:bodyPr>
            <a:lstStyle/>
            <a:p>
              <a:pPr eaLnBrk="1" hangingPunct="1">
                <a:defRPr/>
              </a:pPr>
              <a:r>
                <a:rPr lang="en-US" sz="1200" dirty="0"/>
                <a:t>Increasing real-time negative energy price frequency indicates over-generation risk in the middle of the day</a:t>
              </a:r>
            </a:p>
          </p:txBody>
        </p:sp>
        <p:sp>
          <p:nvSpPr>
            <p:cNvPr id="10" name="Oval 9"/>
            <p:cNvSpPr/>
            <p:nvPr/>
          </p:nvSpPr>
          <p:spPr>
            <a:xfrm>
              <a:off x="3657600" y="2184405"/>
              <a:ext cx="3048000" cy="34290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2" name="Straight Arrow Connector 11"/>
            <p:cNvCxnSpPr/>
            <p:nvPr/>
          </p:nvCxnSpPr>
          <p:spPr>
            <a:xfrm flipH="1">
              <a:off x="6477000" y="2870205"/>
              <a:ext cx="838200" cy="685800"/>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57820292"/>
      </p:ext>
    </p:extLst>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bwMode="auto">
          <a:xfrm>
            <a:off x="228600" y="152400"/>
            <a:ext cx="8839200" cy="1066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3100" dirty="0" smtClean="0"/>
              <a:t>Opportunity 3: Enhance </a:t>
            </a:r>
            <a:r>
              <a:rPr lang="en-US" altLang="en-US" sz="3100" dirty="0"/>
              <a:t>operational </a:t>
            </a:r>
            <a:r>
              <a:rPr lang="en-US" altLang="en-US" sz="3100" dirty="0" smtClean="0"/>
              <a:t>performance during periods of increased supply variability</a:t>
            </a:r>
          </a:p>
        </p:txBody>
      </p:sp>
      <p:pic>
        <p:nvPicPr>
          <p:cNvPr id="25604" name="Picture 5"/>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863" t="2701" r="417" b="9243"/>
          <a:stretch/>
        </p:blipFill>
        <p:spPr bwMode="auto">
          <a:xfrm>
            <a:off x="381001" y="1295400"/>
            <a:ext cx="8229600" cy="448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61999" y="5943600"/>
            <a:ext cx="7620001" cy="461665"/>
          </a:xfrm>
          <a:prstGeom prst="rect">
            <a:avLst/>
          </a:prstGeom>
        </p:spPr>
        <p:txBody>
          <a:bodyPr wrap="square">
            <a:spAutoFit/>
          </a:bodyPr>
          <a:lstStyle/>
          <a:p>
            <a:pPr marL="0" marR="0">
              <a:spcBef>
                <a:spcPts val="0"/>
              </a:spcBef>
              <a:spcAft>
                <a:spcPts val="0"/>
              </a:spcAft>
            </a:pPr>
            <a:r>
              <a:rPr lang="en-US" sz="800" dirty="0" smtClean="0">
                <a:ea typeface="Times New Roman" panose="02020603050405020304" pitchFamily="18" charset="0"/>
                <a:cs typeface="Arial" panose="020B0604020202020204" pitchFamily="34" charset="0"/>
              </a:rPr>
              <a:t>CPS1 is NERC Control Performance Standard which </a:t>
            </a:r>
            <a:r>
              <a:rPr lang="en-US" sz="800" dirty="0">
                <a:ea typeface="Times New Roman" panose="02020603050405020304" pitchFamily="18" charset="0"/>
                <a:cs typeface="Arial" panose="020B0604020202020204" pitchFamily="34" charset="0"/>
              </a:rPr>
              <a:t>is </a:t>
            </a:r>
            <a:r>
              <a:rPr lang="en-US" sz="800" dirty="0" smtClean="0">
                <a:ea typeface="Times New Roman" panose="02020603050405020304" pitchFamily="18" charset="0"/>
                <a:cs typeface="Arial" panose="020B0604020202020204" pitchFamily="34" charset="0"/>
              </a:rPr>
              <a:t>evaluated on a rolling 12-month average. </a:t>
            </a:r>
            <a:r>
              <a:rPr lang="en-US" sz="800" dirty="0">
                <a:ea typeface="Times New Roman" panose="02020603050405020304" pitchFamily="18" charset="0"/>
                <a:cs typeface="Arial" panose="020B0604020202020204" pitchFamily="34" charset="0"/>
              </a:rPr>
              <a:t> </a:t>
            </a:r>
            <a:r>
              <a:rPr lang="en-US" sz="800" dirty="0" smtClean="0">
                <a:ea typeface="Times New Roman" panose="02020603050405020304" pitchFamily="18" charset="0"/>
                <a:cs typeface="Arial" panose="020B0604020202020204" pitchFamily="34" charset="0"/>
              </a:rPr>
              <a:t>Over the past few years, the </a:t>
            </a:r>
            <a:r>
              <a:rPr lang="en-US" sz="800" dirty="0">
                <a:ea typeface="Times New Roman" panose="02020603050405020304" pitchFamily="18" charset="0"/>
                <a:cs typeface="Arial" panose="020B0604020202020204" pitchFamily="34" charset="0"/>
              </a:rPr>
              <a:t>rolling average </a:t>
            </a:r>
            <a:r>
              <a:rPr lang="en-US" sz="800" dirty="0" smtClean="0">
                <a:ea typeface="Times New Roman" panose="02020603050405020304" pitchFamily="18" charset="0"/>
                <a:cs typeface="Arial" panose="020B0604020202020204" pitchFamily="34" charset="0"/>
              </a:rPr>
              <a:t>has been declining </a:t>
            </a:r>
            <a:r>
              <a:rPr lang="en-US" sz="800" dirty="0">
                <a:ea typeface="Times New Roman" panose="02020603050405020304" pitchFamily="18" charset="0"/>
                <a:cs typeface="Arial" panose="020B0604020202020204" pitchFamily="34" charset="0"/>
              </a:rPr>
              <a:t>as a result </a:t>
            </a:r>
            <a:r>
              <a:rPr lang="en-US" sz="800" dirty="0" smtClean="0">
                <a:ea typeface="Times New Roman" panose="02020603050405020304" pitchFamily="18" charset="0"/>
                <a:cs typeface="Arial" panose="020B0604020202020204" pitchFamily="34" charset="0"/>
              </a:rPr>
              <a:t>of </a:t>
            </a:r>
            <a:r>
              <a:rPr lang="en-US" sz="800" dirty="0">
                <a:ea typeface="Times New Roman" panose="02020603050405020304" pitchFamily="18" charset="0"/>
                <a:cs typeface="Arial" panose="020B0604020202020204" pitchFamily="34" charset="0"/>
              </a:rPr>
              <a:t>some </a:t>
            </a:r>
            <a:r>
              <a:rPr lang="en-US" sz="800" dirty="0" smtClean="0">
                <a:ea typeface="Times New Roman" panose="02020603050405020304" pitchFamily="18" charset="0"/>
                <a:cs typeface="Arial" panose="020B0604020202020204" pitchFamily="34" charset="0"/>
              </a:rPr>
              <a:t>poor </a:t>
            </a:r>
            <a:r>
              <a:rPr lang="en-US" sz="800" dirty="0">
                <a:ea typeface="Times New Roman" panose="02020603050405020304" pitchFamily="18" charset="0"/>
                <a:cs typeface="Arial" panose="020B0604020202020204" pitchFamily="34" charset="0"/>
              </a:rPr>
              <a:t>daily performances. </a:t>
            </a:r>
            <a:endParaRPr lang="en-US" sz="800" dirty="0" smtClean="0">
              <a:ea typeface="Times New Roman" panose="02020603050405020304" pitchFamily="18" charset="0"/>
              <a:cs typeface="Arial" panose="020B0604020202020204" pitchFamily="34" charset="0"/>
            </a:endParaRPr>
          </a:p>
          <a:p>
            <a:pPr marL="0" marR="0">
              <a:spcBef>
                <a:spcPts val="0"/>
              </a:spcBef>
              <a:spcAft>
                <a:spcPts val="0"/>
              </a:spcAft>
            </a:pPr>
            <a:r>
              <a:rPr lang="en-US" sz="800" dirty="0" smtClean="0">
                <a:ea typeface="Times New Roman" panose="02020603050405020304" pitchFamily="18" charset="0"/>
                <a:cs typeface="Arial" panose="020B0604020202020204" pitchFamily="34" charset="0"/>
              </a:rPr>
              <a:t>Thus, the CAISO need </a:t>
            </a:r>
            <a:r>
              <a:rPr lang="en-US" sz="800" dirty="0">
                <a:ea typeface="Times New Roman" panose="02020603050405020304" pitchFamily="18" charset="0"/>
                <a:cs typeface="Arial" panose="020B0604020202020204" pitchFamily="34" charset="0"/>
              </a:rPr>
              <a:t>to take measures to </a:t>
            </a:r>
            <a:r>
              <a:rPr lang="en-US" sz="800" dirty="0" smtClean="0">
                <a:ea typeface="Times New Roman" panose="02020603050405020304" pitchFamily="18" charset="0"/>
                <a:cs typeface="Arial" panose="020B0604020202020204" pitchFamily="34" charset="0"/>
              </a:rPr>
              <a:t>enhance </a:t>
            </a:r>
            <a:r>
              <a:rPr lang="en-US" sz="800" dirty="0">
                <a:ea typeface="Times New Roman" panose="02020603050405020304" pitchFamily="18" charset="0"/>
                <a:cs typeface="Arial" panose="020B0604020202020204" pitchFamily="34" charset="0"/>
              </a:rPr>
              <a:t>daily performance on days with higher variability</a:t>
            </a:r>
            <a:r>
              <a:rPr lang="en-US" sz="800" dirty="0" smtClean="0">
                <a:ea typeface="Times New Roman" panose="02020603050405020304" pitchFamily="18" charset="0"/>
                <a:cs typeface="Arial" panose="020B0604020202020204" pitchFamily="34" charset="0"/>
              </a:rPr>
              <a:t>.</a:t>
            </a:r>
            <a:r>
              <a:rPr lang="en-US" sz="800" dirty="0">
                <a:ea typeface="Times New Roman" panose="02020603050405020304" pitchFamily="18" charset="0"/>
                <a:cs typeface="Arial" panose="020B0604020202020204" pitchFamily="34" charset="0"/>
              </a:rPr>
              <a:t> </a:t>
            </a:r>
            <a:endParaRPr lang="en-US" sz="800" dirty="0">
              <a:effectLst/>
              <a:ea typeface="Calibri" panose="020F0502020204030204" pitchFamily="34" charset="0"/>
              <a:cs typeface="Arial" panose="020B0604020202020204" pitchFamily="34" charset="0"/>
            </a:endParaRPr>
          </a:p>
        </p:txBody>
      </p:sp>
      <p:pic>
        <p:nvPicPr>
          <p:cNvPr id="5" name="Picture 5"/>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1424" t="91692" r="10536" b="2103"/>
          <a:stretch/>
        </p:blipFill>
        <p:spPr bwMode="auto">
          <a:xfrm>
            <a:off x="1447800" y="5715000"/>
            <a:ext cx="5506570" cy="291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100651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TextBox 2"/>
          <p:cNvSpPr txBox="1">
            <a:spLocks noChangeArrowheads="1"/>
          </p:cNvSpPr>
          <p:nvPr/>
        </p:nvSpPr>
        <p:spPr bwMode="auto">
          <a:xfrm>
            <a:off x="316120" y="141982"/>
            <a:ext cx="859684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ltLang="en-US" sz="3200" dirty="0" smtClean="0">
                <a:solidFill>
                  <a:srgbClr val="4F758B"/>
                </a:solidFill>
                <a:cs typeface="Arial" pitchFamily="34" charset="0"/>
              </a:rPr>
              <a:t>Opportunity 4: Enhance forecasting to manage supply uncertainty </a:t>
            </a:r>
            <a:endParaRPr lang="en-US" altLang="en-US" sz="3200" dirty="0">
              <a:solidFill>
                <a:srgbClr val="4F758B"/>
              </a:solidFill>
              <a:cs typeface="Arial" pitchFamily="34" charset="0"/>
            </a:endParaRP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56974" t="6503" b="25498"/>
          <a:stretch/>
        </p:blipFill>
        <p:spPr>
          <a:xfrm>
            <a:off x="381000" y="2085174"/>
            <a:ext cx="2750338" cy="3477426"/>
          </a:xfrm>
          <a:prstGeom prst="rect">
            <a:avLst/>
          </a:prstGeom>
        </p:spPr>
      </p:pic>
      <p:pic>
        <p:nvPicPr>
          <p:cNvPr id="2" name="Picture 1"/>
          <p:cNvPicPr>
            <a:picLocks noChangeAspect="1"/>
          </p:cNvPicPr>
          <p:nvPr/>
        </p:nvPicPr>
        <p:blipFill rotWithShape="1">
          <a:blip r:embed="rId4"/>
          <a:srcRect l="2078" t="8788" r="1128" b="1074"/>
          <a:stretch/>
        </p:blipFill>
        <p:spPr>
          <a:xfrm>
            <a:off x="3124200" y="1683520"/>
            <a:ext cx="5817335" cy="4107679"/>
          </a:xfrm>
          <a:prstGeom prst="rect">
            <a:avLst/>
          </a:prstGeom>
        </p:spPr>
      </p:pic>
      <p:sp>
        <p:nvSpPr>
          <p:cNvPr id="3" name="Right Brace 2"/>
          <p:cNvSpPr/>
          <p:nvPr/>
        </p:nvSpPr>
        <p:spPr>
          <a:xfrm>
            <a:off x="6248400" y="2057400"/>
            <a:ext cx="304800" cy="1447800"/>
          </a:xfrm>
          <a:prstGeom prst="rightBrace">
            <a:avLst>
              <a:gd name="adj1" fmla="val 0"/>
              <a:gd name="adj2" fmla="val 50000"/>
            </a:avLst>
          </a:prstGeom>
          <a:ln w="254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 name="TextBox 4"/>
          <p:cNvSpPr txBox="1"/>
          <p:nvPr/>
        </p:nvSpPr>
        <p:spPr>
          <a:xfrm>
            <a:off x="6781800" y="2362200"/>
            <a:ext cx="1600200" cy="600164"/>
          </a:xfrm>
          <a:prstGeom prst="rect">
            <a:avLst/>
          </a:prstGeom>
          <a:noFill/>
        </p:spPr>
        <p:txBody>
          <a:bodyPr wrap="square" rtlCol="0">
            <a:spAutoFit/>
          </a:bodyPr>
          <a:lstStyle/>
          <a:p>
            <a:r>
              <a:rPr lang="en-US" sz="1100" dirty="0" smtClean="0"/>
              <a:t>2,000 MW difference between expected and actual delivery</a:t>
            </a:r>
            <a:endParaRPr lang="en-US" sz="1100" dirty="0"/>
          </a:p>
        </p:txBody>
      </p:sp>
      <p:sp>
        <p:nvSpPr>
          <p:cNvPr id="6" name="Rectangle 5"/>
          <p:cNvSpPr/>
          <p:nvPr/>
        </p:nvSpPr>
        <p:spPr>
          <a:xfrm>
            <a:off x="6781800" y="1219200"/>
            <a:ext cx="1219200" cy="4572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533400" y="1524000"/>
            <a:ext cx="2514600" cy="646331"/>
          </a:xfrm>
          <a:prstGeom prst="rect">
            <a:avLst/>
          </a:prstGeom>
          <a:noFill/>
        </p:spPr>
        <p:txBody>
          <a:bodyPr wrap="square" rtlCol="0">
            <a:spAutoFit/>
          </a:bodyPr>
          <a:lstStyle/>
          <a:p>
            <a:pPr algn="ctr"/>
            <a:r>
              <a:rPr lang="en-US" dirty="0" smtClean="0"/>
              <a:t>Example day with monsoonal conditions</a:t>
            </a:r>
            <a:endParaRPr lang="en-US" dirty="0"/>
          </a:p>
        </p:txBody>
      </p:sp>
      <p:sp>
        <p:nvSpPr>
          <p:cNvPr id="10" name="TextBox 9"/>
          <p:cNvSpPr txBox="1"/>
          <p:nvPr/>
        </p:nvSpPr>
        <p:spPr>
          <a:xfrm>
            <a:off x="4531048" y="1143000"/>
            <a:ext cx="3194977" cy="584775"/>
          </a:xfrm>
          <a:prstGeom prst="rect">
            <a:avLst/>
          </a:prstGeom>
          <a:noFill/>
        </p:spPr>
        <p:txBody>
          <a:bodyPr wrap="none" rtlCol="0">
            <a:spAutoFit/>
          </a:bodyPr>
          <a:lstStyle/>
          <a:p>
            <a:pPr algn="ctr"/>
            <a:r>
              <a:rPr lang="en-US" sz="1600" dirty="0" smtClean="0"/>
              <a:t>CAISO – Solar Forecast &amp; Actual</a:t>
            </a:r>
          </a:p>
          <a:p>
            <a:pPr algn="ctr"/>
            <a:r>
              <a:rPr lang="en-US" sz="1600" dirty="0" smtClean="0"/>
              <a:t>July 18, 2015</a:t>
            </a:r>
            <a:endParaRPr lang="en-US" sz="1600" dirty="0"/>
          </a:p>
        </p:txBody>
      </p:sp>
    </p:spTree>
    <p:extLst>
      <p:ext uri="{BB962C8B-B14F-4D97-AF65-F5344CB8AC3E}">
        <p14:creationId xmlns:p14="http://schemas.microsoft.com/office/powerpoint/2010/main" val="13912783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639762"/>
          </a:xfrm>
        </p:spPr>
        <p:txBody>
          <a:bodyPr/>
          <a:lstStyle/>
          <a:p>
            <a:r>
              <a:rPr lang="en-US" sz="3200" dirty="0" smtClean="0"/>
              <a:t>Opportunity </a:t>
            </a:r>
            <a:r>
              <a:rPr lang="en-US" sz="3200" dirty="0"/>
              <a:t>5: </a:t>
            </a:r>
            <a:r>
              <a:rPr lang="en-US" sz="3200" dirty="0" smtClean="0"/>
              <a:t>Evolve fault resiliency </a:t>
            </a:r>
            <a:r>
              <a:rPr lang="en-US" sz="3200" dirty="0"/>
              <a:t>capability </a:t>
            </a:r>
            <a:r>
              <a:rPr lang="en-US" sz="3200" dirty="0" smtClean="0"/>
              <a:t/>
            </a:r>
            <a:br>
              <a:rPr lang="en-US" sz="3200" dirty="0" smtClean="0"/>
            </a:br>
            <a:endParaRPr lang="en-US" sz="3200" dirty="0"/>
          </a:p>
        </p:txBody>
      </p:sp>
      <p:sp>
        <p:nvSpPr>
          <p:cNvPr id="3" name="Content Placeholder 2"/>
          <p:cNvSpPr>
            <a:spLocks noGrp="1"/>
          </p:cNvSpPr>
          <p:nvPr>
            <p:ph idx="1"/>
          </p:nvPr>
        </p:nvSpPr>
        <p:spPr>
          <a:xfrm>
            <a:off x="609600" y="914400"/>
            <a:ext cx="8229600" cy="4572000"/>
          </a:xfrm>
        </p:spPr>
        <p:txBody>
          <a:bodyPr/>
          <a:lstStyle/>
          <a:p>
            <a:pPr marL="0" lvl="0" indent="0">
              <a:buNone/>
            </a:pPr>
            <a:r>
              <a:rPr lang="en-US" sz="2200" b="1" u="sng" dirty="0" smtClean="0"/>
              <a:t>Issue </a:t>
            </a:r>
          </a:p>
          <a:p>
            <a:pPr marL="171450" lvl="0" indent="-171450">
              <a:spcBef>
                <a:spcPts val="1200"/>
              </a:spcBef>
              <a:buFont typeface="Arial" panose="020B0604020202020204" pitchFamily="34" charset="0"/>
              <a:buChar char="•"/>
            </a:pPr>
            <a:r>
              <a:rPr lang="en-US" sz="2100" dirty="0" smtClean="0"/>
              <a:t>Between the months of August and November 2016 there have been seven transmission system faults that occurred in the ISO system, that resulted in the unanticipated loss of inverter based generation </a:t>
            </a:r>
          </a:p>
          <a:p>
            <a:pPr marL="171450" lvl="0" indent="-171450">
              <a:spcBef>
                <a:spcPts val="1200"/>
              </a:spcBef>
              <a:buFont typeface="Arial" panose="020B0604020202020204" pitchFamily="34" charset="0"/>
              <a:buChar char="•"/>
            </a:pPr>
            <a:r>
              <a:rPr lang="en-US" sz="2100" dirty="0" smtClean="0"/>
              <a:t>All transmission line faults cleared in normal tripping time.</a:t>
            </a:r>
          </a:p>
          <a:p>
            <a:pPr marL="171450" lvl="0" indent="-171450">
              <a:spcBef>
                <a:spcPts val="1200"/>
              </a:spcBef>
              <a:buFont typeface="Arial" panose="020B0604020202020204" pitchFamily="34" charset="0"/>
              <a:buChar char="•"/>
            </a:pPr>
            <a:r>
              <a:rPr lang="en-US" sz="2100" dirty="0" smtClean="0"/>
              <a:t>The cause of the inverter based generation loss is under review and remediation measures developed</a:t>
            </a:r>
          </a:p>
          <a:p>
            <a:pPr lvl="0"/>
            <a:endParaRPr lang="en-US" sz="1600" dirty="0" smtClean="0"/>
          </a:p>
          <a:p>
            <a:pPr marL="0" lvl="0" indent="0">
              <a:buNone/>
            </a:pPr>
            <a:r>
              <a:rPr lang="en-US" sz="2200" b="1" u="sng" dirty="0" smtClean="0"/>
              <a:t>Action Item</a:t>
            </a:r>
          </a:p>
          <a:p>
            <a:pPr marL="0" lvl="0" indent="0">
              <a:spcBef>
                <a:spcPts val="1200"/>
              </a:spcBef>
              <a:buNone/>
            </a:pPr>
            <a:r>
              <a:rPr lang="en-US" sz="2100" dirty="0" smtClean="0"/>
              <a:t>ISO is collaborating with other reliability organizations resources and inverter manufactures to develop and implementing short, medium and long term plan to address this issue</a:t>
            </a:r>
            <a:endParaRPr lang="en-US" dirty="0"/>
          </a:p>
        </p:txBody>
      </p:sp>
    </p:spTree>
    <p:extLst>
      <p:ext uri="{BB962C8B-B14F-4D97-AF65-F5344CB8AC3E}">
        <p14:creationId xmlns:p14="http://schemas.microsoft.com/office/powerpoint/2010/main" val="17701128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solutions</a:t>
            </a:r>
            <a:endParaRPr lang="en-US" dirty="0"/>
          </a:p>
        </p:txBody>
      </p:sp>
    </p:spTree>
    <p:extLst>
      <p:ext uri="{BB962C8B-B14F-4D97-AF65-F5344CB8AC3E}">
        <p14:creationId xmlns:p14="http://schemas.microsoft.com/office/powerpoint/2010/main" val="16310545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4294967295"/>
          </p:nvPr>
        </p:nvSpPr>
        <p:spPr>
          <a:xfrm>
            <a:off x="8686800" y="0"/>
            <a:ext cx="457200" cy="365125"/>
          </a:xfrm>
          <a:prstGeom prst="rect">
            <a:avLst/>
          </a:prstGeom>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91C0A94-FC37-4573-A733-EEA4FD8F9D61}" type="slidenum">
              <a:rPr lang="en-US" altLang="en-US" sz="1400">
                <a:solidFill>
                  <a:srgbClr val="898989"/>
                </a:solidFill>
                <a:latin typeface="Calibri" panose="020F0502020204030204" pitchFamily="34" charset="0"/>
              </a:rPr>
              <a:pPr eaLnBrk="1" hangingPunct="1"/>
              <a:t>17</a:t>
            </a:fld>
            <a:endParaRPr lang="en-US" altLang="en-US" sz="1400">
              <a:solidFill>
                <a:srgbClr val="898989"/>
              </a:solidFill>
              <a:latin typeface="Calibri" panose="020F0502020204030204" pitchFamily="34" charset="0"/>
            </a:endParaRPr>
          </a:p>
        </p:txBody>
      </p:sp>
      <p:sp>
        <p:nvSpPr>
          <p:cNvPr id="3" name="Title 2"/>
          <p:cNvSpPr>
            <a:spLocks noGrp="1"/>
          </p:cNvSpPr>
          <p:nvPr>
            <p:ph type="title"/>
          </p:nvPr>
        </p:nvSpPr>
        <p:spPr>
          <a:xfrm>
            <a:off x="381000" y="228600"/>
            <a:ext cx="8229600" cy="1143000"/>
          </a:xfrm>
        </p:spPr>
        <p:txBody>
          <a:bodyPr/>
          <a:lstStyle/>
          <a:p>
            <a:r>
              <a:rPr lang="en-US" sz="3200" dirty="0" smtClean="0"/>
              <a:t>A suite of solutions will be necessary</a:t>
            </a:r>
            <a:endParaRPr lang="en-US" sz="3200" dirty="0"/>
          </a:p>
        </p:txBody>
      </p:sp>
      <p:pic>
        <p:nvPicPr>
          <p:cNvPr id="4" name="Picture 3"/>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81000" y="761999"/>
            <a:ext cx="8401812" cy="5698975"/>
          </a:xfrm>
          <a:prstGeom prst="rect">
            <a:avLst/>
          </a:prstGeom>
        </p:spPr>
      </p:pic>
    </p:spTree>
    <p:extLst>
      <p:ext uri="{BB962C8B-B14F-4D97-AF65-F5344CB8AC3E}">
        <p14:creationId xmlns:p14="http://schemas.microsoft.com/office/powerpoint/2010/main" val="363010097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229600" cy="1143000"/>
          </a:xfrm>
        </p:spPr>
        <p:txBody>
          <a:bodyPr/>
          <a:lstStyle/>
          <a:p>
            <a:r>
              <a:rPr lang="en-US" sz="3200" dirty="0" smtClean="0"/>
              <a:t>Western Energy Imbalance</a:t>
            </a:r>
            <a:br>
              <a:rPr lang="en-US" sz="3200" dirty="0" smtClean="0"/>
            </a:br>
            <a:r>
              <a:rPr lang="en-US" sz="3200" dirty="0" smtClean="0"/>
              <a:t>benefits: $173 million </a:t>
            </a:r>
            <a:endParaRPr lang="en-US" sz="3200" dirty="0"/>
          </a:p>
        </p:txBody>
      </p:sp>
      <p:sp>
        <p:nvSpPr>
          <p:cNvPr id="8" name="TextBox 7"/>
          <p:cNvSpPr txBox="1"/>
          <p:nvPr/>
        </p:nvSpPr>
        <p:spPr>
          <a:xfrm>
            <a:off x="330199" y="1227658"/>
            <a:ext cx="4275668" cy="4606389"/>
          </a:xfrm>
          <a:prstGeom prst="rect">
            <a:avLst/>
          </a:prstGeom>
          <a:noFill/>
        </p:spPr>
        <p:txBody>
          <a:bodyPr wrap="square" rtlCol="0">
            <a:spAutoFit/>
          </a:bodyPr>
          <a:lstStyle/>
          <a:p>
            <a:pPr marL="228600" indent="-228600">
              <a:spcBef>
                <a:spcPts val="0"/>
              </a:spcBef>
              <a:buFont typeface="Arial" panose="020B0604020202020204" pitchFamily="34" charset="0"/>
              <a:buChar char="•"/>
            </a:pPr>
            <a:r>
              <a:rPr lang="en-US" sz="1900" dirty="0" smtClean="0"/>
              <a:t>Entities now in the implementation phase</a:t>
            </a:r>
          </a:p>
          <a:p>
            <a:pPr marL="515938" lvl="1" indent="-228600">
              <a:spcBef>
                <a:spcPts val="1000"/>
              </a:spcBef>
              <a:buFont typeface="Arial" panose="020B0604020202020204" pitchFamily="34" charset="0"/>
              <a:buChar char="~"/>
            </a:pPr>
            <a:r>
              <a:rPr lang="en-US" sz="1700" dirty="0" smtClean="0"/>
              <a:t>Portland General – Fall 2017</a:t>
            </a:r>
          </a:p>
          <a:p>
            <a:pPr marL="515938" lvl="1" indent="-228600">
              <a:spcBef>
                <a:spcPts val="1000"/>
              </a:spcBef>
              <a:buFont typeface="Arial" panose="020B0604020202020204" pitchFamily="34" charset="0"/>
              <a:buChar char="~"/>
            </a:pPr>
            <a:r>
              <a:rPr lang="en-US" sz="1700" dirty="0" smtClean="0"/>
              <a:t>Idaho Power – Spring 2018</a:t>
            </a:r>
          </a:p>
          <a:p>
            <a:pPr marL="515938" lvl="1" indent="-228600">
              <a:spcBef>
                <a:spcPts val="1000"/>
              </a:spcBef>
              <a:buFont typeface="Arial" panose="020B0604020202020204" pitchFamily="34" charset="0"/>
              <a:buChar char="~"/>
            </a:pPr>
            <a:r>
              <a:rPr lang="en-US" sz="1700" dirty="0" smtClean="0"/>
              <a:t>BANC/SMUD &amp; Seattle City Light – Spring 2019</a:t>
            </a:r>
          </a:p>
          <a:p>
            <a:pPr marL="515938" lvl="1" indent="-228600">
              <a:spcBef>
                <a:spcPts val="1000"/>
              </a:spcBef>
              <a:buFont typeface="Arial" panose="020B0604020202020204" pitchFamily="34" charset="0"/>
              <a:buChar char="~"/>
            </a:pPr>
            <a:r>
              <a:rPr lang="en-US" sz="1700" dirty="0" smtClean="0"/>
              <a:t>Salt River Project – Spring 2020</a:t>
            </a:r>
          </a:p>
          <a:p>
            <a:pPr marL="228600" indent="-228600">
              <a:spcBef>
                <a:spcPts val="3000"/>
              </a:spcBef>
              <a:buFont typeface="Arial" panose="020B0604020202020204" pitchFamily="34" charset="0"/>
              <a:buChar char="•"/>
            </a:pPr>
            <a:r>
              <a:rPr lang="en-US" sz="1900" dirty="0" smtClean="0"/>
              <a:t>Entities exploring future entry</a:t>
            </a:r>
          </a:p>
          <a:p>
            <a:pPr marL="515938" lvl="1" indent="-228600">
              <a:spcBef>
                <a:spcPts val="1000"/>
              </a:spcBef>
              <a:buFont typeface="Arial" panose="020B0604020202020204" pitchFamily="34" charset="0"/>
              <a:buChar char="~"/>
            </a:pPr>
            <a:r>
              <a:rPr lang="en-US" sz="1700" dirty="0" smtClean="0"/>
              <a:t>CENACE, Baja California, Mexico</a:t>
            </a:r>
          </a:p>
          <a:p>
            <a:pPr marL="515938" lvl="1" indent="-228600">
              <a:spcBef>
                <a:spcPts val="1000"/>
              </a:spcBef>
              <a:buFont typeface="Arial" panose="020B0604020202020204" pitchFamily="34" charset="0"/>
              <a:buChar char="~"/>
            </a:pPr>
            <a:r>
              <a:rPr lang="en-US" sz="1700" dirty="0" smtClean="0"/>
              <a:t>Los Angeles Department of Water &amp; Power (LADWP)</a:t>
            </a:r>
          </a:p>
          <a:p>
            <a:pPr marL="515938" lvl="1" indent="-228600">
              <a:spcBef>
                <a:spcPts val="1000"/>
              </a:spcBef>
              <a:buFont typeface="Arial" panose="020B0604020202020204" pitchFamily="34" charset="0"/>
              <a:buChar char="~"/>
            </a:pPr>
            <a:r>
              <a:rPr lang="en-US" sz="1700" dirty="0" smtClean="0"/>
              <a:t>Northwestern Energy</a:t>
            </a:r>
            <a:endParaRPr lang="en-US" sz="1700" dirty="0"/>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r="2688"/>
          <a:stretch/>
        </p:blipFill>
        <p:spPr>
          <a:xfrm>
            <a:off x="4790291" y="457199"/>
            <a:ext cx="4302912" cy="6121731"/>
          </a:xfrm>
          <a:prstGeom prst="rect">
            <a:avLst/>
          </a:prstGeom>
        </p:spPr>
      </p:pic>
    </p:spTree>
    <p:extLst>
      <p:ext uri="{BB962C8B-B14F-4D97-AF65-F5344CB8AC3E}">
        <p14:creationId xmlns:p14="http://schemas.microsoft.com/office/powerpoint/2010/main" val="33800810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200" y="228601"/>
            <a:ext cx="8856133" cy="1143000"/>
          </a:xfrm>
        </p:spPr>
        <p:txBody>
          <a:bodyPr/>
          <a:lstStyle/>
          <a:p>
            <a:r>
              <a:rPr lang="en-US" sz="3100" dirty="0" smtClean="0"/>
              <a:t>Energy imbalance market helps avoid curtailment</a:t>
            </a:r>
            <a:endParaRPr lang="en-US" sz="3100" dirty="0"/>
          </a:p>
        </p:txBody>
      </p:sp>
      <p:sp>
        <p:nvSpPr>
          <p:cNvPr id="3" name="TextBox 2"/>
          <p:cNvSpPr txBox="1"/>
          <p:nvPr/>
        </p:nvSpPr>
        <p:spPr>
          <a:xfrm>
            <a:off x="1930400" y="5816600"/>
            <a:ext cx="5185587" cy="307777"/>
          </a:xfrm>
          <a:prstGeom prst="rect">
            <a:avLst/>
          </a:prstGeom>
          <a:noFill/>
        </p:spPr>
        <p:txBody>
          <a:bodyPr wrap="none" rtlCol="0">
            <a:spAutoFit/>
          </a:bodyPr>
          <a:lstStyle/>
          <a:p>
            <a:r>
              <a:rPr lang="en-US" sz="1400" dirty="0" smtClean="0"/>
              <a:t>Year-to-date estimated metric tons of CO2 displaced = 176,241</a:t>
            </a:r>
            <a:endParaRPr lang="en-US" sz="1400" dirty="0"/>
          </a:p>
        </p:txBody>
      </p:sp>
      <p:pic>
        <p:nvPicPr>
          <p:cNvPr id="4" name="Picture 3"/>
          <p:cNvPicPr>
            <a:picLocks noChangeAspect="1"/>
          </p:cNvPicPr>
          <p:nvPr/>
        </p:nvPicPr>
        <p:blipFill rotWithShape="1">
          <a:blip r:embed="rId3">
            <a:clrChange>
              <a:clrFrom>
                <a:srgbClr val="FFFFFF"/>
              </a:clrFrom>
              <a:clrTo>
                <a:srgbClr val="FFFFFF">
                  <a:alpha val="0"/>
                </a:srgbClr>
              </a:clrTo>
            </a:clrChange>
          </a:blip>
          <a:srcRect l="1950" t="550" r="2145" b="5665"/>
          <a:stretch/>
        </p:blipFill>
        <p:spPr>
          <a:xfrm>
            <a:off x="131110" y="990600"/>
            <a:ext cx="8818158" cy="4639733"/>
          </a:xfrm>
          <a:prstGeom prst="rect">
            <a:avLst/>
          </a:prstGeom>
        </p:spPr>
      </p:pic>
    </p:spTree>
    <p:extLst>
      <p:ext uri="{BB962C8B-B14F-4D97-AF65-F5344CB8AC3E}">
        <p14:creationId xmlns:p14="http://schemas.microsoft.com/office/powerpoint/2010/main" val="29402524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clrChange>
              <a:clrFrom>
                <a:srgbClr val="FFFFFF"/>
              </a:clrFrom>
              <a:clrTo>
                <a:srgbClr val="FFFFFF">
                  <a:alpha val="0"/>
                </a:srgbClr>
              </a:clrTo>
            </a:clrChange>
          </a:blip>
          <a:srcRect l="2153" t="2053" r="1672" b="2948"/>
          <a:stretch/>
        </p:blipFill>
        <p:spPr>
          <a:xfrm>
            <a:off x="666572" y="1600200"/>
            <a:ext cx="7486828" cy="4527135"/>
          </a:xfrm>
          <a:prstGeom prst="rect">
            <a:avLst/>
          </a:prstGeom>
        </p:spPr>
      </p:pic>
      <p:cxnSp>
        <p:nvCxnSpPr>
          <p:cNvPr id="13" name="Straight Connector 12"/>
          <p:cNvCxnSpPr/>
          <p:nvPr/>
        </p:nvCxnSpPr>
        <p:spPr>
          <a:xfrm>
            <a:off x="5280749" y="2353976"/>
            <a:ext cx="0" cy="3444575"/>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593397" y="2353976"/>
            <a:ext cx="0" cy="3444575"/>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itle 1"/>
          <p:cNvSpPr txBox="1">
            <a:spLocks noGrp="1"/>
          </p:cNvSpPr>
          <p:nvPr>
            <p:ph type="title"/>
          </p:nvPr>
        </p:nvSpPr>
        <p:spPr bwMode="auto">
          <a:xfrm>
            <a:off x="381000" y="160278"/>
            <a:ext cx="8305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3200" dirty="0" smtClean="0">
                <a:solidFill>
                  <a:srgbClr val="4F758B"/>
                </a:solidFill>
                <a:cs typeface="Arial" panose="020B0604020202020204" pitchFamily="34" charset="0"/>
              </a:rPr>
              <a:t>What can we learn from the April 23, 2017: Lowest net load = 9,187MW</a:t>
            </a:r>
            <a:endParaRPr lang="en-US" altLang="en-US" sz="3200" dirty="0">
              <a:solidFill>
                <a:srgbClr val="4F758B"/>
              </a:solidFill>
              <a:cs typeface="Arial" panose="020B0604020202020204" pitchFamily="34" charset="0"/>
            </a:endParaRPr>
          </a:p>
        </p:txBody>
      </p:sp>
      <p:cxnSp>
        <p:nvCxnSpPr>
          <p:cNvPr id="16" name="Straight Arrow Connector 15"/>
          <p:cNvCxnSpPr>
            <a:stCxn id="10" idx="1"/>
          </p:cNvCxnSpPr>
          <p:nvPr/>
        </p:nvCxnSpPr>
        <p:spPr>
          <a:xfrm flipH="1">
            <a:off x="5334000" y="1638303"/>
            <a:ext cx="1676400" cy="723897"/>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7239000" y="838200"/>
            <a:ext cx="1447800" cy="1477328"/>
          </a:xfrm>
          <a:prstGeom prst="rect">
            <a:avLst/>
          </a:prstGeom>
          <a:solidFill>
            <a:schemeClr val="bg1"/>
          </a:solidFill>
          <a:ln>
            <a:noFill/>
          </a:ln>
        </p:spPr>
        <p:txBody>
          <a:bodyPr wrap="square" rtlCol="0">
            <a:spAutoFit/>
          </a:bodyPr>
          <a:lstStyle/>
          <a:p>
            <a:r>
              <a:rPr lang="en-US" sz="1200" b="1" dirty="0" smtClean="0"/>
              <a:t>      Ramping </a:t>
            </a:r>
          </a:p>
          <a:p>
            <a:r>
              <a:rPr lang="en-US" sz="1200" b="1" dirty="0" smtClean="0"/>
              <a:t>(12,500 MW from</a:t>
            </a:r>
          </a:p>
          <a:p>
            <a:r>
              <a:rPr lang="en-US" sz="1200" b="1" dirty="0" smtClean="0"/>
              <a:t>   HE16-HE21)</a:t>
            </a:r>
          </a:p>
          <a:p>
            <a:pPr algn="ctr"/>
            <a:endParaRPr lang="en-US" sz="1200" b="1" dirty="0" smtClean="0"/>
          </a:p>
          <a:p>
            <a:pPr marL="111125" indent="-111125">
              <a:buFont typeface="Arial" panose="020B0604020202020204" pitchFamily="34" charset="0"/>
              <a:buChar char="•"/>
            </a:pPr>
            <a:r>
              <a:rPr lang="en-US" sz="1400" b="1" dirty="0" smtClean="0"/>
              <a:t>Intertie: 47%</a:t>
            </a:r>
          </a:p>
          <a:p>
            <a:pPr marL="111125" indent="-111125">
              <a:buFont typeface="Arial" panose="020B0604020202020204" pitchFamily="34" charset="0"/>
              <a:buChar char="•"/>
            </a:pPr>
            <a:r>
              <a:rPr lang="en-US" sz="1400" b="1" dirty="0" smtClean="0"/>
              <a:t>Gas: 37%</a:t>
            </a:r>
          </a:p>
          <a:p>
            <a:pPr marL="111125" indent="-111125">
              <a:buFont typeface="Arial" panose="020B0604020202020204" pitchFamily="34" charset="0"/>
              <a:buChar char="•"/>
            </a:pPr>
            <a:r>
              <a:rPr lang="en-US" sz="1400" b="1" dirty="0" smtClean="0"/>
              <a:t>Hydro: 16%</a:t>
            </a:r>
          </a:p>
        </p:txBody>
      </p:sp>
      <p:cxnSp>
        <p:nvCxnSpPr>
          <p:cNvPr id="24" name="Straight Arrow Connector 23"/>
          <p:cNvCxnSpPr>
            <a:stCxn id="10" idx="1"/>
          </p:cNvCxnSpPr>
          <p:nvPr/>
        </p:nvCxnSpPr>
        <p:spPr>
          <a:xfrm flipH="1">
            <a:off x="6629400" y="1638303"/>
            <a:ext cx="381000" cy="647697"/>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 name="Left Brace 9"/>
          <p:cNvSpPr/>
          <p:nvPr/>
        </p:nvSpPr>
        <p:spPr>
          <a:xfrm>
            <a:off x="7010400" y="914400"/>
            <a:ext cx="457200" cy="1371600"/>
          </a:xfrm>
          <a:prstGeom prst="leftBrace">
            <a:avLst>
              <a:gd name="adj1" fmla="val 56481"/>
              <a:gd name="adj2" fmla="val 52778"/>
            </a:avLst>
          </a:prstGeom>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7914502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clrChange>
              <a:clrFrom>
                <a:srgbClr val="FFFFFF"/>
              </a:clrFrom>
              <a:clrTo>
                <a:srgbClr val="FFFFFF">
                  <a:alpha val="0"/>
                </a:srgbClr>
              </a:clrTo>
            </a:clrChange>
          </a:blip>
          <a:srcRect l="1822" t="3104" r="10395" b="3102"/>
          <a:stretch/>
        </p:blipFill>
        <p:spPr>
          <a:xfrm>
            <a:off x="685800" y="1447800"/>
            <a:ext cx="7620000" cy="4591653"/>
          </a:xfrm>
          <a:prstGeom prst="rect">
            <a:avLst/>
          </a:prstGeom>
        </p:spPr>
      </p:pic>
      <p:sp>
        <p:nvSpPr>
          <p:cNvPr id="11" name="Title 1"/>
          <p:cNvSpPr txBox="1">
            <a:spLocks noGrp="1"/>
          </p:cNvSpPr>
          <p:nvPr>
            <p:ph type="title"/>
          </p:nvPr>
        </p:nvSpPr>
        <p:spPr bwMode="auto">
          <a:xfrm>
            <a:off x="296333" y="152400"/>
            <a:ext cx="800946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3200" dirty="0" smtClean="0">
                <a:solidFill>
                  <a:srgbClr val="4F758B"/>
                </a:solidFill>
                <a:cs typeface="Arial" panose="020B0604020202020204" pitchFamily="34" charset="0"/>
              </a:rPr>
              <a:t>Opportunity for renewables and imports to provide more real-time flexibility via bids</a:t>
            </a:r>
            <a:endParaRPr lang="en-US" altLang="en-US" sz="3200" dirty="0">
              <a:solidFill>
                <a:srgbClr val="4F758B"/>
              </a:solidFill>
              <a:cs typeface="Arial" panose="020B0604020202020204" pitchFamily="34" charset="0"/>
            </a:endParaRPr>
          </a:p>
        </p:txBody>
      </p:sp>
      <p:sp>
        <p:nvSpPr>
          <p:cNvPr id="4" name="TextBox 3"/>
          <p:cNvSpPr txBox="1"/>
          <p:nvPr/>
        </p:nvSpPr>
        <p:spPr>
          <a:xfrm>
            <a:off x="1219200" y="6019800"/>
            <a:ext cx="2286000" cy="230832"/>
          </a:xfrm>
          <a:prstGeom prst="rect">
            <a:avLst/>
          </a:prstGeom>
          <a:noFill/>
        </p:spPr>
        <p:txBody>
          <a:bodyPr wrap="square" rtlCol="0">
            <a:spAutoFit/>
          </a:bodyPr>
          <a:lstStyle/>
          <a:p>
            <a:r>
              <a:rPr lang="en-US" sz="900" dirty="0" smtClean="0"/>
              <a:t>Source: DMM 2016 Annual Report</a:t>
            </a:r>
            <a:endParaRPr lang="en-US" sz="900" dirty="0"/>
          </a:p>
        </p:txBody>
      </p:sp>
    </p:spTree>
    <p:extLst>
      <p:ext uri="{BB962C8B-B14F-4D97-AF65-F5344CB8AC3E}">
        <p14:creationId xmlns:p14="http://schemas.microsoft.com/office/powerpoint/2010/main" val="40421370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p:cNvSpPr>
            <a:spLocks noGrp="1"/>
          </p:cNvSpPr>
          <p:nvPr>
            <p:ph type="title"/>
          </p:nvPr>
        </p:nvSpPr>
        <p:spPr bwMode="auto">
          <a:xfrm>
            <a:off x="304800" y="152400"/>
            <a:ext cx="8763000" cy="1115724"/>
          </a:xfrm>
          <a:noFill/>
          <a:ln>
            <a:miter lim="800000"/>
            <a:headEnd/>
            <a:tailEnd/>
          </a:ln>
        </p:spPr>
        <p:txBody>
          <a:bodyPr vert="horz" wrap="square" lIns="91440" tIns="45720" rIns="91440" bIns="45720" numCol="1" anchor="t" anchorCtr="0" compatLnSpc="1">
            <a:prstTxWarp prst="textNoShape">
              <a:avLst/>
            </a:prstTxWarp>
          </a:bodyPr>
          <a:lstStyle/>
          <a:p>
            <a:r>
              <a:rPr lang="en-US" sz="3200" dirty="0"/>
              <a:t>Time-of-Use Rates can align retail signals with system </a:t>
            </a:r>
            <a:r>
              <a:rPr lang="en-US" sz="3200" dirty="0" smtClean="0"/>
              <a:t>conditions</a:t>
            </a:r>
            <a:endParaRPr lang="en-US" sz="3200" dirty="0" smtClean="0"/>
          </a:p>
        </p:txBody>
      </p:sp>
      <p:sp>
        <p:nvSpPr>
          <p:cNvPr id="61" name="Rectangle 60"/>
          <p:cNvSpPr/>
          <p:nvPr/>
        </p:nvSpPr>
        <p:spPr>
          <a:xfrm>
            <a:off x="2617788" y="5641975"/>
            <a:ext cx="4237037" cy="763588"/>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521" name="TextBox 63"/>
          <p:cNvSpPr txBox="1">
            <a:spLocks noChangeArrowheads="1"/>
          </p:cNvSpPr>
          <p:nvPr/>
        </p:nvSpPr>
        <p:spPr bwMode="auto">
          <a:xfrm>
            <a:off x="2895600" y="5894230"/>
            <a:ext cx="763588" cy="246221"/>
          </a:xfrm>
          <a:prstGeom prst="rect">
            <a:avLst/>
          </a:prstGeom>
          <a:noFill/>
          <a:ln w="9525">
            <a:noFill/>
            <a:miter lim="800000"/>
            <a:headEnd/>
            <a:tailEnd/>
          </a:ln>
        </p:spPr>
        <p:txBody>
          <a:bodyPr wrap="square">
            <a:spAutoFit/>
          </a:bodyPr>
          <a:lstStyle/>
          <a:p>
            <a:r>
              <a:rPr lang="en-US" sz="1000" dirty="0" smtClean="0">
                <a:solidFill>
                  <a:srgbClr val="000000"/>
                </a:solidFill>
              </a:rPr>
              <a:t>Net </a:t>
            </a:r>
            <a:r>
              <a:rPr lang="en-US" sz="1000" dirty="0" smtClean="0">
                <a:solidFill>
                  <a:srgbClr val="000000"/>
                </a:solidFill>
              </a:rPr>
              <a:t>Load</a:t>
            </a:r>
            <a:endParaRPr lang="en-US" sz="1000" dirty="0">
              <a:solidFill>
                <a:srgbClr val="000000"/>
              </a:solidFill>
            </a:endParaRPr>
          </a:p>
        </p:txBody>
      </p:sp>
      <p:cxnSp>
        <p:nvCxnSpPr>
          <p:cNvPr id="40" name="Straight Connector 39"/>
          <p:cNvCxnSpPr/>
          <p:nvPr/>
        </p:nvCxnSpPr>
        <p:spPr>
          <a:xfrm rot="5400000">
            <a:off x="2774076" y="5894230"/>
            <a:ext cx="0" cy="246221"/>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66" name="TextBox 61"/>
          <p:cNvSpPr txBox="1">
            <a:spLocks noChangeArrowheads="1"/>
          </p:cNvSpPr>
          <p:nvPr/>
        </p:nvSpPr>
        <p:spPr bwMode="auto">
          <a:xfrm>
            <a:off x="533400" y="5894230"/>
            <a:ext cx="837142" cy="246221"/>
          </a:xfrm>
          <a:prstGeom prst="rect">
            <a:avLst/>
          </a:prstGeom>
          <a:noFill/>
          <a:ln w="9525">
            <a:noFill/>
            <a:miter lim="800000"/>
            <a:headEnd/>
            <a:tailEnd/>
          </a:ln>
        </p:spPr>
        <p:txBody>
          <a:bodyPr wrap="square">
            <a:spAutoFit/>
          </a:bodyPr>
          <a:lstStyle/>
          <a:p>
            <a:r>
              <a:rPr lang="en-US" sz="1000" dirty="0" smtClean="0">
                <a:solidFill>
                  <a:srgbClr val="000000"/>
                </a:solidFill>
              </a:rPr>
              <a:t>Off-Peak</a:t>
            </a:r>
            <a:endParaRPr lang="en-US" sz="1000" dirty="0">
              <a:solidFill>
                <a:srgbClr val="000000"/>
              </a:solidFill>
            </a:endParaRPr>
          </a:p>
        </p:txBody>
      </p:sp>
      <p:sp>
        <p:nvSpPr>
          <p:cNvPr id="67" name="TextBox 62"/>
          <p:cNvSpPr txBox="1">
            <a:spLocks noChangeArrowheads="1"/>
          </p:cNvSpPr>
          <p:nvPr/>
        </p:nvSpPr>
        <p:spPr bwMode="auto">
          <a:xfrm>
            <a:off x="1821921" y="5894230"/>
            <a:ext cx="535517" cy="246221"/>
          </a:xfrm>
          <a:prstGeom prst="rect">
            <a:avLst/>
          </a:prstGeom>
          <a:noFill/>
          <a:ln w="9525">
            <a:noFill/>
            <a:miter lim="800000"/>
            <a:headEnd/>
            <a:tailEnd/>
          </a:ln>
        </p:spPr>
        <p:txBody>
          <a:bodyPr wrap="square">
            <a:spAutoFit/>
          </a:bodyPr>
          <a:lstStyle/>
          <a:p>
            <a:r>
              <a:rPr lang="en-US" sz="1000" dirty="0" smtClean="0">
                <a:solidFill>
                  <a:srgbClr val="000000"/>
                </a:solidFill>
              </a:rPr>
              <a:t>Peak</a:t>
            </a:r>
            <a:endParaRPr lang="en-US" sz="1000" dirty="0">
              <a:solidFill>
                <a:srgbClr val="000000"/>
              </a:solidFill>
            </a:endParaRPr>
          </a:p>
        </p:txBody>
      </p:sp>
      <p:sp>
        <p:nvSpPr>
          <p:cNvPr id="68" name="TextBox 63"/>
          <p:cNvSpPr txBox="1">
            <a:spLocks noChangeArrowheads="1"/>
          </p:cNvSpPr>
          <p:nvPr/>
        </p:nvSpPr>
        <p:spPr bwMode="auto">
          <a:xfrm>
            <a:off x="1821921" y="6078379"/>
            <a:ext cx="845079" cy="246221"/>
          </a:xfrm>
          <a:prstGeom prst="rect">
            <a:avLst/>
          </a:prstGeom>
          <a:noFill/>
          <a:ln w="9525">
            <a:noFill/>
            <a:miter lim="800000"/>
            <a:headEnd/>
            <a:tailEnd/>
          </a:ln>
        </p:spPr>
        <p:txBody>
          <a:bodyPr wrap="square">
            <a:spAutoFit/>
          </a:bodyPr>
          <a:lstStyle/>
          <a:p>
            <a:r>
              <a:rPr lang="en-US" sz="1000" dirty="0" smtClean="0">
                <a:solidFill>
                  <a:srgbClr val="000000"/>
                </a:solidFill>
              </a:rPr>
              <a:t>Super </a:t>
            </a:r>
            <a:r>
              <a:rPr lang="en-US" sz="1000" dirty="0">
                <a:solidFill>
                  <a:srgbClr val="000000"/>
                </a:solidFill>
              </a:rPr>
              <a:t>Peak</a:t>
            </a:r>
          </a:p>
        </p:txBody>
      </p:sp>
      <p:sp>
        <p:nvSpPr>
          <p:cNvPr id="72" name="Rectangle 71"/>
          <p:cNvSpPr/>
          <p:nvPr/>
        </p:nvSpPr>
        <p:spPr>
          <a:xfrm>
            <a:off x="380471" y="5954205"/>
            <a:ext cx="158221" cy="126271"/>
          </a:xfrm>
          <a:prstGeom prst="rect">
            <a:avLst/>
          </a:prstGeom>
          <a:solidFill>
            <a:srgbClr val="0070C0">
              <a:alpha val="24000"/>
            </a:srgb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7" name="Rectangle 76"/>
          <p:cNvSpPr/>
          <p:nvPr/>
        </p:nvSpPr>
        <p:spPr>
          <a:xfrm>
            <a:off x="1675538" y="5954205"/>
            <a:ext cx="156966" cy="126271"/>
          </a:xfrm>
          <a:prstGeom prst="rect">
            <a:avLst/>
          </a:prstGeom>
          <a:solidFill>
            <a:srgbClr val="00B050">
              <a:alpha val="27000"/>
            </a:srgb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8" name="Rectangle 77"/>
          <p:cNvSpPr/>
          <p:nvPr/>
        </p:nvSpPr>
        <p:spPr>
          <a:xfrm>
            <a:off x="1675538" y="6138783"/>
            <a:ext cx="156966" cy="125412"/>
          </a:xfrm>
          <a:prstGeom prst="rect">
            <a:avLst/>
          </a:prstGeom>
          <a:solidFill>
            <a:srgbClr val="FF0000">
              <a:alpha val="49000"/>
            </a:srgb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9" name="TextBox 67"/>
          <p:cNvSpPr txBox="1">
            <a:spLocks noChangeArrowheads="1"/>
          </p:cNvSpPr>
          <p:nvPr/>
        </p:nvSpPr>
        <p:spPr bwMode="auto">
          <a:xfrm>
            <a:off x="533400" y="6078379"/>
            <a:ext cx="1141942" cy="246221"/>
          </a:xfrm>
          <a:prstGeom prst="rect">
            <a:avLst/>
          </a:prstGeom>
          <a:noFill/>
          <a:ln w="9525">
            <a:noFill/>
            <a:miter lim="800000"/>
            <a:headEnd/>
            <a:tailEnd/>
          </a:ln>
        </p:spPr>
        <p:txBody>
          <a:bodyPr wrap="square">
            <a:spAutoFit/>
          </a:bodyPr>
          <a:lstStyle/>
          <a:p>
            <a:r>
              <a:rPr lang="en-US" sz="1000" dirty="0" smtClean="0">
                <a:solidFill>
                  <a:srgbClr val="000000"/>
                </a:solidFill>
              </a:rPr>
              <a:t>Super </a:t>
            </a:r>
            <a:r>
              <a:rPr lang="en-US" sz="1000" dirty="0">
                <a:solidFill>
                  <a:srgbClr val="000000"/>
                </a:solidFill>
              </a:rPr>
              <a:t>Off-Peak</a:t>
            </a:r>
          </a:p>
        </p:txBody>
      </p:sp>
      <p:sp>
        <p:nvSpPr>
          <p:cNvPr id="80" name="Rectangle 79"/>
          <p:cNvSpPr/>
          <p:nvPr/>
        </p:nvSpPr>
        <p:spPr>
          <a:xfrm>
            <a:off x="380471" y="6138783"/>
            <a:ext cx="158221" cy="125412"/>
          </a:xfrm>
          <a:prstGeom prst="rect">
            <a:avLst/>
          </a:prstGeom>
          <a:solidFill>
            <a:srgbClr val="FFFF00">
              <a:alpha val="49000"/>
            </a:srgb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6" name="Group 5"/>
          <p:cNvGrpSpPr/>
          <p:nvPr/>
        </p:nvGrpSpPr>
        <p:grpSpPr>
          <a:xfrm>
            <a:off x="325056" y="1274614"/>
            <a:ext cx="8530728" cy="4592786"/>
            <a:chOff x="325056" y="1198414"/>
            <a:chExt cx="8530728" cy="4592786"/>
          </a:xfrm>
        </p:grpSpPr>
        <p:pic>
          <p:nvPicPr>
            <p:cNvPr id="23" name="Picture 22"/>
            <p:cNvPicPr>
              <a:picLocks noChangeAspect="1"/>
            </p:cNvPicPr>
            <p:nvPr/>
          </p:nvPicPr>
          <p:blipFill>
            <a:blip r:embed="rId3"/>
            <a:stretch>
              <a:fillRect/>
            </a:stretch>
          </p:blipFill>
          <p:spPr>
            <a:xfrm>
              <a:off x="4510210" y="2674576"/>
              <a:ext cx="2150522" cy="1536226"/>
            </a:xfrm>
            <a:prstGeom prst="rect">
              <a:avLst/>
            </a:prstGeom>
          </p:spPr>
        </p:pic>
        <p:pic>
          <p:nvPicPr>
            <p:cNvPr id="22" name="Picture 21"/>
            <p:cNvPicPr>
              <a:picLocks noChangeAspect="1"/>
            </p:cNvPicPr>
            <p:nvPr/>
          </p:nvPicPr>
          <p:blipFill>
            <a:blip r:embed="rId4"/>
            <a:stretch>
              <a:fillRect/>
            </a:stretch>
          </p:blipFill>
          <p:spPr>
            <a:xfrm>
              <a:off x="2390630" y="2682299"/>
              <a:ext cx="2112904" cy="1537331"/>
            </a:xfrm>
            <a:prstGeom prst="rect">
              <a:avLst/>
            </a:prstGeom>
          </p:spPr>
        </p:pic>
        <p:pic>
          <p:nvPicPr>
            <p:cNvPr id="21" name="Picture 20"/>
            <p:cNvPicPr>
              <a:picLocks noChangeAspect="1"/>
            </p:cNvPicPr>
            <p:nvPr/>
          </p:nvPicPr>
          <p:blipFill>
            <a:blip r:embed="rId5"/>
            <a:stretch>
              <a:fillRect/>
            </a:stretch>
          </p:blipFill>
          <p:spPr>
            <a:xfrm>
              <a:off x="328113" y="2679831"/>
              <a:ext cx="2064987" cy="1541294"/>
            </a:xfrm>
            <a:prstGeom prst="rect">
              <a:avLst/>
            </a:prstGeom>
          </p:spPr>
        </p:pic>
        <p:pic>
          <p:nvPicPr>
            <p:cNvPr id="20" name="Picture 19"/>
            <p:cNvPicPr>
              <a:picLocks noChangeAspect="1"/>
            </p:cNvPicPr>
            <p:nvPr/>
          </p:nvPicPr>
          <p:blipFill>
            <a:blip r:embed="rId6"/>
            <a:stretch>
              <a:fillRect/>
            </a:stretch>
          </p:blipFill>
          <p:spPr>
            <a:xfrm>
              <a:off x="6667474" y="1198414"/>
              <a:ext cx="2188310" cy="1468352"/>
            </a:xfrm>
            <a:prstGeom prst="rect">
              <a:avLst/>
            </a:prstGeom>
          </p:spPr>
        </p:pic>
        <p:pic>
          <p:nvPicPr>
            <p:cNvPr id="19" name="Picture 18"/>
            <p:cNvPicPr>
              <a:picLocks noChangeAspect="1"/>
            </p:cNvPicPr>
            <p:nvPr/>
          </p:nvPicPr>
          <p:blipFill>
            <a:blip r:embed="rId7"/>
            <a:stretch>
              <a:fillRect/>
            </a:stretch>
          </p:blipFill>
          <p:spPr>
            <a:xfrm>
              <a:off x="4502909" y="1198668"/>
              <a:ext cx="2160734" cy="1472392"/>
            </a:xfrm>
            <a:prstGeom prst="rect">
              <a:avLst/>
            </a:prstGeom>
          </p:spPr>
        </p:pic>
        <p:pic>
          <p:nvPicPr>
            <p:cNvPr id="18" name="Picture 17"/>
            <p:cNvPicPr>
              <a:picLocks noChangeAspect="1"/>
            </p:cNvPicPr>
            <p:nvPr/>
          </p:nvPicPr>
          <p:blipFill>
            <a:blip r:embed="rId8"/>
            <a:stretch>
              <a:fillRect/>
            </a:stretch>
          </p:blipFill>
          <p:spPr>
            <a:xfrm>
              <a:off x="2393100" y="1219173"/>
              <a:ext cx="2103037" cy="1468312"/>
            </a:xfrm>
            <a:prstGeom prst="rect">
              <a:avLst/>
            </a:prstGeom>
          </p:spPr>
        </p:pic>
        <p:pic>
          <p:nvPicPr>
            <p:cNvPr id="16" name="Picture 15"/>
            <p:cNvPicPr>
              <a:picLocks noChangeAspect="1"/>
            </p:cNvPicPr>
            <p:nvPr/>
          </p:nvPicPr>
          <p:blipFill>
            <a:blip r:embed="rId9"/>
            <a:stretch>
              <a:fillRect/>
            </a:stretch>
          </p:blipFill>
          <p:spPr>
            <a:xfrm>
              <a:off x="328215" y="1223048"/>
              <a:ext cx="2064969" cy="1466002"/>
            </a:xfrm>
            <a:prstGeom prst="rect">
              <a:avLst/>
            </a:prstGeom>
          </p:spPr>
        </p:pic>
        <p:sp>
          <p:nvSpPr>
            <p:cNvPr id="32" name="Rectangle 31"/>
            <p:cNvSpPr/>
            <p:nvPr/>
          </p:nvSpPr>
          <p:spPr>
            <a:xfrm>
              <a:off x="571489" y="1726566"/>
              <a:ext cx="657983" cy="657928"/>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p:cNvSpPr/>
            <p:nvPr/>
          </p:nvSpPr>
          <p:spPr>
            <a:xfrm>
              <a:off x="1229472" y="2089679"/>
              <a:ext cx="401646" cy="296145"/>
            </a:xfrm>
            <a:prstGeom prst="rect">
              <a:avLst/>
            </a:prstGeom>
            <a:solidFill>
              <a:srgbClr val="FFFF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637890" y="1621969"/>
              <a:ext cx="322926" cy="763165"/>
            </a:xfrm>
            <a:prstGeom prst="rect">
              <a:avLst/>
            </a:prstGeom>
            <a:solidFill>
              <a:srgbClr val="00B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p:cNvSpPr/>
            <p:nvPr/>
          </p:nvSpPr>
          <p:spPr>
            <a:xfrm>
              <a:off x="1967589" y="1726566"/>
              <a:ext cx="204550" cy="65895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p:cNvSpPr/>
            <p:nvPr/>
          </p:nvSpPr>
          <p:spPr>
            <a:xfrm>
              <a:off x="2626732" y="1760045"/>
              <a:ext cx="687992" cy="629773"/>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3312318" y="2095028"/>
              <a:ext cx="409253" cy="296145"/>
            </a:xfrm>
            <a:prstGeom prst="rect">
              <a:avLst/>
            </a:prstGeom>
            <a:solidFill>
              <a:srgbClr val="FFFF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p:cNvSpPr/>
            <p:nvPr/>
          </p:nvSpPr>
          <p:spPr>
            <a:xfrm>
              <a:off x="3722375" y="1602662"/>
              <a:ext cx="341478" cy="795312"/>
            </a:xfrm>
            <a:prstGeom prst="rect">
              <a:avLst/>
            </a:prstGeom>
            <a:solidFill>
              <a:srgbClr val="00B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p:cNvSpPr/>
            <p:nvPr/>
          </p:nvSpPr>
          <p:spPr>
            <a:xfrm>
              <a:off x="4063676" y="1767364"/>
              <a:ext cx="196624" cy="63269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p:cNvSpPr/>
            <p:nvPr/>
          </p:nvSpPr>
          <p:spPr>
            <a:xfrm>
              <a:off x="4747127" y="1736313"/>
              <a:ext cx="627668" cy="641526"/>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p:nvSpPr>
          <p:spPr>
            <a:xfrm>
              <a:off x="5374795" y="2069831"/>
              <a:ext cx="431613" cy="296145"/>
            </a:xfrm>
            <a:prstGeom prst="rect">
              <a:avLst/>
            </a:prstGeom>
            <a:solidFill>
              <a:srgbClr val="FFFF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a:off x="5806408" y="1580024"/>
              <a:ext cx="406848" cy="792064"/>
            </a:xfrm>
            <a:prstGeom prst="rect">
              <a:avLst/>
            </a:prstGeom>
            <a:solidFill>
              <a:srgbClr val="00B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p:cNvSpPr/>
            <p:nvPr/>
          </p:nvSpPr>
          <p:spPr>
            <a:xfrm>
              <a:off x="6205854" y="1752291"/>
              <a:ext cx="219877" cy="612952"/>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p:cNvSpPr/>
            <p:nvPr/>
          </p:nvSpPr>
          <p:spPr>
            <a:xfrm>
              <a:off x="6854825" y="1753039"/>
              <a:ext cx="625037" cy="63102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p:cNvSpPr/>
            <p:nvPr/>
          </p:nvSpPr>
          <p:spPr>
            <a:xfrm>
              <a:off x="7481080" y="2087137"/>
              <a:ext cx="499568" cy="296145"/>
            </a:xfrm>
            <a:prstGeom prst="rect">
              <a:avLst/>
            </a:prstGeom>
            <a:solidFill>
              <a:srgbClr val="FFFF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7978416" y="1595656"/>
              <a:ext cx="368833" cy="791882"/>
            </a:xfrm>
            <a:prstGeom prst="rect">
              <a:avLst/>
            </a:prstGeom>
            <a:solidFill>
              <a:srgbClr val="00B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p:cNvSpPr/>
            <p:nvPr/>
          </p:nvSpPr>
          <p:spPr>
            <a:xfrm>
              <a:off x="567562" y="3248725"/>
              <a:ext cx="661910" cy="65895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p:cNvSpPr/>
            <p:nvPr/>
          </p:nvSpPr>
          <p:spPr>
            <a:xfrm>
              <a:off x="1229472" y="3614241"/>
              <a:ext cx="402239" cy="296145"/>
            </a:xfrm>
            <a:prstGeom prst="rect">
              <a:avLst/>
            </a:prstGeom>
            <a:solidFill>
              <a:srgbClr val="FFFF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p:cNvSpPr/>
            <p:nvPr/>
          </p:nvSpPr>
          <p:spPr>
            <a:xfrm>
              <a:off x="1641230" y="3082324"/>
              <a:ext cx="331959" cy="825352"/>
            </a:xfrm>
            <a:prstGeom prst="rect">
              <a:avLst/>
            </a:prstGeom>
            <a:solidFill>
              <a:srgbClr val="00B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1973350" y="3251435"/>
              <a:ext cx="190939" cy="65895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p:cNvSpPr/>
            <p:nvPr/>
          </p:nvSpPr>
          <p:spPr>
            <a:xfrm>
              <a:off x="2626732" y="3248725"/>
              <a:ext cx="684448" cy="65895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p:cNvSpPr/>
            <p:nvPr/>
          </p:nvSpPr>
          <p:spPr>
            <a:xfrm>
              <a:off x="3312318" y="3614241"/>
              <a:ext cx="415620" cy="296145"/>
            </a:xfrm>
            <a:prstGeom prst="rect">
              <a:avLst/>
            </a:prstGeom>
            <a:solidFill>
              <a:srgbClr val="FFFF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p:cNvSpPr/>
            <p:nvPr/>
          </p:nvSpPr>
          <p:spPr>
            <a:xfrm>
              <a:off x="3728209" y="3078554"/>
              <a:ext cx="351422" cy="825352"/>
            </a:xfrm>
            <a:prstGeom prst="rect">
              <a:avLst/>
            </a:prstGeom>
            <a:solidFill>
              <a:srgbClr val="00B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p:cNvSpPr/>
            <p:nvPr/>
          </p:nvSpPr>
          <p:spPr>
            <a:xfrm>
              <a:off x="4071912" y="3248474"/>
              <a:ext cx="186851" cy="65895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p:cNvSpPr/>
            <p:nvPr/>
          </p:nvSpPr>
          <p:spPr>
            <a:xfrm>
              <a:off x="4742722" y="3238107"/>
              <a:ext cx="1132284" cy="65600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5873262" y="3068759"/>
              <a:ext cx="345447" cy="825352"/>
            </a:xfrm>
            <a:prstGeom prst="rect">
              <a:avLst/>
            </a:prstGeom>
            <a:solidFill>
              <a:srgbClr val="00B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p:cNvSpPr/>
            <p:nvPr/>
          </p:nvSpPr>
          <p:spPr>
            <a:xfrm>
              <a:off x="6213231" y="3235160"/>
              <a:ext cx="212500" cy="65895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63"/>
            <p:cNvSpPr/>
            <p:nvPr/>
          </p:nvSpPr>
          <p:spPr>
            <a:xfrm>
              <a:off x="8351080" y="1767051"/>
              <a:ext cx="221127" cy="620669"/>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p:cNvPicPr>
              <a:picLocks noChangeAspect="1"/>
            </p:cNvPicPr>
            <p:nvPr/>
          </p:nvPicPr>
          <p:blipFill>
            <a:blip r:embed="rId10"/>
            <a:stretch>
              <a:fillRect/>
            </a:stretch>
          </p:blipFill>
          <p:spPr>
            <a:xfrm>
              <a:off x="6653335" y="2663780"/>
              <a:ext cx="2189362" cy="1542909"/>
            </a:xfrm>
            <a:prstGeom prst="rect">
              <a:avLst/>
            </a:prstGeom>
          </p:spPr>
        </p:pic>
        <p:sp>
          <p:nvSpPr>
            <p:cNvPr id="69" name="Rectangle 68"/>
            <p:cNvSpPr/>
            <p:nvPr/>
          </p:nvSpPr>
          <p:spPr>
            <a:xfrm>
              <a:off x="6888335" y="3231657"/>
              <a:ext cx="1149788" cy="65600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8039260" y="3062323"/>
              <a:ext cx="354463" cy="825352"/>
            </a:xfrm>
            <a:prstGeom prst="rect">
              <a:avLst/>
            </a:prstGeom>
            <a:solidFill>
              <a:srgbClr val="00B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8382962" y="3231657"/>
              <a:ext cx="230878" cy="65895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p:cNvPicPr>
              <a:picLocks noChangeAspect="1"/>
            </p:cNvPicPr>
            <p:nvPr/>
          </p:nvPicPr>
          <p:blipFill>
            <a:blip r:embed="rId11"/>
            <a:stretch>
              <a:fillRect/>
            </a:stretch>
          </p:blipFill>
          <p:spPr>
            <a:xfrm>
              <a:off x="325056" y="4206689"/>
              <a:ext cx="2065574" cy="1576555"/>
            </a:xfrm>
            <a:prstGeom prst="rect">
              <a:avLst/>
            </a:prstGeom>
          </p:spPr>
        </p:pic>
        <p:sp>
          <p:nvSpPr>
            <p:cNvPr id="73" name="Rectangle 72"/>
            <p:cNvSpPr/>
            <p:nvPr/>
          </p:nvSpPr>
          <p:spPr>
            <a:xfrm>
              <a:off x="567562" y="4801336"/>
              <a:ext cx="661910" cy="65895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p:cNvSpPr/>
            <p:nvPr/>
          </p:nvSpPr>
          <p:spPr>
            <a:xfrm>
              <a:off x="1238737" y="5160639"/>
              <a:ext cx="380199" cy="296145"/>
            </a:xfrm>
            <a:prstGeom prst="rect">
              <a:avLst/>
            </a:prstGeom>
            <a:solidFill>
              <a:srgbClr val="FFFF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p:cNvSpPr/>
            <p:nvPr/>
          </p:nvSpPr>
          <p:spPr>
            <a:xfrm>
              <a:off x="1630472" y="4634791"/>
              <a:ext cx="337117" cy="825352"/>
            </a:xfrm>
            <a:prstGeom prst="rect">
              <a:avLst/>
            </a:prstGeom>
            <a:solidFill>
              <a:srgbClr val="00B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1967589" y="4797833"/>
              <a:ext cx="193713" cy="65895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p:cNvPicPr>
              <a:picLocks noChangeAspect="1"/>
            </p:cNvPicPr>
            <p:nvPr/>
          </p:nvPicPr>
          <p:blipFill>
            <a:blip r:embed="rId12"/>
            <a:stretch>
              <a:fillRect/>
            </a:stretch>
          </p:blipFill>
          <p:spPr>
            <a:xfrm>
              <a:off x="2389983" y="4212366"/>
              <a:ext cx="2120227" cy="1572073"/>
            </a:xfrm>
            <a:prstGeom prst="rect">
              <a:avLst/>
            </a:prstGeom>
          </p:spPr>
        </p:pic>
        <p:pic>
          <p:nvPicPr>
            <p:cNvPr id="27" name="Picture 26"/>
            <p:cNvPicPr>
              <a:picLocks noChangeAspect="1"/>
            </p:cNvPicPr>
            <p:nvPr/>
          </p:nvPicPr>
          <p:blipFill>
            <a:blip r:embed="rId13"/>
            <a:stretch>
              <a:fillRect/>
            </a:stretch>
          </p:blipFill>
          <p:spPr>
            <a:xfrm>
              <a:off x="4510211" y="4211163"/>
              <a:ext cx="2139334" cy="1580037"/>
            </a:xfrm>
            <a:prstGeom prst="rect">
              <a:avLst/>
            </a:prstGeom>
          </p:spPr>
        </p:pic>
        <p:pic>
          <p:nvPicPr>
            <p:cNvPr id="28" name="Picture 27"/>
            <p:cNvPicPr>
              <a:picLocks noChangeAspect="1"/>
            </p:cNvPicPr>
            <p:nvPr/>
          </p:nvPicPr>
          <p:blipFill>
            <a:blip r:embed="rId14"/>
            <a:stretch>
              <a:fillRect/>
            </a:stretch>
          </p:blipFill>
          <p:spPr>
            <a:xfrm>
              <a:off x="6652196" y="4211993"/>
              <a:ext cx="2190501" cy="1571252"/>
            </a:xfrm>
            <a:prstGeom prst="rect">
              <a:avLst/>
            </a:prstGeom>
          </p:spPr>
        </p:pic>
        <p:sp>
          <p:nvSpPr>
            <p:cNvPr id="81" name="Rectangle 80"/>
            <p:cNvSpPr/>
            <p:nvPr/>
          </p:nvSpPr>
          <p:spPr>
            <a:xfrm>
              <a:off x="2626732" y="4797833"/>
              <a:ext cx="684448" cy="65895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3314791" y="5165245"/>
              <a:ext cx="389594" cy="296145"/>
            </a:xfrm>
            <a:prstGeom prst="rect">
              <a:avLst/>
            </a:prstGeom>
            <a:solidFill>
              <a:srgbClr val="FFFF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3727938" y="4635952"/>
              <a:ext cx="335258" cy="825352"/>
            </a:xfrm>
            <a:prstGeom prst="rect">
              <a:avLst/>
            </a:prstGeom>
            <a:solidFill>
              <a:srgbClr val="00B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83"/>
            <p:cNvSpPr/>
            <p:nvPr/>
          </p:nvSpPr>
          <p:spPr>
            <a:xfrm>
              <a:off x="4068805" y="4797833"/>
              <a:ext cx="217084" cy="65895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4742721" y="4817102"/>
              <a:ext cx="697440" cy="65600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5451348" y="5174007"/>
              <a:ext cx="423658" cy="296145"/>
            </a:xfrm>
            <a:prstGeom prst="rect">
              <a:avLst/>
            </a:prstGeom>
            <a:solidFill>
              <a:srgbClr val="FFFF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p:cNvSpPr/>
            <p:nvPr/>
          </p:nvSpPr>
          <p:spPr>
            <a:xfrm>
              <a:off x="5873261" y="4645918"/>
              <a:ext cx="337353" cy="825352"/>
            </a:xfrm>
            <a:prstGeom prst="rect">
              <a:avLst/>
            </a:prstGeom>
            <a:solidFill>
              <a:srgbClr val="00B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87"/>
            <p:cNvSpPr/>
            <p:nvPr/>
          </p:nvSpPr>
          <p:spPr>
            <a:xfrm>
              <a:off x="6210615" y="4811758"/>
              <a:ext cx="217084" cy="65895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88"/>
            <p:cNvSpPr/>
            <p:nvPr/>
          </p:nvSpPr>
          <p:spPr>
            <a:xfrm>
              <a:off x="6908150" y="4800779"/>
              <a:ext cx="696485" cy="65600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ectangle 89"/>
            <p:cNvSpPr/>
            <p:nvPr/>
          </p:nvSpPr>
          <p:spPr>
            <a:xfrm>
              <a:off x="7606583" y="5166190"/>
              <a:ext cx="431114" cy="296145"/>
            </a:xfrm>
            <a:prstGeom prst="rect">
              <a:avLst/>
            </a:prstGeom>
            <a:solidFill>
              <a:srgbClr val="FFFF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90"/>
            <p:cNvSpPr/>
            <p:nvPr/>
          </p:nvSpPr>
          <p:spPr>
            <a:xfrm>
              <a:off x="8040347" y="4645978"/>
              <a:ext cx="349467" cy="825352"/>
            </a:xfrm>
            <a:prstGeom prst="rect">
              <a:avLst/>
            </a:prstGeom>
            <a:solidFill>
              <a:srgbClr val="00B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91"/>
            <p:cNvSpPr/>
            <p:nvPr/>
          </p:nvSpPr>
          <p:spPr>
            <a:xfrm>
              <a:off x="8381826" y="4811758"/>
              <a:ext cx="217084" cy="657212"/>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286000" y="3276502"/>
              <a:ext cx="4572000" cy="369332"/>
            </a:xfrm>
            <a:prstGeom prst="rect">
              <a:avLst/>
            </a:prstGeom>
          </p:spPr>
          <p:txBody>
            <a:bodyPr>
              <a:spAutoFit/>
            </a:bodyPr>
            <a:lstStyle/>
            <a:p>
              <a:endParaRPr lang="en-US" dirty="0"/>
            </a:p>
          </p:txBody>
        </p:sp>
      </p:grpSp>
    </p:spTree>
    <p:extLst>
      <p:ext uri="{BB962C8B-B14F-4D97-AF65-F5344CB8AC3E}">
        <p14:creationId xmlns:p14="http://schemas.microsoft.com/office/powerpoint/2010/main" val="40867220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Title 1"/>
          <p:cNvSpPr>
            <a:spLocks noGrp="1"/>
          </p:cNvSpPr>
          <p:nvPr>
            <p:ph type="title"/>
          </p:nvPr>
        </p:nvSpPr>
        <p:spPr bwMode="auto">
          <a:xfrm>
            <a:off x="304800" y="228600"/>
            <a:ext cx="8610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3200" dirty="0" smtClean="0"/>
              <a:t>Energy storage could provide multiple benefits</a:t>
            </a:r>
            <a:endParaRPr lang="en-US" altLang="en-US" sz="3200" dirty="0"/>
          </a:p>
        </p:txBody>
      </p:sp>
      <p:sp>
        <p:nvSpPr>
          <p:cNvPr id="5" name="TextBox 4"/>
          <p:cNvSpPr txBox="1"/>
          <p:nvPr/>
        </p:nvSpPr>
        <p:spPr>
          <a:xfrm>
            <a:off x="1219200" y="6096000"/>
            <a:ext cx="3983783" cy="276999"/>
          </a:xfrm>
          <a:prstGeom prst="rect">
            <a:avLst/>
          </a:prstGeom>
          <a:noFill/>
        </p:spPr>
        <p:txBody>
          <a:bodyPr wrap="none">
            <a:spAutoFit/>
          </a:bodyPr>
          <a:lstStyle/>
          <a:p>
            <a:pPr>
              <a:defRPr/>
            </a:pPr>
            <a:r>
              <a:rPr lang="en-US" sz="600" dirty="0"/>
              <a:t>Net Market Revenue is revenue from energy, reserves and load following minus cost of energy and </a:t>
            </a:r>
            <a:r>
              <a:rPr lang="en-US" sz="600" dirty="0" smtClean="0"/>
              <a:t>operation.</a:t>
            </a:r>
          </a:p>
          <a:p>
            <a:pPr>
              <a:defRPr/>
            </a:pPr>
            <a:r>
              <a:rPr lang="en-US" sz="600" dirty="0" smtClean="0"/>
              <a:t>System benefits includes reduction of CO2 emission cost, WECC production cost and renewable overbuild cost</a:t>
            </a:r>
            <a:endParaRPr lang="en-US" sz="600" dirty="0"/>
          </a:p>
        </p:txBody>
      </p:sp>
      <p:pic>
        <p:nvPicPr>
          <p:cNvPr id="3" name="Picture 2"/>
          <p:cNvPicPr>
            <a:picLocks noChangeAspect="1"/>
          </p:cNvPicPr>
          <p:nvPr/>
        </p:nvPicPr>
        <p:blipFill>
          <a:blip r:embed="rId2">
            <a:clrChange>
              <a:clrFrom>
                <a:srgbClr val="FFFFFF"/>
              </a:clrFrom>
              <a:clrTo>
                <a:srgbClr val="FFFFFF">
                  <a:alpha val="0"/>
                </a:srgbClr>
              </a:clrTo>
            </a:clrChange>
          </a:blip>
          <a:stretch>
            <a:fillRect/>
          </a:stretch>
        </p:blipFill>
        <p:spPr>
          <a:xfrm>
            <a:off x="609600" y="1371600"/>
            <a:ext cx="7787640" cy="4869704"/>
          </a:xfrm>
          <a:prstGeom prst="rect">
            <a:avLst/>
          </a:prstGeom>
        </p:spPr>
      </p:pic>
      <p:sp>
        <p:nvSpPr>
          <p:cNvPr id="2" name="TextBox 1"/>
          <p:cNvSpPr txBox="1"/>
          <p:nvPr/>
        </p:nvSpPr>
        <p:spPr>
          <a:xfrm>
            <a:off x="304800" y="838200"/>
            <a:ext cx="7239000" cy="584775"/>
          </a:xfrm>
          <a:prstGeom prst="rect">
            <a:avLst/>
          </a:prstGeom>
          <a:noFill/>
        </p:spPr>
        <p:txBody>
          <a:bodyPr wrap="square" rtlCol="0">
            <a:spAutoFit/>
          </a:bodyPr>
          <a:lstStyle/>
          <a:p>
            <a:r>
              <a:rPr lang="en-US" sz="1600" dirty="0" smtClean="0"/>
              <a:t>Comparison of </a:t>
            </a:r>
            <a:r>
              <a:rPr lang="en-US" sz="1600" dirty="0" err="1" smtClean="0"/>
              <a:t>levelized</a:t>
            </a:r>
            <a:r>
              <a:rPr lang="en-US" sz="1600" dirty="0" smtClean="0"/>
              <a:t> annual revenue requirement and benefit streams</a:t>
            </a:r>
            <a:r>
              <a:rPr lang="en-US" dirty="0" smtClean="0"/>
              <a:t>  </a:t>
            </a:r>
          </a:p>
          <a:p>
            <a:r>
              <a:rPr lang="en-US" sz="1400" dirty="0"/>
              <a:t>(</a:t>
            </a:r>
            <a:r>
              <a:rPr lang="en-US" sz="1400" dirty="0" smtClean="0"/>
              <a:t>Based on preliminary update to 2016-2017 TPP Special Study on Bulk Storage in 2026)</a:t>
            </a:r>
            <a:endParaRPr lang="en-US" sz="1400" dirty="0"/>
          </a:p>
        </p:txBody>
      </p:sp>
    </p:spTree>
    <p:extLst>
      <p:ext uri="{BB962C8B-B14F-4D97-AF65-F5344CB8AC3E}">
        <p14:creationId xmlns:p14="http://schemas.microsoft.com/office/powerpoint/2010/main" val="335085527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304800" y="228600"/>
            <a:ext cx="8229600" cy="1143000"/>
          </a:xfrm>
        </p:spPr>
        <p:txBody>
          <a:bodyPr/>
          <a:lstStyle/>
          <a:p>
            <a:pPr algn="l"/>
            <a:r>
              <a:rPr lang="en-US" altLang="en-US" sz="3200" dirty="0" smtClean="0">
                <a:latin typeface="Arial" panose="020B0604020202020204" pitchFamily="34" charset="0"/>
                <a:cs typeface="Arial" panose="020B0604020202020204" pitchFamily="34" charset="0"/>
              </a:rPr>
              <a:t>Distributed energy resources (DERs) can contribute to meeting operational challenges</a:t>
            </a:r>
            <a:endParaRPr lang="en-US" altLang="en-US" sz="3200" dirty="0" smtClean="0"/>
          </a:p>
        </p:txBody>
      </p:sp>
      <p:sp>
        <p:nvSpPr>
          <p:cNvPr id="13315" name="Content Placeholder 2"/>
          <p:cNvSpPr>
            <a:spLocks noGrp="1"/>
          </p:cNvSpPr>
          <p:nvPr>
            <p:ph idx="1"/>
          </p:nvPr>
        </p:nvSpPr>
        <p:spPr>
          <a:xfrm>
            <a:off x="609600" y="1600200"/>
            <a:ext cx="8229600" cy="4343400"/>
          </a:xfrm>
        </p:spPr>
        <p:txBody>
          <a:bodyPr/>
          <a:lstStyle/>
          <a:p>
            <a:pPr>
              <a:spcBef>
                <a:spcPts val="600"/>
              </a:spcBef>
              <a:spcAft>
                <a:spcPts val="600"/>
              </a:spcAft>
            </a:pPr>
            <a:r>
              <a:rPr lang="en-US" altLang="en-US" sz="2000" dirty="0" smtClean="0">
                <a:latin typeface="Arial" panose="020B0604020202020204" pitchFamily="34" charset="0"/>
                <a:cs typeface="Arial" panose="020B0604020202020204" pitchFamily="34" charset="0"/>
              </a:rPr>
              <a:t>Energy Storage can help mitigate over-generation</a:t>
            </a:r>
          </a:p>
          <a:p>
            <a:pPr>
              <a:spcBef>
                <a:spcPts val="600"/>
              </a:spcBef>
              <a:spcAft>
                <a:spcPts val="600"/>
              </a:spcAft>
            </a:pPr>
            <a:r>
              <a:rPr lang="en-US" altLang="en-US" sz="2000" dirty="0" smtClean="0">
                <a:latin typeface="Arial" panose="020B0604020202020204" pitchFamily="34" charset="0"/>
                <a:cs typeface="Arial" panose="020B0604020202020204" pitchFamily="34" charset="0"/>
              </a:rPr>
              <a:t>Load shifting can help mitigate conventional resource needs</a:t>
            </a:r>
          </a:p>
          <a:p>
            <a:pPr>
              <a:spcBef>
                <a:spcPts val="600"/>
              </a:spcBef>
              <a:spcAft>
                <a:spcPts val="600"/>
              </a:spcAft>
            </a:pPr>
            <a:r>
              <a:rPr lang="en-US" altLang="en-US" sz="2000" dirty="0" smtClean="0">
                <a:latin typeface="Arial" panose="020B0604020202020204" pitchFamily="34" charset="0"/>
                <a:cs typeface="Arial" panose="020B0604020202020204" pitchFamily="34" charset="0"/>
              </a:rPr>
              <a:t>DERs may also benefit the system by reducing peak demand and thereby avoiding the need for transmission upgrades</a:t>
            </a:r>
          </a:p>
          <a:p>
            <a:pPr>
              <a:spcBef>
                <a:spcPts val="600"/>
              </a:spcBef>
              <a:spcAft>
                <a:spcPts val="1200"/>
              </a:spcAft>
            </a:pPr>
            <a:r>
              <a:rPr lang="en-US" altLang="en-US" sz="2000" dirty="0" smtClean="0">
                <a:latin typeface="Arial" panose="020B0604020202020204" pitchFamily="34" charset="0"/>
                <a:cs typeface="Arial" panose="020B0604020202020204" pitchFamily="34" charset="0"/>
              </a:rPr>
              <a:t>Controlled load dropping can provide spinning reserve and frequency response</a:t>
            </a:r>
          </a:p>
          <a:p>
            <a:pPr>
              <a:spcBef>
                <a:spcPts val="600"/>
              </a:spcBef>
              <a:spcAft>
                <a:spcPts val="600"/>
              </a:spcAft>
            </a:pPr>
            <a:r>
              <a:rPr lang="en-US" altLang="en-US" sz="2000" dirty="0" smtClean="0">
                <a:latin typeface="Arial" panose="020B0604020202020204" pitchFamily="34" charset="0"/>
                <a:cs typeface="Arial" panose="020B0604020202020204" pitchFamily="34" charset="0"/>
              </a:rPr>
              <a:t>Demand Response can reduce the need for conventional resources</a:t>
            </a:r>
          </a:p>
          <a:p>
            <a:pPr>
              <a:spcBef>
                <a:spcPts val="600"/>
              </a:spcBef>
              <a:spcAft>
                <a:spcPts val="600"/>
              </a:spcAft>
            </a:pPr>
            <a:r>
              <a:rPr lang="en-US" altLang="en-US" sz="2000" dirty="0" smtClean="0">
                <a:latin typeface="Arial" panose="020B0604020202020204" pitchFamily="34" charset="0"/>
                <a:cs typeface="Arial" panose="020B0604020202020204" pitchFamily="34" charset="0"/>
              </a:rPr>
              <a:t>Distributed Generation can off-set transmission upgrades</a:t>
            </a:r>
          </a:p>
          <a:p>
            <a:pPr>
              <a:spcBef>
                <a:spcPts val="600"/>
              </a:spcBef>
              <a:spcAft>
                <a:spcPts val="600"/>
              </a:spcAft>
            </a:pPr>
            <a:r>
              <a:rPr lang="en-US" altLang="en-US" sz="2000" dirty="0" smtClean="0">
                <a:latin typeface="Arial" panose="020B0604020202020204" pitchFamily="34" charset="0"/>
                <a:cs typeface="Arial" panose="020B0604020202020204" pitchFamily="34" charset="0"/>
              </a:rPr>
              <a:t>Electric Vehicles can provide regulation service or balancing needs</a:t>
            </a:r>
          </a:p>
          <a:p>
            <a:pPr>
              <a:spcBef>
                <a:spcPts val="600"/>
              </a:spcBef>
              <a:spcAft>
                <a:spcPts val="600"/>
              </a:spcAft>
            </a:pPr>
            <a:r>
              <a:rPr lang="en-US" altLang="en-US" sz="2000" dirty="0" smtClean="0">
                <a:latin typeface="Arial" panose="020B0604020202020204" pitchFamily="34" charset="0"/>
                <a:cs typeface="Arial" panose="020B0604020202020204" pitchFamily="34" charset="0"/>
              </a:rPr>
              <a:t>Micro grids allows participation in ancillary services markets</a:t>
            </a:r>
          </a:p>
        </p:txBody>
      </p:sp>
      <p:sp>
        <p:nvSpPr>
          <p:cNvPr id="5" name="Slide Number Placeholder 3"/>
          <p:cNvSpPr>
            <a:spLocks noGrp="1"/>
          </p:cNvSpPr>
          <p:nvPr>
            <p:ph type="sldNum" sz="quarter" idx="4294967295"/>
          </p:nvPr>
        </p:nvSpPr>
        <p:spPr>
          <a:xfrm>
            <a:off x="8686800" y="0"/>
            <a:ext cx="457200" cy="365125"/>
          </a:xfrm>
          <a:prstGeom prst="rect">
            <a:avLst/>
          </a:prstGeom>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91C0A94-FC37-4573-A733-EEA4FD8F9D61}" type="slidenum">
              <a:rPr lang="en-US" altLang="en-US" sz="1400">
                <a:solidFill>
                  <a:srgbClr val="898989"/>
                </a:solidFill>
                <a:latin typeface="Calibri" panose="020F0502020204030204" pitchFamily="34" charset="0"/>
              </a:rPr>
              <a:pPr eaLnBrk="1" hangingPunct="1"/>
              <a:t>24</a:t>
            </a:fld>
            <a:endParaRPr lang="en-US" altLang="en-US" sz="1400">
              <a:solidFill>
                <a:srgbClr val="898989"/>
              </a:solidFill>
              <a:latin typeface="Calibri" panose="020F0502020204030204" pitchFamily="34" charset="0"/>
            </a:endParaRPr>
          </a:p>
        </p:txBody>
      </p:sp>
    </p:spTree>
    <p:extLst>
      <p:ext uri="{BB962C8B-B14F-4D97-AF65-F5344CB8AC3E}">
        <p14:creationId xmlns:p14="http://schemas.microsoft.com/office/powerpoint/2010/main" val="186380570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152400"/>
            <a:ext cx="8991600" cy="1143000"/>
          </a:xfrm>
        </p:spPr>
        <p:txBody>
          <a:bodyPr/>
          <a:lstStyle/>
          <a:p>
            <a:r>
              <a:rPr lang="en-US" sz="3100" dirty="0" smtClean="0"/>
              <a:t>EV charging helps “Duck” depending on alignment </a:t>
            </a:r>
            <a:endParaRPr lang="en-US" sz="3100" dirty="0"/>
          </a:p>
        </p:txBody>
      </p:sp>
      <p:grpSp>
        <p:nvGrpSpPr>
          <p:cNvPr id="4" name="Group 3"/>
          <p:cNvGrpSpPr/>
          <p:nvPr/>
        </p:nvGrpSpPr>
        <p:grpSpPr>
          <a:xfrm>
            <a:off x="304800" y="990600"/>
            <a:ext cx="8382000" cy="5257799"/>
            <a:chOff x="499532" y="838200"/>
            <a:chExt cx="7882468" cy="5105399"/>
          </a:xfrm>
        </p:grpSpPr>
        <p:sp>
          <p:nvSpPr>
            <p:cNvPr id="8" name="Rectangle 7"/>
            <p:cNvSpPr/>
            <p:nvPr/>
          </p:nvSpPr>
          <p:spPr>
            <a:xfrm>
              <a:off x="499532" y="1123544"/>
              <a:ext cx="7425267" cy="4820055"/>
            </a:xfrm>
            <a:prstGeom prst="rect">
              <a:avLst/>
            </a:prstGeom>
            <a:blipFill dpi="0" rotWithShape="1">
              <a:blip r:embed="rId2">
                <a:alphaModFix amt="50000"/>
              </a:blip>
              <a:srcRect/>
              <a:stretch>
                <a:fillRect l="-159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1143000" y="838200"/>
              <a:ext cx="7239000" cy="4224867"/>
            </a:xfrm>
            <a:prstGeom prst="rect">
              <a:avLst/>
            </a:prstGeom>
            <a:blipFill dpi="0" rotWithShape="1">
              <a:blip r:embed="rId3">
                <a:alphaModFix amt="64000"/>
              </a:blip>
              <a:srcRect/>
              <a:stretch>
                <a:fillRect l="-1241" t="-2405" r="-1239" b="-150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505200" y="1475690"/>
              <a:ext cx="2286000" cy="646331"/>
            </a:xfrm>
            <a:prstGeom prst="rect">
              <a:avLst/>
            </a:prstGeom>
            <a:noFill/>
          </p:spPr>
          <p:txBody>
            <a:bodyPr wrap="square" rtlCol="0">
              <a:spAutoFit/>
            </a:bodyPr>
            <a:lstStyle/>
            <a:p>
              <a:pPr algn="ctr"/>
              <a:r>
                <a:rPr lang="en-US" dirty="0" smtClean="0"/>
                <a:t>EV Home and Workplace charging</a:t>
              </a:r>
              <a:endParaRPr lang="en-US" dirty="0"/>
            </a:p>
          </p:txBody>
        </p:sp>
        <p:cxnSp>
          <p:nvCxnSpPr>
            <p:cNvPr id="7" name="Straight Arrow Connector 6"/>
            <p:cNvCxnSpPr/>
            <p:nvPr/>
          </p:nvCxnSpPr>
          <p:spPr>
            <a:xfrm>
              <a:off x="5715000" y="1981200"/>
              <a:ext cx="304800" cy="228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2108949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5555" r="3704" b="2315"/>
          <a:stretch/>
        </p:blipFill>
        <p:spPr>
          <a:xfrm>
            <a:off x="5334000" y="2286000"/>
            <a:ext cx="3733800" cy="4019550"/>
          </a:xfrm>
          <a:prstGeom prst="rect">
            <a:avLst/>
          </a:prstGeom>
        </p:spPr>
      </p:pic>
      <p:sp>
        <p:nvSpPr>
          <p:cNvPr id="3" name="TextBox 2"/>
          <p:cNvSpPr txBox="1"/>
          <p:nvPr/>
        </p:nvSpPr>
        <p:spPr>
          <a:xfrm>
            <a:off x="304800" y="228600"/>
            <a:ext cx="8610600" cy="1077218"/>
          </a:xfrm>
          <a:prstGeom prst="rect">
            <a:avLst/>
          </a:prstGeom>
          <a:noFill/>
        </p:spPr>
        <p:txBody>
          <a:bodyPr wrap="square" rtlCol="0">
            <a:spAutoFit/>
          </a:bodyPr>
          <a:lstStyle/>
          <a:p>
            <a:r>
              <a:rPr lang="en-US" sz="3200" dirty="0" smtClean="0">
                <a:solidFill>
                  <a:srgbClr val="4F758B"/>
                </a:solidFill>
                <a:latin typeface="+mj-lt"/>
                <a:ea typeface="+mj-ea"/>
                <a:cs typeface="+mj-cs"/>
              </a:rPr>
              <a:t>The Long Game: Unlocking </a:t>
            </a:r>
            <a:r>
              <a:rPr lang="en-US" sz="3200" dirty="0">
                <a:solidFill>
                  <a:srgbClr val="4F758B"/>
                </a:solidFill>
                <a:latin typeface="+mj-lt"/>
                <a:ea typeface="+mj-ea"/>
                <a:cs typeface="+mj-cs"/>
              </a:rPr>
              <a:t>the </a:t>
            </a:r>
            <a:r>
              <a:rPr lang="en-US" sz="3200" dirty="0" smtClean="0">
                <a:solidFill>
                  <a:srgbClr val="4F758B"/>
                </a:solidFill>
                <a:latin typeface="+mj-lt"/>
                <a:ea typeface="+mj-ea"/>
                <a:cs typeface="+mj-cs"/>
              </a:rPr>
              <a:t>“Dividend</a:t>
            </a:r>
            <a:r>
              <a:rPr lang="en-US" sz="3200" dirty="0">
                <a:solidFill>
                  <a:srgbClr val="4F758B"/>
                </a:solidFill>
                <a:latin typeface="+mj-lt"/>
                <a:ea typeface="+mj-ea"/>
                <a:cs typeface="+mj-cs"/>
              </a:rPr>
              <a:t>” </a:t>
            </a:r>
            <a:r>
              <a:rPr lang="en-US" sz="3200" dirty="0" smtClean="0">
                <a:solidFill>
                  <a:srgbClr val="4F758B"/>
                </a:solidFill>
                <a:latin typeface="+mj-lt"/>
                <a:ea typeface="+mj-ea"/>
                <a:cs typeface="+mj-cs"/>
              </a:rPr>
              <a:t>from California’s investment in renewables</a:t>
            </a:r>
            <a:endParaRPr lang="en-US" sz="3200" dirty="0">
              <a:solidFill>
                <a:srgbClr val="4F758B"/>
              </a:solidFill>
              <a:latin typeface="+mj-lt"/>
              <a:ea typeface="+mj-ea"/>
              <a:cs typeface="+mj-cs"/>
            </a:endParaRPr>
          </a:p>
        </p:txBody>
      </p:sp>
      <p:sp>
        <p:nvSpPr>
          <p:cNvPr id="4" name="Content Placeholder 2"/>
          <p:cNvSpPr txBox="1">
            <a:spLocks/>
          </p:cNvSpPr>
          <p:nvPr/>
        </p:nvSpPr>
        <p:spPr>
          <a:xfrm>
            <a:off x="533400" y="1524000"/>
            <a:ext cx="5272454" cy="4038600"/>
          </a:xfrm>
          <a:prstGeom prst="rect">
            <a:avLst/>
          </a:prstGeom>
        </p:spPr>
        <p:txBody>
          <a:bodyPr/>
          <a:lst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74320" indent="-274320">
              <a:spcBef>
                <a:spcPts val="1800"/>
              </a:spcBef>
              <a:spcAft>
                <a:spcPts val="0"/>
              </a:spcAft>
            </a:pPr>
            <a:r>
              <a:rPr lang="en-US" sz="1800" dirty="0" smtClean="0"/>
              <a:t>California has invested $billions in renewables</a:t>
            </a:r>
          </a:p>
          <a:p>
            <a:pPr marL="274320" indent="-274320">
              <a:spcBef>
                <a:spcPts val="1800"/>
              </a:spcBef>
              <a:spcAft>
                <a:spcPts val="0"/>
              </a:spcAft>
            </a:pPr>
            <a:r>
              <a:rPr lang="en-US" sz="1800" dirty="0" smtClean="0"/>
              <a:t>A new “dividend:” Clean, plentiful energy that can electrify a low-carbon economy</a:t>
            </a:r>
          </a:p>
          <a:p>
            <a:pPr marL="274320" indent="-274320">
              <a:spcBef>
                <a:spcPts val="1800"/>
              </a:spcBef>
              <a:spcAft>
                <a:spcPts val="0"/>
              </a:spcAft>
            </a:pPr>
            <a:r>
              <a:rPr lang="en-US" sz="1800" dirty="0" smtClean="0"/>
              <a:t>New consumption opportunities for consumers:</a:t>
            </a:r>
          </a:p>
          <a:p>
            <a:pPr marL="674370" lvl="1" indent="-274320">
              <a:spcBef>
                <a:spcPts val="600"/>
              </a:spcBef>
              <a:spcAft>
                <a:spcPts val="600"/>
              </a:spcAft>
            </a:pPr>
            <a:r>
              <a:rPr lang="en-US" sz="1600" dirty="0" smtClean="0"/>
              <a:t>Electric vehicle charging</a:t>
            </a:r>
          </a:p>
          <a:p>
            <a:pPr marL="674370" lvl="1" indent="-274320">
              <a:spcBef>
                <a:spcPts val="600"/>
              </a:spcBef>
              <a:spcAft>
                <a:spcPts val="600"/>
              </a:spcAft>
            </a:pPr>
            <a:r>
              <a:rPr lang="en-US" sz="1600" dirty="0" smtClean="0"/>
              <a:t>Industrial processes</a:t>
            </a:r>
          </a:p>
          <a:p>
            <a:pPr marL="674370" lvl="1" indent="-274320">
              <a:spcBef>
                <a:spcPts val="600"/>
              </a:spcBef>
              <a:spcAft>
                <a:spcPts val="600"/>
              </a:spcAft>
            </a:pPr>
            <a:r>
              <a:rPr lang="en-US" sz="1600" dirty="0" smtClean="0"/>
              <a:t>Cooking and heating</a:t>
            </a:r>
          </a:p>
          <a:p>
            <a:pPr marL="674370" lvl="1" indent="-274320">
              <a:spcBef>
                <a:spcPts val="600"/>
              </a:spcBef>
              <a:spcAft>
                <a:spcPts val="600"/>
              </a:spcAft>
            </a:pPr>
            <a:r>
              <a:rPr lang="en-US" sz="1600" dirty="0" smtClean="0"/>
              <a:t>Bulk and local energy storage</a:t>
            </a:r>
          </a:p>
          <a:p>
            <a:pPr marL="274320" indent="-274320">
              <a:spcBef>
                <a:spcPts val="1800"/>
              </a:spcBef>
              <a:spcAft>
                <a:spcPts val="0"/>
              </a:spcAft>
            </a:pPr>
            <a:r>
              <a:rPr lang="en-US" sz="1800" dirty="0" smtClean="0"/>
              <a:t>Then…incent these sectors to provide grid balancing </a:t>
            </a:r>
            <a:r>
              <a:rPr lang="en-US" sz="1800" dirty="0" smtClean="0"/>
              <a:t>services</a:t>
            </a:r>
            <a:endParaRPr lang="en-US" sz="1800" dirty="0" smtClean="0"/>
          </a:p>
          <a:p>
            <a:pPr marL="274320" indent="-274320">
              <a:spcBef>
                <a:spcPts val="600"/>
              </a:spcBef>
              <a:spcAft>
                <a:spcPts val="600"/>
              </a:spcAft>
            </a:pPr>
            <a:endParaRPr lang="en-US" sz="1800" dirty="0" smtClean="0"/>
          </a:p>
          <a:p>
            <a:pPr marL="274320" indent="-274320">
              <a:spcBef>
                <a:spcPts val="600"/>
              </a:spcBef>
              <a:spcAft>
                <a:spcPts val="600"/>
              </a:spcAft>
            </a:pPr>
            <a:endParaRPr lang="en-US" sz="1200" dirty="0" smtClean="0"/>
          </a:p>
          <a:p>
            <a:pPr marL="274320" indent="-274320">
              <a:spcBef>
                <a:spcPts val="600"/>
              </a:spcBef>
              <a:spcAft>
                <a:spcPts val="600"/>
              </a:spcAft>
            </a:pPr>
            <a:endParaRPr lang="en-US" sz="2000" dirty="0" smtClean="0"/>
          </a:p>
        </p:txBody>
      </p:sp>
    </p:spTree>
    <p:extLst>
      <p:ext uri="{BB962C8B-B14F-4D97-AF65-F5344CB8AC3E}">
        <p14:creationId xmlns:p14="http://schemas.microsoft.com/office/powerpoint/2010/main" val="276245430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04800" y="228600"/>
            <a:ext cx="5181600" cy="584775"/>
          </a:xfrm>
          <a:prstGeom prst="rect">
            <a:avLst/>
          </a:prstGeom>
          <a:noFill/>
        </p:spPr>
        <p:txBody>
          <a:bodyPr wrap="square">
            <a:spAutoFit/>
          </a:bodyPr>
          <a:lstStyle/>
          <a:p>
            <a:pPr>
              <a:defRPr/>
            </a:pPr>
            <a:r>
              <a:rPr lang="en-US" sz="3200" dirty="0" smtClean="0">
                <a:solidFill>
                  <a:srgbClr val="4F758B"/>
                </a:solidFill>
                <a:latin typeface="+mj-lt"/>
                <a:ea typeface="+mj-ea"/>
                <a:cs typeface="+mj-cs"/>
              </a:rPr>
              <a:t>Bringing it all together…</a:t>
            </a:r>
          </a:p>
        </p:txBody>
      </p:sp>
      <p:grpSp>
        <p:nvGrpSpPr>
          <p:cNvPr id="3" name="Group 2"/>
          <p:cNvGrpSpPr/>
          <p:nvPr/>
        </p:nvGrpSpPr>
        <p:grpSpPr>
          <a:xfrm>
            <a:off x="1371600" y="659145"/>
            <a:ext cx="6248400" cy="5894055"/>
            <a:chOff x="1219200" y="304800"/>
            <a:chExt cx="6359865" cy="6198855"/>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0960" t="5494" r="11139" b="9890"/>
            <a:stretch/>
          </p:blipFill>
          <p:spPr>
            <a:xfrm>
              <a:off x="1219200" y="304800"/>
              <a:ext cx="6359865" cy="6198855"/>
            </a:xfrm>
            <a:prstGeom prst="rect">
              <a:avLst/>
            </a:prstGeom>
          </p:spPr>
        </p:pic>
        <p:grpSp>
          <p:nvGrpSpPr>
            <p:cNvPr id="17" name="Group 16"/>
            <p:cNvGrpSpPr/>
            <p:nvPr/>
          </p:nvGrpSpPr>
          <p:grpSpPr>
            <a:xfrm>
              <a:off x="3675704" y="1056620"/>
              <a:ext cx="1545284" cy="697797"/>
              <a:chOff x="5031377" y="1056620"/>
              <a:chExt cx="1545284" cy="697797"/>
            </a:xfrm>
          </p:grpSpPr>
          <p:sp>
            <p:nvSpPr>
              <p:cNvPr id="7" name="TextBox 6"/>
              <p:cNvSpPr txBox="1"/>
              <p:nvPr/>
            </p:nvSpPr>
            <p:spPr>
              <a:xfrm>
                <a:off x="5031377" y="1056620"/>
                <a:ext cx="1545284" cy="697797"/>
              </a:xfrm>
              <a:prstGeom prst="rect">
                <a:avLst/>
              </a:prstGeom>
              <a:noFill/>
            </p:spPr>
            <p:txBody>
              <a:bodyPr wrap="square">
                <a:spAutoFit/>
              </a:bodyPr>
              <a:lstStyle/>
              <a:p>
                <a:pPr algn="ctr">
                  <a:defRPr/>
                </a:pPr>
                <a:r>
                  <a:rPr lang="en-US" dirty="0" smtClean="0">
                    <a:solidFill>
                      <a:schemeClr val="tx1">
                        <a:lumMod val="75000"/>
                        <a:lumOff val="25000"/>
                      </a:schemeClr>
                    </a:solidFill>
                    <a:latin typeface="+mj-lt"/>
                    <a:ea typeface="+mj-ea"/>
                    <a:cs typeface="+mj-cs"/>
                  </a:rPr>
                  <a:t>Decarbonize</a:t>
                </a:r>
              </a:p>
              <a:p>
                <a:pPr algn="ctr">
                  <a:defRPr/>
                </a:pPr>
                <a:r>
                  <a:rPr lang="en-US" dirty="0" smtClean="0">
                    <a:solidFill>
                      <a:schemeClr val="tx1">
                        <a:lumMod val="75000"/>
                        <a:lumOff val="25000"/>
                      </a:schemeClr>
                    </a:solidFill>
                    <a:latin typeface="+mj-lt"/>
                    <a:ea typeface="+mj-ea"/>
                    <a:cs typeface="+mj-cs"/>
                  </a:rPr>
                  <a:t>Bulk Grid</a:t>
                </a:r>
              </a:p>
            </p:txBody>
          </p:sp>
          <p:cxnSp>
            <p:nvCxnSpPr>
              <p:cNvPr id="4" name="Straight Connector 3"/>
              <p:cNvCxnSpPr/>
              <p:nvPr/>
            </p:nvCxnSpPr>
            <p:spPr>
              <a:xfrm>
                <a:off x="5486400" y="1752600"/>
                <a:ext cx="609600" cy="0"/>
              </a:xfrm>
              <a:prstGeom prst="line">
                <a:avLst/>
              </a:prstGeom>
              <a:ln w="19050">
                <a:solidFill>
                  <a:srgbClr val="686868"/>
                </a:solidFill>
              </a:ln>
            </p:spPr>
            <p:style>
              <a:lnRef idx="1">
                <a:schemeClr val="accent1"/>
              </a:lnRef>
              <a:fillRef idx="0">
                <a:schemeClr val="accent1"/>
              </a:fillRef>
              <a:effectRef idx="0">
                <a:schemeClr val="accent1"/>
              </a:effectRef>
              <a:fontRef idx="minor">
                <a:schemeClr val="tx1"/>
              </a:fontRef>
            </p:style>
          </p:cxnSp>
        </p:grpSp>
        <p:grpSp>
          <p:nvGrpSpPr>
            <p:cNvPr id="18" name="Group 17"/>
            <p:cNvGrpSpPr/>
            <p:nvPr/>
          </p:nvGrpSpPr>
          <p:grpSpPr>
            <a:xfrm>
              <a:off x="5822367" y="2552367"/>
              <a:ext cx="1559587" cy="724233"/>
              <a:chOff x="7178040" y="2552367"/>
              <a:chExt cx="1559587" cy="724233"/>
            </a:xfrm>
          </p:grpSpPr>
          <p:sp>
            <p:nvSpPr>
              <p:cNvPr id="9" name="TextBox 8"/>
              <p:cNvSpPr txBox="1"/>
              <p:nvPr/>
            </p:nvSpPr>
            <p:spPr>
              <a:xfrm>
                <a:off x="7178040" y="2552367"/>
                <a:ext cx="1559587" cy="697797"/>
              </a:xfrm>
              <a:prstGeom prst="rect">
                <a:avLst/>
              </a:prstGeom>
              <a:noFill/>
            </p:spPr>
            <p:txBody>
              <a:bodyPr wrap="square">
                <a:spAutoFit/>
              </a:bodyPr>
              <a:lstStyle/>
              <a:p>
                <a:pPr algn="ctr">
                  <a:defRPr/>
                </a:pPr>
                <a:r>
                  <a:rPr lang="en-US" dirty="0" smtClean="0">
                    <a:solidFill>
                      <a:schemeClr val="tx1">
                        <a:lumMod val="75000"/>
                        <a:lumOff val="25000"/>
                      </a:schemeClr>
                    </a:solidFill>
                    <a:latin typeface="+mj-lt"/>
                    <a:ea typeface="+mj-ea"/>
                    <a:cs typeface="+mj-cs"/>
                  </a:rPr>
                  <a:t>Decentralize</a:t>
                </a:r>
              </a:p>
              <a:p>
                <a:pPr algn="ctr">
                  <a:defRPr/>
                </a:pPr>
                <a:r>
                  <a:rPr lang="en-US" dirty="0" smtClean="0">
                    <a:solidFill>
                      <a:schemeClr val="tx1">
                        <a:lumMod val="75000"/>
                        <a:lumOff val="25000"/>
                      </a:schemeClr>
                    </a:solidFill>
                    <a:latin typeface="+mj-lt"/>
                    <a:ea typeface="+mj-ea"/>
                    <a:cs typeface="+mj-cs"/>
                  </a:rPr>
                  <a:t>Supply</a:t>
                </a:r>
              </a:p>
            </p:txBody>
          </p:sp>
          <p:cxnSp>
            <p:nvCxnSpPr>
              <p:cNvPr id="13" name="Straight Connector 12"/>
              <p:cNvCxnSpPr/>
              <p:nvPr/>
            </p:nvCxnSpPr>
            <p:spPr>
              <a:xfrm>
                <a:off x="7620000" y="3276600"/>
                <a:ext cx="609600" cy="0"/>
              </a:xfrm>
              <a:prstGeom prst="line">
                <a:avLst/>
              </a:prstGeom>
              <a:ln w="19050">
                <a:solidFill>
                  <a:srgbClr val="686868"/>
                </a:solidFill>
              </a:ln>
            </p:spPr>
            <p:style>
              <a:lnRef idx="1">
                <a:schemeClr val="accent1"/>
              </a:lnRef>
              <a:fillRef idx="0">
                <a:schemeClr val="accent1"/>
              </a:fillRef>
              <a:effectRef idx="0">
                <a:schemeClr val="accent1"/>
              </a:effectRef>
              <a:fontRef idx="minor">
                <a:schemeClr val="tx1"/>
              </a:fontRef>
            </p:style>
          </p:cxnSp>
        </p:grpSp>
        <p:grpSp>
          <p:nvGrpSpPr>
            <p:cNvPr id="19" name="Group 18"/>
            <p:cNvGrpSpPr/>
            <p:nvPr/>
          </p:nvGrpSpPr>
          <p:grpSpPr>
            <a:xfrm>
              <a:off x="4603167" y="4675618"/>
              <a:ext cx="1828800" cy="1110266"/>
              <a:chOff x="5958840" y="4675618"/>
              <a:chExt cx="1828800" cy="1110266"/>
            </a:xfrm>
          </p:grpSpPr>
          <p:sp>
            <p:nvSpPr>
              <p:cNvPr id="10" name="TextBox 9"/>
              <p:cNvSpPr txBox="1"/>
              <p:nvPr/>
            </p:nvSpPr>
            <p:spPr>
              <a:xfrm>
                <a:off x="5958840" y="4675618"/>
                <a:ext cx="1828800" cy="1077218"/>
              </a:xfrm>
              <a:prstGeom prst="rect">
                <a:avLst/>
              </a:prstGeom>
              <a:noFill/>
            </p:spPr>
            <p:txBody>
              <a:bodyPr wrap="square">
                <a:spAutoFit/>
              </a:bodyPr>
              <a:lstStyle/>
              <a:p>
                <a:pPr algn="ctr">
                  <a:defRPr/>
                </a:pPr>
                <a:r>
                  <a:rPr lang="en-US" sz="1600" dirty="0" smtClean="0">
                    <a:solidFill>
                      <a:schemeClr val="tx1">
                        <a:lumMod val="75000"/>
                        <a:lumOff val="25000"/>
                      </a:schemeClr>
                    </a:solidFill>
                    <a:latin typeface="+mj-lt"/>
                    <a:ea typeface="+mj-ea"/>
                    <a:cs typeface="+mj-cs"/>
                  </a:rPr>
                  <a:t>Electrify/</a:t>
                </a:r>
              </a:p>
              <a:p>
                <a:pPr algn="ctr">
                  <a:defRPr/>
                </a:pPr>
                <a:r>
                  <a:rPr lang="en-US" sz="1600" dirty="0" smtClean="0">
                    <a:solidFill>
                      <a:schemeClr val="tx1">
                        <a:lumMod val="75000"/>
                        <a:lumOff val="25000"/>
                      </a:schemeClr>
                    </a:solidFill>
                    <a:latin typeface="+mj-lt"/>
                    <a:ea typeface="+mj-ea"/>
                    <a:cs typeface="+mj-cs"/>
                  </a:rPr>
                  <a:t>Decarbonize</a:t>
                </a:r>
              </a:p>
              <a:p>
                <a:pPr algn="ctr">
                  <a:defRPr/>
                </a:pPr>
                <a:r>
                  <a:rPr lang="en-US" sz="1600" dirty="0" smtClean="0">
                    <a:solidFill>
                      <a:schemeClr val="tx1">
                        <a:lumMod val="75000"/>
                        <a:lumOff val="25000"/>
                      </a:schemeClr>
                    </a:solidFill>
                    <a:latin typeface="+mj-lt"/>
                    <a:ea typeface="+mj-ea"/>
                    <a:cs typeface="+mj-cs"/>
                  </a:rPr>
                  <a:t>other Economic Sectors</a:t>
                </a:r>
              </a:p>
            </p:txBody>
          </p:sp>
          <p:cxnSp>
            <p:nvCxnSpPr>
              <p:cNvPr id="14" name="Straight Connector 13"/>
              <p:cNvCxnSpPr/>
              <p:nvPr/>
            </p:nvCxnSpPr>
            <p:spPr>
              <a:xfrm>
                <a:off x="6568440" y="5785884"/>
                <a:ext cx="609600" cy="0"/>
              </a:xfrm>
              <a:prstGeom prst="line">
                <a:avLst/>
              </a:prstGeom>
              <a:ln w="19050">
                <a:solidFill>
                  <a:srgbClr val="686868"/>
                </a:solidFill>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a:off x="2109666" y="4572000"/>
              <a:ext cx="1590643" cy="1295910"/>
              <a:chOff x="3465339" y="4572000"/>
              <a:chExt cx="1590643" cy="1295910"/>
            </a:xfrm>
          </p:grpSpPr>
          <p:sp>
            <p:nvSpPr>
              <p:cNvPr id="11" name="TextBox 10"/>
              <p:cNvSpPr txBox="1"/>
              <p:nvPr/>
            </p:nvSpPr>
            <p:spPr>
              <a:xfrm>
                <a:off x="3465339" y="4572000"/>
                <a:ext cx="1590643" cy="1295910"/>
              </a:xfrm>
              <a:prstGeom prst="rect">
                <a:avLst/>
              </a:prstGeom>
              <a:noFill/>
            </p:spPr>
            <p:txBody>
              <a:bodyPr wrap="square">
                <a:spAutoFit/>
              </a:bodyPr>
              <a:lstStyle/>
              <a:p>
                <a:pPr algn="ctr">
                  <a:defRPr/>
                </a:pPr>
                <a:r>
                  <a:rPr lang="en-US" dirty="0" smtClean="0">
                    <a:solidFill>
                      <a:schemeClr val="tx1">
                        <a:lumMod val="75000"/>
                        <a:lumOff val="25000"/>
                      </a:schemeClr>
                    </a:solidFill>
                    <a:latin typeface="+mj-lt"/>
                    <a:ea typeface="+mj-ea"/>
                    <a:cs typeface="+mj-cs"/>
                  </a:rPr>
                  <a:t>Enable Sectors to Provide Grid Services</a:t>
                </a:r>
              </a:p>
            </p:txBody>
          </p:sp>
          <p:cxnSp>
            <p:nvCxnSpPr>
              <p:cNvPr id="15" name="Straight Connector 14"/>
              <p:cNvCxnSpPr/>
              <p:nvPr/>
            </p:nvCxnSpPr>
            <p:spPr>
              <a:xfrm>
                <a:off x="3909426" y="5791200"/>
                <a:ext cx="609600" cy="0"/>
              </a:xfrm>
              <a:prstGeom prst="line">
                <a:avLst/>
              </a:prstGeom>
              <a:ln w="19050">
                <a:solidFill>
                  <a:srgbClr val="686868"/>
                </a:solidFill>
              </a:ln>
            </p:spPr>
            <p:style>
              <a:lnRef idx="1">
                <a:schemeClr val="accent1"/>
              </a:lnRef>
              <a:fillRef idx="0">
                <a:schemeClr val="accent1"/>
              </a:fillRef>
              <a:effectRef idx="0">
                <a:schemeClr val="accent1"/>
              </a:effectRef>
              <a:fontRef idx="minor">
                <a:schemeClr val="tx1"/>
              </a:fontRef>
            </p:style>
          </p:cxnSp>
        </p:grpSp>
        <p:grpSp>
          <p:nvGrpSpPr>
            <p:cNvPr id="5" name="Group 4"/>
            <p:cNvGrpSpPr/>
            <p:nvPr/>
          </p:nvGrpSpPr>
          <p:grpSpPr>
            <a:xfrm>
              <a:off x="1421197" y="2209800"/>
              <a:ext cx="1524000" cy="932261"/>
              <a:chOff x="2776870" y="2209800"/>
              <a:chExt cx="1524000" cy="932261"/>
            </a:xfrm>
          </p:grpSpPr>
          <p:sp>
            <p:nvSpPr>
              <p:cNvPr id="12" name="TextBox 11"/>
              <p:cNvSpPr txBox="1"/>
              <p:nvPr/>
            </p:nvSpPr>
            <p:spPr>
              <a:xfrm>
                <a:off x="2776870" y="2209800"/>
                <a:ext cx="1524000" cy="923330"/>
              </a:xfrm>
              <a:prstGeom prst="rect">
                <a:avLst/>
              </a:prstGeom>
              <a:noFill/>
            </p:spPr>
            <p:txBody>
              <a:bodyPr wrap="square">
                <a:spAutoFit/>
              </a:bodyPr>
              <a:lstStyle/>
              <a:p>
                <a:pPr algn="ctr">
                  <a:defRPr/>
                </a:pPr>
                <a:r>
                  <a:rPr lang="en-US" dirty="0" smtClean="0">
                    <a:solidFill>
                      <a:schemeClr val="tx1">
                        <a:lumMod val="75000"/>
                        <a:lumOff val="25000"/>
                      </a:schemeClr>
                    </a:solidFill>
                    <a:latin typeface="+mj-lt"/>
                    <a:ea typeface="+mj-ea"/>
                    <a:cs typeface="+mj-cs"/>
                  </a:rPr>
                  <a:t>Regionalize</a:t>
                </a:r>
              </a:p>
              <a:p>
                <a:pPr algn="ctr">
                  <a:defRPr/>
                </a:pPr>
                <a:r>
                  <a:rPr lang="en-US" dirty="0">
                    <a:solidFill>
                      <a:schemeClr val="tx1">
                        <a:lumMod val="75000"/>
                        <a:lumOff val="25000"/>
                      </a:schemeClr>
                    </a:solidFill>
                    <a:latin typeface="+mj-lt"/>
                    <a:ea typeface="+mj-ea"/>
                    <a:cs typeface="+mj-cs"/>
                  </a:rPr>
                  <a:t>f</a:t>
                </a:r>
                <a:r>
                  <a:rPr lang="en-US" dirty="0" smtClean="0">
                    <a:solidFill>
                      <a:schemeClr val="tx1">
                        <a:lumMod val="75000"/>
                        <a:lumOff val="25000"/>
                      </a:schemeClr>
                    </a:solidFill>
                    <a:latin typeface="+mj-lt"/>
                    <a:ea typeface="+mj-ea"/>
                    <a:cs typeface="+mj-cs"/>
                  </a:rPr>
                  <a:t>or Visibility &amp; Control</a:t>
                </a:r>
              </a:p>
            </p:txBody>
          </p:sp>
          <p:cxnSp>
            <p:nvCxnSpPr>
              <p:cNvPr id="16" name="Straight Connector 15"/>
              <p:cNvCxnSpPr/>
              <p:nvPr/>
            </p:nvCxnSpPr>
            <p:spPr>
              <a:xfrm>
                <a:off x="3234070" y="3142061"/>
                <a:ext cx="609600" cy="0"/>
              </a:xfrm>
              <a:prstGeom prst="line">
                <a:avLst/>
              </a:prstGeom>
              <a:ln w="19050">
                <a:solidFill>
                  <a:srgbClr val="686868"/>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02781145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endParaRPr lang="en-US" dirty="0"/>
          </a:p>
        </p:txBody>
      </p:sp>
    </p:spTree>
    <p:extLst>
      <p:ext uri="{BB962C8B-B14F-4D97-AF65-F5344CB8AC3E}">
        <p14:creationId xmlns:p14="http://schemas.microsoft.com/office/powerpoint/2010/main" val="120144599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229600" cy="914400"/>
          </a:xfrm>
        </p:spPr>
        <p:txBody>
          <a:bodyPr/>
          <a:lstStyle/>
          <a:p>
            <a:r>
              <a:rPr lang="en-US" sz="3200" dirty="0" smtClean="0"/>
              <a:t>Distributed generation by itself is having significant impact on the actual load curve</a:t>
            </a:r>
            <a:endParaRPr lang="en-US" sz="3200" dirty="0"/>
          </a:p>
        </p:txBody>
      </p:sp>
      <p:sp>
        <p:nvSpPr>
          <p:cNvPr id="13" name="Right Arrow 12"/>
          <p:cNvSpPr/>
          <p:nvPr/>
        </p:nvSpPr>
        <p:spPr>
          <a:xfrm>
            <a:off x="1828800" y="2057400"/>
            <a:ext cx="257221" cy="45719"/>
          </a:xfrm>
          <a:prstGeom prst="right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rotWithShape="1">
          <a:blip r:embed="rId3">
            <a:clrChange>
              <a:clrFrom>
                <a:srgbClr val="FFFFFF"/>
              </a:clrFrom>
              <a:clrTo>
                <a:srgbClr val="FFFFFF">
                  <a:alpha val="0"/>
                </a:srgbClr>
              </a:clrTo>
            </a:clrChange>
          </a:blip>
          <a:srcRect l="1569" t="1608" r="1340" b="1491"/>
          <a:stretch/>
        </p:blipFill>
        <p:spPr>
          <a:xfrm>
            <a:off x="685800" y="1378974"/>
            <a:ext cx="7924800" cy="4945626"/>
          </a:xfrm>
          <a:prstGeom prst="rect">
            <a:avLst/>
          </a:prstGeom>
        </p:spPr>
      </p:pic>
    </p:spTree>
    <p:extLst>
      <p:ext uri="{BB962C8B-B14F-4D97-AF65-F5344CB8AC3E}">
        <p14:creationId xmlns:p14="http://schemas.microsoft.com/office/powerpoint/2010/main" val="28835224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75734"/>
          <a:stretch>
            <a:fillRect/>
          </a:stretch>
        </p:blipFill>
        <p:spPr bwMode="auto">
          <a:xfrm>
            <a:off x="457200" y="4947182"/>
            <a:ext cx="5724612" cy="996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Content Placeholder 4"/>
          <p:cNvPicPr>
            <a:picLocks noGrp="1" noChangeAspect="1"/>
          </p:cNvPicPr>
          <p:nvPr>
            <p:ph idx="1"/>
          </p:nvPr>
        </p:nvPicPr>
        <p:blipFill>
          <a:blip r:embed="rId3">
            <a:clrChange>
              <a:clrFrom>
                <a:srgbClr val="FFFFFF"/>
              </a:clrFrom>
              <a:clrTo>
                <a:srgbClr val="FFFFFF">
                  <a:alpha val="0"/>
                </a:srgbClr>
              </a:clrTo>
            </a:clrChange>
          </a:blip>
          <a:stretch>
            <a:fillRect/>
          </a:stretch>
        </p:blipFill>
        <p:spPr>
          <a:xfrm>
            <a:off x="457200" y="1981200"/>
            <a:ext cx="5724614" cy="3057890"/>
          </a:xfrm>
          <a:prstGeom prst="rect">
            <a:avLst/>
          </a:prstGeom>
        </p:spPr>
      </p:pic>
      <p:sp>
        <p:nvSpPr>
          <p:cNvPr id="9" name="TextBox 6"/>
          <p:cNvSpPr txBox="1">
            <a:spLocks noChangeArrowheads="1"/>
          </p:cNvSpPr>
          <p:nvPr/>
        </p:nvSpPr>
        <p:spPr bwMode="auto">
          <a:xfrm>
            <a:off x="6324600" y="1981200"/>
            <a:ext cx="2590800"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en-US" altLang="en-US" b="1" dirty="0">
                <a:solidFill>
                  <a:srgbClr val="000000"/>
                </a:solidFill>
                <a:cs typeface="Arial" panose="020B0604020202020204" pitchFamily="34" charset="0"/>
              </a:rPr>
              <a:t>Net Demand</a:t>
            </a:r>
          </a:p>
          <a:p>
            <a:pPr>
              <a:spcBef>
                <a:spcPts val="1200"/>
              </a:spcBef>
            </a:pPr>
            <a:r>
              <a:rPr lang="en-US" altLang="en-US" sz="1500" dirty="0">
                <a:solidFill>
                  <a:srgbClr val="000000"/>
                </a:solidFill>
                <a:cs typeface="Arial" panose="020B0604020202020204" pitchFamily="34" charset="0"/>
              </a:rPr>
              <a:t>The net demand curve depicts the variability in demand and wind and solar supply that the ISO must meet to maintain grid reliability. Net demand is calculated by taking the actual demand and subtracting the electricity produced by wind and solar resources that are directly connected to the ISO grid.</a:t>
            </a:r>
          </a:p>
        </p:txBody>
      </p:sp>
      <p:sp>
        <p:nvSpPr>
          <p:cNvPr id="11" name="Title 1"/>
          <p:cNvSpPr txBox="1">
            <a:spLocks noGrp="1"/>
          </p:cNvSpPr>
          <p:nvPr>
            <p:ph type="title"/>
          </p:nvPr>
        </p:nvSpPr>
        <p:spPr bwMode="auto">
          <a:xfrm>
            <a:off x="304800" y="152400"/>
            <a:ext cx="8534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3200" dirty="0">
                <a:solidFill>
                  <a:srgbClr val="4F758B"/>
                </a:solidFill>
                <a:cs typeface="Arial" panose="020B0604020202020204" pitchFamily="34" charset="0"/>
              </a:rPr>
              <a:t>Solar and wind production is </a:t>
            </a:r>
            <a:r>
              <a:rPr lang="en-US" altLang="en-US" sz="3200" dirty="0" smtClean="0">
                <a:solidFill>
                  <a:srgbClr val="4F758B"/>
                </a:solidFill>
                <a:cs typeface="Arial" panose="020B0604020202020204" pitchFamily="34" charset="0"/>
              </a:rPr>
              <a:t>shifting the use pattern of </a:t>
            </a:r>
            <a:r>
              <a:rPr lang="en-US" altLang="en-US" sz="3200" dirty="0">
                <a:solidFill>
                  <a:srgbClr val="4F758B"/>
                </a:solidFill>
                <a:cs typeface="Arial" panose="020B0604020202020204" pitchFamily="34" charset="0"/>
              </a:rPr>
              <a:t>conventional resources on peak demand days</a:t>
            </a:r>
          </a:p>
        </p:txBody>
      </p:sp>
      <p:sp>
        <p:nvSpPr>
          <p:cNvPr id="12" name="TextBox 11"/>
          <p:cNvSpPr txBox="1"/>
          <p:nvPr/>
        </p:nvSpPr>
        <p:spPr>
          <a:xfrm>
            <a:off x="1066800" y="2133600"/>
            <a:ext cx="1524000" cy="276999"/>
          </a:xfrm>
          <a:prstGeom prst="rect">
            <a:avLst/>
          </a:prstGeom>
          <a:noFill/>
        </p:spPr>
        <p:txBody>
          <a:bodyPr wrap="square" rtlCol="0">
            <a:spAutoFit/>
          </a:bodyPr>
          <a:lstStyle/>
          <a:p>
            <a:r>
              <a:rPr lang="en-US" sz="1200" dirty="0" smtClean="0"/>
              <a:t>September 1, 2016</a:t>
            </a:r>
            <a:endParaRPr lang="en-US" sz="1200" dirty="0"/>
          </a:p>
        </p:txBody>
      </p:sp>
    </p:spTree>
    <p:extLst>
      <p:ext uri="{BB962C8B-B14F-4D97-AF65-F5344CB8AC3E}">
        <p14:creationId xmlns:p14="http://schemas.microsoft.com/office/powerpoint/2010/main" val="269643771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4" name="Straight Arrow Connector 23"/>
          <p:cNvCxnSpPr/>
          <p:nvPr/>
        </p:nvCxnSpPr>
        <p:spPr>
          <a:xfrm flipH="1">
            <a:off x="5183092" y="1841759"/>
            <a:ext cx="2463053" cy="0"/>
          </a:xfrm>
          <a:prstGeom prst="straightConnector1">
            <a:avLst/>
          </a:prstGeom>
          <a:ln w="28575">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4859867" y="2067339"/>
            <a:ext cx="2924460" cy="1632594"/>
          </a:xfrm>
          <a:prstGeom prst="straightConnector1">
            <a:avLst/>
          </a:prstGeom>
          <a:ln w="28575">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7740082" y="1702962"/>
            <a:ext cx="0" cy="3371683"/>
          </a:xfrm>
          <a:prstGeom prst="straightConnector1">
            <a:avLst/>
          </a:prstGeom>
          <a:ln w="28575">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7" name="Oval 66"/>
          <p:cNvSpPr/>
          <p:nvPr/>
        </p:nvSpPr>
        <p:spPr>
          <a:xfrm>
            <a:off x="7124803" y="1461612"/>
            <a:ext cx="1130598" cy="1047885"/>
          </a:xfrm>
          <a:prstGeom prst="ellipse">
            <a:avLst/>
          </a:prstGeom>
          <a:solidFill>
            <a:schemeClr val="accent1"/>
          </a:solidFill>
          <a:ln>
            <a:noFill/>
          </a:ln>
          <a:effectLst/>
          <a:scene3d>
            <a:camera prst="orthographicFront">
              <a:rot lat="0" lon="0" rev="0"/>
            </a:camera>
            <a:lightRig rig="freezing" dir="t"/>
          </a:scene3d>
          <a:sp3d extrusionH="76200" contourW="12700" prstMaterial="metal">
            <a:bevelT w="50800"/>
            <a:bevelB w="0" h="0"/>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cxnSp>
        <p:nvCxnSpPr>
          <p:cNvPr id="22" name="Straight Arrow Connector 21"/>
          <p:cNvCxnSpPr/>
          <p:nvPr/>
        </p:nvCxnSpPr>
        <p:spPr>
          <a:xfrm flipV="1">
            <a:off x="1836751" y="5705528"/>
            <a:ext cx="5294678" cy="19411"/>
          </a:xfrm>
          <a:prstGeom prst="straightConnector1">
            <a:avLst/>
          </a:prstGeom>
          <a:ln w="28575">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V="1">
            <a:off x="1383527" y="4121610"/>
            <a:ext cx="2456045" cy="657125"/>
          </a:xfrm>
          <a:prstGeom prst="straightConnector1">
            <a:avLst/>
          </a:prstGeom>
          <a:ln w="28575">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V="1">
            <a:off x="1319917" y="2346223"/>
            <a:ext cx="2844874" cy="1541965"/>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5" name="Oval 4"/>
          <p:cNvSpPr/>
          <p:nvPr/>
        </p:nvSpPr>
        <p:spPr>
          <a:xfrm rot="19958010">
            <a:off x="466646" y="3311737"/>
            <a:ext cx="1598833" cy="3132667"/>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2191" y="102549"/>
            <a:ext cx="8844897" cy="702108"/>
          </a:xfrm>
        </p:spPr>
        <p:txBody>
          <a:bodyPr anchor="ctr"/>
          <a:lstStyle/>
          <a:p>
            <a:r>
              <a:rPr lang="en-US" sz="3200" dirty="0"/>
              <a:t>Energy </a:t>
            </a:r>
            <a:r>
              <a:rPr lang="en-US" sz="3200" dirty="0" smtClean="0"/>
              <a:t>transfers in 1</a:t>
            </a:r>
            <a:r>
              <a:rPr lang="en-US" sz="3200" baseline="30000" dirty="0" smtClean="0"/>
              <a:t>st</a:t>
            </a:r>
            <a:r>
              <a:rPr lang="en-US" sz="3200" dirty="0" smtClean="0"/>
              <a:t> quarter</a:t>
            </a:r>
            <a:r>
              <a:rPr lang="en-US" sz="3200" dirty="0"/>
              <a:t>, </a:t>
            </a:r>
            <a:r>
              <a:rPr lang="en-US" sz="3200" dirty="0" smtClean="0"/>
              <a:t>2017</a:t>
            </a:r>
            <a:endParaRPr lang="en-US" sz="3200" dirty="0"/>
          </a:p>
        </p:txBody>
      </p:sp>
      <p:sp>
        <p:nvSpPr>
          <p:cNvPr id="19" name="TextBox 18"/>
          <p:cNvSpPr txBox="1"/>
          <p:nvPr/>
        </p:nvSpPr>
        <p:spPr>
          <a:xfrm>
            <a:off x="2316249" y="5204946"/>
            <a:ext cx="1107996" cy="400110"/>
          </a:xfrm>
          <a:prstGeom prst="rect">
            <a:avLst/>
          </a:prstGeom>
          <a:noFill/>
        </p:spPr>
        <p:txBody>
          <a:bodyPr wrap="none" rtlCol="0">
            <a:spAutoFit/>
          </a:bodyPr>
          <a:lstStyle/>
          <a:p>
            <a:pPr algn="ctr"/>
            <a:r>
              <a:rPr lang="en-US" sz="1000" dirty="0" err="1" smtClean="0">
                <a:solidFill>
                  <a:schemeClr val="accent1">
                    <a:lumMod val="75000"/>
                  </a:schemeClr>
                </a:solidFill>
              </a:rPr>
              <a:t>Avg</a:t>
            </a:r>
            <a:r>
              <a:rPr lang="en-US" sz="1000" dirty="0" smtClean="0">
                <a:solidFill>
                  <a:schemeClr val="accent1">
                    <a:lumMod val="75000"/>
                  </a:schemeClr>
                </a:solidFill>
              </a:rPr>
              <a:t> – 259MW</a:t>
            </a:r>
          </a:p>
          <a:p>
            <a:pPr algn="ctr"/>
            <a:r>
              <a:rPr lang="en-US" sz="1000" dirty="0" smtClean="0">
                <a:solidFill>
                  <a:schemeClr val="accent1">
                    <a:lumMod val="75000"/>
                  </a:schemeClr>
                </a:solidFill>
              </a:rPr>
              <a:t>Max – 1196MW</a:t>
            </a:r>
            <a:endParaRPr lang="en-US" sz="1000" dirty="0">
              <a:solidFill>
                <a:schemeClr val="accent1">
                  <a:lumMod val="75000"/>
                </a:schemeClr>
              </a:solidFill>
            </a:endParaRPr>
          </a:p>
        </p:txBody>
      </p:sp>
      <p:cxnSp>
        <p:nvCxnSpPr>
          <p:cNvPr id="20" name="Straight Arrow Connector 19"/>
          <p:cNvCxnSpPr>
            <a:endCxn id="5" idx="5"/>
          </p:cNvCxnSpPr>
          <p:nvPr/>
        </p:nvCxnSpPr>
        <p:spPr>
          <a:xfrm flipH="1">
            <a:off x="2277199" y="5577541"/>
            <a:ext cx="5310698" cy="24296"/>
          </a:xfrm>
          <a:prstGeom prst="straightConnector1">
            <a:avLst/>
          </a:prstGeom>
          <a:ln w="28575">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4999199" y="1729188"/>
            <a:ext cx="2187371" cy="0"/>
          </a:xfrm>
          <a:prstGeom prst="straightConnector1">
            <a:avLst/>
          </a:prstGeom>
          <a:ln w="28575">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136" idx="1"/>
            <a:endCxn id="5" idx="6"/>
          </p:cNvCxnSpPr>
          <p:nvPr/>
        </p:nvCxnSpPr>
        <p:spPr>
          <a:xfrm flipH="1">
            <a:off x="1976012" y="3958022"/>
            <a:ext cx="2006464" cy="552573"/>
          </a:xfrm>
          <a:prstGeom prst="straightConnector1">
            <a:avLst/>
          </a:prstGeom>
          <a:ln w="28575">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V="1">
            <a:off x="4595853" y="2283644"/>
            <a:ext cx="2604642" cy="1445517"/>
          </a:xfrm>
          <a:prstGeom prst="straightConnector1">
            <a:avLst/>
          </a:prstGeom>
          <a:ln w="28575">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H="1">
            <a:off x="1383527" y="2138901"/>
            <a:ext cx="2934031" cy="159026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H="1" flipV="1">
            <a:off x="4904265" y="4207124"/>
            <a:ext cx="2728987" cy="1319033"/>
          </a:xfrm>
          <a:prstGeom prst="straightConnector1">
            <a:avLst/>
          </a:prstGeom>
          <a:ln w="28575">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4667416" y="3967701"/>
            <a:ext cx="2612592" cy="1261160"/>
          </a:xfrm>
          <a:prstGeom prst="straightConnector1">
            <a:avLst/>
          </a:prstGeom>
          <a:ln w="28575">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5910883" y="5706635"/>
            <a:ext cx="1037463" cy="400110"/>
          </a:xfrm>
          <a:prstGeom prst="rect">
            <a:avLst/>
          </a:prstGeom>
          <a:noFill/>
        </p:spPr>
        <p:txBody>
          <a:bodyPr wrap="none" rtlCol="0">
            <a:spAutoFit/>
          </a:bodyPr>
          <a:lstStyle/>
          <a:p>
            <a:pPr algn="ctr"/>
            <a:r>
              <a:rPr lang="en-US" sz="1000" dirty="0" err="1" smtClean="0">
                <a:solidFill>
                  <a:schemeClr val="accent1">
                    <a:lumMod val="75000"/>
                  </a:schemeClr>
                </a:solidFill>
              </a:rPr>
              <a:t>Avg</a:t>
            </a:r>
            <a:r>
              <a:rPr lang="en-US" sz="1000" dirty="0" smtClean="0">
                <a:solidFill>
                  <a:schemeClr val="accent1">
                    <a:lumMod val="75000"/>
                  </a:schemeClr>
                </a:solidFill>
              </a:rPr>
              <a:t> – 186MW</a:t>
            </a:r>
          </a:p>
          <a:p>
            <a:pPr algn="ctr"/>
            <a:r>
              <a:rPr lang="en-US" sz="1000" dirty="0" smtClean="0">
                <a:solidFill>
                  <a:schemeClr val="accent1">
                    <a:lumMod val="75000"/>
                  </a:schemeClr>
                </a:solidFill>
              </a:rPr>
              <a:t>Max – 739MW</a:t>
            </a:r>
            <a:endParaRPr lang="en-US" sz="1000" dirty="0">
              <a:solidFill>
                <a:schemeClr val="accent1">
                  <a:lumMod val="75000"/>
                </a:schemeClr>
              </a:solidFill>
            </a:endParaRPr>
          </a:p>
        </p:txBody>
      </p:sp>
      <p:sp>
        <p:nvSpPr>
          <p:cNvPr id="34" name="TextBox 33"/>
          <p:cNvSpPr txBox="1"/>
          <p:nvPr/>
        </p:nvSpPr>
        <p:spPr>
          <a:xfrm>
            <a:off x="5195006" y="1824751"/>
            <a:ext cx="1029448" cy="400110"/>
          </a:xfrm>
          <a:prstGeom prst="rect">
            <a:avLst/>
          </a:prstGeom>
          <a:noFill/>
          <a:ln>
            <a:noFill/>
          </a:ln>
        </p:spPr>
        <p:txBody>
          <a:bodyPr wrap="none" rtlCol="0">
            <a:spAutoFit/>
          </a:bodyPr>
          <a:lstStyle/>
          <a:p>
            <a:pPr algn="ctr"/>
            <a:r>
              <a:rPr lang="en-US" sz="1000" dirty="0" err="1" smtClean="0">
                <a:solidFill>
                  <a:schemeClr val="accent2">
                    <a:lumMod val="50000"/>
                  </a:schemeClr>
                </a:solidFill>
              </a:rPr>
              <a:t>Avg</a:t>
            </a:r>
            <a:r>
              <a:rPr lang="en-US" sz="1000" dirty="0" smtClean="0">
                <a:solidFill>
                  <a:schemeClr val="accent2">
                    <a:lumMod val="50000"/>
                  </a:schemeClr>
                </a:solidFill>
              </a:rPr>
              <a:t> </a:t>
            </a:r>
            <a:r>
              <a:rPr lang="en-US" sz="1000" dirty="0">
                <a:solidFill>
                  <a:schemeClr val="accent2">
                    <a:lumMod val="50000"/>
                  </a:schemeClr>
                </a:solidFill>
              </a:rPr>
              <a:t>– </a:t>
            </a:r>
            <a:r>
              <a:rPr lang="en-US" sz="1000" dirty="0" smtClean="0">
                <a:solidFill>
                  <a:schemeClr val="accent2">
                    <a:lumMod val="50000"/>
                  </a:schemeClr>
                </a:solidFill>
              </a:rPr>
              <a:t>108MW</a:t>
            </a:r>
          </a:p>
          <a:p>
            <a:pPr algn="ctr"/>
            <a:r>
              <a:rPr lang="en-US" sz="1000" dirty="0" smtClean="0">
                <a:solidFill>
                  <a:schemeClr val="accent2">
                    <a:lumMod val="50000"/>
                  </a:schemeClr>
                </a:solidFill>
              </a:rPr>
              <a:t>Max </a:t>
            </a:r>
            <a:r>
              <a:rPr lang="en-US" sz="1000" dirty="0">
                <a:solidFill>
                  <a:schemeClr val="accent2">
                    <a:lumMod val="50000"/>
                  </a:schemeClr>
                </a:solidFill>
              </a:rPr>
              <a:t>– </a:t>
            </a:r>
            <a:r>
              <a:rPr lang="en-US" sz="1000" dirty="0" smtClean="0">
                <a:solidFill>
                  <a:schemeClr val="accent2">
                    <a:lumMod val="50000"/>
                  </a:schemeClr>
                </a:solidFill>
              </a:rPr>
              <a:t>300MW</a:t>
            </a:r>
            <a:endParaRPr lang="en-US" sz="1000" dirty="0">
              <a:solidFill>
                <a:schemeClr val="accent2">
                  <a:lumMod val="50000"/>
                </a:schemeClr>
              </a:solidFill>
            </a:endParaRPr>
          </a:p>
        </p:txBody>
      </p:sp>
      <p:sp>
        <p:nvSpPr>
          <p:cNvPr id="35" name="TextBox 34"/>
          <p:cNvSpPr txBox="1"/>
          <p:nvPr/>
        </p:nvSpPr>
        <p:spPr>
          <a:xfrm>
            <a:off x="5118341" y="3484628"/>
            <a:ext cx="1037463" cy="400110"/>
          </a:xfrm>
          <a:prstGeom prst="rect">
            <a:avLst/>
          </a:prstGeom>
          <a:noFill/>
        </p:spPr>
        <p:txBody>
          <a:bodyPr wrap="none" rtlCol="0">
            <a:spAutoFit/>
          </a:bodyPr>
          <a:lstStyle/>
          <a:p>
            <a:pPr algn="ctr"/>
            <a:r>
              <a:rPr lang="en-US" sz="1000" dirty="0" err="1" smtClean="0">
                <a:solidFill>
                  <a:schemeClr val="accent4">
                    <a:lumMod val="75000"/>
                  </a:schemeClr>
                </a:solidFill>
              </a:rPr>
              <a:t>Avg</a:t>
            </a:r>
            <a:r>
              <a:rPr lang="en-US" sz="1000" dirty="0" smtClean="0">
                <a:solidFill>
                  <a:schemeClr val="accent4">
                    <a:lumMod val="75000"/>
                  </a:schemeClr>
                </a:solidFill>
              </a:rPr>
              <a:t> </a:t>
            </a:r>
            <a:r>
              <a:rPr lang="en-US" sz="1000" dirty="0">
                <a:solidFill>
                  <a:schemeClr val="accent4">
                    <a:lumMod val="75000"/>
                  </a:schemeClr>
                </a:solidFill>
              </a:rPr>
              <a:t>– </a:t>
            </a:r>
            <a:r>
              <a:rPr lang="en-US" sz="1000" dirty="0" smtClean="0">
                <a:solidFill>
                  <a:schemeClr val="accent4">
                    <a:lumMod val="75000"/>
                  </a:schemeClr>
                </a:solidFill>
              </a:rPr>
              <a:t>173MW</a:t>
            </a:r>
          </a:p>
          <a:p>
            <a:pPr algn="ctr"/>
            <a:r>
              <a:rPr lang="en-US" sz="1000" dirty="0" smtClean="0">
                <a:solidFill>
                  <a:schemeClr val="accent4">
                    <a:lumMod val="75000"/>
                  </a:schemeClr>
                </a:solidFill>
              </a:rPr>
              <a:t>Max </a:t>
            </a:r>
            <a:r>
              <a:rPr lang="en-US" sz="1000" dirty="0">
                <a:solidFill>
                  <a:schemeClr val="accent4">
                    <a:lumMod val="75000"/>
                  </a:schemeClr>
                </a:solidFill>
              </a:rPr>
              <a:t>– </a:t>
            </a:r>
            <a:r>
              <a:rPr lang="en-US" sz="1000" dirty="0" smtClean="0">
                <a:solidFill>
                  <a:schemeClr val="accent4">
                    <a:lumMod val="75000"/>
                  </a:schemeClr>
                </a:solidFill>
              </a:rPr>
              <a:t>506MW</a:t>
            </a:r>
            <a:endParaRPr lang="en-US" sz="1000" dirty="0">
              <a:solidFill>
                <a:schemeClr val="accent4">
                  <a:lumMod val="75000"/>
                </a:schemeClr>
              </a:solidFill>
            </a:endParaRPr>
          </a:p>
        </p:txBody>
      </p:sp>
      <p:sp>
        <p:nvSpPr>
          <p:cNvPr id="36" name="TextBox 35"/>
          <p:cNvSpPr txBox="1"/>
          <p:nvPr/>
        </p:nvSpPr>
        <p:spPr>
          <a:xfrm>
            <a:off x="4641263" y="4416079"/>
            <a:ext cx="896399" cy="400110"/>
          </a:xfrm>
          <a:prstGeom prst="rect">
            <a:avLst/>
          </a:prstGeom>
          <a:noFill/>
        </p:spPr>
        <p:txBody>
          <a:bodyPr wrap="none" rtlCol="0">
            <a:spAutoFit/>
          </a:bodyPr>
          <a:lstStyle/>
          <a:p>
            <a:pPr algn="ctr"/>
            <a:r>
              <a:rPr lang="en-US" sz="1000" dirty="0" err="1" smtClean="0">
                <a:solidFill>
                  <a:schemeClr val="accent3">
                    <a:lumMod val="75000"/>
                  </a:schemeClr>
                </a:solidFill>
              </a:rPr>
              <a:t>Avg</a:t>
            </a:r>
            <a:r>
              <a:rPr lang="en-US" sz="1000" dirty="0" smtClean="0">
                <a:solidFill>
                  <a:schemeClr val="accent3">
                    <a:lumMod val="75000"/>
                  </a:schemeClr>
                </a:solidFill>
              </a:rPr>
              <a:t> – 0MW</a:t>
            </a:r>
          </a:p>
          <a:p>
            <a:pPr algn="ctr"/>
            <a:r>
              <a:rPr lang="en-US" sz="1000" dirty="0" smtClean="0">
                <a:solidFill>
                  <a:schemeClr val="accent3">
                    <a:lumMod val="75000"/>
                  </a:schemeClr>
                </a:solidFill>
              </a:rPr>
              <a:t>Max – 0MW</a:t>
            </a:r>
            <a:endParaRPr lang="en-US" sz="1000" dirty="0">
              <a:solidFill>
                <a:schemeClr val="accent3">
                  <a:lumMod val="75000"/>
                </a:schemeClr>
              </a:solidFill>
            </a:endParaRPr>
          </a:p>
        </p:txBody>
      </p:sp>
      <p:sp>
        <p:nvSpPr>
          <p:cNvPr id="37" name="TextBox 36"/>
          <p:cNvSpPr txBox="1"/>
          <p:nvPr/>
        </p:nvSpPr>
        <p:spPr>
          <a:xfrm>
            <a:off x="6413267" y="4489015"/>
            <a:ext cx="1037463" cy="400110"/>
          </a:xfrm>
          <a:prstGeom prst="rect">
            <a:avLst/>
          </a:prstGeom>
          <a:noFill/>
        </p:spPr>
        <p:txBody>
          <a:bodyPr wrap="none" rtlCol="0">
            <a:spAutoFit/>
          </a:bodyPr>
          <a:lstStyle/>
          <a:p>
            <a:pPr algn="ctr"/>
            <a:r>
              <a:rPr lang="en-US" sz="1000" dirty="0" err="1" smtClean="0">
                <a:solidFill>
                  <a:schemeClr val="accent3">
                    <a:lumMod val="75000"/>
                  </a:schemeClr>
                </a:solidFill>
              </a:rPr>
              <a:t>Avg</a:t>
            </a:r>
            <a:r>
              <a:rPr lang="en-US" sz="1000" dirty="0" smtClean="0">
                <a:solidFill>
                  <a:schemeClr val="accent3">
                    <a:lumMod val="75000"/>
                  </a:schemeClr>
                </a:solidFill>
              </a:rPr>
              <a:t> – 84MW</a:t>
            </a:r>
          </a:p>
          <a:p>
            <a:pPr algn="ctr"/>
            <a:r>
              <a:rPr lang="en-US" sz="1000" dirty="0" smtClean="0">
                <a:solidFill>
                  <a:schemeClr val="accent3">
                    <a:lumMod val="75000"/>
                  </a:schemeClr>
                </a:solidFill>
              </a:rPr>
              <a:t>Max – 150MW</a:t>
            </a:r>
            <a:endParaRPr lang="en-US" sz="1000" dirty="0">
              <a:solidFill>
                <a:schemeClr val="accent3">
                  <a:lumMod val="75000"/>
                </a:schemeClr>
              </a:solidFill>
            </a:endParaRPr>
          </a:p>
        </p:txBody>
      </p:sp>
      <p:sp>
        <p:nvSpPr>
          <p:cNvPr id="38" name="TextBox 37"/>
          <p:cNvSpPr txBox="1"/>
          <p:nvPr/>
        </p:nvSpPr>
        <p:spPr>
          <a:xfrm>
            <a:off x="2908688" y="1308233"/>
            <a:ext cx="1348079" cy="400110"/>
          </a:xfrm>
          <a:prstGeom prst="rect">
            <a:avLst/>
          </a:prstGeom>
          <a:noFill/>
          <a:ln>
            <a:noFill/>
          </a:ln>
        </p:spPr>
        <p:txBody>
          <a:bodyPr wrap="square" rtlCol="0">
            <a:spAutoFit/>
          </a:bodyPr>
          <a:lstStyle/>
          <a:p>
            <a:pPr algn="ctr"/>
            <a:r>
              <a:rPr lang="en-US" sz="1000" dirty="0" err="1" smtClean="0">
                <a:solidFill>
                  <a:schemeClr val="tx2">
                    <a:lumMod val="50000"/>
                  </a:schemeClr>
                </a:solidFill>
              </a:rPr>
              <a:t>Avg</a:t>
            </a:r>
            <a:r>
              <a:rPr lang="en-US" sz="1000" dirty="0" smtClean="0">
                <a:solidFill>
                  <a:schemeClr val="tx2">
                    <a:lumMod val="50000"/>
                  </a:schemeClr>
                </a:solidFill>
              </a:rPr>
              <a:t> </a:t>
            </a:r>
            <a:r>
              <a:rPr lang="en-US" sz="1000" dirty="0">
                <a:solidFill>
                  <a:schemeClr val="tx2">
                    <a:lumMod val="50000"/>
                  </a:schemeClr>
                </a:solidFill>
              </a:rPr>
              <a:t>– </a:t>
            </a:r>
            <a:r>
              <a:rPr lang="en-US" sz="1000" dirty="0" smtClean="0">
                <a:solidFill>
                  <a:schemeClr val="tx2">
                    <a:lumMod val="50000"/>
                  </a:schemeClr>
                </a:solidFill>
              </a:rPr>
              <a:t>80MW</a:t>
            </a:r>
          </a:p>
          <a:p>
            <a:pPr algn="ctr"/>
            <a:r>
              <a:rPr lang="en-US" sz="1000" dirty="0" smtClean="0">
                <a:solidFill>
                  <a:schemeClr val="tx2">
                    <a:lumMod val="50000"/>
                  </a:schemeClr>
                </a:solidFill>
              </a:rPr>
              <a:t>Max </a:t>
            </a:r>
            <a:r>
              <a:rPr lang="en-US" sz="1000" dirty="0">
                <a:solidFill>
                  <a:schemeClr val="tx2">
                    <a:lumMod val="50000"/>
                  </a:schemeClr>
                </a:solidFill>
              </a:rPr>
              <a:t>– </a:t>
            </a:r>
            <a:r>
              <a:rPr lang="en-US" sz="1000" dirty="0" smtClean="0">
                <a:solidFill>
                  <a:schemeClr val="tx2">
                    <a:lumMod val="50000"/>
                  </a:schemeClr>
                </a:solidFill>
              </a:rPr>
              <a:t>300MW</a:t>
            </a:r>
            <a:endParaRPr lang="en-US" sz="1000" dirty="0">
              <a:solidFill>
                <a:schemeClr val="tx2">
                  <a:lumMod val="50000"/>
                </a:schemeClr>
              </a:solidFill>
            </a:endParaRPr>
          </a:p>
        </p:txBody>
      </p:sp>
      <p:sp>
        <p:nvSpPr>
          <p:cNvPr id="39" name="TextBox 38"/>
          <p:cNvSpPr txBox="1"/>
          <p:nvPr/>
        </p:nvSpPr>
        <p:spPr>
          <a:xfrm>
            <a:off x="1392368" y="1694657"/>
            <a:ext cx="1451338" cy="400110"/>
          </a:xfrm>
          <a:prstGeom prst="rect">
            <a:avLst/>
          </a:prstGeom>
          <a:noFill/>
          <a:ln>
            <a:noFill/>
          </a:ln>
        </p:spPr>
        <p:txBody>
          <a:bodyPr wrap="square" rtlCol="0">
            <a:spAutoFit/>
          </a:bodyPr>
          <a:lstStyle/>
          <a:p>
            <a:pPr algn="ctr"/>
            <a:r>
              <a:rPr lang="en-US" sz="1000" dirty="0" err="1" smtClean="0">
                <a:solidFill>
                  <a:schemeClr val="tx2">
                    <a:lumMod val="50000"/>
                  </a:schemeClr>
                </a:solidFill>
              </a:rPr>
              <a:t>Avg</a:t>
            </a:r>
            <a:r>
              <a:rPr lang="en-US" sz="1000" dirty="0" smtClean="0">
                <a:solidFill>
                  <a:schemeClr val="tx2">
                    <a:lumMod val="50000"/>
                  </a:schemeClr>
                </a:solidFill>
              </a:rPr>
              <a:t> </a:t>
            </a:r>
            <a:r>
              <a:rPr lang="en-US" sz="1000" dirty="0">
                <a:solidFill>
                  <a:schemeClr val="tx2">
                    <a:lumMod val="50000"/>
                  </a:schemeClr>
                </a:solidFill>
              </a:rPr>
              <a:t>– </a:t>
            </a:r>
            <a:r>
              <a:rPr lang="en-US" sz="1000" dirty="0" smtClean="0">
                <a:solidFill>
                  <a:schemeClr val="tx2">
                    <a:lumMod val="50000"/>
                  </a:schemeClr>
                </a:solidFill>
              </a:rPr>
              <a:t>118MW</a:t>
            </a:r>
          </a:p>
          <a:p>
            <a:pPr algn="ctr"/>
            <a:r>
              <a:rPr lang="en-US" sz="1000" dirty="0" smtClean="0">
                <a:solidFill>
                  <a:schemeClr val="tx2">
                    <a:lumMod val="50000"/>
                  </a:schemeClr>
                </a:solidFill>
              </a:rPr>
              <a:t> Max </a:t>
            </a:r>
            <a:r>
              <a:rPr lang="en-US" sz="1000" dirty="0">
                <a:solidFill>
                  <a:schemeClr val="tx2">
                    <a:lumMod val="50000"/>
                  </a:schemeClr>
                </a:solidFill>
              </a:rPr>
              <a:t>– </a:t>
            </a:r>
            <a:r>
              <a:rPr lang="en-US" sz="1000" dirty="0" smtClean="0">
                <a:solidFill>
                  <a:schemeClr val="tx2">
                    <a:lumMod val="50000"/>
                  </a:schemeClr>
                </a:solidFill>
              </a:rPr>
              <a:t>300MW</a:t>
            </a:r>
            <a:endParaRPr lang="en-US" sz="1000" dirty="0">
              <a:solidFill>
                <a:schemeClr val="tx2">
                  <a:lumMod val="50000"/>
                </a:schemeClr>
              </a:solidFill>
            </a:endParaRPr>
          </a:p>
        </p:txBody>
      </p:sp>
      <p:cxnSp>
        <p:nvCxnSpPr>
          <p:cNvPr id="40" name="Straight Arrow Connector 39"/>
          <p:cNvCxnSpPr/>
          <p:nvPr/>
        </p:nvCxnSpPr>
        <p:spPr>
          <a:xfrm flipH="1" flipV="1">
            <a:off x="1660258" y="1598807"/>
            <a:ext cx="2394709" cy="340071"/>
          </a:xfrm>
          <a:prstGeom prst="straightConnector1">
            <a:avLst/>
          </a:prstGeom>
          <a:ln w="28575">
            <a:solidFill>
              <a:schemeClr val="tx2">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1108470" y="1409944"/>
            <a:ext cx="2896263" cy="418856"/>
          </a:xfrm>
          <a:prstGeom prst="straightConnector1">
            <a:avLst/>
          </a:prstGeom>
          <a:ln w="28575">
            <a:solidFill>
              <a:schemeClr val="tx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2989554" y="4282171"/>
            <a:ext cx="1037463" cy="400110"/>
          </a:xfrm>
          <a:prstGeom prst="rect">
            <a:avLst/>
          </a:prstGeom>
          <a:noFill/>
        </p:spPr>
        <p:txBody>
          <a:bodyPr wrap="none" rtlCol="0">
            <a:spAutoFit/>
          </a:bodyPr>
          <a:lstStyle/>
          <a:p>
            <a:pPr algn="ctr"/>
            <a:r>
              <a:rPr lang="en-US" sz="1000" dirty="0" err="1" smtClean="0">
                <a:solidFill>
                  <a:srgbClr val="FFC000"/>
                </a:solidFill>
              </a:rPr>
              <a:t>Avg</a:t>
            </a:r>
            <a:r>
              <a:rPr lang="en-US" sz="1000" dirty="0" smtClean="0">
                <a:solidFill>
                  <a:srgbClr val="FFC000"/>
                </a:solidFill>
              </a:rPr>
              <a:t> – 231MW</a:t>
            </a:r>
          </a:p>
          <a:p>
            <a:pPr algn="ctr"/>
            <a:r>
              <a:rPr lang="en-US" sz="1000" dirty="0" smtClean="0">
                <a:solidFill>
                  <a:srgbClr val="FFC000"/>
                </a:solidFill>
              </a:rPr>
              <a:t>Max – 871MW</a:t>
            </a:r>
            <a:endParaRPr lang="en-US" sz="1000" dirty="0">
              <a:solidFill>
                <a:srgbClr val="FFC000"/>
              </a:solidFill>
            </a:endParaRPr>
          </a:p>
        </p:txBody>
      </p:sp>
      <p:sp>
        <p:nvSpPr>
          <p:cNvPr id="43" name="TextBox 42"/>
          <p:cNvSpPr txBox="1"/>
          <p:nvPr/>
        </p:nvSpPr>
        <p:spPr>
          <a:xfrm>
            <a:off x="1868677" y="3932505"/>
            <a:ext cx="1037463" cy="400110"/>
          </a:xfrm>
          <a:prstGeom prst="rect">
            <a:avLst/>
          </a:prstGeom>
          <a:noFill/>
        </p:spPr>
        <p:txBody>
          <a:bodyPr wrap="none" rtlCol="0">
            <a:spAutoFit/>
          </a:bodyPr>
          <a:lstStyle/>
          <a:p>
            <a:pPr algn="ctr"/>
            <a:r>
              <a:rPr lang="en-US" sz="1000" dirty="0" err="1" smtClean="0">
                <a:solidFill>
                  <a:srgbClr val="FFC000"/>
                </a:solidFill>
              </a:rPr>
              <a:t>Avg</a:t>
            </a:r>
            <a:r>
              <a:rPr lang="en-US" sz="1000" dirty="0" smtClean="0">
                <a:solidFill>
                  <a:srgbClr val="FFC000"/>
                </a:solidFill>
              </a:rPr>
              <a:t> – 222MW</a:t>
            </a:r>
          </a:p>
          <a:p>
            <a:pPr algn="ctr"/>
            <a:r>
              <a:rPr lang="en-US" sz="1000" dirty="0" smtClean="0">
                <a:solidFill>
                  <a:srgbClr val="FFC000"/>
                </a:solidFill>
              </a:rPr>
              <a:t>Max – 791MW</a:t>
            </a:r>
            <a:endParaRPr lang="en-US" sz="1000" dirty="0">
              <a:solidFill>
                <a:srgbClr val="FFC000"/>
              </a:solidFill>
            </a:endParaRPr>
          </a:p>
        </p:txBody>
      </p:sp>
      <p:sp>
        <p:nvSpPr>
          <p:cNvPr id="44" name="TextBox 43"/>
          <p:cNvSpPr txBox="1"/>
          <p:nvPr/>
        </p:nvSpPr>
        <p:spPr>
          <a:xfrm>
            <a:off x="3437399" y="2542111"/>
            <a:ext cx="1371599" cy="400110"/>
          </a:xfrm>
          <a:prstGeom prst="rect">
            <a:avLst/>
          </a:prstGeom>
          <a:noFill/>
          <a:ln>
            <a:noFill/>
          </a:ln>
        </p:spPr>
        <p:txBody>
          <a:bodyPr wrap="square" rtlCol="0">
            <a:spAutoFit/>
          </a:bodyPr>
          <a:lstStyle/>
          <a:p>
            <a:pPr algn="ctr"/>
            <a:r>
              <a:rPr lang="en-US" sz="1000" dirty="0" err="1" smtClean="0">
                <a:solidFill>
                  <a:srgbClr val="C00000"/>
                </a:solidFill>
              </a:rPr>
              <a:t>Avg</a:t>
            </a:r>
            <a:r>
              <a:rPr lang="en-US" sz="1000" dirty="0" smtClean="0">
                <a:solidFill>
                  <a:srgbClr val="C00000"/>
                </a:solidFill>
              </a:rPr>
              <a:t> – 141MW</a:t>
            </a:r>
            <a:endParaRPr lang="en-US" sz="1000" dirty="0">
              <a:solidFill>
                <a:srgbClr val="C00000"/>
              </a:solidFill>
            </a:endParaRPr>
          </a:p>
          <a:p>
            <a:pPr algn="ctr"/>
            <a:r>
              <a:rPr lang="en-US" sz="1000" dirty="0" smtClean="0">
                <a:solidFill>
                  <a:srgbClr val="C00000"/>
                </a:solidFill>
              </a:rPr>
              <a:t>Max – 330MW</a:t>
            </a:r>
            <a:endParaRPr lang="en-US" sz="1000" dirty="0">
              <a:solidFill>
                <a:srgbClr val="C00000"/>
              </a:solidFill>
            </a:endParaRPr>
          </a:p>
        </p:txBody>
      </p:sp>
      <p:sp>
        <p:nvSpPr>
          <p:cNvPr id="45" name="TextBox 44"/>
          <p:cNvSpPr txBox="1"/>
          <p:nvPr/>
        </p:nvSpPr>
        <p:spPr>
          <a:xfrm>
            <a:off x="978569" y="2999244"/>
            <a:ext cx="1464731" cy="400110"/>
          </a:xfrm>
          <a:prstGeom prst="rect">
            <a:avLst/>
          </a:prstGeom>
          <a:noFill/>
          <a:ln>
            <a:noFill/>
          </a:ln>
        </p:spPr>
        <p:txBody>
          <a:bodyPr wrap="square" rtlCol="0">
            <a:spAutoFit/>
          </a:bodyPr>
          <a:lstStyle/>
          <a:p>
            <a:pPr algn="ctr"/>
            <a:r>
              <a:rPr lang="en-US" sz="1000" dirty="0" err="1" smtClean="0">
                <a:solidFill>
                  <a:srgbClr val="C00000"/>
                </a:solidFill>
              </a:rPr>
              <a:t>Avg</a:t>
            </a:r>
            <a:r>
              <a:rPr lang="en-US" sz="1000" dirty="0" smtClean="0">
                <a:solidFill>
                  <a:srgbClr val="C00000"/>
                </a:solidFill>
              </a:rPr>
              <a:t> </a:t>
            </a:r>
            <a:r>
              <a:rPr lang="en-US" sz="1000" dirty="0">
                <a:solidFill>
                  <a:srgbClr val="C00000"/>
                </a:solidFill>
              </a:rPr>
              <a:t>– </a:t>
            </a:r>
            <a:r>
              <a:rPr lang="en-US" sz="1000" dirty="0" smtClean="0">
                <a:solidFill>
                  <a:srgbClr val="C00000"/>
                </a:solidFill>
              </a:rPr>
              <a:t>136MW</a:t>
            </a:r>
          </a:p>
          <a:p>
            <a:pPr algn="ctr"/>
            <a:r>
              <a:rPr lang="en-US" sz="1000" dirty="0" smtClean="0">
                <a:solidFill>
                  <a:srgbClr val="C00000"/>
                </a:solidFill>
              </a:rPr>
              <a:t>Max </a:t>
            </a:r>
            <a:r>
              <a:rPr lang="en-US" sz="1000" dirty="0">
                <a:solidFill>
                  <a:srgbClr val="C00000"/>
                </a:solidFill>
              </a:rPr>
              <a:t>– </a:t>
            </a:r>
            <a:r>
              <a:rPr lang="en-US" sz="1000" dirty="0" smtClean="0">
                <a:solidFill>
                  <a:srgbClr val="C00000"/>
                </a:solidFill>
              </a:rPr>
              <a:t>360MW</a:t>
            </a:r>
            <a:endParaRPr lang="en-US" sz="1000" dirty="0">
              <a:solidFill>
                <a:srgbClr val="C00000"/>
              </a:solidFill>
            </a:endParaRPr>
          </a:p>
        </p:txBody>
      </p:sp>
      <p:cxnSp>
        <p:nvCxnSpPr>
          <p:cNvPr id="47" name="Straight Arrow Connector 46"/>
          <p:cNvCxnSpPr/>
          <p:nvPr/>
        </p:nvCxnSpPr>
        <p:spPr>
          <a:xfrm flipV="1">
            <a:off x="7603067" y="2516604"/>
            <a:ext cx="6375" cy="2600872"/>
          </a:xfrm>
          <a:prstGeom prst="straightConnector1">
            <a:avLst/>
          </a:prstGeom>
          <a:ln w="28575">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6102020" y="2026796"/>
            <a:ext cx="1037463" cy="400110"/>
          </a:xfrm>
          <a:prstGeom prst="rect">
            <a:avLst/>
          </a:prstGeom>
          <a:noFill/>
        </p:spPr>
        <p:txBody>
          <a:bodyPr wrap="none" rtlCol="0">
            <a:spAutoFit/>
          </a:bodyPr>
          <a:lstStyle/>
          <a:p>
            <a:pPr algn="ctr"/>
            <a:r>
              <a:rPr lang="en-US" sz="1000" dirty="0" err="1" smtClean="0">
                <a:solidFill>
                  <a:schemeClr val="accent4">
                    <a:lumMod val="75000"/>
                  </a:schemeClr>
                </a:solidFill>
              </a:rPr>
              <a:t>Avg</a:t>
            </a:r>
            <a:r>
              <a:rPr lang="en-US" sz="1000" dirty="0" smtClean="0">
                <a:solidFill>
                  <a:schemeClr val="accent4">
                    <a:lumMod val="75000"/>
                  </a:schemeClr>
                </a:solidFill>
              </a:rPr>
              <a:t> </a:t>
            </a:r>
            <a:r>
              <a:rPr lang="en-US" sz="1000" dirty="0">
                <a:solidFill>
                  <a:schemeClr val="accent4">
                    <a:lumMod val="75000"/>
                  </a:schemeClr>
                </a:solidFill>
              </a:rPr>
              <a:t>– </a:t>
            </a:r>
            <a:r>
              <a:rPr lang="en-US" sz="1000" dirty="0" smtClean="0">
                <a:solidFill>
                  <a:schemeClr val="accent4">
                    <a:lumMod val="75000"/>
                  </a:schemeClr>
                </a:solidFill>
              </a:rPr>
              <a:t>165MW</a:t>
            </a:r>
          </a:p>
          <a:p>
            <a:pPr algn="ctr"/>
            <a:r>
              <a:rPr lang="en-US" sz="1000" dirty="0" smtClean="0">
                <a:solidFill>
                  <a:schemeClr val="accent4">
                    <a:lumMod val="75000"/>
                  </a:schemeClr>
                </a:solidFill>
              </a:rPr>
              <a:t>Max </a:t>
            </a:r>
            <a:r>
              <a:rPr lang="en-US" sz="1000" dirty="0">
                <a:solidFill>
                  <a:schemeClr val="accent4">
                    <a:lumMod val="75000"/>
                  </a:schemeClr>
                </a:solidFill>
              </a:rPr>
              <a:t>– </a:t>
            </a:r>
            <a:r>
              <a:rPr lang="en-US" sz="1000" dirty="0" smtClean="0">
                <a:solidFill>
                  <a:schemeClr val="accent4">
                    <a:lumMod val="75000"/>
                  </a:schemeClr>
                </a:solidFill>
              </a:rPr>
              <a:t>909MW</a:t>
            </a:r>
            <a:endParaRPr lang="en-US" sz="1000" dirty="0">
              <a:solidFill>
                <a:schemeClr val="accent4">
                  <a:lumMod val="75000"/>
                </a:schemeClr>
              </a:solidFill>
            </a:endParaRPr>
          </a:p>
        </p:txBody>
      </p:sp>
      <p:sp>
        <p:nvSpPr>
          <p:cNvPr id="49" name="TextBox 48"/>
          <p:cNvSpPr txBox="1"/>
          <p:nvPr/>
        </p:nvSpPr>
        <p:spPr>
          <a:xfrm>
            <a:off x="7511449" y="4508230"/>
            <a:ext cx="1354673" cy="400110"/>
          </a:xfrm>
          <a:prstGeom prst="rect">
            <a:avLst/>
          </a:prstGeom>
          <a:noFill/>
        </p:spPr>
        <p:txBody>
          <a:bodyPr wrap="square" rtlCol="0">
            <a:spAutoFit/>
          </a:bodyPr>
          <a:lstStyle/>
          <a:p>
            <a:pPr algn="ctr"/>
            <a:r>
              <a:rPr lang="en-US" sz="1000" dirty="0" err="1" smtClean="0">
                <a:solidFill>
                  <a:schemeClr val="accent6">
                    <a:lumMod val="50000"/>
                  </a:schemeClr>
                </a:solidFill>
              </a:rPr>
              <a:t>Avg</a:t>
            </a:r>
            <a:r>
              <a:rPr lang="en-US" sz="1000" dirty="0" smtClean="0">
                <a:solidFill>
                  <a:schemeClr val="accent6">
                    <a:lumMod val="50000"/>
                  </a:schemeClr>
                </a:solidFill>
              </a:rPr>
              <a:t> </a:t>
            </a:r>
            <a:r>
              <a:rPr lang="en-US" sz="1000" dirty="0">
                <a:solidFill>
                  <a:schemeClr val="accent6">
                    <a:lumMod val="50000"/>
                  </a:schemeClr>
                </a:solidFill>
              </a:rPr>
              <a:t>– </a:t>
            </a:r>
            <a:r>
              <a:rPr lang="en-US" sz="1000" dirty="0" smtClean="0">
                <a:solidFill>
                  <a:schemeClr val="accent6">
                    <a:lumMod val="50000"/>
                  </a:schemeClr>
                </a:solidFill>
              </a:rPr>
              <a:t>184MW</a:t>
            </a:r>
          </a:p>
          <a:p>
            <a:pPr algn="ctr"/>
            <a:r>
              <a:rPr lang="en-US" sz="1000" dirty="0" smtClean="0">
                <a:solidFill>
                  <a:schemeClr val="accent6">
                    <a:lumMod val="50000"/>
                  </a:schemeClr>
                </a:solidFill>
              </a:rPr>
              <a:t>Max </a:t>
            </a:r>
            <a:r>
              <a:rPr lang="en-US" sz="1000" dirty="0">
                <a:solidFill>
                  <a:schemeClr val="accent6">
                    <a:lumMod val="50000"/>
                  </a:schemeClr>
                </a:solidFill>
              </a:rPr>
              <a:t>– </a:t>
            </a:r>
            <a:r>
              <a:rPr lang="en-US" sz="1000" dirty="0" smtClean="0">
                <a:solidFill>
                  <a:schemeClr val="accent6">
                    <a:lumMod val="50000"/>
                  </a:schemeClr>
                </a:solidFill>
              </a:rPr>
              <a:t>945MW</a:t>
            </a:r>
            <a:endParaRPr lang="en-US" sz="1000" dirty="0">
              <a:solidFill>
                <a:schemeClr val="accent6">
                  <a:lumMod val="50000"/>
                </a:schemeClr>
              </a:solidFill>
            </a:endParaRPr>
          </a:p>
        </p:txBody>
      </p:sp>
      <p:sp>
        <p:nvSpPr>
          <p:cNvPr id="50" name="TextBox 49"/>
          <p:cNvSpPr txBox="1"/>
          <p:nvPr/>
        </p:nvSpPr>
        <p:spPr>
          <a:xfrm>
            <a:off x="6463371" y="2685653"/>
            <a:ext cx="1371601" cy="400110"/>
          </a:xfrm>
          <a:prstGeom prst="rect">
            <a:avLst/>
          </a:prstGeom>
          <a:noFill/>
        </p:spPr>
        <p:txBody>
          <a:bodyPr wrap="square" rtlCol="0">
            <a:spAutoFit/>
          </a:bodyPr>
          <a:lstStyle/>
          <a:p>
            <a:pPr algn="ctr"/>
            <a:r>
              <a:rPr lang="en-US" sz="1000" dirty="0" err="1" smtClean="0">
                <a:solidFill>
                  <a:schemeClr val="accent6">
                    <a:lumMod val="50000"/>
                  </a:schemeClr>
                </a:solidFill>
              </a:rPr>
              <a:t>Avg</a:t>
            </a:r>
            <a:r>
              <a:rPr lang="en-US" sz="1000" dirty="0" smtClean="0">
                <a:solidFill>
                  <a:schemeClr val="accent6">
                    <a:lumMod val="50000"/>
                  </a:schemeClr>
                </a:solidFill>
              </a:rPr>
              <a:t> </a:t>
            </a:r>
            <a:r>
              <a:rPr lang="en-US" sz="1000" dirty="0">
                <a:solidFill>
                  <a:schemeClr val="accent6">
                    <a:lumMod val="50000"/>
                  </a:schemeClr>
                </a:solidFill>
              </a:rPr>
              <a:t>– </a:t>
            </a:r>
            <a:r>
              <a:rPr lang="en-US" sz="1000" dirty="0" smtClean="0">
                <a:solidFill>
                  <a:schemeClr val="accent6">
                    <a:lumMod val="50000"/>
                  </a:schemeClr>
                </a:solidFill>
              </a:rPr>
              <a:t>144MW</a:t>
            </a:r>
          </a:p>
          <a:p>
            <a:pPr algn="ctr"/>
            <a:r>
              <a:rPr lang="en-US" sz="1000" dirty="0" smtClean="0">
                <a:solidFill>
                  <a:schemeClr val="accent6">
                    <a:lumMod val="50000"/>
                  </a:schemeClr>
                </a:solidFill>
              </a:rPr>
              <a:t>Max </a:t>
            </a:r>
            <a:r>
              <a:rPr lang="en-US" sz="1000" dirty="0">
                <a:solidFill>
                  <a:schemeClr val="accent6">
                    <a:lumMod val="50000"/>
                  </a:schemeClr>
                </a:solidFill>
              </a:rPr>
              <a:t>– </a:t>
            </a:r>
            <a:r>
              <a:rPr lang="en-US" sz="1000" dirty="0" smtClean="0">
                <a:solidFill>
                  <a:schemeClr val="accent6">
                    <a:lumMod val="50000"/>
                  </a:schemeClr>
                </a:solidFill>
              </a:rPr>
              <a:t>857MW</a:t>
            </a:r>
            <a:endParaRPr lang="en-US" sz="1000" dirty="0">
              <a:solidFill>
                <a:schemeClr val="accent6">
                  <a:lumMod val="50000"/>
                </a:schemeClr>
              </a:solidFill>
            </a:endParaRPr>
          </a:p>
        </p:txBody>
      </p:sp>
      <p:sp>
        <p:nvSpPr>
          <p:cNvPr id="51" name="TextBox 50"/>
          <p:cNvSpPr txBox="1"/>
          <p:nvPr/>
        </p:nvSpPr>
        <p:spPr>
          <a:xfrm>
            <a:off x="6115744" y="1314424"/>
            <a:ext cx="896399" cy="400110"/>
          </a:xfrm>
          <a:prstGeom prst="rect">
            <a:avLst/>
          </a:prstGeom>
          <a:noFill/>
          <a:ln>
            <a:noFill/>
          </a:ln>
        </p:spPr>
        <p:txBody>
          <a:bodyPr wrap="none" rtlCol="0">
            <a:spAutoFit/>
          </a:bodyPr>
          <a:lstStyle/>
          <a:p>
            <a:pPr algn="ctr"/>
            <a:r>
              <a:rPr lang="en-US" sz="1000" dirty="0" err="1" smtClean="0">
                <a:solidFill>
                  <a:schemeClr val="accent2">
                    <a:lumMod val="50000"/>
                  </a:schemeClr>
                </a:solidFill>
              </a:rPr>
              <a:t>Avg</a:t>
            </a:r>
            <a:r>
              <a:rPr lang="en-US" sz="1000" dirty="0" smtClean="0">
                <a:solidFill>
                  <a:schemeClr val="accent2">
                    <a:lumMod val="50000"/>
                  </a:schemeClr>
                </a:solidFill>
              </a:rPr>
              <a:t> </a:t>
            </a:r>
            <a:r>
              <a:rPr lang="en-US" sz="1000" dirty="0">
                <a:solidFill>
                  <a:schemeClr val="accent2">
                    <a:lumMod val="50000"/>
                  </a:schemeClr>
                </a:solidFill>
              </a:rPr>
              <a:t>– </a:t>
            </a:r>
            <a:r>
              <a:rPr lang="en-US" sz="1000" dirty="0" smtClean="0">
                <a:solidFill>
                  <a:schemeClr val="accent2">
                    <a:lumMod val="50000"/>
                  </a:schemeClr>
                </a:solidFill>
              </a:rPr>
              <a:t>0MW</a:t>
            </a:r>
          </a:p>
          <a:p>
            <a:pPr algn="ctr"/>
            <a:r>
              <a:rPr lang="en-US" sz="1000" dirty="0" smtClean="0">
                <a:solidFill>
                  <a:schemeClr val="accent2">
                    <a:lumMod val="50000"/>
                  </a:schemeClr>
                </a:solidFill>
              </a:rPr>
              <a:t>Max </a:t>
            </a:r>
            <a:r>
              <a:rPr lang="en-US" sz="1000" dirty="0">
                <a:solidFill>
                  <a:schemeClr val="accent2">
                    <a:lumMod val="50000"/>
                  </a:schemeClr>
                </a:solidFill>
              </a:rPr>
              <a:t>– </a:t>
            </a:r>
            <a:r>
              <a:rPr lang="en-US" sz="1000" dirty="0" smtClean="0">
                <a:solidFill>
                  <a:schemeClr val="accent2">
                    <a:lumMod val="50000"/>
                  </a:schemeClr>
                </a:solidFill>
              </a:rPr>
              <a:t>0MW</a:t>
            </a:r>
            <a:endParaRPr lang="en-US" sz="1000" dirty="0">
              <a:solidFill>
                <a:schemeClr val="accent2">
                  <a:lumMod val="50000"/>
                </a:schemeClr>
              </a:solidFill>
            </a:endParaRPr>
          </a:p>
        </p:txBody>
      </p:sp>
      <p:sp>
        <p:nvSpPr>
          <p:cNvPr id="131" name="TextBox 130"/>
          <p:cNvSpPr txBox="1"/>
          <p:nvPr/>
        </p:nvSpPr>
        <p:spPr>
          <a:xfrm>
            <a:off x="7309565" y="1652619"/>
            <a:ext cx="795923" cy="646331"/>
          </a:xfrm>
          <a:prstGeom prst="rect">
            <a:avLst/>
          </a:prstGeom>
          <a:noFill/>
        </p:spPr>
        <p:txBody>
          <a:bodyPr wrap="none" rtlCol="0">
            <a:spAutoFit/>
          </a:bodyPr>
          <a:lstStyle/>
          <a:p>
            <a:r>
              <a:rPr lang="en-US" dirty="0" smtClean="0">
                <a:solidFill>
                  <a:schemeClr val="bg1"/>
                </a:solidFill>
              </a:rPr>
              <a:t>PACE</a:t>
            </a:r>
          </a:p>
          <a:p>
            <a:r>
              <a:rPr lang="en-US" dirty="0" smtClean="0">
                <a:solidFill>
                  <a:schemeClr val="bg1"/>
                </a:solidFill>
              </a:rPr>
              <a:t>$17.7</a:t>
            </a:r>
            <a:endParaRPr lang="en-US" dirty="0">
              <a:solidFill>
                <a:schemeClr val="bg1"/>
              </a:solidFill>
            </a:endParaRPr>
          </a:p>
        </p:txBody>
      </p:sp>
      <p:sp>
        <p:nvSpPr>
          <p:cNvPr id="69" name="Oval 68"/>
          <p:cNvSpPr/>
          <p:nvPr/>
        </p:nvSpPr>
        <p:spPr>
          <a:xfrm>
            <a:off x="4002823" y="1373977"/>
            <a:ext cx="1179585" cy="1124711"/>
          </a:xfrm>
          <a:prstGeom prst="ellipse">
            <a:avLst/>
          </a:prstGeom>
          <a:solidFill>
            <a:schemeClr val="accent1"/>
          </a:solidFill>
          <a:ln>
            <a:noFill/>
          </a:ln>
          <a:effectLst/>
          <a:scene3d>
            <a:camera prst="orthographicFront">
              <a:rot lat="0" lon="0" rev="0"/>
            </a:camera>
            <a:lightRig rig="freezing" dir="t"/>
          </a:scene3d>
          <a:sp3d extrusionH="76200" contourW="12700" prstMaterial="metal">
            <a:bevelT w="50800"/>
            <a:bevelB w="0" h="0"/>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32" name="TextBox 131"/>
          <p:cNvSpPr txBox="1"/>
          <p:nvPr/>
        </p:nvSpPr>
        <p:spPr>
          <a:xfrm>
            <a:off x="4152869" y="1582315"/>
            <a:ext cx="860044" cy="646331"/>
          </a:xfrm>
          <a:prstGeom prst="rect">
            <a:avLst/>
          </a:prstGeom>
          <a:noFill/>
        </p:spPr>
        <p:txBody>
          <a:bodyPr wrap="none" rtlCol="0">
            <a:spAutoFit/>
          </a:bodyPr>
          <a:lstStyle/>
          <a:p>
            <a:pPr algn="ctr"/>
            <a:r>
              <a:rPr lang="en-US" dirty="0" smtClean="0">
                <a:solidFill>
                  <a:schemeClr val="bg1"/>
                </a:solidFill>
              </a:rPr>
              <a:t>PACW</a:t>
            </a:r>
          </a:p>
          <a:p>
            <a:pPr algn="ctr"/>
            <a:r>
              <a:rPr lang="en-US" dirty="0" smtClean="0">
                <a:solidFill>
                  <a:schemeClr val="bg1"/>
                </a:solidFill>
              </a:rPr>
              <a:t>$17.6</a:t>
            </a:r>
            <a:endParaRPr lang="en-US" dirty="0">
              <a:solidFill>
                <a:schemeClr val="bg1"/>
              </a:solidFill>
            </a:endParaRPr>
          </a:p>
        </p:txBody>
      </p:sp>
      <p:sp>
        <p:nvSpPr>
          <p:cNvPr id="71" name="Oval 70"/>
          <p:cNvSpPr/>
          <p:nvPr/>
        </p:nvSpPr>
        <p:spPr>
          <a:xfrm>
            <a:off x="3831473" y="3441960"/>
            <a:ext cx="1112585" cy="1102603"/>
          </a:xfrm>
          <a:prstGeom prst="ellipse">
            <a:avLst/>
          </a:prstGeom>
          <a:solidFill>
            <a:schemeClr val="accent1"/>
          </a:solidFill>
          <a:ln>
            <a:noFill/>
          </a:ln>
          <a:effectLst/>
          <a:scene3d>
            <a:camera prst="orthographicFront">
              <a:rot lat="0" lon="0" rev="0"/>
            </a:camera>
            <a:lightRig rig="freezing" dir="t"/>
          </a:scene3d>
          <a:sp3d extrusionH="76200" contourW="12700" prstMaterial="metal">
            <a:bevelT w="50800"/>
            <a:bevelB w="0" h="0"/>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36" name="TextBox 135"/>
          <p:cNvSpPr txBox="1"/>
          <p:nvPr/>
        </p:nvSpPr>
        <p:spPr>
          <a:xfrm>
            <a:off x="3982476" y="3634856"/>
            <a:ext cx="813043" cy="646331"/>
          </a:xfrm>
          <a:prstGeom prst="rect">
            <a:avLst/>
          </a:prstGeom>
          <a:noFill/>
        </p:spPr>
        <p:txBody>
          <a:bodyPr wrap="none" rtlCol="0">
            <a:spAutoFit/>
          </a:bodyPr>
          <a:lstStyle/>
          <a:p>
            <a:r>
              <a:rPr lang="en-US" dirty="0" smtClean="0">
                <a:solidFill>
                  <a:schemeClr val="bg1"/>
                </a:solidFill>
              </a:rPr>
              <a:t>NEVP</a:t>
            </a:r>
          </a:p>
          <a:p>
            <a:r>
              <a:rPr lang="en-US" dirty="0" smtClean="0">
                <a:solidFill>
                  <a:schemeClr val="bg1"/>
                </a:solidFill>
              </a:rPr>
              <a:t>$21.8</a:t>
            </a:r>
            <a:endParaRPr lang="en-US" dirty="0">
              <a:solidFill>
                <a:schemeClr val="bg1"/>
              </a:solidFill>
            </a:endParaRPr>
          </a:p>
        </p:txBody>
      </p:sp>
      <p:sp>
        <p:nvSpPr>
          <p:cNvPr id="9" name="Oval 8"/>
          <p:cNvSpPr/>
          <p:nvPr/>
        </p:nvSpPr>
        <p:spPr>
          <a:xfrm>
            <a:off x="7131429" y="5078131"/>
            <a:ext cx="1130598" cy="1047885"/>
          </a:xfrm>
          <a:prstGeom prst="ellipse">
            <a:avLst/>
          </a:prstGeom>
          <a:solidFill>
            <a:schemeClr val="accent1"/>
          </a:solidFill>
          <a:ln>
            <a:noFill/>
          </a:ln>
          <a:effectLst/>
          <a:scene3d>
            <a:camera prst="orthographicFront">
              <a:rot lat="0" lon="0" rev="0"/>
            </a:camera>
            <a:lightRig rig="freezing" dir="t"/>
          </a:scene3d>
          <a:sp3d extrusionH="76200" contourW="12700" prstMaterial="metal">
            <a:bevelT w="50800"/>
            <a:bevelB w="0" h="0"/>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37" name="TextBox 136"/>
          <p:cNvSpPr txBox="1"/>
          <p:nvPr/>
        </p:nvSpPr>
        <p:spPr>
          <a:xfrm>
            <a:off x="7285563" y="5262186"/>
            <a:ext cx="787395" cy="646331"/>
          </a:xfrm>
          <a:prstGeom prst="rect">
            <a:avLst/>
          </a:prstGeom>
          <a:noFill/>
        </p:spPr>
        <p:txBody>
          <a:bodyPr wrap="none" rtlCol="0">
            <a:spAutoFit/>
          </a:bodyPr>
          <a:lstStyle/>
          <a:p>
            <a:r>
              <a:rPr lang="en-US" dirty="0" smtClean="0">
                <a:solidFill>
                  <a:schemeClr val="bg1"/>
                </a:solidFill>
              </a:rPr>
              <a:t>AZPS</a:t>
            </a:r>
          </a:p>
          <a:p>
            <a:r>
              <a:rPr lang="en-US" dirty="0" smtClean="0">
                <a:solidFill>
                  <a:schemeClr val="bg1"/>
                </a:solidFill>
              </a:rPr>
              <a:t>$17.4</a:t>
            </a:r>
            <a:endParaRPr lang="en-US" dirty="0">
              <a:solidFill>
                <a:schemeClr val="bg1"/>
              </a:solidFill>
            </a:endParaRPr>
          </a:p>
        </p:txBody>
      </p:sp>
      <p:sp>
        <p:nvSpPr>
          <p:cNvPr id="68" name="Oval 67"/>
          <p:cNvSpPr/>
          <p:nvPr/>
        </p:nvSpPr>
        <p:spPr>
          <a:xfrm>
            <a:off x="455939" y="992962"/>
            <a:ext cx="1203050" cy="1206600"/>
          </a:xfrm>
          <a:prstGeom prst="ellipse">
            <a:avLst/>
          </a:prstGeom>
          <a:solidFill>
            <a:schemeClr val="accent1"/>
          </a:solidFill>
          <a:ln>
            <a:noFill/>
          </a:ln>
          <a:effectLst/>
          <a:scene3d>
            <a:camera prst="orthographicFront">
              <a:rot lat="0" lon="0" rev="0"/>
            </a:camera>
            <a:lightRig rig="freezing" dir="t"/>
          </a:scene3d>
          <a:sp3d extrusionH="76200" contourW="12700" prstMaterial="metal">
            <a:bevelT w="50800"/>
            <a:bevelB w="0" h="0"/>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33" name="TextBox 132"/>
          <p:cNvSpPr txBox="1"/>
          <p:nvPr/>
        </p:nvSpPr>
        <p:spPr>
          <a:xfrm>
            <a:off x="676591" y="1273097"/>
            <a:ext cx="761747" cy="646331"/>
          </a:xfrm>
          <a:prstGeom prst="rect">
            <a:avLst/>
          </a:prstGeom>
          <a:noFill/>
        </p:spPr>
        <p:txBody>
          <a:bodyPr wrap="none" rtlCol="0">
            <a:spAutoFit/>
          </a:bodyPr>
          <a:lstStyle/>
          <a:p>
            <a:pPr algn="ctr"/>
            <a:r>
              <a:rPr lang="en-US" dirty="0" smtClean="0">
                <a:solidFill>
                  <a:schemeClr val="bg1"/>
                </a:solidFill>
              </a:rPr>
              <a:t>PSEI</a:t>
            </a:r>
          </a:p>
          <a:p>
            <a:pPr algn="ctr"/>
            <a:r>
              <a:rPr lang="en-US" dirty="0" smtClean="0">
                <a:solidFill>
                  <a:schemeClr val="bg1"/>
                </a:solidFill>
              </a:rPr>
              <a:t>$15.5</a:t>
            </a:r>
            <a:endParaRPr lang="en-US" dirty="0">
              <a:solidFill>
                <a:schemeClr val="bg1"/>
              </a:solidFill>
            </a:endParaRPr>
          </a:p>
        </p:txBody>
      </p:sp>
      <p:grpSp>
        <p:nvGrpSpPr>
          <p:cNvPr id="14" name="Group 13"/>
          <p:cNvGrpSpPr/>
          <p:nvPr/>
        </p:nvGrpSpPr>
        <p:grpSpPr>
          <a:xfrm>
            <a:off x="389614" y="3578085"/>
            <a:ext cx="869020" cy="796379"/>
            <a:chOff x="316220" y="3490625"/>
            <a:chExt cx="990122" cy="971305"/>
          </a:xfrm>
        </p:grpSpPr>
        <p:sp>
          <p:nvSpPr>
            <p:cNvPr id="56" name="Oval 55"/>
            <p:cNvSpPr/>
            <p:nvPr/>
          </p:nvSpPr>
          <p:spPr>
            <a:xfrm>
              <a:off x="316220" y="3490625"/>
              <a:ext cx="990122" cy="971305"/>
            </a:xfrm>
            <a:prstGeom prst="ellipse">
              <a:avLst/>
            </a:prstGeom>
            <a:solidFill>
              <a:schemeClr val="accent1"/>
            </a:solidFill>
            <a:ln>
              <a:noFill/>
            </a:ln>
            <a:effectLst/>
            <a:scene3d>
              <a:camera prst="orthographicFront">
                <a:rot lat="0" lon="0" rev="0"/>
              </a:camera>
              <a:lightRig rig="freezing" dir="t"/>
            </a:scene3d>
            <a:sp3d extrusionH="76200" contourW="12700" prstMaterial="metal">
              <a:bevelT w="50800"/>
              <a:bevelB w="0" h="0"/>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81" name="TextBox 80"/>
            <p:cNvSpPr txBox="1"/>
            <p:nvPr/>
          </p:nvSpPr>
          <p:spPr>
            <a:xfrm>
              <a:off x="413893" y="3653112"/>
              <a:ext cx="794777" cy="613639"/>
            </a:xfrm>
            <a:prstGeom prst="rect">
              <a:avLst/>
            </a:prstGeom>
            <a:noFill/>
          </p:spPr>
          <p:txBody>
            <a:bodyPr wrap="none" rtlCol="0">
              <a:spAutoFit/>
            </a:bodyPr>
            <a:lstStyle/>
            <a:p>
              <a:pPr algn="ctr"/>
              <a:r>
                <a:rPr lang="en-US" sz="1400" dirty="0" smtClean="0">
                  <a:solidFill>
                    <a:schemeClr val="bg1"/>
                  </a:solidFill>
                </a:rPr>
                <a:t>PG&amp;E</a:t>
              </a:r>
            </a:p>
            <a:p>
              <a:pPr algn="ctr"/>
              <a:r>
                <a:rPr lang="en-US" sz="1400" dirty="0" smtClean="0">
                  <a:solidFill>
                    <a:schemeClr val="bg1"/>
                  </a:solidFill>
                </a:rPr>
                <a:t>$24.7</a:t>
              </a:r>
              <a:endParaRPr lang="en-US" sz="1400" dirty="0">
                <a:solidFill>
                  <a:schemeClr val="bg1"/>
                </a:solidFill>
              </a:endParaRPr>
            </a:p>
          </p:txBody>
        </p:sp>
      </p:grpSp>
      <p:grpSp>
        <p:nvGrpSpPr>
          <p:cNvPr id="12" name="Group 11"/>
          <p:cNvGrpSpPr/>
          <p:nvPr/>
        </p:nvGrpSpPr>
        <p:grpSpPr>
          <a:xfrm>
            <a:off x="1287139" y="5365583"/>
            <a:ext cx="869020" cy="796379"/>
            <a:chOff x="1221697" y="5294025"/>
            <a:chExt cx="990122" cy="971305"/>
          </a:xfrm>
        </p:grpSpPr>
        <p:sp>
          <p:nvSpPr>
            <p:cNvPr id="58" name="Oval 57"/>
            <p:cNvSpPr/>
            <p:nvPr/>
          </p:nvSpPr>
          <p:spPr>
            <a:xfrm>
              <a:off x="1221697" y="5294025"/>
              <a:ext cx="990122" cy="971305"/>
            </a:xfrm>
            <a:prstGeom prst="ellipse">
              <a:avLst/>
            </a:prstGeom>
            <a:solidFill>
              <a:schemeClr val="accent1"/>
            </a:solidFill>
            <a:ln>
              <a:noFill/>
            </a:ln>
            <a:effectLst/>
            <a:scene3d>
              <a:camera prst="orthographicFront">
                <a:rot lat="0" lon="0" rev="0"/>
              </a:camera>
              <a:lightRig rig="freezing" dir="t"/>
            </a:scene3d>
            <a:sp3d extrusionH="76200" contourW="12700" prstMaterial="metal">
              <a:bevelT w="50800"/>
              <a:bevelB w="0" h="0"/>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83" name="TextBox 82"/>
            <p:cNvSpPr txBox="1"/>
            <p:nvPr/>
          </p:nvSpPr>
          <p:spPr>
            <a:xfrm>
              <a:off x="1313789" y="5456512"/>
              <a:ext cx="805940" cy="613639"/>
            </a:xfrm>
            <a:prstGeom prst="rect">
              <a:avLst/>
            </a:prstGeom>
            <a:noFill/>
          </p:spPr>
          <p:txBody>
            <a:bodyPr wrap="none" rtlCol="0">
              <a:spAutoFit/>
            </a:bodyPr>
            <a:lstStyle/>
            <a:p>
              <a:pPr algn="ctr"/>
              <a:r>
                <a:rPr lang="en-US" sz="1400" dirty="0" smtClean="0">
                  <a:solidFill>
                    <a:schemeClr val="bg1"/>
                  </a:solidFill>
                </a:rPr>
                <a:t>SDGE</a:t>
              </a:r>
            </a:p>
            <a:p>
              <a:pPr algn="ctr"/>
              <a:r>
                <a:rPr lang="en-US" sz="1400" dirty="0" smtClean="0">
                  <a:solidFill>
                    <a:schemeClr val="bg1"/>
                  </a:solidFill>
                </a:rPr>
                <a:t>$24.5</a:t>
              </a:r>
              <a:endParaRPr lang="en-US" sz="1400" dirty="0">
                <a:solidFill>
                  <a:schemeClr val="bg1"/>
                </a:solidFill>
              </a:endParaRPr>
            </a:p>
          </p:txBody>
        </p:sp>
      </p:grpSp>
      <p:sp>
        <p:nvSpPr>
          <p:cNvPr id="6" name="TextBox 5"/>
          <p:cNvSpPr txBox="1"/>
          <p:nvPr/>
        </p:nvSpPr>
        <p:spPr>
          <a:xfrm>
            <a:off x="668866" y="5376333"/>
            <a:ext cx="663964" cy="276999"/>
          </a:xfrm>
          <a:prstGeom prst="rect">
            <a:avLst/>
          </a:prstGeom>
          <a:noFill/>
        </p:spPr>
        <p:txBody>
          <a:bodyPr wrap="none" rtlCol="0">
            <a:spAutoFit/>
          </a:bodyPr>
          <a:lstStyle/>
          <a:p>
            <a:r>
              <a:rPr lang="en-US" sz="1200" dirty="0" smtClean="0"/>
              <a:t>CAISO</a:t>
            </a:r>
            <a:endParaRPr lang="en-US" sz="1200" dirty="0"/>
          </a:p>
        </p:txBody>
      </p:sp>
      <p:sp>
        <p:nvSpPr>
          <p:cNvPr id="66" name="TextBox 65"/>
          <p:cNvSpPr txBox="1"/>
          <p:nvPr/>
        </p:nvSpPr>
        <p:spPr>
          <a:xfrm>
            <a:off x="1185332" y="4123267"/>
            <a:ext cx="663964" cy="276999"/>
          </a:xfrm>
          <a:prstGeom prst="rect">
            <a:avLst/>
          </a:prstGeom>
          <a:noFill/>
        </p:spPr>
        <p:txBody>
          <a:bodyPr wrap="none" rtlCol="0">
            <a:spAutoFit/>
          </a:bodyPr>
          <a:lstStyle/>
          <a:p>
            <a:r>
              <a:rPr lang="en-US" sz="1200" dirty="0" smtClean="0"/>
              <a:t>CAISO</a:t>
            </a:r>
            <a:endParaRPr lang="en-US" sz="1200" dirty="0"/>
          </a:p>
        </p:txBody>
      </p:sp>
      <p:grpSp>
        <p:nvGrpSpPr>
          <p:cNvPr id="13" name="Group 12"/>
          <p:cNvGrpSpPr/>
          <p:nvPr/>
        </p:nvGrpSpPr>
        <p:grpSpPr>
          <a:xfrm>
            <a:off x="828338" y="4484534"/>
            <a:ext cx="869020" cy="796379"/>
            <a:chOff x="731089" y="4405024"/>
            <a:chExt cx="990122" cy="971305"/>
          </a:xfrm>
        </p:grpSpPr>
        <p:sp>
          <p:nvSpPr>
            <p:cNvPr id="57" name="Oval 56"/>
            <p:cNvSpPr/>
            <p:nvPr/>
          </p:nvSpPr>
          <p:spPr>
            <a:xfrm>
              <a:off x="731089" y="4405024"/>
              <a:ext cx="990122" cy="971305"/>
            </a:xfrm>
            <a:prstGeom prst="ellipse">
              <a:avLst/>
            </a:prstGeom>
            <a:solidFill>
              <a:schemeClr val="accent1"/>
            </a:solidFill>
            <a:ln>
              <a:noFill/>
            </a:ln>
            <a:effectLst/>
            <a:scene3d>
              <a:camera prst="orthographicFront">
                <a:rot lat="0" lon="0" rev="0"/>
              </a:camera>
              <a:lightRig rig="freezing" dir="t"/>
            </a:scene3d>
            <a:sp3d extrusionH="76200" contourW="12700" prstMaterial="metal">
              <a:bevelT w="50800"/>
              <a:bevelB w="0" h="0"/>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82" name="TextBox 81"/>
            <p:cNvSpPr txBox="1"/>
            <p:nvPr/>
          </p:nvSpPr>
          <p:spPr>
            <a:xfrm>
              <a:off x="859460" y="4567511"/>
              <a:ext cx="733383" cy="613639"/>
            </a:xfrm>
            <a:prstGeom prst="rect">
              <a:avLst/>
            </a:prstGeom>
            <a:noFill/>
          </p:spPr>
          <p:txBody>
            <a:bodyPr wrap="none" rtlCol="0">
              <a:spAutoFit/>
            </a:bodyPr>
            <a:lstStyle/>
            <a:p>
              <a:pPr algn="ctr"/>
              <a:r>
                <a:rPr lang="en-US" sz="1400" dirty="0" smtClean="0">
                  <a:solidFill>
                    <a:schemeClr val="bg1"/>
                  </a:solidFill>
                </a:rPr>
                <a:t>SCE</a:t>
              </a:r>
            </a:p>
            <a:p>
              <a:pPr algn="ctr"/>
              <a:r>
                <a:rPr lang="en-US" sz="1400" dirty="0" smtClean="0">
                  <a:solidFill>
                    <a:schemeClr val="bg1"/>
                  </a:solidFill>
                </a:rPr>
                <a:t>$22.7</a:t>
              </a:r>
              <a:endParaRPr lang="en-US" sz="1400" dirty="0">
                <a:solidFill>
                  <a:schemeClr val="bg1"/>
                </a:solidFill>
              </a:endParaRPr>
            </a:p>
          </p:txBody>
        </p:sp>
      </p:grpSp>
    </p:spTree>
    <p:extLst>
      <p:ext uri="{BB962C8B-B14F-4D97-AF65-F5344CB8AC3E}">
        <p14:creationId xmlns:p14="http://schemas.microsoft.com/office/powerpoint/2010/main" val="386494467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itle 1"/>
          <p:cNvSpPr>
            <a:spLocks noGrp="1"/>
          </p:cNvSpPr>
          <p:nvPr>
            <p:ph type="title"/>
          </p:nvPr>
        </p:nvSpPr>
        <p:spPr bwMode="auto">
          <a:xfrm>
            <a:off x="238124" y="228600"/>
            <a:ext cx="8677276" cy="685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3200" dirty="0" smtClean="0"/>
              <a:t>Increase frequency market clearing at negative</a:t>
            </a:r>
            <a:endParaRPr lang="en-US" altLang="en-US" sz="3200" dirty="0"/>
          </a:p>
        </p:txBody>
      </p:sp>
      <p:pic>
        <p:nvPicPr>
          <p:cNvPr id="2" name="Picture 1"/>
          <p:cNvPicPr>
            <a:picLocks noChangeAspect="1"/>
          </p:cNvPicPr>
          <p:nvPr/>
        </p:nvPicPr>
        <p:blipFill rotWithShape="1">
          <a:blip r:embed="rId3"/>
          <a:srcRect l="2122" t="4774" r="2039" b="6692"/>
          <a:stretch/>
        </p:blipFill>
        <p:spPr>
          <a:xfrm>
            <a:off x="381000" y="1219200"/>
            <a:ext cx="8319247" cy="4419600"/>
          </a:xfrm>
          <a:prstGeom prst="rect">
            <a:avLst/>
          </a:prstGeom>
        </p:spPr>
      </p:pic>
    </p:spTree>
    <p:extLst>
      <p:ext uri="{BB962C8B-B14F-4D97-AF65-F5344CB8AC3E}">
        <p14:creationId xmlns:p14="http://schemas.microsoft.com/office/powerpoint/2010/main" val="2115081028"/>
      </p:ext>
    </p:extLst>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229600" cy="914400"/>
          </a:xfrm>
        </p:spPr>
        <p:txBody>
          <a:bodyPr/>
          <a:lstStyle/>
          <a:p>
            <a:r>
              <a:rPr lang="en-US" sz="3200" dirty="0" smtClean="0"/>
              <a:t>Example of how solar ramp affects real-time imbalance</a:t>
            </a:r>
            <a:endParaRPr lang="en-US" sz="3200" dirty="0"/>
          </a:p>
        </p:txBody>
      </p:sp>
      <p:sp>
        <p:nvSpPr>
          <p:cNvPr id="13" name="Right Arrow 12"/>
          <p:cNvSpPr/>
          <p:nvPr/>
        </p:nvSpPr>
        <p:spPr>
          <a:xfrm>
            <a:off x="1828800" y="2057400"/>
            <a:ext cx="257221" cy="45719"/>
          </a:xfrm>
          <a:prstGeom prst="right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rotWithShape="1">
          <a:blip r:embed="rId3">
            <a:clrChange>
              <a:clrFrom>
                <a:srgbClr val="FFFFFF"/>
              </a:clrFrom>
              <a:clrTo>
                <a:srgbClr val="FFFFFF">
                  <a:alpha val="0"/>
                </a:srgbClr>
              </a:clrTo>
            </a:clrChange>
          </a:blip>
          <a:srcRect l="1347" t="2519" r="1957" b="2074"/>
          <a:stretch/>
        </p:blipFill>
        <p:spPr>
          <a:xfrm>
            <a:off x="685800" y="3810000"/>
            <a:ext cx="7765222" cy="2489200"/>
          </a:xfrm>
          <a:prstGeom prst="rect">
            <a:avLst/>
          </a:prstGeom>
        </p:spPr>
      </p:pic>
      <p:grpSp>
        <p:nvGrpSpPr>
          <p:cNvPr id="3" name="Group 2"/>
          <p:cNvGrpSpPr/>
          <p:nvPr/>
        </p:nvGrpSpPr>
        <p:grpSpPr>
          <a:xfrm>
            <a:off x="609600" y="1295400"/>
            <a:ext cx="7924800" cy="2472268"/>
            <a:chOff x="609600" y="1600200"/>
            <a:chExt cx="7273201" cy="2167468"/>
          </a:xfrm>
        </p:grpSpPr>
        <p:pic>
          <p:nvPicPr>
            <p:cNvPr id="4" name="Picture 3"/>
            <p:cNvPicPr>
              <a:picLocks noChangeAspect="1"/>
            </p:cNvPicPr>
            <p:nvPr/>
          </p:nvPicPr>
          <p:blipFill rotWithShape="1">
            <a:blip r:embed="rId4"/>
            <a:srcRect l="1349" t="1851" r="2687" b="3334"/>
            <a:stretch/>
          </p:blipFill>
          <p:spPr>
            <a:xfrm>
              <a:off x="609600" y="1600200"/>
              <a:ext cx="7222067" cy="2167468"/>
            </a:xfrm>
            <a:prstGeom prst="rect">
              <a:avLst/>
            </a:prstGeom>
          </p:spPr>
        </p:pic>
        <p:sp>
          <p:nvSpPr>
            <p:cNvPr id="7" name="Right Brace 6"/>
            <p:cNvSpPr/>
            <p:nvPr/>
          </p:nvSpPr>
          <p:spPr>
            <a:xfrm>
              <a:off x="6400800" y="2103119"/>
              <a:ext cx="76200" cy="182881"/>
            </a:xfrm>
            <a:prstGeom prst="righ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TextBox 7"/>
            <p:cNvSpPr txBox="1"/>
            <p:nvPr/>
          </p:nvSpPr>
          <p:spPr>
            <a:xfrm>
              <a:off x="6438900" y="1992868"/>
              <a:ext cx="1443901" cy="369332"/>
            </a:xfrm>
            <a:prstGeom prst="rect">
              <a:avLst/>
            </a:prstGeom>
            <a:noFill/>
          </p:spPr>
          <p:txBody>
            <a:bodyPr wrap="square" rtlCol="0">
              <a:spAutoFit/>
            </a:bodyPr>
            <a:lstStyle/>
            <a:p>
              <a:r>
                <a:rPr lang="en-US" dirty="0" smtClean="0"/>
                <a:t>∆1,500 MW</a:t>
              </a:r>
              <a:endParaRPr lang="en-US" dirty="0"/>
            </a:p>
          </p:txBody>
        </p:sp>
      </p:grpSp>
    </p:spTree>
    <p:extLst>
      <p:ext uri="{BB962C8B-B14F-4D97-AF65-F5344CB8AC3E}">
        <p14:creationId xmlns:p14="http://schemas.microsoft.com/office/powerpoint/2010/main" val="3729907364"/>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p:nvPr>
        </p:nvSpPr>
        <p:spPr bwMode="auto">
          <a:xfrm>
            <a:off x="361950" y="228600"/>
            <a:ext cx="8553450" cy="473075"/>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sz="3200" dirty="0" smtClean="0"/>
              <a:t>Time-of-Use Rates can align retail signals with system conditions </a:t>
            </a:r>
          </a:p>
        </p:txBody>
      </p:sp>
      <p:sp>
        <p:nvSpPr>
          <p:cNvPr id="26626" name="Rectangle 3"/>
          <p:cNvSpPr>
            <a:spLocks noChangeArrowheads="1"/>
          </p:cNvSpPr>
          <p:nvPr/>
        </p:nvSpPr>
        <p:spPr bwMode="auto">
          <a:xfrm>
            <a:off x="1344613" y="1822450"/>
            <a:ext cx="9144000" cy="457200"/>
          </a:xfrm>
          <a:prstGeom prst="rect">
            <a:avLst/>
          </a:prstGeom>
          <a:noFill/>
          <a:ln w="9525">
            <a:noFill/>
            <a:miter lim="800000"/>
            <a:headEnd/>
            <a:tailEnd/>
          </a:ln>
        </p:spPr>
        <p:txBody>
          <a:bodyPr wrap="none" anchor="ctr">
            <a:spAutoFit/>
          </a:bodyPr>
          <a:lstStyle/>
          <a:p>
            <a:endParaRPr lang="en-US"/>
          </a:p>
        </p:txBody>
      </p:sp>
      <p:sp>
        <p:nvSpPr>
          <p:cNvPr id="26627" name="Rectangle 4"/>
          <p:cNvSpPr>
            <a:spLocks noChangeArrowheads="1"/>
          </p:cNvSpPr>
          <p:nvPr/>
        </p:nvSpPr>
        <p:spPr bwMode="auto">
          <a:xfrm>
            <a:off x="1344613" y="1822450"/>
            <a:ext cx="9144000" cy="457200"/>
          </a:xfrm>
          <a:prstGeom prst="rect">
            <a:avLst/>
          </a:prstGeom>
          <a:noFill/>
          <a:ln w="9525">
            <a:noFill/>
            <a:miter lim="800000"/>
            <a:headEnd/>
            <a:tailEnd/>
          </a:ln>
        </p:spPr>
        <p:txBody>
          <a:bodyPr wrap="none" anchor="ctr">
            <a:spAutoFit/>
          </a:bodyPr>
          <a:lstStyle/>
          <a:p>
            <a:endParaRPr lang="en-US"/>
          </a:p>
        </p:txBody>
      </p:sp>
      <p:pic>
        <p:nvPicPr>
          <p:cNvPr id="26628" name="Picture 775"/>
          <p:cNvPicPr>
            <a:picLocks noChangeAspect="1" noChangeArrowheads="1"/>
          </p:cNvPicPr>
          <p:nvPr/>
        </p:nvPicPr>
        <p:blipFill rotWithShape="1">
          <a:blip r:embed="rId3">
            <a:clrChange>
              <a:clrFrom>
                <a:srgbClr val="FFFFFF"/>
              </a:clrFrom>
              <a:clrTo>
                <a:srgbClr val="FFFFFF">
                  <a:alpha val="0"/>
                </a:srgbClr>
              </a:clrTo>
            </a:clrChange>
          </a:blip>
          <a:srcRect l="1271" t="1631" r="1377" b="884"/>
          <a:stretch/>
        </p:blipFill>
        <p:spPr bwMode="auto">
          <a:xfrm>
            <a:off x="228600" y="1600200"/>
            <a:ext cx="8753475" cy="4552950"/>
          </a:xfrm>
          <a:prstGeom prst="rect">
            <a:avLst/>
          </a:prstGeom>
          <a:noFill/>
          <a:ln w="9525">
            <a:noFill/>
            <a:miter lim="800000"/>
            <a:headEnd/>
            <a:tailEnd/>
          </a:ln>
        </p:spPr>
      </p:pic>
    </p:spTree>
    <p:extLst>
      <p:ext uri="{BB962C8B-B14F-4D97-AF65-F5344CB8AC3E}">
        <p14:creationId xmlns:p14="http://schemas.microsoft.com/office/powerpoint/2010/main" val="1274381892"/>
      </p:ext>
    </p:extLst>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8839200" cy="1143000"/>
          </a:xfrm>
        </p:spPr>
        <p:txBody>
          <a:bodyPr/>
          <a:lstStyle/>
          <a:p>
            <a:r>
              <a:rPr lang="en-US" sz="3100" dirty="0" smtClean="0"/>
              <a:t>EV charging is not well aligned to help the “Duck”</a:t>
            </a:r>
            <a:endParaRPr lang="en-US" sz="3100" dirty="0"/>
          </a:p>
        </p:txBody>
      </p:sp>
      <p:pic>
        <p:nvPicPr>
          <p:cNvPr id="5" name="Picture 4"/>
          <p:cNvPicPr/>
          <p:nvPr/>
        </p:nvPicPr>
        <p:blipFill>
          <a:blip r:embed="rId2">
            <a:clrChange>
              <a:clrFrom>
                <a:srgbClr val="000000">
                  <a:alpha val="0"/>
                </a:srgbClr>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762000" y="1066800"/>
            <a:ext cx="7620000" cy="5057370"/>
          </a:xfrm>
          <a:prstGeom prst="rect">
            <a:avLst/>
          </a:prstGeom>
          <a:noFill/>
          <a:ln>
            <a:noFill/>
          </a:ln>
        </p:spPr>
      </p:pic>
    </p:spTree>
    <p:extLst>
      <p:ext uri="{BB962C8B-B14F-4D97-AF65-F5344CB8AC3E}">
        <p14:creationId xmlns:p14="http://schemas.microsoft.com/office/powerpoint/2010/main" val="260771225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1F497D"/>
      </a:dk2>
      <a:lt2>
        <a:srgbClr val="EEECE1"/>
      </a:lt2>
      <a:accent1>
        <a:srgbClr val="4F81BD"/>
      </a:accent1>
      <a:accent2>
        <a:srgbClr val="92D050"/>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Standard PP Template.potx" id="{DEA92A40-3F3E-4065-92B5-3B9B09FC8724}" vid="{6FCF94A0-D4D3-49AB-A019-D639706F14E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item1.xml><?xml version="1.0" encoding="utf-8"?>
<LongProperties xmlns="http://schemas.microsoft.com/office/2006/metadata/longProperties"/>
</file>

<file path=customXml/item2.xml><?xml version="1.0" encoding="utf-8"?>
<tns:customPropertyEditors xmlns:tns="http://schemas.microsoft.com/office/2006/customDocumentInformationPanel">
  <tns:showOnOpen>false</tns:showOnOpen>
  <tns:defaultPropertyEditorNamespace>Standard and SharePoint library properties</tns:defaultPropertyEditorNamespace>
</tns:customPropertyEditors>
</file>

<file path=customXml/item3.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Energy Commission</Received_x0020_From>
    <Docket_x0020_Number xmlns="8eef3743-c7b3-4cbe-8837-b6e805be353c">17-IEPR-07</Docket_x0020_Number>
    <TaxCatchAll xmlns="8eef3743-c7b3-4cbe-8837-b6e805be353c">
      <Value>8</Value>
      <Value>130</Value>
      <Value>6</Value>
      <Value>61</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Commission Staff</TermName>
          <TermId xmlns="http://schemas.microsoft.com/office/infopath/2007/PartnerControls">33d9c16f-f938-4210-84d3-7f3ed959b9d5</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2017-05-12 Workshop</TermName>
          <TermId xmlns="http://schemas.microsoft.com/office/infopath/2007/PartnerControls">8b90c8ed-a2a2-49a7-b4a8-efa24e1872e5</TermId>
        </TermInfo>
        <TermInfo xmlns="http://schemas.microsoft.com/office/infopath/2007/PartnerControls">
          <TermName xmlns="http://schemas.microsoft.com/office/infopath/2007/PartnerControls">IEPR Presentations</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k2a3b5fc29f742a38f72e68b777baa26>
    <_dlc_DocId xmlns="8eef3743-c7b3-4cbe-8837-b6e805be353c">Z5JXHV6S7NA6-3-109358</_dlc_DocId>
    <_dlc_DocIdUrl xmlns="8eef3743-c7b3-4cbe-8837-b6e805be353c">
      <Url>http://efilingspinternal/_layouts/DocIdRedir.aspx?ID=Z5JXHV6S7NA6-3-109358</Url>
      <Description>Z5JXHV6S7NA6-3-109358</Description>
    </_dlc_DocIdUrl>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mso-contentType ?>
<FormTemplates xmlns="http://schemas.microsoft.com/sharepoint/v3/contenttype/forms">
  <Display>DocumentLibraryForm</Display>
  <Edit>DocumentLibraryForm</Edit>
  <New>DocumentLibraryForm</New>
</FormTemplates>
</file>

<file path=customXml/item6.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0D3EAE63-6E73-4411-962F-7895DDB7CCB4}"/>
</file>

<file path=customXml/itemProps2.xml><?xml version="1.0" encoding="utf-8"?>
<ds:datastoreItem xmlns:ds="http://schemas.openxmlformats.org/officeDocument/2006/customXml" ds:itemID="{8E8372ED-2F6E-4EE6-9BAB-EF5D6D259A31}"/>
</file>

<file path=customXml/itemProps3.xml><?xml version="1.0" encoding="utf-8"?>
<ds:datastoreItem xmlns:ds="http://schemas.openxmlformats.org/officeDocument/2006/customXml" ds:itemID="{76E45A3B-1527-45A7-BE5E-3D5B01492119}"/>
</file>

<file path=customXml/itemProps4.xml><?xml version="1.0" encoding="utf-8"?>
<ds:datastoreItem xmlns:ds="http://schemas.openxmlformats.org/officeDocument/2006/customXml" ds:itemID="{AC955EDF-3A7C-4DB5-BA3D-7F93A5FA1E7C}"/>
</file>

<file path=customXml/itemProps5.xml><?xml version="1.0" encoding="utf-8"?>
<ds:datastoreItem xmlns:ds="http://schemas.openxmlformats.org/officeDocument/2006/customXml" ds:itemID="{2AB52EDC-30D7-495A-8732-D4D50EC7543E}"/>
</file>

<file path=customXml/itemProps6.xml><?xml version="1.0" encoding="utf-8"?>
<ds:datastoreItem xmlns:ds="http://schemas.openxmlformats.org/officeDocument/2006/customXml" ds:itemID="{4065C11C-2732-461E-982A-531F8D67D6C4}"/>
</file>

<file path=docProps/app.xml><?xml version="1.0" encoding="utf-8"?>
<Properties xmlns="http://schemas.openxmlformats.org/officeDocument/2006/extended-properties" xmlns:vt="http://schemas.openxmlformats.org/officeDocument/2006/docPropsVTypes">
  <Template>Standard PP Template</Template>
  <TotalTime>0</TotalTime>
  <Words>1275</Words>
  <Application>Microsoft Office PowerPoint</Application>
  <PresentationFormat>On-screen Show (4:3)</PresentationFormat>
  <Paragraphs>232</Paragraphs>
  <Slides>35</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Calibri</vt:lpstr>
      <vt:lpstr>Times New Roman</vt:lpstr>
      <vt:lpstr>Vivaldi</vt:lpstr>
      <vt:lpstr>Wingdings</vt:lpstr>
      <vt:lpstr>Office Theme</vt:lpstr>
      <vt:lpstr>Renewable Integration </vt:lpstr>
      <vt:lpstr>Status</vt:lpstr>
      <vt:lpstr>Industry in the midst of unprecedented change  - Driven by fast-growing mix of interrelated issues</vt:lpstr>
      <vt:lpstr>Power industry transformation</vt:lpstr>
      <vt:lpstr>PowerPoint Presentation</vt:lpstr>
      <vt:lpstr>Behind the meter solar PV build-out through 2020</vt:lpstr>
      <vt:lpstr>Actual net-load and 3-hour ramps are approximately four years ahead of ISO’s original estimate</vt:lpstr>
      <vt:lpstr>Greenhouse gas reductions are occurring as renewables increase</vt:lpstr>
      <vt:lpstr>Opportunities</vt:lpstr>
      <vt:lpstr>The success of integrating renewables leads to new grid opportunities</vt:lpstr>
      <vt:lpstr>PowerPoint Presentation</vt:lpstr>
      <vt:lpstr>Opportunity 2:  New price patterns incentivize innovation in responsive demand and storage</vt:lpstr>
      <vt:lpstr>Opportunity 3: Enhance operational performance during periods of increased supply variability</vt:lpstr>
      <vt:lpstr>PowerPoint Presentation</vt:lpstr>
      <vt:lpstr>Opportunity 5: Evolve fault resiliency capability  </vt:lpstr>
      <vt:lpstr>solutions</vt:lpstr>
      <vt:lpstr>A suite of solutions will be necessary</vt:lpstr>
      <vt:lpstr>Western Energy Imbalance benefits: $173 million </vt:lpstr>
      <vt:lpstr>Energy imbalance market helps avoid curtailment</vt:lpstr>
      <vt:lpstr>What can we learn from the April 23, 2017: Lowest net load = 9,187MW</vt:lpstr>
      <vt:lpstr>Opportunity for renewables and imports to provide more real-time flexibility via bids</vt:lpstr>
      <vt:lpstr>Time-of-Use Rates can align retail signals with system conditions</vt:lpstr>
      <vt:lpstr>Energy storage could provide multiple benefits</vt:lpstr>
      <vt:lpstr>Distributed energy resources (DERs) can contribute to meeting operational challenges</vt:lpstr>
      <vt:lpstr>EV charging helps “Duck” depending on alignment </vt:lpstr>
      <vt:lpstr>PowerPoint Presentation</vt:lpstr>
      <vt:lpstr>PowerPoint Presentation</vt:lpstr>
      <vt:lpstr>appendix</vt:lpstr>
      <vt:lpstr>Distributed generation by itself is having significant impact on the actual load curve</vt:lpstr>
      <vt:lpstr>Solar and wind production is shifting the use pattern of conventional resources on peak demand days</vt:lpstr>
      <vt:lpstr>Energy transfers in 1st quarter, 2017</vt:lpstr>
      <vt:lpstr>Increase frequency market clearing at negative</vt:lpstr>
      <vt:lpstr>Example of how solar ramp affects real-time imbalance</vt:lpstr>
      <vt:lpstr>Time-of-Use Rates can align retail signals with system conditions </vt:lpstr>
      <vt:lpstr>EV charging is not well aligned to help the “Duck”</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Renewable Integration</dc:title>
  <dc:creator/>
  <cp:lastModifiedBy/>
  <cp:revision>1</cp:revision>
  <dcterms:created xsi:type="dcterms:W3CDTF">2017-04-20T22:30:28Z</dcterms:created>
  <dcterms:modified xsi:type="dcterms:W3CDTF">2017-05-11T00:02:08Z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51c579a0-d374-47b5-a817-8aedee4dd170</vt:lpwstr>
  </property>
  <property fmtid="{D5CDD505-2E9C-101B-9397-08002B2CF9AE}" pid="4" name="Subject_x0020_Areas">
    <vt:lpwstr>130;#IEPR 2017-05-12 Workshop|8b90c8ed-a2a2-49a7-b4a8-efa24e1872e5;#61;#IEPR Presentations|51277923-a549-4352-9cc5-bcce892adf24</vt:lpwstr>
  </property>
  <property fmtid="{D5CDD505-2E9C-101B-9397-08002B2CF9AE}" pid="5" name="_CopySource">
    <vt:lpwstr>http://efilingspinternal/PendingDocuments/17-IEPR-07/20170511T112640_Renewable_Integration.pptx</vt:lpwstr>
  </property>
  <property fmtid="{D5CDD505-2E9C-101B-9397-08002B2CF9AE}" pid="6" name="Subject Areas">
    <vt:lpwstr>130;#IEPR 2017-05-12 Workshop|8b90c8ed-a2a2-49a7-b4a8-efa24e1872e5;#61;#IEPR Presentations|51277923-a549-4352-9cc5-bcce892adf24</vt:lpwstr>
  </property>
  <property fmtid="{D5CDD505-2E9C-101B-9397-08002B2CF9AE}" pid="7" name="Submission Type">
    <vt:lpwstr>6;#Document|6786e4f6-aafd-416d-a977-1b2d5f456edf</vt:lpwstr>
  </property>
  <property fmtid="{D5CDD505-2E9C-101B-9397-08002B2CF9AE}" pid="8" name="Submitter Role">
    <vt:lpwstr>8;#Commission Staff|33d9c16f-f938-4210-84d3-7f3ed959b9d5</vt:lpwstr>
  </property>
  <property fmtid="{D5CDD505-2E9C-101B-9397-08002B2CF9AE}" pid="9" name="Order">
    <vt:r8>2045400</vt:r8>
  </property>
  <property fmtid="{D5CDD505-2E9C-101B-9397-08002B2CF9AE}" pid="10" name="xd_ProgID">
    <vt:lpwstr/>
  </property>
  <property fmtid="{D5CDD505-2E9C-101B-9397-08002B2CF9AE}" pid="11" name="_SourceUrl">
    <vt:lpwstr/>
  </property>
  <property fmtid="{D5CDD505-2E9C-101B-9397-08002B2CF9AE}" pid="12" name="_SharedFileIndex">
    <vt:lpwstr/>
  </property>
  <property fmtid="{D5CDD505-2E9C-101B-9397-08002B2CF9AE}" pid="13" name="TemplateUrl">
    <vt:lpwstr/>
  </property>
</Properties>
</file>